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25"/>
  </p:notesMasterIdLst>
  <p:sldIdLst>
    <p:sldId id="256" r:id="rId2"/>
    <p:sldId id="267" r:id="rId3"/>
    <p:sldId id="268" r:id="rId4"/>
    <p:sldId id="269" r:id="rId5"/>
    <p:sldId id="272" r:id="rId6"/>
    <p:sldId id="275" r:id="rId7"/>
    <p:sldId id="276" r:id="rId8"/>
    <p:sldId id="277" r:id="rId9"/>
    <p:sldId id="278" r:id="rId10"/>
    <p:sldId id="279" r:id="rId11"/>
    <p:sldId id="257" r:id="rId12"/>
    <p:sldId id="258" r:id="rId13"/>
    <p:sldId id="280" r:id="rId14"/>
    <p:sldId id="259" r:id="rId15"/>
    <p:sldId id="260" r:id="rId16"/>
    <p:sldId id="261" r:id="rId17"/>
    <p:sldId id="281" r:id="rId18"/>
    <p:sldId id="282" r:id="rId19"/>
    <p:sldId id="262" r:id="rId20"/>
    <p:sldId id="273" r:id="rId21"/>
    <p:sldId id="283" r:id="rId22"/>
    <p:sldId id="284" r:id="rId23"/>
    <p:sldId id="26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CC0000"/>
    <a:srgbClr val="6699FF"/>
    <a:srgbClr val="FFCC99"/>
    <a:srgbClr val="3333FF"/>
    <a:srgbClr val="00FF99"/>
    <a:srgbClr val="CCFF33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3FDBB6-AEEB-45AB-9728-7FE9DCD182F6}" type="datetimeFigureOut">
              <a:rPr lang="ru-RU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1E55400-DF07-4115-AA1D-1E4C7960F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1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4E92CD-2978-4E29-965C-6308ED58138C}" type="slidenum">
              <a:rPr lang="ru-RU">
                <a:solidFill>
                  <a:srgbClr val="000000"/>
                </a:solidFill>
              </a:rPr>
              <a:pPr eaLnBrk="1" hangingPunct="1"/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E7A6CB-0EAD-4DEF-BED2-CD0F7FE990B3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16EACB-A3F4-4F0E-927C-29BF238E1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821252-4927-4789-AEF8-EA337473983B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D71C0B-0F71-4E90-A704-8C03FD9981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CAB3E5-02C6-44AD-81EF-6C7A9466ED08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EA8C6-4853-4DDC-B232-4CBD327AA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E88559-9BD2-4E87-9B3D-1FC4B0282243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97646E-6E77-4186-9EFD-61EE21EC9F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EA3CE2-2F92-46E8-AF8B-11E5B09228F9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859A7F-0F3E-4B4F-8A64-31D9C216C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284071-67D6-42DE-AD0C-9F2FF1CCEDB9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8C3F88-C5BA-457F-A7D9-30301D382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4CB4B4-AC32-4B89-8D52-768D41F7F66D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20D9C-A55E-451A-81BF-048103ADB4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178486-72B6-4990-A1AD-1857FEEA106F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B9EEE3-489C-43DB-AAD0-90AA743B97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660FB0-580E-4549-B80D-50410A90728A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74D0E0-60DE-4B5E-853B-6E5D545610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F8F4E20-9A8A-46ED-B01B-028E220B7E83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EC0CBF-C161-453D-93E4-D66D5674D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474C17-AE3F-4EF3-8472-57E33CF788B2}" type="datetime1">
              <a:rPr lang="ru-RU" smtClean="0"/>
              <a:pPr>
                <a:defRPr/>
              </a:pPr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2CD36B-7C63-4914-94E5-9A56D452D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AEBC42-5A24-4128-B584-E10DD28234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785"/>
            <a:ext cx="7772400" cy="172819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Безработица: причины и последствия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020272" y="6453336"/>
            <a:ext cx="2016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Преподаватель: Ерин В.В.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Структурные сдвиги в экономике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выражающиеся в том, что внедрение новых технологий, оборудования приводит к сокращению излишней рабочей силы.</a:t>
            </a:r>
            <a:endParaRPr lang="ru-RU" sz="140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Экономический спад или депрессия</a:t>
            </a:r>
            <a:r>
              <a:rPr lang="ru-RU" sz="1400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которые вынуждают работодателей снижать потребность во всех ресурсах, в том числе и трудовых.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Политика правительства и профсоюзов в области оплаты труда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 повышение минимального размера заработной платы увеличивает издержки производства и тем самым снижает спрос на рабочую силу.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Сезонные изменения в уровне производства в отдельных отраслях экономики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Изменения в демографической структуре населения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в частности рост численности населения в трудоспособном возрасте увеличивает предложение труда и, следовательно, возрастает вероятность безработицы.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endParaRPr lang="ru-RU" sz="1200" smtClean="0"/>
          </a:p>
        </p:txBody>
      </p:sp>
      <p:sp>
        <p:nvSpPr>
          <p:cNvPr id="6758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2138" y="6308725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</a:endParaRPr>
          </a:p>
        </p:txBody>
      </p:sp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Причины безработицы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4"/>
          <p:cNvSpPr>
            <a:spLocks noChangeArrowheads="1"/>
          </p:cNvSpPr>
          <p:nvPr/>
        </p:nvSpPr>
        <p:spPr bwMode="auto">
          <a:xfrm>
            <a:off x="468313" y="908050"/>
            <a:ext cx="8351837" cy="865188"/>
          </a:xfrm>
          <a:prstGeom prst="roundRect">
            <a:avLst>
              <a:gd name="adj" fmla="val 16667"/>
            </a:avLst>
          </a:prstGeom>
          <a:solidFill>
            <a:srgbClr val="5BDB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Безработица – социально-экономическое явление, характеризующееся </a:t>
            </a:r>
          </a:p>
          <a:p>
            <a:pPr algn="ctr"/>
            <a:r>
              <a:rPr lang="ru-RU"/>
              <a:t>отсутствием работы для части населения.</a:t>
            </a:r>
          </a:p>
        </p:txBody>
      </p:sp>
      <p:sp>
        <p:nvSpPr>
          <p:cNvPr id="68611" name="AutoShape 5"/>
          <p:cNvSpPr>
            <a:spLocks noChangeArrowheads="1"/>
          </p:cNvSpPr>
          <p:nvPr/>
        </p:nvSpPr>
        <p:spPr bwMode="auto">
          <a:xfrm>
            <a:off x="1692275" y="1916113"/>
            <a:ext cx="5327650" cy="4333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EE683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Виды безработицы</a:t>
            </a:r>
          </a:p>
        </p:txBody>
      </p:sp>
      <p:sp>
        <p:nvSpPr>
          <p:cNvPr id="68612" name="AutoShape 6"/>
          <p:cNvSpPr>
            <a:spLocks noChangeArrowheads="1"/>
          </p:cNvSpPr>
          <p:nvPr/>
        </p:nvSpPr>
        <p:spPr bwMode="auto">
          <a:xfrm>
            <a:off x="1187450" y="2649538"/>
            <a:ext cx="2879725" cy="995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D2F2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 точки зрения характера </a:t>
            </a:r>
          </a:p>
          <a:p>
            <a:pPr algn="ctr"/>
            <a:r>
              <a:rPr lang="ru-RU"/>
              <a:t>вытеснения работника </a:t>
            </a:r>
          </a:p>
          <a:p>
            <a:pPr algn="ctr"/>
            <a:r>
              <a:rPr lang="ru-RU"/>
              <a:t>с производства</a:t>
            </a:r>
          </a:p>
        </p:txBody>
      </p:sp>
      <p:sp>
        <p:nvSpPr>
          <p:cNvPr id="68613" name="AutoShape 7"/>
          <p:cNvSpPr>
            <a:spLocks noChangeArrowheads="1"/>
          </p:cNvSpPr>
          <p:nvPr/>
        </p:nvSpPr>
        <p:spPr bwMode="auto">
          <a:xfrm>
            <a:off x="4643438" y="2636838"/>
            <a:ext cx="2881312" cy="1008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BAE4"/>
              </a:gs>
              <a:gs pos="100000">
                <a:srgbClr val="9966FF"/>
              </a:gs>
            </a:gsLst>
            <a:lin ang="5400000" scaled="1"/>
          </a:gradFill>
          <a:ln w="9525">
            <a:solidFill>
              <a:srgbClr val="99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 точки зрения причин </a:t>
            </a:r>
          </a:p>
          <a:p>
            <a:pPr algn="ctr"/>
            <a:r>
              <a:rPr lang="ru-RU"/>
              <a:t>и условий возникновения </a:t>
            </a:r>
          </a:p>
          <a:p>
            <a:pPr algn="ctr"/>
            <a:r>
              <a:rPr lang="ru-RU"/>
              <a:t>безработицы</a:t>
            </a:r>
          </a:p>
        </p:txBody>
      </p:sp>
      <p:sp>
        <p:nvSpPr>
          <p:cNvPr id="68614" name="AutoShape 8"/>
          <p:cNvSpPr>
            <a:spLocks noChangeArrowheads="1"/>
          </p:cNvSpPr>
          <p:nvPr/>
        </p:nvSpPr>
        <p:spPr bwMode="auto">
          <a:xfrm>
            <a:off x="684213" y="39338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Добровольная</a:t>
            </a:r>
          </a:p>
        </p:txBody>
      </p:sp>
      <p:sp>
        <p:nvSpPr>
          <p:cNvPr id="68615" name="AutoShape 9"/>
          <p:cNvSpPr>
            <a:spLocks noChangeArrowheads="1"/>
          </p:cNvSpPr>
          <p:nvPr/>
        </p:nvSpPr>
        <p:spPr bwMode="auto">
          <a:xfrm>
            <a:off x="684213" y="50133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Вынужденная</a:t>
            </a:r>
          </a:p>
        </p:txBody>
      </p:sp>
      <p:sp>
        <p:nvSpPr>
          <p:cNvPr id="68616" name="AutoShape 10"/>
          <p:cNvSpPr>
            <a:spLocks noChangeArrowheads="1"/>
          </p:cNvSpPr>
          <p:nvPr/>
        </p:nvSpPr>
        <p:spPr bwMode="auto">
          <a:xfrm>
            <a:off x="4348163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C8C2C7"/>
              </a:gs>
            </a:gsLst>
            <a:lin ang="5400000" scaled="1"/>
          </a:gradFill>
          <a:ln w="9525">
            <a:solidFill>
              <a:srgbClr val="B0D0E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Фрикционная</a:t>
            </a:r>
            <a:endParaRPr lang="ru-RU"/>
          </a:p>
        </p:txBody>
      </p:sp>
      <p:sp>
        <p:nvSpPr>
          <p:cNvPr id="68617" name="AutoShape 11"/>
          <p:cNvSpPr>
            <a:spLocks noChangeArrowheads="1"/>
          </p:cNvSpPr>
          <p:nvPr/>
        </p:nvSpPr>
        <p:spPr bwMode="auto">
          <a:xfrm>
            <a:off x="4356100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DA708E"/>
              </a:gs>
            </a:gsLst>
            <a:lin ang="5400000" scaled="1"/>
          </a:gradFill>
          <a:ln w="9525">
            <a:solidFill>
              <a:srgbClr val="DA70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3" action="ppaction://hlinksldjump"/>
              </a:rPr>
              <a:t>Циклическая</a:t>
            </a:r>
            <a:endParaRPr lang="ru-RU"/>
          </a:p>
        </p:txBody>
      </p:sp>
      <p:sp>
        <p:nvSpPr>
          <p:cNvPr id="68618" name="AutoShape 12"/>
          <p:cNvSpPr>
            <a:spLocks noChangeArrowheads="1"/>
          </p:cNvSpPr>
          <p:nvPr/>
        </p:nvSpPr>
        <p:spPr bwMode="auto">
          <a:xfrm>
            <a:off x="6740525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99"/>
              </a:gs>
              <a:gs pos="100000">
                <a:srgbClr val="7EC49A"/>
              </a:gs>
            </a:gsLst>
            <a:lin ang="5400000" scaled="1"/>
          </a:gradFill>
          <a:ln w="9525">
            <a:solidFill>
              <a:srgbClr val="7EC49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4" action="ppaction://hlinksldjump"/>
              </a:rPr>
              <a:t>Сезонная</a:t>
            </a:r>
            <a:endParaRPr lang="ru-RU"/>
          </a:p>
        </p:txBody>
      </p:sp>
      <p:sp>
        <p:nvSpPr>
          <p:cNvPr id="68619" name="AutoShape 13"/>
          <p:cNvSpPr>
            <a:spLocks noChangeArrowheads="1"/>
          </p:cNvSpPr>
          <p:nvPr/>
        </p:nvSpPr>
        <p:spPr bwMode="auto">
          <a:xfrm>
            <a:off x="6732588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3C4DA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5" action="ppaction://hlinksldjump"/>
              </a:rPr>
              <a:t>Структурная</a:t>
            </a:r>
            <a:endParaRPr lang="ru-RU"/>
          </a:p>
        </p:txBody>
      </p:sp>
      <p:sp>
        <p:nvSpPr>
          <p:cNvPr id="68620" name="Line 14"/>
          <p:cNvSpPr>
            <a:spLocks noChangeShapeType="1"/>
          </p:cNvSpPr>
          <p:nvPr/>
        </p:nvSpPr>
        <p:spPr bwMode="auto">
          <a:xfrm>
            <a:off x="4356100" y="2349500"/>
            <a:ext cx="0" cy="792163"/>
          </a:xfrm>
          <a:prstGeom prst="line">
            <a:avLst/>
          </a:prstGeom>
          <a:noFill/>
          <a:ln w="28575">
            <a:solidFill>
              <a:srgbClr val="7EC4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68621" name="AutoShape 15"/>
          <p:cNvCxnSpPr>
            <a:cxnSpLocks noChangeShapeType="1"/>
            <a:stCxn id="68612" idx="3"/>
            <a:endCxn id="68613" idx="1"/>
          </p:cNvCxnSpPr>
          <p:nvPr/>
        </p:nvCxnSpPr>
        <p:spPr bwMode="auto">
          <a:xfrm flipV="1">
            <a:off x="4067175" y="3141663"/>
            <a:ext cx="576263" cy="6350"/>
          </a:xfrm>
          <a:prstGeom prst="straightConnector1">
            <a:avLst/>
          </a:prstGeom>
          <a:noFill/>
          <a:ln w="19050">
            <a:solidFill>
              <a:srgbClr val="7EC49A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622" name="Group 27"/>
          <p:cNvGrpSpPr>
            <a:grpSpLocks/>
          </p:cNvGrpSpPr>
          <p:nvPr/>
        </p:nvGrpSpPr>
        <p:grpSpPr bwMode="auto">
          <a:xfrm>
            <a:off x="250825" y="4292600"/>
            <a:ext cx="433388" cy="1152525"/>
            <a:chOff x="158" y="2704"/>
            <a:chExt cx="273" cy="726"/>
          </a:xfrm>
        </p:grpSpPr>
        <p:sp>
          <p:nvSpPr>
            <p:cNvPr id="68630" name="Line 17"/>
            <p:cNvSpPr>
              <a:spLocks noChangeShapeType="1"/>
            </p:cNvSpPr>
            <p:nvPr/>
          </p:nvSpPr>
          <p:spPr bwMode="auto">
            <a:xfrm>
              <a:off x="158" y="3430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1" name="Line 18"/>
            <p:cNvSpPr>
              <a:spLocks noChangeShapeType="1"/>
            </p:cNvSpPr>
            <p:nvPr/>
          </p:nvSpPr>
          <p:spPr bwMode="auto">
            <a:xfrm>
              <a:off x="158" y="2704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3" name="Group 28"/>
          <p:cNvGrpSpPr>
            <a:grpSpLocks/>
          </p:cNvGrpSpPr>
          <p:nvPr/>
        </p:nvGrpSpPr>
        <p:grpSpPr bwMode="auto">
          <a:xfrm>
            <a:off x="5284788" y="3141663"/>
            <a:ext cx="3679825" cy="1800225"/>
            <a:chOff x="3329" y="1979"/>
            <a:chExt cx="2318" cy="1134"/>
          </a:xfrm>
        </p:grpSpPr>
        <p:cxnSp>
          <p:nvCxnSpPr>
            <p:cNvPr id="68626" name="AutoShape 22"/>
            <p:cNvCxnSpPr>
              <a:cxnSpLocks noChangeShapeType="1"/>
              <a:stCxn id="68613" idx="3"/>
            </p:cNvCxnSpPr>
            <p:nvPr/>
          </p:nvCxnSpPr>
          <p:spPr bwMode="auto">
            <a:xfrm>
              <a:off x="4740" y="1979"/>
              <a:ext cx="907" cy="997"/>
            </a:xfrm>
            <a:prstGeom prst="bentConnector2">
              <a:avLst/>
            </a:prstGeom>
            <a:noFill/>
            <a:ln w="19050">
              <a:solidFill>
                <a:srgbClr val="7EC49A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627" name="Line 23"/>
            <p:cNvSpPr>
              <a:spLocks noChangeShapeType="1"/>
            </p:cNvSpPr>
            <p:nvPr/>
          </p:nvSpPr>
          <p:spPr bwMode="auto">
            <a:xfrm flipH="1">
              <a:off x="3334" y="2976"/>
              <a:ext cx="231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68628" name="AutoShape 24"/>
            <p:cNvCxnSpPr>
              <a:cxnSpLocks noChangeShapeType="1"/>
              <a:stCxn id="68616" idx="2"/>
              <a:endCxn id="68617" idx="0"/>
            </p:cNvCxnSpPr>
            <p:nvPr/>
          </p:nvCxnSpPr>
          <p:spPr bwMode="auto">
            <a:xfrm>
              <a:off x="3329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629" name="AutoShape 25"/>
            <p:cNvCxnSpPr>
              <a:cxnSpLocks noChangeShapeType="1"/>
              <a:stCxn id="68619" idx="2"/>
              <a:endCxn id="68618" idx="0"/>
            </p:cNvCxnSpPr>
            <p:nvPr/>
          </p:nvCxnSpPr>
          <p:spPr bwMode="auto">
            <a:xfrm>
              <a:off x="4831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8624" name="AutoShape 26"/>
          <p:cNvCxnSpPr>
            <a:cxnSpLocks noChangeShapeType="1"/>
            <a:stCxn id="68612" idx="1"/>
          </p:cNvCxnSpPr>
          <p:nvPr/>
        </p:nvCxnSpPr>
        <p:spPr bwMode="auto">
          <a:xfrm rot="10800000" flipV="1">
            <a:off x="250825" y="3148013"/>
            <a:ext cx="936625" cy="2297112"/>
          </a:xfrm>
          <a:prstGeom prst="bentConnector2">
            <a:avLst/>
          </a:prstGeom>
          <a:noFill/>
          <a:ln w="19050">
            <a:solidFill>
              <a:srgbClr val="7EC49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5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accent2"/>
                </a:solidFill>
              </a:rPr>
              <a:t>Связана с поиском и ожиданием работы по разным причинам, например, переезд в связи с изменением семейного положения, окончанием вуза. Этот вид безработицы предполагает перемещение рабочей силы по отраслям, регионам, в связи с возрастом, переменой профессии и т.д.</a:t>
            </a:r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Фрикционная безработица</a:t>
            </a:r>
          </a:p>
        </p:txBody>
      </p:sp>
      <p:sp>
        <p:nvSpPr>
          <p:cNvPr id="6963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6381750"/>
            <a:ext cx="684212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514600" y="3276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1" dirty="0" smtClean="0">
                <a:solidFill>
                  <a:schemeClr val="tx2"/>
                </a:solidFill>
              </a:rPr>
              <a:t>   Особенности</a:t>
            </a:r>
            <a:r>
              <a:rPr lang="ru-RU" sz="2400" i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Работу ищут уже</a:t>
            </a:r>
            <a:r>
              <a:rPr lang="ru-RU" sz="2000" i="1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готовые специалисты</a:t>
            </a:r>
            <a:r>
              <a:rPr lang="ru-RU" sz="2000" i="1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с определённым уровнем профессиональной подготовки и квалификации.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5650" y="4581525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9900"/>
                </a:solidFill>
                <a:latin typeface="Comic Sans MS" pitchFamily="66" charset="0"/>
              </a:rPr>
              <a:t>Безработица этого вида обычно продолжается короткий период времени</a:t>
            </a:r>
            <a:r>
              <a:rPr lang="ru-RU" sz="2400">
                <a:solidFill>
                  <a:srgbClr val="0099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5445125"/>
            <a:ext cx="563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Способствует более рациональному  размещению рабочей силы и более высокой производительности.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0033CC"/>
                </a:solidFill>
              </a:rPr>
              <a:t>К фрикционным безработным относятся люди:</a:t>
            </a:r>
            <a:br>
              <a:rPr lang="ru-RU" sz="4000" smtClean="0">
                <a:solidFill>
                  <a:srgbClr val="0033CC"/>
                </a:solidFill>
              </a:rPr>
            </a:br>
            <a:endParaRPr lang="ru-RU" sz="4000" smtClean="0">
              <a:solidFill>
                <a:srgbClr val="0033CC"/>
              </a:solidFill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771775" y="3500438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уволившиеся по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собственному желанию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219700" y="4652963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нашедшие работу,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но еще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не приступившие к ней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79388" y="4652963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сезонные рабочие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(не в сезон)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268538" y="1773238"/>
            <a:ext cx="11525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4500563" y="1773238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860925" y="1700213"/>
            <a:ext cx="237490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1476375" y="1773238"/>
            <a:ext cx="259080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292725" y="1700213"/>
            <a:ext cx="86360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395288" y="2133600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ожидающие восстановления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на прежней работе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5364163" y="2060575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уволенные с работы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по приказу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администрации</a:t>
            </a:r>
            <a:endParaRPr lang="ru-RU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2" grpId="0" animBg="1"/>
      <p:bldP spid="102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6" descr="AN386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1752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accent2"/>
                </a:solidFill>
              </a:rPr>
              <a:t>Характеризуется несовпадением спроса на труд и предложением в различных фирмах, отраслях, по различным профессиям, происходит «исчезновение» профессии в результате НТП.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Структурная безработица</a:t>
            </a:r>
          </a:p>
        </p:txBody>
      </p:sp>
      <p:sp>
        <p:nvSpPr>
          <p:cNvPr id="71685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468313" y="2852738"/>
            <a:ext cx="8207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CC0000"/>
                </a:solidFill>
              </a:rPr>
              <a:t>Представлена работниками</a:t>
            </a:r>
            <a:r>
              <a:rPr lang="ru-RU" sz="2400" dirty="0">
                <a:solidFill>
                  <a:schemeClr val="bg2"/>
                </a:solidFill>
              </a:rPr>
              <a:t>,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 </a:t>
            </a:r>
            <a:r>
              <a:rPr lang="ru-RU" sz="2400" dirty="0">
                <a:solidFill>
                  <a:srgbClr val="009900"/>
                </a:solidFill>
              </a:rPr>
              <a:t>которые не в состоянии занять имеющиеся рабочие места вследствие отсутствия необходимых навыков и умений для производства нового вида продукции, имеющего спрос на рынке.</a:t>
            </a:r>
            <a:r>
              <a:rPr lang="ru-RU" sz="2400" b="1" dirty="0">
                <a:solidFill>
                  <a:srgbClr val="009900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rgbClr val="009900"/>
                </a:solidFill>
              </a:rPr>
              <a:t> Более продолжительна  и дорогостояща, чем фрикционная.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1A3C18"/>
                </a:solidFill>
              </a:rPr>
              <a:t>Вызывается сменой фаз в производственном цикле.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Циклическая безработица</a:t>
            </a:r>
          </a:p>
        </p:txBody>
      </p:sp>
      <p:sp>
        <p:nvSpPr>
          <p:cNvPr id="72708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27088" y="2420938"/>
            <a:ext cx="68405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>
                <a:solidFill>
                  <a:srgbClr val="009900"/>
                </a:solidFill>
              </a:rPr>
              <a:t>представлена работниками, </a:t>
            </a:r>
          </a:p>
          <a:p>
            <a:pPr algn="ctr">
              <a:spcBef>
                <a:spcPct val="20000"/>
              </a:spcBef>
            </a:pPr>
            <a:endParaRPr lang="ru-RU" sz="2800">
              <a:solidFill>
                <a:srgbClr val="0099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800">
                <a:solidFill>
                  <a:srgbClr val="009900"/>
                </a:solidFill>
              </a:rPr>
              <a:t>уволенными в период, когда вся экономика страдает от экономического спада. </a:t>
            </a:r>
          </a:p>
          <a:p>
            <a:pPr>
              <a:spcBef>
                <a:spcPct val="20000"/>
              </a:spcBef>
            </a:pPr>
            <a:endParaRPr lang="ru-RU" sz="2800">
              <a:solidFill>
                <a:srgbClr val="0099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400">
                <a:solidFill>
                  <a:schemeClr val="bg2"/>
                </a:solidFill>
              </a:rPr>
              <a:t>         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16013" y="5013325"/>
            <a:ext cx="68580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800">
                <a:solidFill>
                  <a:schemeClr val="accent2"/>
                </a:solidFill>
                <a:latin typeface="Comic Sans MS" pitchFamily="66" charset="0"/>
              </a:rPr>
              <a:t>Считается, что при улучшении положения в экономике такие работники снова находят работу.</a:t>
            </a:r>
            <a:r>
              <a:rPr lang="ru-RU" sz="28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A3C18"/>
                </a:solidFill>
              </a:rPr>
              <a:t>В результате необходимости в ряде отраслей проводятся сезонные работы (например, в сельском хозяйстве).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Сезонная безработица</a:t>
            </a:r>
          </a:p>
        </p:txBody>
      </p:sp>
      <p:sp>
        <p:nvSpPr>
          <p:cNvPr id="7373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Добровольная</a:t>
            </a:r>
            <a:r>
              <a:rPr lang="ru-RU" sz="2000" dirty="0" smtClean="0"/>
              <a:t> — связана с нежеланием людей работать, например, в условиях понижения заработной платы. 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sz="2000" dirty="0" smtClean="0"/>
              <a:t>       Добровольная безработица усиливается во время экономического бума и снижается при спаде; её масштабы и продолжительность различны у лиц разных профессий, уровня квалификации, а также у различных социально-демографических групп населения. </a:t>
            </a:r>
          </a:p>
        </p:txBody>
      </p:sp>
      <p:pic>
        <p:nvPicPr>
          <p:cNvPr id="74755" name="Picture 5" descr="Картинка 7 из 6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05263"/>
            <a:ext cx="3189288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Вынужденная</a:t>
            </a:r>
            <a:r>
              <a:rPr lang="ru-RU" sz="2000" b="1" dirty="0" smtClean="0">
                <a:solidFill>
                  <a:srgbClr val="002060"/>
                </a:solidFill>
              </a:rPr>
              <a:t> (</a:t>
            </a:r>
            <a:r>
              <a:rPr lang="ru-RU" sz="2000" b="1" i="1" dirty="0" smtClean="0">
                <a:solidFill>
                  <a:srgbClr val="002060"/>
                </a:solidFill>
              </a:rPr>
              <a:t>безработица ожидания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dirty="0" smtClean="0"/>
              <a:t> </a:t>
            </a:r>
          </a:p>
          <a:p>
            <a:pPr eaLnBrk="1" hangingPunct="1">
              <a:spcBef>
                <a:spcPts val="0"/>
              </a:spcBef>
              <a:defRPr/>
            </a:pPr>
            <a:endParaRPr lang="ru-RU" sz="16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 Возникает, когда работник может и хочет работать при данном уровне заработной платы, но не может найти работу.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  Причиной является нарушение равновесия на рынке труда из-за негибкости заработной платы . Когда реальная зарплата находится выше уровня, соответствующего равновесию спроса и предложения, предложение на рынке труда превышает спрос на него. Количество претендентов на ограниченное число рабочих мест увеличивается, а вероятность реального трудоустройства уменьшается, что повышает уровень безработицы. </a:t>
            </a:r>
          </a:p>
        </p:txBody>
      </p:sp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740150"/>
            <a:ext cx="403225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4"/>
          <p:cNvSpPr>
            <a:spLocks noChangeArrowheads="1"/>
          </p:cNvSpPr>
          <p:nvPr/>
        </p:nvSpPr>
        <p:spPr bwMode="auto">
          <a:xfrm>
            <a:off x="1187450" y="1412875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C8C2C7"/>
              </a:gs>
            </a:gsLst>
            <a:lin ang="5400000" scaled="1"/>
          </a:gradFill>
          <a:ln w="9525">
            <a:solidFill>
              <a:srgbClr val="B0D0E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>
                <a:hlinkClick r:id="rId2" action="ppaction://hlinksldjump"/>
              </a:rPr>
              <a:t>Фрикционная</a:t>
            </a:r>
            <a:endParaRPr lang="ru-RU" sz="2000"/>
          </a:p>
        </p:txBody>
      </p:sp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5076825" y="1412875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3C4DA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>
                <a:hlinkClick r:id="rId3" action="ppaction://hlinksldjump"/>
              </a:rPr>
              <a:t>Структурная</a:t>
            </a:r>
            <a:endParaRPr lang="ru-RU" sz="2000"/>
          </a:p>
        </p:txBody>
      </p:sp>
      <p:grpSp>
        <p:nvGrpSpPr>
          <p:cNvPr id="76804" name="Group 11"/>
          <p:cNvGrpSpPr>
            <a:grpSpLocks/>
          </p:cNvGrpSpPr>
          <p:nvPr/>
        </p:nvGrpSpPr>
        <p:grpSpPr bwMode="auto">
          <a:xfrm>
            <a:off x="2124075" y="1987550"/>
            <a:ext cx="3960813" cy="504825"/>
            <a:chOff x="1338" y="1252"/>
            <a:chExt cx="2495" cy="318"/>
          </a:xfrm>
        </p:grpSpPr>
        <p:cxnSp>
          <p:nvCxnSpPr>
            <p:cNvPr id="76809" name="AutoShape 8"/>
            <p:cNvCxnSpPr>
              <a:cxnSpLocks noChangeShapeType="1"/>
              <a:stCxn id="76802" idx="2"/>
            </p:cNvCxnSpPr>
            <p:nvPr/>
          </p:nvCxnSpPr>
          <p:spPr bwMode="auto">
            <a:xfrm rot="16200000" flipH="1">
              <a:off x="2427" y="163"/>
              <a:ext cx="318" cy="2495"/>
            </a:xfrm>
            <a:prstGeom prst="bentConnector2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V="1">
              <a:off x="3833" y="1253"/>
              <a:ext cx="0" cy="317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05" name="Line 12"/>
          <p:cNvSpPr>
            <a:spLocks noChangeShapeType="1"/>
          </p:cNvSpPr>
          <p:nvPr/>
        </p:nvSpPr>
        <p:spPr bwMode="auto">
          <a:xfrm>
            <a:off x="4140200" y="2492375"/>
            <a:ext cx="0" cy="4318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06" name="AutoShape 13"/>
          <p:cNvSpPr>
            <a:spLocks noChangeArrowheads="1"/>
          </p:cNvSpPr>
          <p:nvPr/>
        </p:nvSpPr>
        <p:spPr bwMode="auto">
          <a:xfrm>
            <a:off x="1692275" y="2924175"/>
            <a:ext cx="47513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Естественная безработица</a:t>
            </a:r>
          </a:p>
        </p:txBody>
      </p:sp>
      <p:sp>
        <p:nvSpPr>
          <p:cNvPr id="76807" name="Text Box 14"/>
          <p:cNvSpPr txBox="1">
            <a:spLocks noChangeArrowheads="1"/>
          </p:cNvSpPr>
          <p:nvPr/>
        </p:nvSpPr>
        <p:spPr bwMode="auto">
          <a:xfrm>
            <a:off x="179388" y="3789363"/>
            <a:ext cx="89646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Полная занятость =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Рабочая сила </a:t>
            </a:r>
            <a:r>
              <a:rPr lang="en-US" sz="2000" b="1">
                <a:cs typeface="Arial" charset="0"/>
              </a:rPr>
              <a:t>×</a:t>
            </a:r>
            <a:r>
              <a:rPr lang="ru-RU" sz="2000" b="1">
                <a:cs typeface="Arial" charset="0"/>
              </a:rPr>
              <a:t> (1- естественная норма безработицы)</a:t>
            </a:r>
            <a:endParaRPr lang="en-US" sz="2000" b="1">
              <a:cs typeface="Arial" charset="0"/>
            </a:endParaRPr>
          </a:p>
        </p:txBody>
      </p:sp>
      <p:sp>
        <p:nvSpPr>
          <p:cNvPr id="76808" name="Text Box 15"/>
          <p:cNvSpPr txBox="1">
            <a:spLocks noChangeArrowheads="1"/>
          </p:cNvSpPr>
          <p:nvPr/>
        </p:nvSpPr>
        <p:spPr bwMode="auto">
          <a:xfrm>
            <a:off x="827088" y="4930775"/>
            <a:ext cx="741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Естественная норма безработицы – это ситуация, когда в стране существует только структурная и фрикционная безработица.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371600" y="473075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49263" algn="r"/>
                <a:tab pos="2636838" algn="ctr"/>
                <a:tab pos="5273675" algn="r"/>
              </a:tabLst>
            </a:pPr>
            <a:r>
              <a:rPr lang="ru-RU" sz="2000" b="1" i="1">
                <a:solidFill>
                  <a:schemeClr val="folHlink"/>
                </a:solidFill>
                <a:latin typeface="Comic Sans MS" pitchFamily="66" charset="0"/>
              </a:rPr>
              <a:t>  </a:t>
            </a:r>
            <a:r>
              <a:rPr lang="ru-RU" sz="2400" b="1" i="1">
                <a:solidFill>
                  <a:schemeClr val="folHlink"/>
                </a:solidFill>
                <a:latin typeface="Comic Sans MS" pitchFamily="66" charset="0"/>
              </a:rPr>
              <a:t>К нетрудоспособному населению относятся </a:t>
            </a:r>
            <a:r>
              <a:rPr lang="ru-RU" sz="2400" b="1" i="1">
                <a:solidFill>
                  <a:srgbClr val="009900"/>
                </a:solidFill>
                <a:latin typeface="Comic Sans MS" pitchFamily="66" charset="0"/>
              </a:rPr>
              <a:t>люди, которые в силу возраста и состояния здоровья не способны к труду:</a:t>
            </a:r>
            <a:r>
              <a:rPr lang="ru-RU" sz="2000">
                <a:solidFill>
                  <a:srgbClr val="009900"/>
                </a:solidFill>
                <a:latin typeface="Comic Sans MS" pitchFamily="66" charset="0"/>
              </a:rPr>
              <a:t> </a:t>
            </a:r>
            <a:endParaRPr lang="ru-RU" sz="2400" b="1" i="1">
              <a:solidFill>
                <a:srgbClr val="009900"/>
              </a:solidFill>
            </a:endParaRPr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1524000" y="1905000"/>
            <a:ext cx="67595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дети  до 16 лет,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пенсионеры  (мужчины старше 60 лет,  женщины  старше 55 лет),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инвалиды.</a:t>
            </a:r>
          </a:p>
        </p:txBody>
      </p:sp>
      <p:sp>
        <p:nvSpPr>
          <p:cNvPr id="58374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8375" name="Picture 10" descr="1193308830_gif0405_00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449763"/>
            <a:ext cx="20891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2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508500"/>
            <a:ext cx="139541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8135937" cy="3657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Вычислить уровень безработицы в стране, численность населения которой </a:t>
            </a:r>
            <a:r>
              <a:rPr lang="ru-RU" sz="2800" smtClean="0">
                <a:solidFill>
                  <a:schemeClr val="accent2"/>
                </a:solidFill>
              </a:rPr>
              <a:t>100</a:t>
            </a:r>
            <a:r>
              <a:rPr lang="ru-RU" sz="2800" smtClean="0"/>
              <a:t> млн. человек. Из них  </a:t>
            </a:r>
            <a:r>
              <a:rPr lang="ru-RU" sz="2800" smtClean="0">
                <a:solidFill>
                  <a:schemeClr val="accent2"/>
                </a:solidFill>
              </a:rPr>
              <a:t>24</a:t>
            </a:r>
            <a:r>
              <a:rPr lang="ru-RU" sz="2800" smtClean="0"/>
              <a:t> млн. дети до 16 лет,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30</a:t>
            </a:r>
            <a:r>
              <a:rPr lang="ru-RU" sz="2800" smtClean="0"/>
              <a:t> млн. человек выбыли из состава рабочей силы по возрасту,  </a:t>
            </a:r>
            <a:r>
              <a:rPr lang="ru-RU" sz="2800" smtClean="0">
                <a:solidFill>
                  <a:schemeClr val="accent2"/>
                </a:solidFill>
              </a:rPr>
              <a:t>4,6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/>
              <a:t>млн. человек - безработные,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>
                <a:solidFill>
                  <a:schemeClr val="accent2"/>
                </a:solidFill>
              </a:rPr>
              <a:t>1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/>
              <a:t>млн. человек заняты неполный рабочий день  и ищут работу.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folHlink"/>
                </a:solidFill>
              </a:rPr>
              <a:t>          Задача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80444" y="5903466"/>
            <a:ext cx="2350681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9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36650"/>
          </a:xfrm>
        </p:spPr>
        <p:txBody>
          <a:bodyPr/>
          <a:lstStyle/>
          <a:p>
            <a:pPr eaLnBrk="1" hangingPunct="1"/>
            <a:r>
              <a:rPr lang="ru-RU" b="1" u="sng" smtClean="0"/>
              <a:t>Последствия безработицы</a:t>
            </a:r>
            <a:r>
              <a:rPr lang="ru-RU" smtClean="0"/>
              <a:t> 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6228135" y="2348260"/>
            <a:ext cx="865187" cy="244951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1979985" y="2348260"/>
            <a:ext cx="1152525" cy="2447925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1043360" y="4724747"/>
            <a:ext cx="2952750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неполная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занятость ресурсов 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395660" y="3068985"/>
            <a:ext cx="2808287" cy="15113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макроэкономическая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нестабильности 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6012235" y="2859763"/>
            <a:ext cx="2881312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психологические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и социальные </a:t>
            </a: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5580435" y="4724747"/>
            <a:ext cx="2520950" cy="12969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политические 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611560" y="1268760"/>
            <a:ext cx="2663825" cy="1223962"/>
          </a:xfrm>
          <a:prstGeom prst="flowChartPunchedTape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ЭКОНОМИЧЕСКИЕ</a:t>
            </a: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5508997" y="1195735"/>
            <a:ext cx="2735263" cy="1370012"/>
          </a:xfrm>
          <a:prstGeom prst="flowChartPunchedTape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Times New Roman" pitchFamily="18" charset="0"/>
              </a:rPr>
              <a:t>НЕЭКОНОМИЧЕСКИЕ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1403722" y="2492722"/>
            <a:ext cx="361950" cy="5762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7236197" y="2276822"/>
            <a:ext cx="288925" cy="6477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8865" name="AutoShape 17"/>
          <p:cNvSpPr>
            <a:spLocks noChangeArrowheads="1"/>
          </p:cNvSpPr>
          <p:nvPr/>
        </p:nvSpPr>
        <p:spPr bwMode="auto">
          <a:xfrm>
            <a:off x="3708772" y="1340197"/>
            <a:ext cx="1296988" cy="358775"/>
          </a:xfrm>
          <a:prstGeom prst="leftRightArrow">
            <a:avLst>
              <a:gd name="adj1" fmla="val 50000"/>
              <a:gd name="adj2" fmla="val 72301"/>
            </a:avLst>
          </a:pr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/>
      <p:bldP spid="78861" grpId="0" animBg="1"/>
      <p:bldP spid="78852" grpId="0" animBg="1"/>
      <p:bldP spid="78854" grpId="0" animBg="1"/>
      <p:bldP spid="78855" grpId="0" animBg="1"/>
      <p:bldP spid="78856" grpId="0" animBg="1"/>
      <p:bldP spid="78858" grpId="0" animBg="1"/>
      <p:bldP spid="78859" grpId="0" animBg="1"/>
      <p:bldP spid="78860" grpId="0" animBg="1"/>
      <p:bldP spid="78863" grpId="0" animBg="1"/>
      <p:bldP spid="788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endParaRPr lang="ru-RU" sz="3200" smtClean="0">
              <a:solidFill>
                <a:schemeClr val="bg1"/>
              </a:solidFill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2916238" y="260350"/>
            <a:ext cx="3600450" cy="1728788"/>
          </a:xfrm>
          <a:prstGeom prst="flowChartPunchedTape">
            <a:avLst/>
          </a:prstGeom>
          <a:solidFill>
            <a:schemeClr val="accent1"/>
          </a:solidFill>
          <a:ln w="158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chemeClr val="bg1"/>
                </a:solidFill>
                <a:latin typeface="Times New Roman" pitchFamily="18" charset="0"/>
              </a:rPr>
              <a:t>Индивидуальные </a:t>
            </a: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84213" y="2492375"/>
            <a:ext cx="2881312" cy="1657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Чувство  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собственной 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неполноценности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1835150" y="4797425"/>
            <a:ext cx="2376488" cy="122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Отчаяние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5651500" y="2565400"/>
            <a:ext cx="2952750" cy="1584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i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Нервные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и 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сердечно-сосудистые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 заболевания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4787900" y="4797425"/>
            <a:ext cx="2376488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Психологические  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стрессы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2627313" y="1989138"/>
            <a:ext cx="792162" cy="503237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4932363" y="1844675"/>
            <a:ext cx="431800" cy="295275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H="1">
            <a:off x="3635375" y="2009951"/>
            <a:ext cx="720725" cy="27352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5364163" y="1700213"/>
            <a:ext cx="936625" cy="865187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8" grpId="0" animBg="1"/>
      <p:bldP spid="79879" grpId="0" animBg="1"/>
      <p:bldP spid="79880" grpId="0" animBg="1"/>
      <p:bldP spid="79881" grpId="0" animBg="1"/>
      <p:bldP spid="79883" grpId="0" animBg="1"/>
      <p:bldP spid="79884" grpId="0" animBg="1"/>
      <p:bldP spid="79885" grpId="0" animBg="1"/>
      <p:bldP spid="798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4"/>
          <p:cNvSpPr>
            <a:spLocks noChangeArrowheads="1" noChangeShapeType="1" noTextEdit="1"/>
          </p:cNvSpPr>
          <p:nvPr/>
        </p:nvSpPr>
        <p:spPr bwMode="auto">
          <a:xfrm>
            <a:off x="683568" y="548680"/>
            <a:ext cx="7572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регулирования безработицы</a:t>
            </a:r>
          </a:p>
        </p:txBody>
      </p:sp>
      <p:sp>
        <p:nvSpPr>
          <p:cNvPr id="80899" name="WordArt 5"/>
          <p:cNvSpPr>
            <a:spLocks noChangeArrowheads="1" noChangeShapeType="1" noTextEdit="1"/>
          </p:cNvSpPr>
          <p:nvPr/>
        </p:nvSpPr>
        <p:spPr bwMode="auto">
          <a:xfrm>
            <a:off x="3563293" y="2275880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структурной</a:t>
            </a:r>
          </a:p>
          <a:p>
            <a:pPr algn="ctr"/>
            <a:r>
              <a:rPr lang="ru-RU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0" name="WordArt 7"/>
          <p:cNvSpPr>
            <a:spLocks noChangeArrowheads="1" noChangeShapeType="1" noTextEdit="1"/>
          </p:cNvSpPr>
          <p:nvPr/>
        </p:nvSpPr>
        <p:spPr bwMode="auto">
          <a:xfrm>
            <a:off x="826443" y="2275880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фрикционной</a:t>
            </a:r>
          </a:p>
          <a:p>
            <a:pPr algn="ctr"/>
            <a:r>
              <a:rPr lang="ru-RU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1" name="WordArt 8"/>
          <p:cNvSpPr>
            <a:spLocks noChangeArrowheads="1" noChangeShapeType="1" noTextEdit="1"/>
          </p:cNvSpPr>
          <p:nvPr/>
        </p:nvSpPr>
        <p:spPr bwMode="auto">
          <a:xfrm>
            <a:off x="6371580" y="2275880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циклической</a:t>
            </a:r>
          </a:p>
          <a:p>
            <a:pPr algn="ctr"/>
            <a:r>
              <a:rPr lang="ru-RU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2" name="AutoShape 9"/>
          <p:cNvSpPr>
            <a:spLocks noChangeArrowheads="1"/>
          </p:cNvSpPr>
          <p:nvPr/>
        </p:nvSpPr>
        <p:spPr bwMode="auto">
          <a:xfrm>
            <a:off x="1547168" y="1196380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050"/>
          </a:p>
        </p:txBody>
      </p:sp>
      <p:sp>
        <p:nvSpPr>
          <p:cNvPr id="80903" name="AutoShape 10"/>
          <p:cNvSpPr>
            <a:spLocks noChangeArrowheads="1"/>
          </p:cNvSpPr>
          <p:nvPr/>
        </p:nvSpPr>
        <p:spPr bwMode="auto">
          <a:xfrm>
            <a:off x="4284018" y="1196380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050"/>
          </a:p>
        </p:txBody>
      </p:sp>
      <p:sp>
        <p:nvSpPr>
          <p:cNvPr id="80904" name="AutoShape 11"/>
          <p:cNvSpPr>
            <a:spLocks noChangeArrowheads="1"/>
          </p:cNvSpPr>
          <p:nvPr/>
        </p:nvSpPr>
        <p:spPr bwMode="auto">
          <a:xfrm>
            <a:off x="7019280" y="1196380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050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043608" y="4725144"/>
            <a:ext cx="77771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/>
              <a:t>Методы регулирования фрикционной безработицы:</a:t>
            </a:r>
          </a:p>
          <a:p>
            <a:pPr algn="ctr">
              <a:buFontTx/>
              <a:buChar char="•"/>
            </a:pPr>
            <a:r>
              <a:rPr lang="ru-RU" dirty="0"/>
              <a:t> улучшение информационного обеспечения рынка труда;</a:t>
            </a:r>
          </a:p>
          <a:p>
            <a:pPr algn="ctr">
              <a:buFontTx/>
              <a:buChar char="•"/>
            </a:pPr>
            <a:r>
              <a:rPr lang="ru-RU" dirty="0"/>
              <a:t> устранение факторов, снижающих мобильность рабочей силы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115616" y="4725144"/>
            <a:ext cx="77771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Методы регулирования структурной безработицы:</a:t>
            </a:r>
          </a:p>
          <a:p>
            <a:pPr algn="ctr">
              <a:buFontTx/>
              <a:buChar char="•"/>
            </a:pPr>
            <a:r>
              <a:rPr lang="ru-RU"/>
              <a:t> создание системы и программ профессионального </a:t>
            </a:r>
          </a:p>
          <a:p>
            <a:pPr algn="ctr"/>
            <a:r>
              <a:rPr lang="ru-RU"/>
              <a:t>переобучения и переквалификации</a:t>
            </a:r>
          </a:p>
          <a:p>
            <a:pPr algn="ctr">
              <a:buFontTx/>
              <a:buChar char="•"/>
            </a:pPr>
            <a:endParaRPr lang="ru-RU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043608" y="4005064"/>
            <a:ext cx="7850187" cy="249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Методы регулирования циклической безработицы: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 создание условий для роста спроса на товары (стимулирование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роста экспорта, поддержка инвестиций в реконструкцию предприятий,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поощрение иностранных инвестиций в экономику),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 создание условий для сокращения предложения рабочей силы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(снижение возраста для выхода на пенсию),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 создание условий для роста </a:t>
            </a:r>
            <a:r>
              <a:rPr lang="ru-RU" sz="1600" dirty="0" err="1">
                <a:solidFill>
                  <a:schemeClr val="bg1"/>
                </a:solidFill>
              </a:rPr>
              <a:t>самозанятости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 реализация программ поддержки молодых работников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CCFF33"/>
                </a:solidFill>
                <a:latin typeface="Comic Sans MS" pitchFamily="66" charset="0"/>
              </a:rPr>
              <a:t>Трудоспособное население </a:t>
            </a:r>
          </a:p>
          <a:p>
            <a:pPr algn="ctr"/>
            <a:r>
              <a:rPr lang="ru-RU" sz="2800" b="1" i="1" u="sng">
                <a:solidFill>
                  <a:srgbClr val="CCFF33"/>
                </a:solidFill>
                <a:latin typeface="Comic Sans MS" pitchFamily="66" charset="0"/>
              </a:rPr>
              <a:t>(трудовые ресурсы)</a:t>
            </a:r>
          </a:p>
          <a:p>
            <a:pPr algn="ctr"/>
            <a:endParaRPr lang="ru-RU" sz="2800" b="1" i="1" u="sng">
              <a:solidFill>
                <a:srgbClr val="CCFF33"/>
              </a:solidFill>
              <a:latin typeface="Comic Sans MS" pitchFamily="66" charset="0"/>
            </a:endParaRPr>
          </a:p>
          <a:p>
            <a:pPr algn="ctr"/>
            <a:r>
              <a:rPr lang="ru-RU" sz="2800" b="1" i="1" u="sng">
                <a:solidFill>
                  <a:srgbClr val="009900"/>
                </a:solidFill>
                <a:latin typeface="Comic Sans MS" pitchFamily="66" charset="0"/>
              </a:rPr>
              <a:t>Добровольно незанятые-</a:t>
            </a:r>
            <a:r>
              <a:rPr lang="ru-RU" sz="2800" b="1" i="1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трудоспособные люди, не занятые в общественном производстве и не стремящиеся получить работу:</a:t>
            </a:r>
            <a:r>
              <a:rPr lang="ru-RU" sz="2800" i="1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1000" y="28956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1. студенты дневного отделения, </a:t>
            </a:r>
            <a:endParaRPr lang="ru-RU" sz="200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2. домохозяйки,</a:t>
            </a: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3. бродяги,</a:t>
            </a: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4. люди, искавшие работу, но отчаявшиеся её найти и поэтому прекратившие поиск работы.</a:t>
            </a:r>
          </a:p>
        </p:txBody>
      </p:sp>
      <p:pic>
        <p:nvPicPr>
          <p:cNvPr id="59396" name="Picture 4" descr="image13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9398" name="Picture 7" descr="arg-vicki-wildsho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868863"/>
            <a:ext cx="18764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539750" y="990600"/>
            <a:ext cx="76898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ru-RU" sz="2800" b="1" u="sng">
                <a:solidFill>
                  <a:srgbClr val="006600"/>
                </a:solidFill>
                <a:latin typeface="Comic Sans MS" pitchFamily="66" charset="0"/>
              </a:rPr>
              <a:t>Занятые</a:t>
            </a:r>
            <a:r>
              <a:rPr lang="ru-RU" sz="2800" b="1" u="sng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ru-RU" sz="2800" b="1" u="sng">
                <a:solidFill>
                  <a:srgbClr val="009900"/>
                </a:solidFill>
                <a:latin typeface="Comic Sans MS" pitchFamily="66" charset="0"/>
              </a:rPr>
              <a:t>-</a:t>
            </a:r>
            <a:r>
              <a:rPr lang="ru-RU" sz="2800" u="sng">
                <a:solidFill>
                  <a:srgbClr val="009900"/>
                </a:solidFill>
                <a:latin typeface="Comic Sans MS" pitchFamily="66" charset="0"/>
              </a:rPr>
              <a:t>л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юди, </a:t>
            </a:r>
            <a:r>
              <a:rPr lang="ru-RU" sz="2800" b="1">
                <a:solidFill>
                  <a:srgbClr val="009900"/>
                </a:solidFill>
                <a:latin typeface="Comic Sans MS" pitchFamily="66" charset="0"/>
              </a:rPr>
              <a:t>имеющие работу, </a:t>
            </a:r>
            <a:r>
              <a:rPr lang="ru-RU" sz="2800">
                <a:solidFill>
                  <a:srgbClr val="009900"/>
                </a:solidFill>
                <a:latin typeface="Comic Sans MS" pitchFamily="66" charset="0"/>
              </a:rPr>
              <a:t>причем не важно, занят человек 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полный рабочий день или  неполный, полную рабочую неделю или неполную. </a:t>
            </a:r>
          </a:p>
          <a:p>
            <a:pPr marL="342900" indent="-342900"/>
            <a:endParaRPr lang="ru-RU" sz="2800" i="1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/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При этом человек считается  занятым, если он  не работает по следующим причинам: 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болеет,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находится в отпуске, 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бастует,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из-за стихийных бедствий.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905000" y="55626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0" b="1" i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604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71600" y="6248400"/>
            <a:ext cx="76200" cy="762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900113" y="333375"/>
            <a:ext cx="7488237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i="1" u="sng">
                <a:solidFill>
                  <a:schemeClr val="bg1"/>
                </a:solidFill>
                <a:latin typeface="Comic Sans MS" pitchFamily="66" charset="0"/>
              </a:rPr>
              <a:t>Безработными признаются:</a:t>
            </a:r>
            <a:r>
              <a:rPr lang="ru-RU" sz="360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ru-RU" sz="360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трудоспособные граждане; </a:t>
            </a: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не имеющие работы и заработка;</a:t>
            </a: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зарегистрированные в службе занятости;</a:t>
            </a:r>
          </a:p>
          <a:p>
            <a:pPr>
              <a:buFontTx/>
              <a:buChar char="•"/>
            </a:pPr>
            <a:r>
              <a:rPr lang="ru-RU" sz="3200" u="sng">
                <a:solidFill>
                  <a:schemeClr val="tx2"/>
                </a:solidFill>
                <a:latin typeface="Comic Sans MS" pitchFamily="66" charset="0"/>
              </a:rPr>
              <a:t> активно ищущие</a:t>
            </a: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работу и ожидающие начала трудовой деятельности.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600200" y="5851525"/>
            <a:ext cx="723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0" b="1" i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6144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b="1" dirty="0" smtClean="0"/>
              <a:t>Безработица</a:t>
            </a:r>
            <a:r>
              <a:rPr lang="ru-RU" sz="1800" dirty="0" smtClean="0"/>
              <a:t> — социально-экономическое явление, предполагающее отсутствие работы у людей, составляющих экономически активное население. 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    Безработица</a:t>
            </a:r>
          </a:p>
        </p:txBody>
      </p:sp>
      <p:pic>
        <p:nvPicPr>
          <p:cNvPr id="63492" name="Picture 5" descr="i?id=88383362-42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36838"/>
            <a:ext cx="3810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Уровень безработицы</a:t>
            </a:r>
            <a:r>
              <a:rPr lang="ru-RU" sz="2000" smtClean="0"/>
              <a:t> — количественный показатель, позволяющий сравнить безработицу для разной численности населения (для разных стран или для разных периодов одной и той же страны).  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        Уровень безработицы     </a:t>
            </a:r>
          </a:p>
        </p:txBody>
      </p:sp>
      <p:pic>
        <p:nvPicPr>
          <p:cNvPr id="64516" name="Picture 5" descr="3e704f36496e4d17ddbdb4da9c4a_gran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00438"/>
            <a:ext cx="5327650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Измерение безработицы и</a:t>
            </a:r>
            <a:r>
              <a:rPr lang="ru-RU" sz="4000" smtClean="0"/>
              <a:t> уровня безработицы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280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333399"/>
                </a:solidFill>
              </a:rPr>
              <a:t>Население страны</a:t>
            </a: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5540" name="Line 6"/>
          <p:cNvSpPr>
            <a:spLocks noChangeShapeType="1"/>
          </p:cNvSpPr>
          <p:nvPr/>
        </p:nvSpPr>
        <p:spPr bwMode="auto">
          <a:xfrm>
            <a:off x="2987675" y="1916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3348038" y="1628775"/>
            <a:ext cx="5040312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333399"/>
                </a:solidFill>
              </a:rPr>
              <a:t>Рабочая сила + Выбывшие из состава рабочей силы</a:t>
            </a:r>
          </a:p>
        </p:txBody>
      </p:sp>
      <p:sp>
        <p:nvSpPr>
          <p:cNvPr id="65542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353425" cy="40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CC0000"/>
                </a:solidFill>
              </a:rPr>
              <a:t>Рабочая сила = Женщины (16 – 55 лет) + Мужчины (16 – 60 лет)</a:t>
            </a:r>
          </a:p>
        </p:txBody>
      </p:sp>
      <p:sp>
        <p:nvSpPr>
          <p:cNvPr id="65543" name="AutoShape 9"/>
          <p:cNvSpPr>
            <a:spLocks noChangeArrowheads="1"/>
          </p:cNvSpPr>
          <p:nvPr/>
        </p:nvSpPr>
        <p:spPr bwMode="auto">
          <a:xfrm>
            <a:off x="2375694" y="3213100"/>
            <a:ext cx="2916386" cy="576263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CC0000"/>
                </a:solidFill>
              </a:rPr>
              <a:t>Рабочая сила</a:t>
            </a:r>
          </a:p>
        </p:txBody>
      </p:sp>
      <p:sp>
        <p:nvSpPr>
          <p:cNvPr id="65544" name="AutoShape 10"/>
          <p:cNvSpPr>
            <a:spLocks noChangeArrowheads="1"/>
          </p:cNvSpPr>
          <p:nvPr/>
        </p:nvSpPr>
        <p:spPr bwMode="auto">
          <a:xfrm>
            <a:off x="2909266" y="3825082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545" name="AutoShape 11"/>
          <p:cNvSpPr>
            <a:spLocks noChangeArrowheads="1"/>
          </p:cNvSpPr>
          <p:nvPr/>
        </p:nvSpPr>
        <p:spPr bwMode="auto">
          <a:xfrm>
            <a:off x="5004048" y="378936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546" name="AutoShape 12"/>
          <p:cNvSpPr>
            <a:spLocks noChangeArrowheads="1"/>
          </p:cNvSpPr>
          <p:nvPr/>
        </p:nvSpPr>
        <p:spPr bwMode="auto">
          <a:xfrm>
            <a:off x="1547813" y="4257675"/>
            <a:ext cx="2232025" cy="863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Экономически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активное население</a:t>
            </a:r>
          </a:p>
        </p:txBody>
      </p:sp>
      <p:sp>
        <p:nvSpPr>
          <p:cNvPr id="65547" name="AutoShape 13"/>
          <p:cNvSpPr>
            <a:spLocks noChangeArrowheads="1"/>
          </p:cNvSpPr>
          <p:nvPr/>
        </p:nvSpPr>
        <p:spPr bwMode="auto">
          <a:xfrm>
            <a:off x="4120547" y="4149725"/>
            <a:ext cx="2879725" cy="10795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Экономически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неактивное население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(добровольно незанятые)</a:t>
            </a:r>
          </a:p>
        </p:txBody>
      </p:sp>
      <p:sp>
        <p:nvSpPr>
          <p:cNvPr id="65548" name="AutoShape 14"/>
          <p:cNvSpPr>
            <a:spLocks noChangeArrowheads="1"/>
          </p:cNvSpPr>
          <p:nvPr/>
        </p:nvSpPr>
        <p:spPr bwMode="auto">
          <a:xfrm>
            <a:off x="1008644" y="5768974"/>
            <a:ext cx="1692275" cy="45878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rgbClr val="CC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Занятые</a:t>
            </a:r>
          </a:p>
        </p:txBody>
      </p:sp>
      <p:sp>
        <p:nvSpPr>
          <p:cNvPr id="65549" name="AutoShape 15"/>
          <p:cNvSpPr>
            <a:spLocks noChangeArrowheads="1"/>
          </p:cNvSpPr>
          <p:nvPr/>
        </p:nvSpPr>
        <p:spPr bwMode="auto">
          <a:xfrm>
            <a:off x="3058949" y="5690765"/>
            <a:ext cx="1842816" cy="5048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rgbClr val="CC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Безработные</a:t>
            </a:r>
          </a:p>
        </p:txBody>
      </p:sp>
      <p:sp>
        <p:nvSpPr>
          <p:cNvPr id="65550" name="Line 19"/>
          <p:cNvSpPr>
            <a:spLocks noChangeShapeType="1"/>
          </p:cNvSpPr>
          <p:nvPr/>
        </p:nvSpPr>
        <p:spPr bwMode="auto">
          <a:xfrm flipH="1">
            <a:off x="1874104" y="5121275"/>
            <a:ext cx="215900" cy="5032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1" name="Line 20"/>
          <p:cNvSpPr>
            <a:spLocks noChangeShapeType="1"/>
          </p:cNvSpPr>
          <p:nvPr/>
        </p:nvSpPr>
        <p:spPr bwMode="auto">
          <a:xfrm>
            <a:off x="2909266" y="5161846"/>
            <a:ext cx="1368425" cy="5032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4" name="WordArt 23"/>
          <p:cNvSpPr>
            <a:spLocks noChangeArrowheads="1" noChangeShapeType="1" noTextEdit="1"/>
          </p:cNvSpPr>
          <p:nvPr/>
        </p:nvSpPr>
        <p:spPr bwMode="auto">
          <a:xfrm>
            <a:off x="8101013" y="4005263"/>
            <a:ext cx="863600" cy="546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85938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	   численность безработных 									     	  х 100%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	  общая численность рабочей силы</a:t>
            </a:r>
          </a:p>
          <a:p>
            <a:pPr eaLnBrk="1" hangingPunct="1"/>
            <a:endParaRPr lang="ru-RU" dirty="0" smtClean="0">
              <a:solidFill>
                <a:srgbClr val="0033CC"/>
              </a:solidFill>
            </a:endParaRPr>
          </a:p>
        </p:txBody>
      </p:sp>
      <p:sp>
        <p:nvSpPr>
          <p:cNvPr id="6656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</a:rPr>
              <a:t/>
            </a:r>
            <a:br>
              <a:rPr lang="ru-RU" sz="4000" dirty="0" smtClean="0">
                <a:solidFill>
                  <a:srgbClr val="0033CC"/>
                </a:solidFill>
              </a:rPr>
            </a:br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Уровень безработицы</a:t>
            </a:r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>
            <a:off x="1547813" y="2924944"/>
            <a:ext cx="4824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6566" name="Picture 5" descr="j01497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789363"/>
            <a:ext cx="16097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757</Words>
  <Application>Microsoft Office PowerPoint</Application>
  <PresentationFormat>Экран (4:3)</PresentationFormat>
  <Paragraphs>172</Paragraphs>
  <Slides>23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Безработица: причины и последствия</vt:lpstr>
      <vt:lpstr> </vt:lpstr>
      <vt:lpstr>Слайд 3</vt:lpstr>
      <vt:lpstr>Слайд 4</vt:lpstr>
      <vt:lpstr>Слайд 5</vt:lpstr>
      <vt:lpstr>         Безработица</vt:lpstr>
      <vt:lpstr>        Уровень безработицы     </vt:lpstr>
      <vt:lpstr>Измерение безработицы и уровня безработицы</vt:lpstr>
      <vt:lpstr> Уровень безработицы</vt:lpstr>
      <vt:lpstr>    Причины безработицы</vt:lpstr>
      <vt:lpstr>Слайд 11</vt:lpstr>
      <vt:lpstr>Фрикционная безработица</vt:lpstr>
      <vt:lpstr>К фрикционным безработным относятся люди: </vt:lpstr>
      <vt:lpstr>Структурная безработица</vt:lpstr>
      <vt:lpstr>Циклическая безработица</vt:lpstr>
      <vt:lpstr>Сезонная безработица</vt:lpstr>
      <vt:lpstr>Слайд 17</vt:lpstr>
      <vt:lpstr>Слайд 18</vt:lpstr>
      <vt:lpstr>Слайд 19</vt:lpstr>
      <vt:lpstr>          Задача </vt:lpstr>
      <vt:lpstr>Последствия безработицы </vt:lpstr>
      <vt:lpstr>    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avanesyan</cp:lastModifiedBy>
  <cp:revision>16</cp:revision>
  <dcterms:created xsi:type="dcterms:W3CDTF">2009-12-06T13:21:31Z</dcterms:created>
  <dcterms:modified xsi:type="dcterms:W3CDTF">2021-12-10T07:38:13Z</dcterms:modified>
</cp:coreProperties>
</file>