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"/>
          <p:cNvSpPr txBox="1">
            <a:spLocks noGrp="1"/>
          </p:cNvSpPr>
          <p:nvPr>
            <p:ph type="ctrTitle"/>
          </p:nvPr>
        </p:nvSpPr>
        <p:spPr>
          <a:xfrm>
            <a:off x="823386" y="721685"/>
            <a:ext cx="7387500" cy="1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5400"/>
              <a:buFont typeface="Arial"/>
              <a:buNone/>
            </a:pPr>
            <a:r>
              <a:rPr lang="ru-RU" sz="5400" dirty="0">
                <a:solidFill>
                  <a:schemeClr val="dk2"/>
                </a:solidFill>
              </a:rPr>
              <a:t>Озеленение городских территорий</a:t>
            </a:r>
            <a:endParaRPr sz="5400" dirty="0">
              <a:solidFill>
                <a:schemeClr val="dk2"/>
              </a:solidFill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ubTitle" idx="1"/>
          </p:nvPr>
        </p:nvSpPr>
        <p:spPr>
          <a:xfrm>
            <a:off x="4480560" y="3977640"/>
            <a:ext cx="4279339" cy="134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1800"/>
              <a:buNone/>
            </a:pPr>
            <a:r>
              <a:rPr lang="ru-RU" sz="1600" b="1" dirty="0">
                <a:solidFill>
                  <a:schemeClr val="dk2"/>
                </a:solidFill>
              </a:rPr>
              <a:t>Преподаватель спец.дисциплин </a:t>
            </a:r>
            <a:r>
              <a:rPr lang="ru-RU" sz="1600" b="1" dirty="0" err="1">
                <a:solidFill>
                  <a:schemeClr val="dk2"/>
                </a:solidFill>
              </a:rPr>
              <a:t>Желоманова</a:t>
            </a:r>
            <a:r>
              <a:rPr lang="ru-RU" sz="1600" b="1" dirty="0">
                <a:solidFill>
                  <a:schemeClr val="dk2"/>
                </a:solidFill>
              </a:rPr>
              <a:t> Е.И.</a:t>
            </a: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1800"/>
              <a:buNone/>
            </a:pPr>
            <a:r>
              <a:rPr lang="ru-RU" sz="1600" b="1" dirty="0">
                <a:solidFill>
                  <a:schemeClr val="dk2"/>
                </a:solidFill>
              </a:rPr>
              <a:t>для студентов группы СП-21</a:t>
            </a: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1800"/>
              <a:buNone/>
            </a:pPr>
            <a:r>
              <a:rPr lang="ru-RU" sz="1600" b="1" dirty="0">
                <a:solidFill>
                  <a:schemeClr val="dk2"/>
                </a:solidFill>
              </a:rPr>
              <a:t>по профессиональному модулю ПМ01</a:t>
            </a:r>
          </a:p>
          <a:p>
            <a:pPr lvl="0">
              <a:lnSpc>
                <a:spcPct val="160000"/>
              </a:lnSpc>
              <a:buClr>
                <a:srgbClr val="00CC00"/>
              </a:buClr>
              <a:buSzPts val="1800"/>
            </a:pPr>
            <a:r>
              <a:rPr lang="ru-RU" sz="1600" b="1" dirty="0">
                <a:solidFill>
                  <a:schemeClr val="tx2"/>
                </a:solidFill>
              </a:rPr>
              <a:t>«Проектирование объектов садово-паркового и ландшафтного строительства».</a:t>
            </a:r>
            <a:endParaRPr sz="1600" b="1" dirty="0">
              <a:solidFill>
                <a:schemeClr val="tx2"/>
              </a:solidFill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1384798" y="1785900"/>
            <a:ext cx="63744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6" name="Google Shape;16;p1"/>
          <p:cNvSpPr txBox="1"/>
          <p:nvPr/>
        </p:nvSpPr>
        <p:spPr>
          <a:xfrm>
            <a:off x="566700" y="484800"/>
            <a:ext cx="80106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970612" y="381000"/>
            <a:ext cx="720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 b="1">
                <a:solidFill>
                  <a:schemeClr val="dk2"/>
                </a:solidFill>
              </a:rPr>
              <a:t>Посадка между тротуарами и проезжей частью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62" name="Google Shape;62;p10" descr="02_02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28596" y="1643050"/>
            <a:ext cx="3525900" cy="22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 descr="2.78.1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2910" y="4214818"/>
            <a:ext cx="3143400" cy="23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 descr="roa3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9124" y="2500306"/>
            <a:ext cx="3893232" cy="30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970612" y="381000"/>
            <a:ext cx="720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 b="1">
                <a:solidFill>
                  <a:schemeClr val="dk2"/>
                </a:solidFill>
              </a:rPr>
              <a:t>Разделительные полосы на проезжей части улицы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67" name="Google Shape;67;p11" descr="slide_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 l="10984" b="14697"/>
          <a:stretch/>
        </p:blipFill>
        <p:spPr>
          <a:xfrm>
            <a:off x="428596" y="2571744"/>
            <a:ext cx="3924300" cy="28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 descr="2.78.2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57752" y="2643182"/>
            <a:ext cx="3714900" cy="27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970612" y="381000"/>
            <a:ext cx="720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 b="1">
                <a:solidFill>
                  <a:schemeClr val="dk2"/>
                </a:solidFill>
              </a:rPr>
              <a:t>Включение бульвара в габарит улицы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1" name="Google Shape;71;p12" descr="00005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969963" y="2573904"/>
            <a:ext cx="3525900" cy="27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2" descr="DSC_1317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14876" y="2714620"/>
            <a:ext cx="3846000" cy="25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970612" y="381000"/>
            <a:ext cx="720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 b="1">
                <a:solidFill>
                  <a:schemeClr val="dk2"/>
                </a:solidFill>
              </a:rPr>
              <a:t>Насаждения на городских улицах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5" name="Google Shape;75;p13" descr="Без названия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57158" y="1785926"/>
            <a:ext cx="4318500" cy="27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 descr="PubImage.12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321843"/>
            <a:ext cx="4240200" cy="31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661416"/>
          </a:xfrm>
        </p:spPr>
        <p:txBody>
          <a:bodyPr/>
          <a:lstStyle/>
          <a:p>
            <a:r>
              <a:rPr lang="ru-RU" dirty="0"/>
              <a:t>Контрольные вопросы.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0612" y="1170432"/>
            <a:ext cx="7202776" cy="500176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1. Перечислите теоретические модели размещения озелененных территорий города.</a:t>
            </a:r>
          </a:p>
          <a:p>
            <a:pPr algn="just">
              <a:buNone/>
            </a:pPr>
            <a:r>
              <a:rPr lang="ru-RU" dirty="0"/>
              <a:t>2. Перечислите основные этапы озеленения.</a:t>
            </a:r>
          </a:p>
          <a:p>
            <a:pPr algn="just">
              <a:buNone/>
            </a:pPr>
            <a:r>
              <a:rPr lang="ru-RU" dirty="0"/>
              <a:t>3. Зарисуйте клиновидную схему озеленения города.</a:t>
            </a:r>
          </a:p>
          <a:p>
            <a:pPr algn="just">
              <a:buNone/>
            </a:pPr>
            <a:r>
              <a:rPr lang="ru-RU" dirty="0"/>
              <a:t>4. На какие классификации делятся озелененные территории?</a:t>
            </a:r>
          </a:p>
          <a:p>
            <a:pPr algn="just">
              <a:buNone/>
            </a:pPr>
            <a:r>
              <a:rPr lang="ru-RU" dirty="0"/>
              <a:t>5. Зарисуйте радиально-кольцевую схему озеленения города.</a:t>
            </a:r>
          </a:p>
          <a:p>
            <a:pPr algn="just">
              <a:buNone/>
            </a:pPr>
            <a:r>
              <a:rPr lang="ru-RU" dirty="0"/>
              <a:t>6. Какие бывают типы парков?</a:t>
            </a:r>
          </a:p>
          <a:p>
            <a:pPr algn="just">
              <a:buNone/>
            </a:pPr>
            <a:r>
              <a:rPr lang="ru-RU" dirty="0"/>
              <a:t>7. Дайте определение. Сквер – это...</a:t>
            </a:r>
          </a:p>
          <a:p>
            <a:pPr algn="just">
              <a:buNone/>
            </a:pPr>
            <a:r>
              <a:rPr lang="ru-RU" dirty="0"/>
              <a:t>8. Дайте определение. Озеленение – это...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238" y="301925"/>
            <a:ext cx="7202776" cy="738996"/>
          </a:xfrm>
        </p:spPr>
        <p:txBody>
          <a:bodyPr/>
          <a:lstStyle/>
          <a:p>
            <a:r>
              <a:rPr lang="ru-RU" dirty="0"/>
              <a:t>Список литературы: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ru-RU" dirty="0" err="1"/>
              <a:t>Гостев</a:t>
            </a:r>
            <a:r>
              <a:rPr lang="ru-RU" dirty="0"/>
              <a:t>, В.Ф.Проектирование садов и парков : Учебник / </a:t>
            </a:r>
            <a:r>
              <a:rPr lang="ru-RU" dirty="0" err="1"/>
              <a:t>Юскевич</a:t>
            </a:r>
            <a:r>
              <a:rPr lang="ru-RU" dirty="0"/>
              <a:t> Н.Н.- 5-е изд., стер. - СПб. : Лань, 2018. </a:t>
            </a:r>
          </a:p>
          <a:p>
            <a:pPr lvl="0" algn="just"/>
            <a:r>
              <a:rPr lang="ru-RU" dirty="0"/>
              <a:t>Курицына, Т.А.Озеленение и благоустройство различных территорий : Учебник для студ. учреждений сред. проф. образования / </a:t>
            </a:r>
            <a:r>
              <a:rPr lang="ru-RU" dirty="0" err="1"/>
              <a:t>Ермолович</a:t>
            </a:r>
            <a:r>
              <a:rPr lang="ru-RU" dirty="0"/>
              <a:t> Е.Л., </a:t>
            </a:r>
            <a:r>
              <a:rPr lang="ru-RU" dirty="0" err="1"/>
              <a:t>Авксентьева</a:t>
            </a:r>
            <a:r>
              <a:rPr lang="ru-RU" dirty="0"/>
              <a:t> Е.Ю. - М. : Академия, 2017.</a:t>
            </a:r>
          </a:p>
          <a:p>
            <a:pPr lvl="0" algn="just"/>
            <a:r>
              <a:rPr lang="ru-RU" dirty="0"/>
              <a:t>Проектирование объектов садово-паркового и ландшафтного строительства : Учебник для студ. учреждений сред. проф. образования / Н.В. Волкова, И.А. Николаевская, В.С. </a:t>
            </a:r>
            <a:r>
              <a:rPr lang="ru-RU" dirty="0" err="1"/>
              <a:t>Теодоронский</a:t>
            </a:r>
            <a:r>
              <a:rPr lang="ru-RU" dirty="0"/>
              <a:t>, А.С. Юсифова. - М. : Академия, 2018. </a:t>
            </a:r>
          </a:p>
          <a:p>
            <a:pPr algn="just"/>
            <a:r>
              <a:rPr lang="ru-RU" dirty="0" err="1"/>
              <a:t>Фатиев</a:t>
            </a:r>
            <a:r>
              <a:rPr lang="ru-RU" dirty="0"/>
              <a:t>, М.М.Строительство городских объектов озеленения : Учебник. - М. : ФОРУМ: ИНФРА-М, 2019.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500034" y="285728"/>
            <a:ext cx="8229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000000"/>
                </a:solidFill>
              </a:rPr>
              <a:t>Теоретические модели размещения озелененных территорий современного города </a:t>
            </a:r>
            <a:br>
              <a:rPr lang="ru-RU" sz="3200" b="1">
                <a:solidFill>
                  <a:srgbClr val="000000"/>
                </a:solidFill>
              </a:rPr>
            </a:br>
            <a:endParaRPr sz="3200">
              <a:solidFill>
                <a:srgbClr val="000000"/>
              </a:solidFill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57200" y="2214554"/>
            <a:ext cx="8229600" cy="3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7" lvl="0" indent="-2238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 - городская застройка;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- озелененные городские территории;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 - пригородная зона;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 - направление развития города;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 - акватория.</a:t>
            </a:r>
            <a:endParaRPr/>
          </a:p>
          <a:p>
            <a:pPr marL="223837" lvl="0" indent="-714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70600" y="3"/>
            <a:ext cx="72027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>
                <a:solidFill>
                  <a:schemeClr val="dk2"/>
                </a:solidFill>
              </a:rPr>
              <a:t>Основные этапы озеленения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05440" y="760541"/>
            <a:ext cx="4657625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7" lvl="0" indent="-2238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ru-RU" sz="1942" dirty="0">
                <a:latin typeface="Times New Roman"/>
                <a:ea typeface="Times New Roman"/>
                <a:cs typeface="Times New Roman"/>
                <a:sym typeface="Times New Roman"/>
              </a:rPr>
              <a:t>    Все работы по озеленению городских территорий можно подразделить на 3 этапа:</a:t>
            </a:r>
            <a:endParaRPr dirty="0"/>
          </a:p>
          <a:p>
            <a:pPr marL="223837" lvl="0" indent="-8286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/>
          </a:p>
        </p:txBody>
      </p:sp>
      <p:pic>
        <p:nvPicPr>
          <p:cNvPr id="23" name="Google Shape;23;p3" descr="viravnivanie_uchastka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091100" y="4339129"/>
            <a:ext cx="3087900" cy="23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 descr="20151025_1023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1009" y="4001674"/>
            <a:ext cx="3433650" cy="26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 descr="visadk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3328" y="829788"/>
            <a:ext cx="2436501" cy="188330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/>
        </p:nvSpPr>
        <p:spPr>
          <a:xfrm>
            <a:off x="508959" y="1578633"/>
            <a:ext cx="6009544" cy="273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23837" lvl="0" indent="-223837" algn="just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ru-RU" sz="1942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Инженерные работы (устройство дренажной системы, системы освещения и полива).</a:t>
            </a:r>
            <a:endParaRPr sz="2400" dirty="0">
              <a:solidFill>
                <a:schemeClr val="dk1"/>
              </a:solidFill>
            </a:endParaRPr>
          </a:p>
          <a:p>
            <a:pPr marL="223837" lvl="0" indent="-223837" algn="just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ru-RU" sz="1942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Строительные работы (устройство дорожек, подпорных стенок, прудов, альпийских горок, формирование почвенного слоя).</a:t>
            </a:r>
            <a:endParaRPr sz="2400" dirty="0">
              <a:solidFill>
                <a:schemeClr val="dk1"/>
              </a:solidFill>
            </a:endParaRPr>
          </a:p>
          <a:p>
            <a:pPr marL="223837" lvl="0" indent="-223837" algn="just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ru-RU" sz="1942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Посадочные работ (высадка травы, цветов, кустарников и </a:t>
            </a:r>
            <a:r>
              <a:rPr lang="ru-RU" sz="1942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крупномеров</a:t>
            </a:r>
            <a:r>
              <a:rPr lang="ru-RU" sz="1942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0612" y="381000"/>
            <a:ext cx="720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>
                <a:solidFill>
                  <a:schemeClr val="dk2"/>
                </a:solidFill>
              </a:rPr>
              <a:t>Схемы озеленения города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9" name="Google Shape;29;p4" descr="r40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28596" y="1714488"/>
            <a:ext cx="4643400" cy="41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5643570" y="1714488"/>
            <a:ext cx="3311700" cy="4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7" lvl="0" indent="-22383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1- клиновидная;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2 - кольцевая;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3 - периферийно-клиновидная;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4 - ядерная;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5 - ядерно-радиальная;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6 - диаметрально-линейная с акваторией;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7 - периферийно-линейная;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8 - линейно-клиновидная;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9 - продольно-полосная;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10 - поперечно-полосная;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11 - сетчатая;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12 - фоновая;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13 - дисперсная;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14 - радиально-кольцевая.</a:t>
            </a:r>
            <a:endParaRPr/>
          </a:p>
          <a:p>
            <a:pPr marL="223837" lvl="0" indent="-17430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</a:pPr>
            <a:endParaRPr sz="78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970612" y="381000"/>
            <a:ext cx="720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 b="1">
                <a:solidFill>
                  <a:schemeClr val="dk2"/>
                </a:solidFill>
              </a:rPr>
              <a:t>Классификация озелененных территорий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970612" y="1676400"/>
            <a:ext cx="7202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7" lvl="0" indent="-2238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Парк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Сквер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Насаждения на городских улицах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Посадка между тротуарами и проезжей частью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Разделительные полосы на проезжей части улицы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Включение бульвара в габарит улицы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Формирование объектов озеленения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Озеленение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Ландшафтный дизайн</a:t>
            </a:r>
            <a:endParaRPr/>
          </a:p>
          <a:p>
            <a:pPr marL="223837" lvl="0" indent="-714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/>
          </a:p>
          <a:p>
            <a:pPr marL="223837" lvl="0" indent="-714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f1c23f31c221da40cb1e25b80e18e94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99749" y="4913334"/>
            <a:ext cx="3071799" cy="179189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589400" y="0"/>
            <a:ext cx="18414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>
                <a:solidFill>
                  <a:schemeClr val="dk2"/>
                </a:solidFill>
              </a:rPr>
              <a:t>Парки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-252843" y="985791"/>
            <a:ext cx="3525900" cy="4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3837" lvl="0" indent="-22383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Типы парков:</a:t>
            </a:r>
            <a:endParaRPr/>
          </a:p>
          <a:p>
            <a:pPr marL="223837" lvl="0" indent="-22383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1.Парк культуры и отдыха</a:t>
            </a:r>
            <a:endParaRPr/>
          </a:p>
          <a:p>
            <a:pPr marL="223837" lvl="0" indent="-22383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2. Стадион (Спортивный парк)</a:t>
            </a:r>
            <a:endParaRPr/>
          </a:p>
          <a:p>
            <a:pPr marL="223837" lvl="0" indent="-22383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3. Парк развлечений</a:t>
            </a:r>
            <a:endParaRPr/>
          </a:p>
          <a:p>
            <a:pPr marL="223837" lvl="0" indent="-22383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4. Парк или сад при санатории, доме отдыхе, пионерлагере</a:t>
            </a:r>
            <a:endParaRPr/>
          </a:p>
          <a:p>
            <a:pPr marL="223837" lvl="0" indent="-22383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5. Городской парк</a:t>
            </a:r>
            <a:endParaRPr/>
          </a:p>
          <a:p>
            <a:pPr marL="223837" lvl="0" indent="-22383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6. Парк-выставка</a:t>
            </a:r>
            <a:endParaRPr/>
          </a:p>
          <a:p>
            <a:pPr marL="223837" lvl="0" indent="-22383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8" name="Google Shape;38;p6" descr="374d10bf720406475e626bc0a639e331573ee386c7a1d068891695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2500" y="2307670"/>
            <a:ext cx="2679000" cy="21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 descr="Central-Park-NY-0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" y="5071067"/>
            <a:ext cx="3786215" cy="178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 descr="1-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68600" y="3127325"/>
            <a:ext cx="2679000" cy="17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 descr="Без названия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72198" y="424652"/>
            <a:ext cx="3071801" cy="188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 descr="5817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29114" y="7"/>
            <a:ext cx="3085765" cy="1931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 descr="plan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738575"/>
            <a:ext cx="6889826" cy="31566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" y="0"/>
            <a:ext cx="45093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>
                <a:solidFill>
                  <a:schemeClr val="dk2"/>
                </a:solidFill>
              </a:rPr>
              <a:t>Сквер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59510" y="791100"/>
            <a:ext cx="5630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7" lvl="0" indent="-2238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Сквер - это небольшая озелененная территория, являющаяся элементом оформления площади, общественного центра, магистрали, используемая для кратковременного отдыха и транзита.</a:t>
            </a:r>
            <a:endParaRPr sz="2000"/>
          </a:p>
        </p:txBody>
      </p:sp>
      <p:pic>
        <p:nvPicPr>
          <p:cNvPr id="47" name="Google Shape;47;p7" descr="skver-Romanovskij-Voronezh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26828" y="1142972"/>
            <a:ext cx="3786300" cy="25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970612" y="-81000"/>
            <a:ext cx="720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 b="1">
                <a:solidFill>
                  <a:schemeClr val="dk2"/>
                </a:solidFill>
              </a:rPr>
              <a:t>Ландшафтный дизайн</a:t>
            </a:r>
            <a:br>
              <a:rPr lang="ru-RU" b="1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628359" y="892948"/>
            <a:ext cx="3525900" cy="5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7" lvl="0" indent="-22383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Char char="•"/>
            </a:pPr>
            <a:r>
              <a:rPr lang="ru-RU" sz="2035">
                <a:latin typeface="Times New Roman"/>
                <a:ea typeface="Times New Roman"/>
                <a:cs typeface="Times New Roman"/>
                <a:sym typeface="Times New Roman"/>
              </a:rPr>
              <a:t>Словосочетанием ландшафтный дизайн называют искусство объединения озеленения и благоустройства. </a:t>
            </a:r>
            <a:endParaRPr sz="203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3837" lvl="0" indent="-223837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35"/>
              <a:buChar char="•"/>
            </a:pPr>
            <a:r>
              <a:rPr lang="ru-RU" sz="2035">
                <a:latin typeface="Times New Roman"/>
                <a:ea typeface="Times New Roman"/>
                <a:cs typeface="Times New Roman"/>
                <a:sym typeface="Times New Roman"/>
              </a:rPr>
              <a:t>Ландшафтный дизайн, или ландшафтное проектирование считают той областью творческой деятельности, которая направлена на формирование окружающей человека среды с помощью преимущественно природных элементов: поверхности земли (рельефа и почвы), водных устройств и растительности.</a:t>
            </a:r>
            <a:endParaRPr sz="203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" name="Google Shape;51;p8" descr="images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154252" y="892960"/>
            <a:ext cx="2466900" cy="18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" descr="landshaft_dachi_060-650x48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1143" y="869065"/>
            <a:ext cx="2524707" cy="189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8" descr="Landwaftniy-disayn-dachnogo-uchastka-81-650x70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3800" y="3138375"/>
            <a:ext cx="2044101" cy="257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 descr="Landwaftniy-disayn-dachnogo-uchastka-4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7900" y="3459861"/>
            <a:ext cx="2896099" cy="192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970612" y="381000"/>
            <a:ext cx="7202700" cy="1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240"/>
              <a:buFont typeface="Arial"/>
              <a:buNone/>
            </a:pPr>
            <a:r>
              <a:rPr lang="ru-RU" sz="3240" b="1">
                <a:solidFill>
                  <a:schemeClr val="dk2"/>
                </a:solidFill>
              </a:rPr>
              <a:t>Формирование объектов озеленения.</a:t>
            </a:r>
            <a:br>
              <a:rPr lang="ru-RU" sz="3240" b="1">
                <a:solidFill>
                  <a:schemeClr val="dk2"/>
                </a:solidFill>
              </a:rPr>
            </a:br>
            <a:r>
              <a:rPr lang="ru-RU" sz="3240" b="1">
                <a:solidFill>
                  <a:schemeClr val="dk2"/>
                </a:solidFill>
              </a:rPr>
              <a:t>Озеленение</a:t>
            </a:r>
            <a:endParaRPr sz="3240">
              <a:solidFill>
                <a:schemeClr val="dk2"/>
              </a:solidFill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2000291" y="1785925"/>
            <a:ext cx="6173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7" lvl="0" indent="-2238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Озеленение - это созидательный процесс, связанный с решением целого ряда сложных производственных задач.</a:t>
            </a:r>
            <a:endParaRPr/>
          </a:p>
        </p:txBody>
      </p:sp>
      <p:pic>
        <p:nvPicPr>
          <p:cNvPr id="58" name="Google Shape;58;p9" descr="2_400x266-400x266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5125080" y="3733125"/>
            <a:ext cx="3525900" cy="29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9" descr="ozelenenie1-300x250.jpg"/>
          <p:cNvPicPr preferRelativeResize="0"/>
          <p:nvPr/>
        </p:nvPicPr>
        <p:blipFill rotWithShape="1">
          <a:blip r:embed="rId3">
            <a:alphaModFix/>
          </a:blip>
          <a:srcRect t="11996" b="9999"/>
          <a:stretch/>
        </p:blipFill>
        <p:spPr>
          <a:xfrm>
            <a:off x="489095" y="3816533"/>
            <a:ext cx="4286280" cy="278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83_TF02801109_TF02801109" id="{1C06BAA0-3930-493B-AD60-9265984A33DD}" vid="{F056C7C8-BEFB-4DDF-85DC-215FA76949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550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Безмятежность 16 х 9</vt:lpstr>
      <vt:lpstr>Озеленение городских территорий</vt:lpstr>
      <vt:lpstr>Теоретические модели размещения озелененных территорий современного города  </vt:lpstr>
      <vt:lpstr>Основные этапы озеленения</vt:lpstr>
      <vt:lpstr>Схемы озеленения города</vt:lpstr>
      <vt:lpstr>Классификация озелененных территорий</vt:lpstr>
      <vt:lpstr>Парки</vt:lpstr>
      <vt:lpstr>Сквер</vt:lpstr>
      <vt:lpstr>Ландшафтный дизайн </vt:lpstr>
      <vt:lpstr>Формирование объектов озеленения. Озеленение</vt:lpstr>
      <vt:lpstr>Посадка между тротуарами и проезжей частью</vt:lpstr>
      <vt:lpstr>Разделительные полосы на проезжей части улицы</vt:lpstr>
      <vt:lpstr>Включение бульвара в габарит улицы</vt:lpstr>
      <vt:lpstr>Насаждения на городских улицах</vt:lpstr>
      <vt:lpstr>Контрольные вопросы.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Озеленение городских территорий</dc:title>
  <dc:creator>Екатерина</dc:creator>
  <cp:lastModifiedBy>avanesyan</cp:lastModifiedBy>
  <cp:revision>7</cp:revision>
  <dcterms:modified xsi:type="dcterms:W3CDTF">2021-04-12T10:32:06Z</dcterms:modified>
</cp:coreProperties>
</file>