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62" r:id="rId5"/>
    <p:sldId id="263"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A071F2F-4865-43F5-B3D9-CF1EA29E5749}" type="datetimeFigureOut">
              <a:rPr lang="ru-RU" smtClean="0"/>
              <a:t>12.11.2017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957E66-0E11-47F7-8283-A444A205FAFE}"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A071F2F-4865-43F5-B3D9-CF1EA29E5749}" type="datetimeFigureOut">
              <a:rPr lang="ru-RU" smtClean="0"/>
              <a:t>12.11.2017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A071F2F-4865-43F5-B3D9-CF1EA29E5749}" type="datetimeFigureOut">
              <a:rPr lang="ru-RU" smtClean="0"/>
              <a:t>12.11.2017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A071F2F-4865-43F5-B3D9-CF1EA29E5749}" type="datetimeFigureOut">
              <a:rPr lang="ru-RU" smtClean="0"/>
              <a:t>12.11.2017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A071F2F-4865-43F5-B3D9-CF1EA29E5749}" type="datetimeFigureOut">
              <a:rPr lang="ru-RU" smtClean="0"/>
              <a:t>12.11.2017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1957E66-0E11-47F7-8283-A444A205FAFE}"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A071F2F-4865-43F5-B3D9-CF1EA29E5749}" type="datetimeFigureOut">
              <a:rPr lang="ru-RU" smtClean="0"/>
              <a:t>12.11.2017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A071F2F-4865-43F5-B3D9-CF1EA29E5749}" type="datetimeFigureOut">
              <a:rPr lang="ru-RU" smtClean="0"/>
              <a:t>12.11.2017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1957E66-0E11-47F7-8283-A444A205FAFE}"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A071F2F-4865-43F5-B3D9-CF1EA29E5749}" type="datetimeFigureOut">
              <a:rPr lang="ru-RU" smtClean="0"/>
              <a:t>12.11.2017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71F2F-4865-43F5-B3D9-CF1EA29E5749}" type="datetimeFigureOut">
              <a:rPr lang="ru-RU" smtClean="0"/>
              <a:t>12.11.2017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A071F2F-4865-43F5-B3D9-CF1EA29E5749}" type="datetimeFigureOut">
              <a:rPr lang="ru-RU" smtClean="0"/>
              <a:t>12.11.2017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1957E66-0E11-47F7-8283-A444A205FAFE}"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A071F2F-4865-43F5-B3D9-CF1EA29E5749}" type="datetimeFigureOut">
              <a:rPr lang="ru-RU" smtClean="0"/>
              <a:t>12.11.2017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1957E66-0E11-47F7-8283-A444A205FAFE}"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A071F2F-4865-43F5-B3D9-CF1EA29E5749}" type="datetimeFigureOut">
              <a:rPr lang="ru-RU" smtClean="0"/>
              <a:t>12.11.2017</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1957E66-0E11-47F7-8283-A444A205FAF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6956" y="764704"/>
            <a:ext cx="8549640" cy="1617028"/>
          </a:xfrm>
        </p:spPr>
        <p:txBody>
          <a:bodyPr>
            <a:normAutofit/>
          </a:bodyPr>
          <a:lstStyle/>
          <a:p>
            <a:pPr algn="ctr"/>
            <a:r>
              <a:rPr lang="ru-RU" sz="3200" b="1" dirty="0">
                <a:latin typeface="Times New Roman" pitchFamily="18" charset="0"/>
                <a:cs typeface="Times New Roman" pitchFamily="18" charset="0"/>
              </a:rPr>
              <a:t>Виды оценки основных </a:t>
            </a:r>
            <a:r>
              <a:rPr lang="ru-RU" sz="3200" b="1" dirty="0" smtClean="0">
                <a:latin typeface="Times New Roman" pitchFamily="18" charset="0"/>
                <a:cs typeface="Times New Roman" pitchFamily="18" charset="0"/>
              </a:rPr>
              <a:t>средств</a:t>
            </a:r>
            <a:r>
              <a:rPr lang="ru-RU" sz="3200" b="1" dirty="0">
                <a:latin typeface="Times New Roman" pitchFamily="18" charset="0"/>
                <a:cs typeface="Times New Roman" pitchFamily="18" charset="0"/>
              </a:rPr>
              <a:t/>
            </a:r>
            <a:br>
              <a:rPr lang="ru-RU" sz="3200" b="1" dirty="0">
                <a:latin typeface="Times New Roman" pitchFamily="18" charset="0"/>
                <a:cs typeface="Times New Roman" pitchFamily="18" charset="0"/>
              </a:rPr>
            </a:br>
            <a:r>
              <a:rPr lang="ru-RU" sz="3200" b="1" dirty="0" smtClean="0">
                <a:latin typeface="Times New Roman" pitchFamily="18" charset="0"/>
                <a:cs typeface="Times New Roman" pitchFamily="18" charset="0"/>
              </a:rPr>
              <a:t>и </a:t>
            </a:r>
            <a:r>
              <a:rPr lang="ru-RU" sz="3200" b="1" dirty="0">
                <a:latin typeface="Times New Roman" pitchFamily="18" charset="0"/>
                <a:cs typeface="Times New Roman" pitchFamily="18" charset="0"/>
              </a:rPr>
              <a:t>виды износа</a:t>
            </a:r>
          </a:p>
        </p:txBody>
      </p:sp>
      <p:sp>
        <p:nvSpPr>
          <p:cNvPr id="4" name="TextBox 3"/>
          <p:cNvSpPr txBox="1"/>
          <p:nvPr/>
        </p:nvSpPr>
        <p:spPr>
          <a:xfrm>
            <a:off x="755576" y="4164176"/>
            <a:ext cx="7272808" cy="1785104"/>
          </a:xfrm>
          <a:prstGeom prst="rect">
            <a:avLst/>
          </a:prstGeom>
          <a:noFill/>
        </p:spPr>
        <p:txBody>
          <a:bodyPr wrap="square" rtlCol="0">
            <a:spAutoFit/>
          </a:bodyPr>
          <a:lstStyle/>
          <a:p>
            <a:r>
              <a:rPr lang="ru-RU" sz="2200" dirty="0">
                <a:latin typeface="Times New Roman" pitchFamily="18" charset="0"/>
                <a:cs typeface="Times New Roman" pitchFamily="18" charset="0"/>
              </a:rPr>
              <a:t>Оценка основных средств - это </a:t>
            </a:r>
            <a:r>
              <a:rPr lang="ru-RU" sz="2200" dirty="0" smtClean="0">
                <a:latin typeface="Times New Roman" pitchFamily="18" charset="0"/>
                <a:cs typeface="Times New Roman" pitchFamily="18" charset="0"/>
              </a:rPr>
              <a:t>определение стоимости </a:t>
            </a:r>
            <a:r>
              <a:rPr lang="ru-RU" sz="2200" dirty="0">
                <a:latin typeface="Times New Roman" pitchFamily="18" charset="0"/>
                <a:cs typeface="Times New Roman" pitchFamily="18" charset="0"/>
              </a:rPr>
              <a:t>основных фондов </a:t>
            </a:r>
            <a:r>
              <a:rPr lang="ru-RU" sz="2200" dirty="0" smtClean="0">
                <a:latin typeface="Times New Roman" pitchFamily="18" charset="0"/>
                <a:cs typeface="Times New Roman" pitchFamily="18" charset="0"/>
              </a:rPr>
              <a:t>предприятия</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для </a:t>
            </a:r>
            <a:r>
              <a:rPr lang="ru-RU" sz="2200" dirty="0">
                <a:latin typeface="Times New Roman" pitchFamily="18" charset="0"/>
                <a:cs typeface="Times New Roman" pitchFamily="18" charset="0"/>
              </a:rPr>
              <a:t>целей учета и анализа, экономических расчетов и </a:t>
            </a:r>
            <a:r>
              <a:rPr lang="ru-RU" sz="2200" dirty="0" smtClean="0">
                <a:latin typeface="Times New Roman" pitchFamily="18" charset="0"/>
                <a:cs typeface="Times New Roman" pitchFamily="18" charset="0"/>
              </a:rPr>
              <a:t>прогнозов, формирования </a:t>
            </a:r>
            <a:r>
              <a:rPr lang="ru-RU" sz="2200" dirty="0">
                <a:latin typeface="Times New Roman" pitchFamily="18" charset="0"/>
                <a:cs typeface="Times New Roman" pitchFamily="18" charset="0"/>
              </a:rPr>
              <a:t>обобщающих </a:t>
            </a:r>
            <a:r>
              <a:rPr lang="ru-RU" sz="2200" dirty="0" smtClean="0">
                <a:latin typeface="Times New Roman" pitchFamily="18" charset="0"/>
                <a:cs typeface="Times New Roman" pitchFamily="18" charset="0"/>
              </a:rPr>
              <a:t>отраслевых</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и </a:t>
            </a:r>
            <a:r>
              <a:rPr lang="ru-RU" sz="2200" dirty="0">
                <a:latin typeface="Times New Roman" pitchFamily="18" charset="0"/>
                <a:cs typeface="Times New Roman" pitchFamily="18" charset="0"/>
              </a:rPr>
              <a:t>народно-хозяйственных показателей.</a:t>
            </a:r>
            <a:endParaRPr lang="ru-RU" sz="2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277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1055" y="682853"/>
            <a:ext cx="8229600" cy="990600"/>
          </a:xfrm>
        </p:spPr>
        <p:txBody>
          <a:bodyPr>
            <a:normAutofit/>
          </a:bodyPr>
          <a:lstStyle/>
          <a:p>
            <a:r>
              <a:rPr lang="ru-RU" sz="3200" dirty="0">
                <a:latin typeface="Times New Roman" pitchFamily="18" charset="0"/>
                <a:cs typeface="Times New Roman" pitchFamily="18" charset="0"/>
              </a:rPr>
              <a:t>Виды стоимостных оценок основных </a:t>
            </a:r>
            <a:r>
              <a:rPr lang="ru-RU" sz="3200" dirty="0" smtClean="0">
                <a:latin typeface="Times New Roman" pitchFamily="18" charset="0"/>
                <a:cs typeface="Times New Roman" pitchFamily="18" charset="0"/>
              </a:rPr>
              <a:t>фондов</a:t>
            </a:r>
            <a:endParaRPr lang="ru-RU" sz="3200" dirty="0">
              <a:latin typeface="Times New Roman" pitchFamily="18" charset="0"/>
              <a:cs typeface="Times New Roman" pitchFamily="18" charset="0"/>
            </a:endParaRPr>
          </a:p>
        </p:txBody>
      </p:sp>
      <p:sp>
        <p:nvSpPr>
          <p:cNvPr id="3" name="TextBox 2"/>
          <p:cNvSpPr txBox="1"/>
          <p:nvPr/>
        </p:nvSpPr>
        <p:spPr>
          <a:xfrm>
            <a:off x="539552" y="1704285"/>
            <a:ext cx="8208912" cy="5109091"/>
          </a:xfrm>
          <a:prstGeom prst="rect">
            <a:avLst/>
          </a:prstGeom>
          <a:noFill/>
        </p:spPr>
        <p:txBody>
          <a:bodyPr wrap="square" rtlCol="0">
            <a:spAutoFit/>
          </a:bodyPr>
          <a:lstStyle/>
          <a:p>
            <a:r>
              <a:rPr lang="ru-RU" sz="2200" dirty="0">
                <a:latin typeface="Times New Roman" pitchFamily="18" charset="0"/>
                <a:cs typeface="Times New Roman" pitchFamily="18" charset="0"/>
              </a:rPr>
              <a:t>Основные фонды учитываются в натуральном и стоимостном выражении. Натуральные показатели используются для расчета производственных мощностей, составления балансов оборудования, определения технологического </a:t>
            </a:r>
            <a:r>
              <a:rPr lang="ru-RU" sz="2200" dirty="0" smtClean="0">
                <a:latin typeface="Times New Roman" pitchFamily="18" charset="0"/>
                <a:cs typeface="Times New Roman" pitchFamily="18" charset="0"/>
              </a:rPr>
              <a:t>состава</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и </a:t>
            </a:r>
            <a:r>
              <a:rPr lang="ru-RU" sz="2200" dirty="0">
                <a:latin typeface="Times New Roman" pitchFamily="18" charset="0"/>
                <a:cs typeface="Times New Roman" pitchFamily="18" charset="0"/>
              </a:rPr>
              <a:t>состояния основных фондов. Стоимостная оценка основных фондов необходима для учета их динамики, планирования их воспроизводства, установления износа, начисления амортизации, расчета себестоимости </a:t>
            </a:r>
            <a:r>
              <a:rPr lang="ru-RU" sz="2200" dirty="0" smtClean="0">
                <a:latin typeface="Times New Roman" pitchFamily="18" charset="0"/>
                <a:cs typeface="Times New Roman" pitchFamily="18" charset="0"/>
              </a:rPr>
              <a:t>продукции, рентабельности предприятий</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и </a:t>
            </a:r>
            <a:r>
              <a:rPr lang="ru-RU" sz="2200" dirty="0">
                <a:latin typeface="Times New Roman" pitchFamily="18" charset="0"/>
                <a:cs typeface="Times New Roman" pitchFamily="18" charset="0"/>
              </a:rPr>
              <a:t>т.д.</a:t>
            </a:r>
          </a:p>
          <a:p>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smtClean="0">
                <a:solidFill>
                  <a:schemeClr val="tx2"/>
                </a:solidFill>
                <a:latin typeface="Times New Roman" pitchFamily="18" charset="0"/>
                <a:cs typeface="Times New Roman" pitchFamily="18" charset="0"/>
              </a:rPr>
              <a:t>Стоимостная </a:t>
            </a:r>
            <a:r>
              <a:rPr lang="ru-RU" sz="2200" dirty="0">
                <a:solidFill>
                  <a:schemeClr val="tx2"/>
                </a:solidFill>
                <a:latin typeface="Times New Roman" pitchFamily="18" charset="0"/>
                <a:cs typeface="Times New Roman" pitchFamily="18" charset="0"/>
              </a:rPr>
              <a:t>оценка основных фондов</a:t>
            </a:r>
            <a:r>
              <a:rPr lang="ru-RU" sz="2200" dirty="0">
                <a:latin typeface="Times New Roman" pitchFamily="18" charset="0"/>
                <a:cs typeface="Times New Roman" pitchFamily="18" charset="0"/>
              </a:rPr>
              <a:t> — это денежное выражение их стоимости. В практике учета и планирования применяются три вида оценки основных </a:t>
            </a:r>
            <a:r>
              <a:rPr lang="ru-RU" sz="2200" dirty="0" smtClean="0">
                <a:latin typeface="Times New Roman" pitchFamily="18" charset="0"/>
                <a:cs typeface="Times New Roman" pitchFamily="18" charset="0"/>
              </a:rPr>
              <a:t>средств: первоначальная </a:t>
            </a:r>
            <a:r>
              <a:rPr lang="ru-RU" sz="2200" dirty="0">
                <a:latin typeface="Times New Roman" pitchFamily="18" charset="0"/>
                <a:cs typeface="Times New Roman" pitchFamily="18" charset="0"/>
              </a:rPr>
              <a:t>стоимость, восстановительная и остаточная стоимость.</a:t>
            </a:r>
          </a:p>
          <a:p>
            <a:endParaRPr lang="ru-RU" dirty="0"/>
          </a:p>
        </p:txBody>
      </p:sp>
    </p:spTree>
    <p:extLst>
      <p:ext uri="{BB962C8B-B14F-4D97-AF65-F5344CB8AC3E}">
        <p14:creationId xmlns:p14="http://schemas.microsoft.com/office/powerpoint/2010/main" val="417829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704" y="1665761"/>
            <a:ext cx="8229600" cy="5507655"/>
          </a:xfrm>
        </p:spPr>
        <p:txBody>
          <a:bodyPr>
            <a:noAutofit/>
          </a:bodyPr>
          <a:lstStyle/>
          <a:p>
            <a:r>
              <a:rPr lang="ru-RU" sz="2200" dirty="0">
                <a:solidFill>
                  <a:schemeClr val="tx1"/>
                </a:solidFill>
                <a:latin typeface="Times New Roman" pitchFamily="18" charset="0"/>
                <a:cs typeface="Times New Roman" pitchFamily="18" charset="0"/>
              </a:rPr>
              <a:t>Восстановительная стоимость основных средств — это стоимость их воспроизводства в современных условиях независимо от времени ввода их в эксплуатацию. Она позволяет сопоставить средства труда, поступившие или построенные в разные годы, получить точные данные об их размере</a:t>
            </a:r>
            <a:r>
              <a:rPr lang="ru-RU" sz="2200" dirty="0" smtClean="0">
                <a:solidFill>
                  <a:schemeClr val="tx1"/>
                </a:solidFill>
                <a:latin typeface="Times New Roman" pitchFamily="18" charset="0"/>
                <a:cs typeface="Times New Roman" pitchFamily="18" charset="0"/>
              </a:rPr>
              <a:t>.</a:t>
            </a:r>
            <a:r>
              <a:rPr lang="ru-RU" sz="2400" dirty="0"/>
              <a:t/>
            </a:r>
            <a:br>
              <a:rPr lang="ru-RU" sz="2400" dirty="0"/>
            </a:br>
            <a:endParaRPr lang="ru-RU" sz="2200" dirty="0">
              <a:solidFill>
                <a:schemeClr val="tx1"/>
              </a:solidFill>
              <a:latin typeface="Times New Roman" pitchFamily="18" charset="0"/>
              <a:cs typeface="Times New Roman" pitchFamily="18" charset="0"/>
            </a:endParaRPr>
          </a:p>
        </p:txBody>
      </p:sp>
      <p:sp>
        <p:nvSpPr>
          <p:cNvPr id="3" name="TextBox 2"/>
          <p:cNvSpPr txBox="1"/>
          <p:nvPr/>
        </p:nvSpPr>
        <p:spPr>
          <a:xfrm>
            <a:off x="578384" y="2739903"/>
            <a:ext cx="7848872" cy="584775"/>
          </a:xfrm>
          <a:prstGeom prst="rect">
            <a:avLst/>
          </a:prstGeom>
          <a:noFill/>
        </p:spPr>
        <p:txBody>
          <a:bodyPr wrap="square" rtlCol="0">
            <a:spAutoFit/>
          </a:bodyPr>
          <a:lstStyle/>
          <a:p>
            <a:r>
              <a:rPr lang="ru-RU" sz="3200" dirty="0" smtClean="0">
                <a:solidFill>
                  <a:schemeClr val="tx2"/>
                </a:solidFill>
                <a:latin typeface="Times New Roman" pitchFamily="18" charset="0"/>
                <a:cs typeface="Times New Roman" pitchFamily="18" charset="0"/>
              </a:rPr>
              <a:t>Восстановительная стоимость</a:t>
            </a:r>
            <a:endParaRPr lang="ru-RU" sz="3200" dirty="0">
              <a:solidFill>
                <a:schemeClr val="tx2"/>
              </a:solidFill>
              <a:latin typeface="Times New Roman" pitchFamily="18" charset="0"/>
              <a:cs typeface="Times New Roman" pitchFamily="18" charset="0"/>
            </a:endParaRPr>
          </a:p>
        </p:txBody>
      </p:sp>
      <p:sp>
        <p:nvSpPr>
          <p:cNvPr id="4" name="TextBox 3"/>
          <p:cNvSpPr txBox="1"/>
          <p:nvPr/>
        </p:nvSpPr>
        <p:spPr>
          <a:xfrm>
            <a:off x="578384" y="5188175"/>
            <a:ext cx="7848872" cy="584775"/>
          </a:xfrm>
          <a:prstGeom prst="rect">
            <a:avLst/>
          </a:prstGeom>
          <a:noFill/>
        </p:spPr>
        <p:txBody>
          <a:bodyPr wrap="square" rtlCol="0">
            <a:spAutoFit/>
          </a:bodyPr>
          <a:lstStyle/>
          <a:p>
            <a:r>
              <a:rPr lang="ru-RU" sz="3200" dirty="0" smtClean="0">
                <a:solidFill>
                  <a:schemeClr val="tx2"/>
                </a:solidFill>
                <a:latin typeface="Times New Roman" pitchFamily="18" charset="0"/>
                <a:cs typeface="Times New Roman" pitchFamily="18" charset="0"/>
              </a:rPr>
              <a:t>Остаточная стоимость</a:t>
            </a:r>
            <a:endParaRPr lang="ru-RU" sz="2200" dirty="0">
              <a:solidFill>
                <a:schemeClr val="tx2"/>
              </a:solidFill>
              <a:latin typeface="Times New Roman" pitchFamily="18" charset="0"/>
              <a:cs typeface="Times New Roman" pitchFamily="18" charset="0"/>
            </a:endParaRPr>
          </a:p>
        </p:txBody>
      </p:sp>
      <p:sp>
        <p:nvSpPr>
          <p:cNvPr id="5" name="Заголовок 1"/>
          <p:cNvSpPr txBox="1">
            <a:spLocks/>
          </p:cNvSpPr>
          <p:nvPr/>
        </p:nvSpPr>
        <p:spPr>
          <a:xfrm>
            <a:off x="629703" y="3609977"/>
            <a:ext cx="8229601" cy="550765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ru-RU" sz="2200" dirty="0">
                <a:solidFill>
                  <a:schemeClr val="tx1"/>
                </a:solidFill>
                <a:latin typeface="Times New Roman" pitchFamily="18" charset="0"/>
                <a:cs typeface="Times New Roman" pitchFamily="18" charset="0"/>
              </a:rPr>
              <a:t>О</a:t>
            </a:r>
            <a:r>
              <a:rPr lang="ru-RU" sz="2200" dirty="0" smtClean="0">
                <a:solidFill>
                  <a:schemeClr val="tx1"/>
                </a:solidFill>
                <a:latin typeface="Times New Roman" pitchFamily="18" charset="0"/>
                <a:cs typeface="Times New Roman" pitchFamily="18" charset="0"/>
              </a:rPr>
              <a:t>статочная </a:t>
            </a:r>
            <a:r>
              <a:rPr lang="ru-RU" sz="2200" dirty="0">
                <a:solidFill>
                  <a:schemeClr val="tx1"/>
                </a:solidFill>
                <a:latin typeface="Times New Roman" pitchFamily="18" charset="0"/>
                <a:cs typeface="Times New Roman" pitchFamily="18" charset="0"/>
              </a:rPr>
              <a:t>стоимость — это та часть стоимости основных средств, которая еще не перенесена на производимую продукцию.</a:t>
            </a:r>
            <a:r>
              <a:rPr lang="ru-RU" sz="2400" dirty="0" smtClean="0"/>
              <a:t/>
            </a:r>
            <a:br>
              <a:rPr lang="ru-RU" sz="2400" dirty="0" smtClean="0"/>
            </a:br>
            <a:endParaRPr lang="ru-RU" sz="2200" dirty="0">
              <a:solidFill>
                <a:schemeClr val="tx1"/>
              </a:solidFill>
              <a:latin typeface="Times New Roman" pitchFamily="18" charset="0"/>
              <a:cs typeface="Times New Roman" pitchFamily="18" charset="0"/>
            </a:endParaRPr>
          </a:p>
        </p:txBody>
      </p:sp>
      <p:sp>
        <p:nvSpPr>
          <p:cNvPr id="6" name="TextBox 5"/>
          <p:cNvSpPr txBox="1"/>
          <p:nvPr/>
        </p:nvSpPr>
        <p:spPr>
          <a:xfrm>
            <a:off x="578384" y="476672"/>
            <a:ext cx="7848872" cy="584775"/>
          </a:xfrm>
          <a:prstGeom prst="rect">
            <a:avLst/>
          </a:prstGeom>
          <a:noFill/>
        </p:spPr>
        <p:txBody>
          <a:bodyPr wrap="square" rtlCol="0">
            <a:spAutoFit/>
          </a:bodyPr>
          <a:lstStyle/>
          <a:p>
            <a:r>
              <a:rPr lang="ru-RU" sz="3200" dirty="0" smtClean="0">
                <a:solidFill>
                  <a:schemeClr val="tx2"/>
                </a:solidFill>
                <a:latin typeface="Times New Roman" pitchFamily="18" charset="0"/>
                <a:cs typeface="Times New Roman" pitchFamily="18" charset="0"/>
              </a:rPr>
              <a:t>Первоначальная стоимость</a:t>
            </a:r>
            <a:endParaRPr lang="ru-RU" sz="3200" dirty="0">
              <a:solidFill>
                <a:schemeClr val="tx2"/>
              </a:solidFill>
              <a:latin typeface="Times New Roman" pitchFamily="18" charset="0"/>
              <a:cs typeface="Times New Roman" pitchFamily="18" charset="0"/>
            </a:endParaRPr>
          </a:p>
        </p:txBody>
      </p:sp>
      <p:sp>
        <p:nvSpPr>
          <p:cNvPr id="7" name="Заголовок 1"/>
          <p:cNvSpPr txBox="1">
            <a:spLocks/>
          </p:cNvSpPr>
          <p:nvPr/>
        </p:nvSpPr>
        <p:spPr>
          <a:xfrm>
            <a:off x="629704" y="-963488"/>
            <a:ext cx="8229600" cy="550765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Первоначальная стоимость основных средств представляет собой сумму затрат на приобретение, их возведение (сооружение), включая расходы</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на их доставку, монтаж и иные расходы, необходимые для доведения объекта до состояния готовности к эксплуатации.</a:t>
            </a:r>
            <a:br>
              <a:rPr lang="ru-RU" sz="2200" dirty="0" smtClean="0">
                <a:solidFill>
                  <a:schemeClr val="tx1"/>
                </a:solidFill>
                <a:latin typeface="Times New Roman" pitchFamily="18" charset="0"/>
                <a:cs typeface="Times New Roman" pitchFamily="18" charset="0"/>
              </a:rPr>
            </a:br>
            <a:endParaRPr lang="ru-RU"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6678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8384" y="787630"/>
            <a:ext cx="7848872" cy="584775"/>
          </a:xfrm>
          <a:prstGeom prst="rect">
            <a:avLst/>
          </a:prstGeom>
          <a:noFill/>
        </p:spPr>
        <p:txBody>
          <a:bodyPr wrap="square" rtlCol="0">
            <a:spAutoFit/>
          </a:bodyPr>
          <a:lstStyle/>
          <a:p>
            <a:r>
              <a:rPr lang="ru-RU" sz="3200" dirty="0" smtClean="0">
                <a:solidFill>
                  <a:schemeClr val="tx2"/>
                </a:solidFill>
                <a:latin typeface="Times New Roman" pitchFamily="18" charset="0"/>
                <a:cs typeface="Times New Roman" pitchFamily="18" charset="0"/>
              </a:rPr>
              <a:t>Ликвидационная </a:t>
            </a:r>
            <a:r>
              <a:rPr lang="ru-RU" sz="3200" dirty="0">
                <a:solidFill>
                  <a:schemeClr val="tx2"/>
                </a:solidFill>
                <a:latin typeface="Times New Roman" pitchFamily="18" charset="0"/>
                <a:cs typeface="Times New Roman" pitchFamily="18" charset="0"/>
              </a:rPr>
              <a:t>стоимость</a:t>
            </a:r>
          </a:p>
        </p:txBody>
      </p:sp>
      <p:sp>
        <p:nvSpPr>
          <p:cNvPr id="5" name="Заголовок 1"/>
          <p:cNvSpPr txBox="1">
            <a:spLocks/>
          </p:cNvSpPr>
          <p:nvPr/>
        </p:nvSpPr>
        <p:spPr>
          <a:xfrm>
            <a:off x="629703" y="1507710"/>
            <a:ext cx="8229601" cy="25693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ru-RU" sz="2200" dirty="0">
                <a:solidFill>
                  <a:schemeClr val="tx1"/>
                </a:solidFill>
                <a:latin typeface="Times New Roman" pitchFamily="18" charset="0"/>
                <a:cs typeface="Times New Roman" pitchFamily="18" charset="0"/>
              </a:rPr>
              <a:t>Данное понятие применяется по отношению к предприятиям, проходящим процедуру банкротства. Имущество таких предприятий продается за минимальную цену, при этом главный фактор – не получить максимальную прибыль от продажи, а в минимальные сроки либо распродать предприятие, либо вывести предприятие из состояния банкротства;</a:t>
            </a:r>
          </a:p>
          <a:p>
            <a:r>
              <a:rPr lang="ru-RU" sz="2400" dirty="0" smtClean="0"/>
              <a:t/>
            </a:r>
            <a:br>
              <a:rPr lang="ru-RU" sz="2400" dirty="0" smtClean="0"/>
            </a:br>
            <a:endParaRPr lang="ru-RU" sz="2200" dirty="0">
              <a:solidFill>
                <a:schemeClr val="tx1"/>
              </a:solidFill>
              <a:latin typeface="Times New Roman" pitchFamily="18" charset="0"/>
              <a:cs typeface="Times New Roman" pitchFamily="18" charset="0"/>
            </a:endParaRPr>
          </a:p>
        </p:txBody>
      </p:sp>
      <p:sp>
        <p:nvSpPr>
          <p:cNvPr id="6" name="TextBox 5"/>
          <p:cNvSpPr txBox="1"/>
          <p:nvPr/>
        </p:nvSpPr>
        <p:spPr>
          <a:xfrm>
            <a:off x="611560" y="4358714"/>
            <a:ext cx="7848872" cy="1446550"/>
          </a:xfrm>
          <a:prstGeom prst="rect">
            <a:avLst/>
          </a:prstGeom>
          <a:noFill/>
        </p:spPr>
        <p:txBody>
          <a:bodyPr wrap="square" rtlCol="0">
            <a:spAutoFit/>
          </a:bodyPr>
          <a:lstStyle/>
          <a:p>
            <a:r>
              <a:rPr lang="ru-RU" sz="2200" dirty="0">
                <a:latin typeface="Times New Roman" pitchFamily="18" charset="0"/>
                <a:cs typeface="Times New Roman" pitchFamily="18" charset="0"/>
              </a:rPr>
              <a:t>Оценка основных фондов по их остаточной стоимости необходима прежде всего для того, чтобы </a:t>
            </a:r>
            <a:r>
              <a:rPr lang="ru-RU" sz="2200" dirty="0" smtClean="0">
                <a:latin typeface="Times New Roman" pitchFamily="18" charset="0"/>
                <a:cs typeface="Times New Roman" pitchFamily="18" charset="0"/>
              </a:rPr>
              <a:t>знать</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их </a:t>
            </a:r>
            <a:r>
              <a:rPr lang="ru-RU" sz="2200" dirty="0">
                <a:latin typeface="Times New Roman" pitchFamily="18" charset="0"/>
                <a:cs typeface="Times New Roman" pitchFamily="18" charset="0"/>
              </a:rPr>
              <a:t>качественное состояние, определить коэффициент годности, физического износа и для составления бухгалтерского баланса.</a:t>
            </a:r>
            <a:endParaRPr lang="ru-RU" sz="22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17132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8384" y="643614"/>
            <a:ext cx="7848872" cy="584775"/>
          </a:xfrm>
          <a:prstGeom prst="rect">
            <a:avLst/>
          </a:prstGeom>
          <a:noFill/>
        </p:spPr>
        <p:txBody>
          <a:bodyPr wrap="square" rtlCol="0">
            <a:spAutoFit/>
          </a:bodyPr>
          <a:lstStyle/>
          <a:p>
            <a:r>
              <a:rPr lang="ru-RU" sz="3200" dirty="0">
                <a:solidFill>
                  <a:schemeClr val="tx2"/>
                </a:solidFill>
                <a:latin typeface="Times New Roman" pitchFamily="18" charset="0"/>
                <a:cs typeface="Times New Roman" pitchFamily="18" charset="0"/>
              </a:rPr>
              <a:t>Износ основных средств: понятие и виды</a:t>
            </a:r>
          </a:p>
        </p:txBody>
      </p:sp>
      <p:sp>
        <p:nvSpPr>
          <p:cNvPr id="5" name="Заголовок 1"/>
          <p:cNvSpPr txBox="1">
            <a:spLocks/>
          </p:cNvSpPr>
          <p:nvPr/>
        </p:nvSpPr>
        <p:spPr>
          <a:xfrm>
            <a:off x="629703" y="836712"/>
            <a:ext cx="8229601" cy="25693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ru-RU" sz="2200" dirty="0">
                <a:solidFill>
                  <a:schemeClr val="tx1"/>
                </a:solidFill>
                <a:latin typeface="Times New Roman" pitchFamily="18" charset="0"/>
                <a:cs typeface="Times New Roman" pitchFamily="18" charset="0"/>
              </a:rPr>
              <a:t>В ходе эксплуатации объекты основных средств изнашиваются и теряют свою стоимость. Под износом понимается процесс потери физических, моральных и иных характеристик объектом основных средств. Всего выделяют четыре вида износа:</a:t>
            </a:r>
            <a:r>
              <a:rPr lang="ru-RU" sz="2400" dirty="0" smtClean="0"/>
              <a:t/>
            </a:r>
            <a:br>
              <a:rPr lang="ru-RU" sz="2400" dirty="0" smtClean="0"/>
            </a:br>
            <a:endParaRPr lang="ru-RU" sz="2200" dirty="0">
              <a:solidFill>
                <a:schemeClr val="tx1"/>
              </a:solidFill>
              <a:latin typeface="Times New Roman" pitchFamily="18" charset="0"/>
              <a:cs typeface="Times New Roman" pitchFamily="18" charset="0"/>
            </a:endParaRPr>
          </a:p>
        </p:txBody>
      </p:sp>
      <p:sp>
        <p:nvSpPr>
          <p:cNvPr id="6" name="TextBox 5"/>
          <p:cNvSpPr txBox="1"/>
          <p:nvPr/>
        </p:nvSpPr>
        <p:spPr>
          <a:xfrm>
            <a:off x="653125" y="2708915"/>
            <a:ext cx="7848872" cy="3816429"/>
          </a:xfrm>
          <a:prstGeom prst="rect">
            <a:avLst/>
          </a:prstGeom>
          <a:noFill/>
        </p:spPr>
        <p:txBody>
          <a:bodyPr wrap="square" rtlCol="0">
            <a:spAutoFit/>
          </a:bodyPr>
          <a:lstStyle/>
          <a:p>
            <a:r>
              <a:rPr lang="ru-RU" sz="2200" dirty="0" smtClean="0">
                <a:solidFill>
                  <a:schemeClr val="tx2"/>
                </a:solidFill>
                <a:latin typeface="Times New Roman" pitchFamily="18" charset="0"/>
                <a:cs typeface="Times New Roman" pitchFamily="18" charset="0"/>
              </a:rPr>
              <a:t>Физический </a:t>
            </a:r>
            <a:r>
              <a:rPr lang="ru-RU" sz="2200" dirty="0">
                <a:solidFill>
                  <a:schemeClr val="tx2"/>
                </a:solidFill>
                <a:latin typeface="Times New Roman" pitchFamily="18" charset="0"/>
                <a:cs typeface="Times New Roman" pitchFamily="18" charset="0"/>
              </a:rPr>
              <a:t>износ</a:t>
            </a:r>
            <a:r>
              <a:rPr lang="ru-RU" sz="2200" dirty="0">
                <a:latin typeface="Times New Roman" pitchFamily="18" charset="0"/>
                <a:cs typeface="Times New Roman" pitchFamily="18" charset="0"/>
              </a:rPr>
              <a:t> – это процесс потери физических характеристик объектом основных средств:</a:t>
            </a:r>
          </a:p>
          <a:p>
            <a:r>
              <a:rPr lang="ru-RU" sz="2200" dirty="0">
                <a:latin typeface="Times New Roman" pitchFamily="18" charset="0"/>
                <a:cs typeface="Times New Roman" pitchFamily="18" charset="0"/>
              </a:rPr>
              <a:t>– либо в результате эксплуатации объекта;</a:t>
            </a:r>
          </a:p>
          <a:p>
            <a:r>
              <a:rPr lang="ru-RU" sz="2200" dirty="0">
                <a:latin typeface="Times New Roman" pitchFamily="18" charset="0"/>
                <a:cs typeface="Times New Roman" pitchFamily="18" charset="0"/>
              </a:rPr>
              <a:t>– либо в результате негативного воздействия на объект окружающей среды;</a:t>
            </a:r>
          </a:p>
          <a:p>
            <a:r>
              <a:rPr lang="ru-RU" sz="2200" dirty="0">
                <a:solidFill>
                  <a:schemeClr val="tx2"/>
                </a:solidFill>
                <a:latin typeface="Times New Roman" pitchFamily="18" charset="0"/>
                <a:cs typeface="Times New Roman" pitchFamily="18" charset="0"/>
              </a:rPr>
              <a:t>М</a:t>
            </a:r>
            <a:r>
              <a:rPr lang="ru-RU" sz="2200" dirty="0" smtClean="0">
                <a:solidFill>
                  <a:schemeClr val="tx2"/>
                </a:solidFill>
                <a:latin typeface="Times New Roman" pitchFamily="18" charset="0"/>
                <a:cs typeface="Times New Roman" pitchFamily="18" charset="0"/>
              </a:rPr>
              <a:t>оральный </a:t>
            </a:r>
            <a:r>
              <a:rPr lang="ru-RU" sz="2200" dirty="0">
                <a:solidFill>
                  <a:schemeClr val="tx2"/>
                </a:solidFill>
                <a:latin typeface="Times New Roman" pitchFamily="18" charset="0"/>
                <a:cs typeface="Times New Roman" pitchFamily="18" charset="0"/>
              </a:rPr>
              <a:t>износ</a:t>
            </a:r>
            <a:r>
              <a:rPr lang="ru-RU" sz="2200" dirty="0">
                <a:latin typeface="Times New Roman" pitchFamily="18" charset="0"/>
                <a:cs typeface="Times New Roman" pitchFamily="18" charset="0"/>
              </a:rPr>
              <a:t> – это процесс потери моральных характеристик объектом основных средств в результате:</a:t>
            </a:r>
          </a:p>
          <a:p>
            <a:r>
              <a:rPr lang="ru-RU" sz="2200" dirty="0">
                <a:latin typeface="Times New Roman" pitchFamily="18" charset="0"/>
                <a:cs typeface="Times New Roman" pitchFamily="18" charset="0"/>
              </a:rPr>
              <a:t>– либо появления на рынке более производительных основных средств;</a:t>
            </a:r>
          </a:p>
          <a:p>
            <a:r>
              <a:rPr lang="ru-RU" sz="2200" dirty="0">
                <a:latin typeface="Times New Roman" pitchFamily="18" charset="0"/>
                <a:cs typeface="Times New Roman" pitchFamily="18" charset="0"/>
              </a:rPr>
              <a:t>– либо удешевления производства (снижения цены) действующих основных средств</a:t>
            </a:r>
            <a:r>
              <a:rPr lang="ru-RU"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594096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620688"/>
            <a:ext cx="7848872" cy="4154984"/>
          </a:xfrm>
          <a:prstGeom prst="rect">
            <a:avLst/>
          </a:prstGeom>
          <a:noFill/>
        </p:spPr>
        <p:txBody>
          <a:bodyPr wrap="square" rtlCol="0">
            <a:spAutoFit/>
          </a:bodyPr>
          <a:lstStyle/>
          <a:p>
            <a:r>
              <a:rPr lang="ru-RU" sz="2200" dirty="0">
                <a:solidFill>
                  <a:schemeClr val="tx2"/>
                </a:solidFill>
                <a:latin typeface="Times New Roman" pitchFamily="18" charset="0"/>
                <a:cs typeface="Times New Roman" pitchFamily="18" charset="0"/>
              </a:rPr>
              <a:t>С</a:t>
            </a:r>
            <a:r>
              <a:rPr lang="ru-RU" sz="2200" dirty="0" smtClean="0">
                <a:solidFill>
                  <a:schemeClr val="tx2"/>
                </a:solidFill>
                <a:latin typeface="Times New Roman" pitchFamily="18" charset="0"/>
                <a:cs typeface="Times New Roman" pitchFamily="18" charset="0"/>
              </a:rPr>
              <a:t>оциальный износ.</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Социальный </a:t>
            </a:r>
            <a:r>
              <a:rPr lang="ru-RU" sz="2200" dirty="0">
                <a:latin typeface="Times New Roman" pitchFamily="18" charset="0"/>
                <a:cs typeface="Times New Roman" pitchFamily="18" charset="0"/>
              </a:rPr>
              <a:t>износ характеризуется негативным воздействием объекта основных средств на человека. Наиболее ярко это видно на примере возникновения профессиональных заболеваний. Если такой объект существует, то он максимально быстро должен быть заменен более безопасным объектом;</a:t>
            </a:r>
          </a:p>
          <a:p>
            <a:r>
              <a:rPr lang="ru-RU" sz="2200" dirty="0" smtClean="0">
                <a:solidFill>
                  <a:schemeClr val="tx2"/>
                </a:solidFill>
                <a:latin typeface="Times New Roman" pitchFamily="18" charset="0"/>
                <a:cs typeface="Times New Roman" pitchFamily="18" charset="0"/>
              </a:rPr>
              <a:t/>
            </a:r>
            <a:br>
              <a:rPr lang="ru-RU" sz="2200" dirty="0" smtClean="0">
                <a:solidFill>
                  <a:schemeClr val="tx2"/>
                </a:solidFill>
                <a:latin typeface="Times New Roman" pitchFamily="18" charset="0"/>
                <a:cs typeface="Times New Roman" pitchFamily="18" charset="0"/>
              </a:rPr>
            </a:br>
            <a:r>
              <a:rPr lang="ru-RU" sz="2200" dirty="0" smtClean="0">
                <a:solidFill>
                  <a:schemeClr val="tx2"/>
                </a:solidFill>
                <a:latin typeface="Times New Roman" pitchFamily="18" charset="0"/>
                <a:cs typeface="Times New Roman" pitchFamily="18" charset="0"/>
              </a:rPr>
              <a:t>Экологический износ.</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Экологический </a:t>
            </a:r>
            <a:r>
              <a:rPr lang="ru-RU" sz="2200" dirty="0">
                <a:latin typeface="Times New Roman" pitchFamily="18" charset="0"/>
                <a:cs typeface="Times New Roman" pitchFamily="18" charset="0"/>
              </a:rPr>
              <a:t>износ характеризуется негативным воздействием объекта основных средств на окружающую среду. Если такой объект существует, то он также должен быть заменен более безопасным объектом</a:t>
            </a:r>
            <a:r>
              <a:rPr lang="ru-RU" sz="2200" dirty="0" smtClean="0">
                <a:latin typeface="Times New Roman" pitchFamily="18" charset="0"/>
                <a:cs typeface="Times New Roman" pitchFamily="18" charset="0"/>
              </a:rPr>
              <a:t>.</a:t>
            </a:r>
            <a:endParaRPr lang="ru-RU" sz="2200" dirty="0">
              <a:latin typeface="Times New Roman" pitchFamily="18" charset="0"/>
              <a:cs typeface="Times New Roman" pitchFamily="18" charset="0"/>
            </a:endParaRPr>
          </a:p>
        </p:txBody>
      </p:sp>
      <p:sp>
        <p:nvSpPr>
          <p:cNvPr id="7" name="TextBox 6"/>
          <p:cNvSpPr txBox="1"/>
          <p:nvPr/>
        </p:nvSpPr>
        <p:spPr>
          <a:xfrm>
            <a:off x="683568" y="5201324"/>
            <a:ext cx="7704856" cy="1107996"/>
          </a:xfrm>
          <a:prstGeom prst="rect">
            <a:avLst/>
          </a:prstGeom>
          <a:noFill/>
        </p:spPr>
        <p:txBody>
          <a:bodyPr wrap="square" rtlCol="0">
            <a:spAutoFit/>
          </a:bodyPr>
          <a:lstStyle/>
          <a:p>
            <a:r>
              <a:rPr lang="ru-RU" sz="2200" dirty="0" smtClean="0">
                <a:latin typeface="Times New Roman" pitchFamily="18" charset="0"/>
                <a:cs typeface="Times New Roman" pitchFamily="18" charset="0"/>
              </a:rPr>
              <a:t>На практике существует реальная возможность оценки только физического и морального износа. В российской практике учитывается только физический износ и частично моральный.</a:t>
            </a:r>
            <a:endParaRPr 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806734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117</TotalTime>
  <Words>181</Words>
  <Application>Microsoft Office PowerPoint</Application>
  <PresentationFormat>Экран (4:3)</PresentationFormat>
  <Paragraphs>26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Ясность</vt:lpstr>
      <vt:lpstr>Виды оценки основных средств и виды износа</vt:lpstr>
      <vt:lpstr>Виды стоимостных оценок основных фондов</vt:lpstr>
      <vt:lpstr>Восстановительная стоимость основных средств — это стоимость их воспроизводства в современных условиях независимо от времени ввода их в эксплуатацию. Она позволяет сопоставить средства труда, поступившие или построенные в разные годы, получить точные данные об их размере.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Виды оценки основных средств и виды износа</dc:title>
  <dc:creator>Владислав</dc:creator>
  <cp:lastModifiedBy>Владислав</cp:lastModifiedBy>
  <cp:revision>10</cp:revision>
  <dcterms:created xsi:type="dcterms:W3CDTF">2017-11-12T11:09:23Z</dcterms:created>
  <dcterms:modified xsi:type="dcterms:W3CDTF">2017-11-12T13:07:08Z</dcterms:modified>
</cp:coreProperties>
</file>