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4"/>
  </p:notesMasterIdLst>
  <p:handoutMasterIdLst>
    <p:handoutMasterId r:id="rId15"/>
  </p:handoutMasterIdLst>
  <p:sldIdLst>
    <p:sldId id="266" r:id="rId2"/>
    <p:sldId id="267" r:id="rId3"/>
    <p:sldId id="258" r:id="rId4"/>
    <p:sldId id="259" r:id="rId5"/>
    <p:sldId id="260" r:id="rId6"/>
    <p:sldId id="261" r:id="rId7"/>
    <p:sldId id="262" r:id="rId8"/>
    <p:sldId id="263" r:id="rId9"/>
    <p:sldId id="264" r:id="rId10"/>
    <p:sldId id="265" r:id="rId11"/>
    <p:sldId id="268" r:id="rId12"/>
    <p:sldId id="269" r:id="rId1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87500" autoAdjust="0"/>
  </p:normalViewPr>
  <p:slideViewPr>
    <p:cSldViewPr snapToGrid="0">
      <p:cViewPr varScale="1">
        <p:scale>
          <a:sx n="59" d="100"/>
          <a:sy n="59" d="100"/>
        </p:scale>
        <p:origin x="964" y="56"/>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D99325E3-A10B-4F0B-B420-35610345F530}">
      <dgm:prSet custT="1"/>
      <dgm:spPr/>
      <dgm:t>
        <a:bodyPr/>
        <a:lstStyle/>
        <a:p>
          <a:r>
            <a:rPr lang="ru-RU" sz="2800" b="0" i="0" dirty="0"/>
            <a:t>Глициния или вистерия (</a:t>
          </a:r>
          <a:r>
            <a:rPr lang="ru-RU" sz="2800" b="0" i="0" dirty="0" err="1"/>
            <a:t>Wisteria</a:t>
          </a:r>
          <a:r>
            <a:rPr lang="ru-RU" sz="2800" b="0" i="0" dirty="0"/>
            <a:t>) — род древовидных вьющихся субтропических листопадных растений из семейства Бобовые с красивыми листьями и крупными кистями душистых лиловых цветков. Кисти цветущей глицинии напоминают акацию.</a:t>
          </a:r>
          <a:endParaRPr lang="ru-RU" sz="2800" dirty="0"/>
        </a:p>
      </dgm:t>
    </dgm:pt>
    <dgm:pt modelId="{D7F307BA-7724-41BD-BCFC-A623FC2ECA99}" type="parTrans" cxnId="{E84E3ADB-5108-41C0-9C9B-AB90FF35FBE1}">
      <dgm:prSet/>
      <dgm:spPr/>
      <dgm:t>
        <a:bodyPr/>
        <a:lstStyle/>
        <a:p>
          <a:endParaRPr lang="ru-RU"/>
        </a:p>
      </dgm:t>
    </dgm:pt>
    <dgm:pt modelId="{264200E8-3EEF-4E1D-A006-0ADB40A83F0D}" type="sibTrans" cxnId="{E84E3ADB-5108-41C0-9C9B-AB90FF35FBE1}">
      <dgm:prSet/>
      <dgm:spPr/>
      <dgm:t>
        <a:bodyPr/>
        <a:lstStyle/>
        <a:p>
          <a:endParaRPr lang="ru-RU"/>
        </a:p>
      </dgm:t>
    </dgm:pt>
    <dgm:pt modelId="{AB52B3CC-6563-466D-BFC3-9B6B5AFA0881}" type="pres">
      <dgm:prSet presAssocID="{6A70FD8F-0050-42E3-8B3A-6ED7CFB9852E}" presName="Name0" presStyleCnt="0">
        <dgm:presLayoutVars>
          <dgm:chMax/>
          <dgm:chPref/>
          <dgm:animLvl val="lvl"/>
        </dgm:presLayoutVars>
      </dgm:prSet>
      <dgm:spPr/>
    </dgm:pt>
    <dgm:pt modelId="{75FB4C3D-EE77-49F6-BF06-A15A2C70177D}" type="pres">
      <dgm:prSet presAssocID="{D99325E3-A10B-4F0B-B420-35610345F530}" presName="composite" presStyleCnt="0"/>
      <dgm:spPr/>
    </dgm:pt>
    <dgm:pt modelId="{F14ED56B-AC22-4014-A185-1AE1FDEE591B}" type="pres">
      <dgm:prSet presAssocID="{D99325E3-A10B-4F0B-B420-35610345F530}" presName="parent" presStyleLbl="alignNode1" presStyleIdx="0" presStyleCnt="1" custScaleY="1000000">
        <dgm:presLayoutVars>
          <dgm:chMax val="1"/>
          <dgm:chPref val="1"/>
          <dgm:bulletEnabled val="1"/>
        </dgm:presLayoutVars>
      </dgm:prSet>
      <dgm:spPr/>
    </dgm:pt>
    <dgm:pt modelId="{3FC526C0-A61A-4FE8-B5AE-8545D8820B11}" type="pres">
      <dgm:prSet presAssocID="{D99325E3-A10B-4F0B-B420-35610345F530}" presName="Childtext" presStyleLbl="revTx" presStyleIdx="0" presStyleCnt="1">
        <dgm:presLayoutVars>
          <dgm:bulletEnabled val="1"/>
        </dgm:presLayoutVars>
      </dgm:prSet>
      <dgm:spPr/>
    </dgm:pt>
    <dgm:pt modelId="{4656EF4C-5A4E-4C64-9C97-173364626F16}" type="pres">
      <dgm:prSet presAssocID="{D99325E3-A10B-4F0B-B420-35610345F530}" presName="ConnectLine" presStyleLbl="sibTrans1D1" presStyleIdx="0" presStyleCnt="1"/>
      <dgm:spPr>
        <a:noFill/>
        <a:ln w="12700" cap="rnd" cmpd="sng" algn="ctr">
          <a:solidFill>
            <a:schemeClr val="accent1">
              <a:shade val="90000"/>
              <a:hueOff val="0"/>
              <a:satOff val="0"/>
              <a:lumOff val="0"/>
              <a:alphaOff val="0"/>
            </a:schemeClr>
          </a:solidFill>
          <a:prstDash val="dash"/>
        </a:ln>
        <a:effectLst/>
      </dgm:spPr>
    </dgm:pt>
    <dgm:pt modelId="{C57673F8-92D8-46EC-BC3C-197B0E48B0F1}" type="pres">
      <dgm:prSet presAssocID="{D99325E3-A10B-4F0B-B420-35610345F530}" presName="ConnectLineEnd" presStyleLbl="lnNode1" presStyleIdx="0" presStyleCnt="1"/>
      <dgm:spPr/>
    </dgm:pt>
    <dgm:pt modelId="{3B766385-2E58-4CF4-9D4C-8696D4B7634C}" type="pres">
      <dgm:prSet presAssocID="{D99325E3-A10B-4F0B-B420-35610345F530}" presName="EmptyPane" presStyleCnt="0"/>
      <dgm:spPr/>
    </dgm:pt>
  </dgm:ptLst>
  <dgm:cxnLst>
    <dgm:cxn modelId="{F6C3130B-0037-4498-BA2B-EBA85F6E0E17}" type="presOf" srcId="{D99325E3-A10B-4F0B-B420-35610345F530}" destId="{F14ED56B-AC22-4014-A185-1AE1FDEE591B}" srcOrd="0" destOrd="0" presId="urn:microsoft.com/office/officeart/2016/7/layout/RoundedRectangleTimeline"/>
    <dgm:cxn modelId="{84C67813-55CE-4EBC-9032-03BD847DC17E}" type="presOf" srcId="{6A70FD8F-0050-42E3-8B3A-6ED7CFB9852E}" destId="{AB52B3CC-6563-466D-BFC3-9B6B5AFA0881}" srcOrd="0" destOrd="0" presId="urn:microsoft.com/office/officeart/2016/7/layout/RoundedRectangleTimeline"/>
    <dgm:cxn modelId="{E84E3ADB-5108-41C0-9C9B-AB90FF35FBE1}" srcId="{6A70FD8F-0050-42E3-8B3A-6ED7CFB9852E}" destId="{D99325E3-A10B-4F0B-B420-35610345F530}" srcOrd="0" destOrd="0" parTransId="{D7F307BA-7724-41BD-BCFC-A623FC2ECA99}" sibTransId="{264200E8-3EEF-4E1D-A006-0ADB40A83F0D}"/>
    <dgm:cxn modelId="{D89DA74E-84BC-4C04-B582-D0BBB5E2AFB8}" type="presParOf" srcId="{AB52B3CC-6563-466D-BFC3-9B6B5AFA0881}" destId="{75FB4C3D-EE77-49F6-BF06-A15A2C70177D}" srcOrd="0" destOrd="0" presId="urn:microsoft.com/office/officeart/2016/7/layout/RoundedRectangleTimeline"/>
    <dgm:cxn modelId="{AE5C42B9-26F1-40A5-8E1C-6DD46AE5505D}" type="presParOf" srcId="{75FB4C3D-EE77-49F6-BF06-A15A2C70177D}" destId="{F14ED56B-AC22-4014-A185-1AE1FDEE591B}" srcOrd="0" destOrd="0" presId="urn:microsoft.com/office/officeart/2016/7/layout/RoundedRectangleTimeline"/>
    <dgm:cxn modelId="{1D8BA7C9-D810-494E-9B32-FB45258928EA}" type="presParOf" srcId="{75FB4C3D-EE77-49F6-BF06-A15A2C70177D}" destId="{3FC526C0-A61A-4FE8-B5AE-8545D8820B11}" srcOrd="1" destOrd="0" presId="urn:microsoft.com/office/officeart/2016/7/layout/RoundedRectangleTimeline"/>
    <dgm:cxn modelId="{90587731-2132-4FD5-80CE-81DD13286658}" type="presParOf" srcId="{75FB4C3D-EE77-49F6-BF06-A15A2C70177D}" destId="{4656EF4C-5A4E-4C64-9C97-173364626F16}" srcOrd="2" destOrd="0" presId="urn:microsoft.com/office/officeart/2016/7/layout/RoundedRectangleTimeline"/>
    <dgm:cxn modelId="{4FD35A06-7D45-48F3-932A-1E40605AE6B5}" type="presParOf" srcId="{75FB4C3D-EE77-49F6-BF06-A15A2C70177D}" destId="{C57673F8-92D8-46EC-BC3C-197B0E48B0F1}" srcOrd="3" destOrd="0" presId="urn:microsoft.com/office/officeart/2016/7/layout/RoundedRectangleTimeline"/>
    <dgm:cxn modelId="{F4391DD5-4B9A-47FE-815E-D13AA61B4D9A}" type="presParOf" srcId="{75FB4C3D-EE77-49F6-BF06-A15A2C70177D}" destId="{3B766385-2E58-4CF4-9D4C-8696D4B7634C}"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ED56B-AC22-4014-A185-1AE1FDEE591B}">
      <dsp:nvSpPr>
        <dsp:cNvPr id="0" name=""/>
        <dsp:cNvSpPr/>
      </dsp:nvSpPr>
      <dsp:spPr>
        <a:xfrm>
          <a:off x="163215" y="0"/>
          <a:ext cx="6083246" cy="5302111"/>
        </a:xfrm>
        <a:prstGeom prst="round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ru-RU" sz="2800" b="0" i="0" kern="1200" dirty="0"/>
            <a:t>Глициния или вистерия (</a:t>
          </a:r>
          <a:r>
            <a:rPr lang="ru-RU" sz="2800" b="0" i="0" kern="1200" dirty="0" err="1"/>
            <a:t>Wisteria</a:t>
          </a:r>
          <a:r>
            <a:rPr lang="ru-RU" sz="2800" b="0" i="0" kern="1200" dirty="0"/>
            <a:t>) — род древовидных вьющихся субтропических листопадных растений из семейства Бобовые с красивыми листьями и крупными кистями душистых лиловых цветков. Кисти цветущей глицинии напоминают акацию.</a:t>
          </a:r>
          <a:endParaRPr lang="ru-RU" sz="2800" kern="1200" dirty="0"/>
        </a:p>
      </dsp:txBody>
      <dsp:txXfrm>
        <a:off x="422043" y="258828"/>
        <a:ext cx="5565590" cy="4784455"/>
      </dsp:txXfrm>
    </dsp:sp>
    <dsp:sp modelId="{3FC526C0-A61A-4FE8-B5AE-8545D8820B11}">
      <dsp:nvSpPr>
        <dsp:cNvPr id="0" name=""/>
        <dsp:cNvSpPr/>
      </dsp:nvSpPr>
      <dsp:spPr>
        <a:xfrm>
          <a:off x="163215" y="0"/>
          <a:ext cx="6083246" cy="1855738"/>
        </a:xfrm>
        <a:prstGeom prst="rect">
          <a:avLst/>
        </a:prstGeom>
        <a:noFill/>
        <a:ln>
          <a:noFill/>
        </a:ln>
        <a:effectLst/>
      </dsp:spPr>
      <dsp:style>
        <a:lnRef idx="0">
          <a:scrgbClr r="0" g="0" b="0"/>
        </a:lnRef>
        <a:fillRef idx="0">
          <a:scrgbClr r="0" g="0" b="0"/>
        </a:fillRef>
        <a:effectRef idx="0">
          <a:scrgbClr r="0" g="0" b="0"/>
        </a:effectRef>
        <a:fontRef idx="minor"/>
      </dsp:style>
    </dsp:sp>
    <dsp:sp modelId="{4656EF4C-5A4E-4C64-9C97-173364626F16}">
      <dsp:nvSpPr>
        <dsp:cNvPr id="0" name=""/>
        <dsp:cNvSpPr/>
      </dsp:nvSpPr>
      <dsp:spPr>
        <a:xfrm>
          <a:off x="3204838" y="1961781"/>
          <a:ext cx="0" cy="424168"/>
        </a:xfrm>
        <a:prstGeom prst="line">
          <a:avLst/>
        </a:prstGeom>
        <a:noFill/>
        <a:ln w="12700" cap="rnd"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57673F8-92D8-46EC-BC3C-197B0E48B0F1}">
      <dsp:nvSpPr>
        <dsp:cNvPr id="0" name=""/>
        <dsp:cNvSpPr/>
      </dsp:nvSpPr>
      <dsp:spPr>
        <a:xfrm>
          <a:off x="3151817" y="1855738"/>
          <a:ext cx="106042" cy="106042"/>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9F2607F-EAB8-462D-9596-B11A1C51125F}" type="datetime1">
              <a:rPr lang="ru-RU" smtClean="0"/>
              <a:t>16.10.2023</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0EC31D-9C0F-4EDB-9AC9-93AE84D7514D}" type="datetime1">
              <a:rPr lang="ru-RU" smtClean="0"/>
              <a:t>16.10.2023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a:t>Образец подзаголовка</a:t>
            </a:r>
            <a:endParaRPr lang="en-US" dirty="0"/>
          </a:p>
        </p:txBody>
      </p:sp>
      <p:sp>
        <p:nvSpPr>
          <p:cNvPr id="8" name="Дата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1948E6C3-8E12-426B-A56F-861F8B162AC6}" type="datetime1">
              <a:rPr lang="ru-RU" smtClean="0"/>
              <a:t>16.10.2023</a:t>
            </a:fld>
            <a:endParaRPr lang="en-US" dirty="0"/>
          </a:p>
        </p:txBody>
      </p:sp>
      <p:sp>
        <p:nvSpPr>
          <p:cNvPr id="9" name="Нижний колонтитул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581192" y="702156"/>
            <a:ext cx="11029616" cy="1013800"/>
          </a:xfrm>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AD323C2A-FDF4-456A-A556-14045268B55D}" type="datetime1">
              <a:rPr lang="ru-RU" smtClean="0"/>
              <a:t>16.10.2023</a:t>
            </a:fld>
            <a:endParaRPr lang="en-US" dirty="0"/>
          </a:p>
        </p:txBody>
      </p:sp>
      <p:sp>
        <p:nvSpPr>
          <p:cNvPr id="5" name="Нижний колонтитул 4"/>
          <p:cNvSpPr>
            <a:spLocks noGrp="1"/>
          </p:cNvSpPr>
          <p:nvPr>
            <p:ph type="ftr" sz="quarter" idx="11"/>
          </p:nvPr>
        </p:nvSpPr>
        <p:spPr/>
        <p:txBody>
          <a:bodyPr rtlCol="0"/>
          <a:lstStyle/>
          <a:p>
            <a:pPr rtl="0"/>
            <a:endParaRPr lang="en-US" dirty="0"/>
          </a:p>
        </p:txBody>
      </p:sp>
      <p:sp>
        <p:nvSpPr>
          <p:cNvPr id="6" name="Номер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Вертикальный заголовок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774923" y="863600"/>
            <a:ext cx="7161625" cy="4807326"/>
          </a:xfrm>
        </p:spPr>
        <p:txBody>
          <a:bodyPr vert="eaVert" rtlCol="0" anchor="t"/>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8" name="Прямоугольник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Прямоугольник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Прямоугольник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Дата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BBD5CFD7-CC7C-49C5-B221-A9E29F5846A0}" type="datetime1">
              <a:rPr lang="ru-RU" smtClean="0"/>
              <a:t>16.10.2023</a:t>
            </a:fld>
            <a:endParaRPr lang="en-US" dirty="0"/>
          </a:p>
        </p:txBody>
      </p:sp>
      <p:sp>
        <p:nvSpPr>
          <p:cNvPr id="12" name="Нижний колонтитул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Номер слайда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2156"/>
            <a:ext cx="11029616" cy="1188720"/>
          </a:xfrm>
        </p:spPr>
        <p:txBody>
          <a:bodyPr rtlCol="0"/>
          <a:lstStyle/>
          <a:p>
            <a:pPr rtl="0"/>
            <a:r>
              <a:rPr lang="ru-RU"/>
              <a:t>Образец заголовка</a:t>
            </a:r>
            <a:endParaRPr lang="en-US" dirty="0"/>
          </a:p>
        </p:txBody>
      </p:sp>
      <p:sp>
        <p:nvSpPr>
          <p:cNvPr id="3" name="Объект 2"/>
          <p:cNvSpPr>
            <a:spLocks noGrp="1"/>
          </p:cNvSpPr>
          <p:nvPr>
            <p:ph idx="1"/>
          </p:nvPr>
        </p:nvSpPr>
        <p:spPr>
          <a:xfrm>
            <a:off x="581192" y="2340864"/>
            <a:ext cx="11029615" cy="3634486"/>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8" name="Дата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6E13CF11-4D7C-4367-8D00-578223D03103}" type="datetime1">
              <a:rPr lang="ru-RU" smtClean="0"/>
              <a:t>16.10.2023</a:t>
            </a:fld>
            <a:endParaRPr lang="en-US" dirty="0"/>
          </a:p>
        </p:txBody>
      </p:sp>
      <p:sp>
        <p:nvSpPr>
          <p:cNvPr id="9" name="Нижний колонтитул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ru-RU"/>
              <a:t>Образец заголовка</a:t>
            </a:r>
            <a:endParaRPr lang="en-US" dirty="0"/>
          </a:p>
        </p:txBody>
      </p:sp>
      <p:sp>
        <p:nvSpPr>
          <p:cNvPr id="3" name="Текст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7" name="Дата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4540FCE8-CB6C-4798-845F-C8260D76B307}" type="datetime1">
              <a:rPr lang="ru-RU" smtClean="0"/>
              <a:t>16.10.2023</a:t>
            </a:fld>
            <a:endParaRPr lang="en-US" dirty="0"/>
          </a:p>
        </p:txBody>
      </p:sp>
      <p:sp>
        <p:nvSpPr>
          <p:cNvPr id="9" name="Нижний колонтитул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729658"/>
            <a:ext cx="11029616" cy="988332"/>
          </a:xfrm>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581193" y="2228003"/>
            <a:ext cx="5194767" cy="3633047"/>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16039" y="2228003"/>
            <a:ext cx="5194769" cy="3633047"/>
          </a:xfrm>
        </p:spPr>
        <p:txBody>
          <a:bodyPr rtlCol="0">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93C13A7E-4C64-47B0-B355-B165BE4012BA}" type="datetime1">
              <a:rPr lang="ru-RU" smtClean="0"/>
              <a:t>16.10.2023</a:t>
            </a:fld>
            <a:endParaRPr lang="en-US" dirty="0"/>
          </a:p>
        </p:txBody>
      </p:sp>
      <p:sp>
        <p:nvSpPr>
          <p:cNvPr id="6" name="Нижний колонтитул 5"/>
          <p:cNvSpPr>
            <a:spLocks noGrp="1"/>
          </p:cNvSpPr>
          <p:nvPr>
            <p:ph type="ftr" sz="quarter" idx="11"/>
          </p:nvPr>
        </p:nvSpPr>
        <p:spPr/>
        <p:txBody>
          <a:bodyPr rtlCol="0"/>
          <a:lstStyle/>
          <a:p>
            <a:pPr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581193" y="729658"/>
            <a:ext cx="11029616" cy="988332"/>
          </a:xfrm>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581194" y="2926052"/>
            <a:ext cx="5194766" cy="2934999"/>
          </a:xfrm>
        </p:spPr>
        <p:txBody>
          <a:bodyPr rtlCol="0" anchor="t">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Текст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ru-RU"/>
              <a:t>Образец текста</a:t>
            </a:r>
          </a:p>
        </p:txBody>
      </p:sp>
      <p:sp>
        <p:nvSpPr>
          <p:cNvPr id="6" name="Объект 5"/>
          <p:cNvSpPr>
            <a:spLocks noGrp="1"/>
          </p:cNvSpPr>
          <p:nvPr>
            <p:ph sz="quarter" idx="4"/>
          </p:nvPr>
        </p:nvSpPr>
        <p:spPr>
          <a:xfrm>
            <a:off x="6416037" y="2926052"/>
            <a:ext cx="5194771" cy="2934999"/>
          </a:xfrm>
        </p:spPr>
        <p:txBody>
          <a:bodyPr rtlCol="0" anchor="t">
            <a:normAutofit/>
          </a:body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p:cNvSpPr>
            <a:spLocks noGrp="1"/>
          </p:cNvSpPr>
          <p:nvPr>
            <p:ph type="dt" sz="half" idx="10"/>
          </p:nvPr>
        </p:nvSpPr>
        <p:spPr/>
        <p:txBody>
          <a:bodyPr rtlCol="0"/>
          <a:lstStyle/>
          <a:p>
            <a:pPr rtl="0"/>
            <a:fld id="{731CA3B4-5CE4-4976-BBFE-4E91C7258FC5}" type="datetime1">
              <a:rPr lang="ru-RU" smtClean="0"/>
              <a:t>16.10.2023</a:t>
            </a:fld>
            <a:endParaRPr lang="en-US" dirty="0"/>
          </a:p>
        </p:txBody>
      </p:sp>
      <p:sp>
        <p:nvSpPr>
          <p:cNvPr id="8" name="Нижний колонтитул 7"/>
          <p:cNvSpPr>
            <a:spLocks noGrp="1"/>
          </p:cNvSpPr>
          <p:nvPr>
            <p:ph type="ftr" sz="quarter" idx="11"/>
          </p:nvPr>
        </p:nvSpPr>
        <p:spPr/>
        <p:txBody>
          <a:bodyPr rtlCol="0"/>
          <a:lstStyle/>
          <a:p>
            <a:pPr rtl="0"/>
            <a:endParaRPr lang="en-US" dirty="0"/>
          </a:p>
        </p:txBody>
      </p:sp>
      <p:sp>
        <p:nvSpPr>
          <p:cNvPr id="9" name="Номер слайда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575894" y="729658"/>
            <a:ext cx="11029616" cy="988332"/>
          </a:xfrm>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D5316041-DA7D-4734-AA8C-761AB09393E2}" type="datetime1">
              <a:rPr lang="ru-RU" smtClean="0"/>
              <a:t>16.10.2023</a:t>
            </a:fld>
            <a:endParaRPr lang="en-US" dirty="0"/>
          </a:p>
        </p:txBody>
      </p:sp>
      <p:sp>
        <p:nvSpPr>
          <p:cNvPr id="4" name="Нижний колонтитул 3"/>
          <p:cNvSpPr>
            <a:spLocks noGrp="1"/>
          </p:cNvSpPr>
          <p:nvPr>
            <p:ph type="ftr" sz="quarter" idx="11"/>
          </p:nvPr>
        </p:nvSpPr>
        <p:spPr/>
        <p:txBody>
          <a:bodyPr rtlCol="0"/>
          <a:lstStyle/>
          <a:p>
            <a:pPr rtl="0"/>
            <a:endParaRPr lang="en-US" dirty="0"/>
          </a:p>
        </p:txBody>
      </p:sp>
      <p:sp>
        <p:nvSpPr>
          <p:cNvPr id="5" name="Номер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8692EF8B-D3DF-4216-96A1-1B1DE794B37A}" type="datetime1">
              <a:rPr lang="ru-RU" smtClean="0"/>
              <a:t>16.10.2023</a:t>
            </a:fld>
            <a:endParaRPr lang="en-US" dirty="0"/>
          </a:p>
        </p:txBody>
      </p:sp>
      <p:sp>
        <p:nvSpPr>
          <p:cNvPr id="3" name="Нижний колонтитул 2"/>
          <p:cNvSpPr>
            <a:spLocks noGrp="1"/>
          </p:cNvSpPr>
          <p:nvPr>
            <p:ph type="ftr" sz="quarter" idx="11"/>
          </p:nvPr>
        </p:nvSpPr>
        <p:spPr/>
        <p:txBody>
          <a:bodyPr rtlCol="0"/>
          <a:lstStyle/>
          <a:p>
            <a:pPr rtl="0"/>
            <a:endParaRPr lang="en-US" dirty="0"/>
          </a:p>
        </p:txBody>
      </p:sp>
      <p:sp>
        <p:nvSpPr>
          <p:cNvPr id="4" name="Номер слайда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Прямоугольник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ru-RU"/>
              <a:t>Образец заголовка</a:t>
            </a:r>
            <a:endParaRPr lang="en-US" dirty="0"/>
          </a:p>
        </p:txBody>
      </p:sp>
      <p:sp>
        <p:nvSpPr>
          <p:cNvPr id="3" name="Объект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09563768-3096-48CB-A41A-8D454362CCAD}" type="datetime1">
              <a:rPr lang="ru-RU" smtClean="0"/>
              <a:t>16.10.2023</a:t>
            </a:fld>
            <a:endParaRPr lang="en-US" dirty="0"/>
          </a:p>
        </p:txBody>
      </p:sp>
      <p:sp>
        <p:nvSpPr>
          <p:cNvPr id="10" name="Нижний колонтитул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Номер слайда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ru-RU"/>
              <a:t>Образец заголовка</a:t>
            </a:r>
            <a:endParaRPr lang="en-US" dirty="0"/>
          </a:p>
        </p:txBody>
      </p:sp>
      <p:sp>
        <p:nvSpPr>
          <p:cNvPr id="3" name="Рисунок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a:t>Вставка рисунка</a:t>
            </a:r>
            <a:endParaRPr lang="en-US" dirty="0"/>
          </a:p>
        </p:txBody>
      </p:sp>
      <p:sp>
        <p:nvSpPr>
          <p:cNvPr id="4" name="Текст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p>
            <a:pPr rtl="0"/>
            <a:fld id="{530088EE-0E82-4198-BDFF-3B9755AA8919}" type="datetime1">
              <a:rPr lang="ru-RU" smtClean="0"/>
              <a:t>16.10.2023</a:t>
            </a:fld>
            <a:endParaRPr lang="en-US" dirty="0"/>
          </a:p>
        </p:txBody>
      </p:sp>
      <p:sp>
        <p:nvSpPr>
          <p:cNvPr id="6" name="Нижний колонтитул 5"/>
          <p:cNvSpPr>
            <a:spLocks noGrp="1"/>
          </p:cNvSpPr>
          <p:nvPr>
            <p:ph type="ftr" sz="quarter" idx="11"/>
          </p:nvPr>
        </p:nvSpPr>
        <p:spPr/>
        <p:txBody>
          <a:bodyPr rtlCol="0"/>
          <a:lstStyle/>
          <a:p>
            <a:pPr algn="l"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ru"/>
              <a:t>Стиль образца заголовка</a:t>
            </a:r>
            <a:endParaRPr lang="en-US" dirty="0"/>
          </a:p>
        </p:txBody>
      </p:sp>
      <p:sp>
        <p:nvSpPr>
          <p:cNvPr id="3" name="Текст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ru"/>
              <a:t>Щелкните, чтобы изменить стили текста образца слайда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dirty="0"/>
          </a:p>
        </p:txBody>
      </p:sp>
      <p:sp>
        <p:nvSpPr>
          <p:cNvPr id="4" name="Дата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C6B9E6FA-8E94-487D-81C3-7EE9BB2FD23D}" type="datetime1">
              <a:rPr lang="ru-RU" smtClean="0"/>
              <a:t>16.10.2023</a:t>
            </a:fld>
            <a:endParaRPr lang="en-US" dirty="0"/>
          </a:p>
        </p:txBody>
      </p:sp>
      <p:sp>
        <p:nvSpPr>
          <p:cNvPr id="5" name="Нижний колонтитул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Номер слайда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Прямоугольник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Прямоугольник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Прямоугольник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1279C6E-845D-420F-B3F5-F6BA40C1236A}"/>
              </a:ext>
            </a:extLst>
          </p:cNvPr>
          <p:cNvSpPr>
            <a:spLocks noGrp="1"/>
          </p:cNvSpPr>
          <p:nvPr>
            <p:ph type="dt" sz="half" idx="10"/>
          </p:nvPr>
        </p:nvSpPr>
        <p:spPr/>
        <p:txBody>
          <a:bodyPr/>
          <a:lstStyle/>
          <a:p>
            <a:pPr rtl="0"/>
            <a:fld id="{8692EF8B-D3DF-4216-96A1-1B1DE794B37A}" type="datetime1">
              <a:rPr lang="ru-RU" smtClean="0"/>
              <a:t>16.10.2023</a:t>
            </a:fld>
            <a:endParaRPr lang="en-US" dirty="0"/>
          </a:p>
        </p:txBody>
      </p:sp>
      <p:sp>
        <p:nvSpPr>
          <p:cNvPr id="3" name="Прямоугольник 2">
            <a:extLst>
              <a:ext uri="{FF2B5EF4-FFF2-40B4-BE49-F238E27FC236}">
                <a16:creationId xmlns:a16="http://schemas.microsoft.com/office/drawing/2014/main" id="{F6239425-E348-4C9C-B0AA-9AAF23EE7782}"/>
              </a:ext>
            </a:extLst>
          </p:cNvPr>
          <p:cNvSpPr/>
          <p:nvPr/>
        </p:nvSpPr>
        <p:spPr>
          <a:xfrm>
            <a:off x="763571" y="584462"/>
            <a:ext cx="10944520" cy="6740307"/>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МИНИСТЕРСТВО ОБРАЗОВАНИЯ, НАУКИ И МОЛОДЕЖНОЙ ПОЛИТИКИ КРАСНОДАРСКОГО КРАЯ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Государственное автономное профессиональное образовательное учреждение Краснодарского края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«Новороссийский колледж строительства и экономики»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(ГАПОУ КК «НКСЭ»)</a:t>
            </a:r>
          </a:p>
          <a:p>
            <a:pPr algn="ctr"/>
            <a:endParaRPr lang="ru-RU" dirty="0">
              <a:latin typeface="Times New Roman" panose="02020603050405020304" pitchFamily="18" charset="0"/>
              <a:cs typeface="Times New Roman" panose="02020603050405020304" pitchFamily="18" charset="0"/>
            </a:endParaRPr>
          </a:p>
          <a:p>
            <a:pPr algn="ctr"/>
            <a:r>
              <a:rPr lang="ru-RU" sz="3600" dirty="0">
                <a:latin typeface="Times New Roman" panose="02020603050405020304" pitchFamily="18" charset="0"/>
                <a:cs typeface="Times New Roman" panose="02020603050405020304" pitchFamily="18" charset="0"/>
              </a:rPr>
              <a:t>ТЕМА: Глициния или </a:t>
            </a:r>
            <a:r>
              <a:rPr lang="ru-RU" sz="3600" dirty="0" err="1">
                <a:latin typeface="Times New Roman" panose="02020603050405020304" pitchFamily="18" charset="0"/>
                <a:cs typeface="Times New Roman" panose="02020603050405020304" pitchFamily="18" charset="0"/>
              </a:rPr>
              <a:t>Вистерия</a:t>
            </a:r>
            <a:endParaRPr lang="ru-RU" sz="3600"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a:p>
          <a:p>
            <a:pPr algn="ctr"/>
            <a:endParaRPr lang="ru-RU" dirty="0"/>
          </a:p>
          <a:p>
            <a:pPr algn="ctr"/>
            <a:endParaRPr lang="ru-RU" dirty="0"/>
          </a:p>
          <a:p>
            <a:pPr algn="ctr"/>
            <a:endParaRPr lang="ru-RU" dirty="0"/>
          </a:p>
          <a:p>
            <a:pPr algn="ctr"/>
            <a:endParaRPr lang="ru-RU" dirty="0"/>
          </a:p>
          <a:p>
            <a:pPr algn="ctr"/>
            <a:r>
              <a:rPr lang="ru-RU" dirty="0"/>
              <a:t>                                                                                                                                                                                      </a:t>
            </a:r>
            <a:r>
              <a:rPr lang="ru-RU" dirty="0">
                <a:latin typeface="Times New Roman" panose="02020603050405020304" pitchFamily="18" charset="0"/>
                <a:cs typeface="Times New Roman" panose="02020603050405020304" pitchFamily="18" charset="0"/>
              </a:rPr>
              <a:t>Преподаватель </a:t>
            </a:r>
          </a:p>
          <a:p>
            <a:pPr algn="ctr"/>
            <a:r>
              <a:rPr lang="ru-RU" dirty="0">
                <a:latin typeface="Times New Roman" panose="02020603050405020304" pitchFamily="18" charset="0"/>
                <a:cs typeface="Times New Roman" panose="02020603050405020304" pitchFamily="18" charset="0"/>
              </a:rPr>
              <a:t>                                                                                                                                                        ГАПОУ КК НКСЭ </a:t>
            </a:r>
          </a:p>
          <a:p>
            <a:pPr algn="ctr"/>
            <a:r>
              <a:rPr lang="ru-RU" dirty="0">
                <a:latin typeface="Times New Roman" panose="02020603050405020304" pitchFamily="18" charset="0"/>
                <a:cs typeface="Times New Roman" panose="02020603050405020304" pitchFamily="18" charset="0"/>
              </a:rPr>
              <a:t>                                                                                                                                                      Орехова М.В.</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pic>
        <p:nvPicPr>
          <p:cNvPr id="4" name="Рисунок 3">
            <a:extLst>
              <a:ext uri="{FF2B5EF4-FFF2-40B4-BE49-F238E27FC236}">
                <a16:creationId xmlns:a16="http://schemas.microsoft.com/office/drawing/2014/main" id="{05625245-FFB1-4613-B606-92BDE0292BAC}"/>
              </a:ext>
            </a:extLst>
          </p:cNvPr>
          <p:cNvPicPr>
            <a:picLocks noChangeAspect="1"/>
          </p:cNvPicPr>
          <p:nvPr/>
        </p:nvPicPr>
        <p:blipFill>
          <a:blip r:embed="rId2"/>
          <a:stretch>
            <a:fillRect/>
          </a:stretch>
        </p:blipFill>
        <p:spPr>
          <a:xfrm>
            <a:off x="483910" y="2557463"/>
            <a:ext cx="8169896" cy="4082824"/>
          </a:xfrm>
          <a:prstGeom prst="rect">
            <a:avLst/>
          </a:prstGeom>
        </p:spPr>
      </p:pic>
    </p:spTree>
    <p:extLst>
      <p:ext uri="{BB962C8B-B14F-4D97-AF65-F5344CB8AC3E}">
        <p14:creationId xmlns:p14="http://schemas.microsoft.com/office/powerpoint/2010/main" val="359958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51EBE1-1650-4A87-895F-DC725F46966A}"/>
              </a:ext>
            </a:extLst>
          </p:cNvPr>
          <p:cNvSpPr>
            <a:spLocks noGrp="1"/>
          </p:cNvSpPr>
          <p:nvPr>
            <p:ph type="title"/>
          </p:nvPr>
        </p:nvSpPr>
        <p:spPr>
          <a:xfrm>
            <a:off x="279351" y="882650"/>
            <a:ext cx="11029616" cy="639125"/>
          </a:xfrm>
        </p:spPr>
        <p:txBody>
          <a:bodyPr/>
          <a:lstStyle/>
          <a:p>
            <a:r>
              <a:rPr lang="ru-RU" dirty="0"/>
              <a:t>150-летние дерево глицинии</a:t>
            </a:r>
          </a:p>
        </p:txBody>
      </p:sp>
      <p:sp>
        <p:nvSpPr>
          <p:cNvPr id="4" name="Дата 3">
            <a:extLst>
              <a:ext uri="{FF2B5EF4-FFF2-40B4-BE49-F238E27FC236}">
                <a16:creationId xmlns:a16="http://schemas.microsoft.com/office/drawing/2014/main" id="{A428FA9F-3BF2-4892-9645-237DB679F2B2}"/>
              </a:ext>
            </a:extLst>
          </p:cNvPr>
          <p:cNvSpPr>
            <a:spLocks noGrp="1"/>
          </p:cNvSpPr>
          <p:nvPr>
            <p:ph type="dt" sz="half" idx="10"/>
          </p:nvPr>
        </p:nvSpPr>
        <p:spPr/>
        <p:txBody>
          <a:bodyPr/>
          <a:lstStyle/>
          <a:p>
            <a:pPr rtl="0"/>
            <a:fld id="{6E13CF11-4D7C-4367-8D00-578223D03103}" type="datetime1">
              <a:rPr lang="ru-RU" smtClean="0"/>
              <a:t>16.10.2023</a:t>
            </a:fld>
            <a:endParaRPr lang="en-US" dirty="0"/>
          </a:p>
        </p:txBody>
      </p:sp>
      <p:pic>
        <p:nvPicPr>
          <p:cNvPr id="8194" name="Picture 2" descr="Глициния - фото">
            <a:extLst>
              <a:ext uri="{FF2B5EF4-FFF2-40B4-BE49-F238E27FC236}">
                <a16:creationId xmlns:a16="http://schemas.microsoft.com/office/drawing/2014/main" id="{D9BCD675-24A1-4FAB-A51F-2C1464CF7F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776" y="1791148"/>
            <a:ext cx="5460984" cy="36337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50 летнее дерево глицинии.. | Пикабу">
            <a:extLst>
              <a:ext uri="{FF2B5EF4-FFF2-40B4-BE49-F238E27FC236}">
                <a16:creationId xmlns:a16="http://schemas.microsoft.com/office/drawing/2014/main" id="{DB30C600-1581-4C67-8B22-8852A3FF7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96794"/>
            <a:ext cx="5650961" cy="430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20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B184CEF-25D8-4148-8E56-0CDE6F8F0CCF}"/>
              </a:ext>
            </a:extLst>
          </p:cNvPr>
          <p:cNvSpPr>
            <a:spLocks noGrp="1"/>
          </p:cNvSpPr>
          <p:nvPr>
            <p:ph type="dt" sz="half" idx="10"/>
          </p:nvPr>
        </p:nvSpPr>
        <p:spPr/>
        <p:txBody>
          <a:bodyPr/>
          <a:lstStyle/>
          <a:p>
            <a:pPr rtl="0"/>
            <a:fld id="{8692EF8B-D3DF-4216-96A1-1B1DE794B37A}" type="datetime1">
              <a:rPr lang="ru-RU" smtClean="0"/>
              <a:t>16.10.2023</a:t>
            </a:fld>
            <a:endParaRPr lang="en-US" dirty="0"/>
          </a:p>
        </p:txBody>
      </p:sp>
      <p:sp>
        <p:nvSpPr>
          <p:cNvPr id="3" name="Прямоугольник 2">
            <a:extLst>
              <a:ext uri="{FF2B5EF4-FFF2-40B4-BE49-F238E27FC236}">
                <a16:creationId xmlns:a16="http://schemas.microsoft.com/office/drawing/2014/main" id="{3BE60F0B-7AE4-4F1F-A429-221268CD32D1}"/>
              </a:ext>
            </a:extLst>
          </p:cNvPr>
          <p:cNvSpPr/>
          <p:nvPr/>
        </p:nvSpPr>
        <p:spPr>
          <a:xfrm>
            <a:off x="2177142" y="604833"/>
            <a:ext cx="8643258" cy="5016758"/>
          </a:xfrm>
          <a:prstGeom prst="rect">
            <a:avLst/>
          </a:prstGeom>
        </p:spPr>
        <p:txBody>
          <a:bodyPr wrap="square">
            <a:spAutoFit/>
          </a:bodyPr>
          <a:lstStyle/>
          <a:p>
            <a:pPr lvl="0" defTabSz="457200"/>
            <a:r>
              <a:rPr lang="ru-RU" sz="3200" b="1" dirty="0">
                <a:solidFill>
                  <a:prstClr val="black"/>
                </a:solidFill>
                <a:latin typeface="Times New Roman" panose="02020603050405020304" pitchFamily="18" charset="0"/>
                <a:cs typeface="Times New Roman" panose="02020603050405020304" pitchFamily="18" charset="0"/>
              </a:rPr>
              <a:t>Вопросы для самоконтроля</a:t>
            </a:r>
          </a:p>
          <a:p>
            <a:pPr lvl="0" defTabSz="457200"/>
            <a:r>
              <a:rPr lang="ru-RU" sz="3200" dirty="0">
                <a:solidFill>
                  <a:prstClr val="black"/>
                </a:solidFill>
                <a:latin typeface="Times New Roman" panose="02020603050405020304" pitchFamily="18" charset="0"/>
                <a:cs typeface="Times New Roman" panose="02020603050405020304" pitchFamily="18" charset="0"/>
              </a:rPr>
              <a:t>1. Расскажите о  ботанических особенностях глицинии</a:t>
            </a:r>
          </a:p>
          <a:p>
            <a:pPr lvl="0" defTabSz="457200"/>
            <a:r>
              <a:rPr lang="ru-RU" sz="3200" dirty="0">
                <a:solidFill>
                  <a:prstClr val="black"/>
                </a:solidFill>
                <a:latin typeface="Times New Roman" panose="02020603050405020304" pitchFamily="18" charset="0"/>
                <a:cs typeface="Times New Roman" panose="02020603050405020304" pitchFamily="18" charset="0"/>
              </a:rPr>
              <a:t>2. Каковы преимущества выращивания глицинии</a:t>
            </a:r>
          </a:p>
          <a:p>
            <a:pPr lvl="0" defTabSz="457200"/>
            <a:r>
              <a:rPr lang="ru-RU" sz="3200" dirty="0">
                <a:solidFill>
                  <a:prstClr val="black"/>
                </a:solidFill>
                <a:latin typeface="Times New Roman" panose="02020603050405020304" pitchFamily="18" charset="0"/>
                <a:cs typeface="Times New Roman" panose="02020603050405020304" pitchFamily="18" charset="0"/>
              </a:rPr>
              <a:t>3.Назовите варианты размножения глицинии</a:t>
            </a:r>
          </a:p>
          <a:p>
            <a:pPr lvl="0" defTabSz="457200"/>
            <a:r>
              <a:rPr lang="ru-RU" sz="3200" dirty="0">
                <a:solidFill>
                  <a:prstClr val="black"/>
                </a:solidFill>
                <a:latin typeface="Times New Roman" panose="02020603050405020304" pitchFamily="18" charset="0"/>
                <a:cs typeface="Times New Roman" panose="02020603050405020304" pitchFamily="18" charset="0"/>
              </a:rPr>
              <a:t>4.Каковы правила ухода за глицинией.</a:t>
            </a:r>
          </a:p>
          <a:p>
            <a:pPr lvl="0" defTabSz="457200"/>
            <a:r>
              <a:rPr lang="ru-RU" sz="3200" dirty="0">
                <a:solidFill>
                  <a:prstClr val="black"/>
                </a:solidFill>
                <a:latin typeface="Times New Roman" panose="02020603050405020304" pitchFamily="18" charset="0"/>
                <a:cs typeface="Times New Roman" panose="02020603050405020304" pitchFamily="18" charset="0"/>
              </a:rPr>
              <a:t>5. Какие  варианты использования глицинии в ландшафтном дизайне, в озеленении территории существуют?</a:t>
            </a:r>
          </a:p>
        </p:txBody>
      </p:sp>
    </p:spTree>
    <p:extLst>
      <p:ext uri="{BB962C8B-B14F-4D97-AF65-F5344CB8AC3E}">
        <p14:creationId xmlns:p14="http://schemas.microsoft.com/office/powerpoint/2010/main" val="26819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C96D704-8C76-4832-BB6E-E38A4B2B2773}"/>
              </a:ext>
            </a:extLst>
          </p:cNvPr>
          <p:cNvSpPr>
            <a:spLocks noGrp="1"/>
          </p:cNvSpPr>
          <p:nvPr>
            <p:ph type="dt" sz="half" idx="10"/>
          </p:nvPr>
        </p:nvSpPr>
        <p:spPr/>
        <p:txBody>
          <a:bodyPr/>
          <a:lstStyle/>
          <a:p>
            <a:pPr rtl="0"/>
            <a:fld id="{8692EF8B-D3DF-4216-96A1-1B1DE794B37A}" type="datetime1">
              <a:rPr lang="ru-RU" smtClean="0"/>
              <a:t>16.10.2023</a:t>
            </a:fld>
            <a:endParaRPr lang="en-US" dirty="0"/>
          </a:p>
        </p:txBody>
      </p:sp>
      <p:sp>
        <p:nvSpPr>
          <p:cNvPr id="4" name="Прямоугольник 3">
            <a:extLst>
              <a:ext uri="{FF2B5EF4-FFF2-40B4-BE49-F238E27FC236}">
                <a16:creationId xmlns:a16="http://schemas.microsoft.com/office/drawing/2014/main" id="{B57E081D-9685-4AE7-BC0B-91137DF3A4A1}"/>
              </a:ext>
            </a:extLst>
          </p:cNvPr>
          <p:cNvSpPr/>
          <p:nvPr/>
        </p:nvSpPr>
        <p:spPr>
          <a:xfrm>
            <a:off x="381000" y="936171"/>
            <a:ext cx="11212286" cy="4524315"/>
          </a:xfrm>
          <a:prstGeom prst="rect">
            <a:avLst/>
          </a:prstGeom>
        </p:spPr>
        <p:txBody>
          <a:bodyPr wrap="square">
            <a:spAutoFit/>
          </a:bodyPr>
          <a:lstStyle/>
          <a:p>
            <a:pPr lvl="0" defTabSz="457200"/>
            <a:r>
              <a:rPr lang="ru-RU" sz="3200" b="1" dirty="0">
                <a:solidFill>
                  <a:prstClr val="black"/>
                </a:solidFill>
                <a:latin typeface="Times New Roman" panose="02020603050405020304" pitchFamily="18" charset="0"/>
                <a:cs typeface="Times New Roman" panose="02020603050405020304" pitchFamily="18" charset="0"/>
              </a:rPr>
              <a:t>Литература</a:t>
            </a:r>
          </a:p>
          <a:p>
            <a:pPr lvl="0" defTabSz="457200"/>
            <a:r>
              <a:rPr lang="ru-RU" sz="3200" dirty="0">
                <a:solidFill>
                  <a:prstClr val="black"/>
                </a:solidFill>
                <a:latin typeface="Times New Roman" panose="02020603050405020304" pitchFamily="18" charset="0"/>
                <a:cs typeface="Times New Roman" panose="02020603050405020304" pitchFamily="18" charset="0"/>
              </a:rPr>
              <a:t>Горбатова, </a:t>
            </a:r>
            <a:r>
              <a:rPr lang="ru-RU" sz="3200" dirty="0" err="1">
                <a:solidFill>
                  <a:prstClr val="black"/>
                </a:solidFill>
                <a:latin typeface="Times New Roman" panose="02020603050405020304" pitchFamily="18" charset="0"/>
                <a:cs typeface="Times New Roman" panose="02020603050405020304" pitchFamily="18" charset="0"/>
              </a:rPr>
              <a:t>В.И.Основы</a:t>
            </a:r>
            <a:r>
              <a:rPr lang="ru-RU" sz="3200" dirty="0">
                <a:solidFill>
                  <a:prstClr val="black"/>
                </a:solidFill>
                <a:latin typeface="Times New Roman" panose="02020603050405020304" pitchFamily="18" charset="0"/>
                <a:cs typeface="Times New Roman" panose="02020603050405020304" pitchFamily="18" charset="0"/>
              </a:rPr>
              <a:t> садово-паркового искусства: образования / </a:t>
            </a:r>
            <a:r>
              <a:rPr lang="ru-RU" sz="3200" dirty="0" err="1">
                <a:solidFill>
                  <a:prstClr val="black"/>
                </a:solidFill>
                <a:latin typeface="Times New Roman" panose="02020603050405020304" pitchFamily="18" charset="0"/>
                <a:cs typeface="Times New Roman" panose="02020603050405020304" pitchFamily="18" charset="0"/>
              </a:rPr>
              <a:t>Ермолович</a:t>
            </a:r>
            <a:r>
              <a:rPr lang="ru-RU" sz="3200" dirty="0">
                <a:solidFill>
                  <a:prstClr val="black"/>
                </a:solidFill>
                <a:latin typeface="Times New Roman" panose="02020603050405020304" pitchFamily="18" charset="0"/>
                <a:cs typeface="Times New Roman" panose="02020603050405020304" pitchFamily="18" charset="0"/>
              </a:rPr>
              <a:t> Е.Л., Авксентьева Е.Ю. - М. : </a:t>
            </a:r>
            <a:r>
              <a:rPr lang="ru-RU" sz="3200" dirty="0" err="1">
                <a:solidFill>
                  <a:prstClr val="black"/>
                </a:solidFill>
                <a:latin typeface="Times New Roman" panose="02020603050405020304" pitchFamily="18" charset="0"/>
                <a:cs typeface="Times New Roman" panose="02020603050405020304" pitchFamily="18" charset="0"/>
              </a:rPr>
              <a:t>АкадемияУчебник</a:t>
            </a:r>
            <a:r>
              <a:rPr lang="ru-RU" sz="3200" dirty="0">
                <a:solidFill>
                  <a:prstClr val="black"/>
                </a:solidFill>
                <a:latin typeface="Times New Roman" panose="02020603050405020304" pitchFamily="18" charset="0"/>
                <a:cs typeface="Times New Roman" panose="02020603050405020304" pitchFamily="18" charset="0"/>
              </a:rPr>
              <a:t> для студ. учреждений сред. проф. образования / 3-е изд. стер. - М.: Академия, 2019. - 208 с. </a:t>
            </a:r>
          </a:p>
          <a:p>
            <a:pPr lvl="0" defTabSz="457200"/>
            <a:r>
              <a:rPr lang="ru-RU" sz="3200" dirty="0">
                <a:solidFill>
                  <a:prstClr val="black"/>
                </a:solidFill>
                <a:latin typeface="Times New Roman" panose="02020603050405020304" pitchFamily="18" charset="0"/>
                <a:cs typeface="Times New Roman" panose="02020603050405020304" pitchFamily="18" charset="0"/>
              </a:rPr>
              <a:t>2.  Гостев, В.Ф. Проектирование садов и парков: Учебник / </a:t>
            </a:r>
            <a:r>
              <a:rPr lang="ru-RU" sz="3200" dirty="0" err="1">
                <a:solidFill>
                  <a:prstClr val="black"/>
                </a:solidFill>
                <a:latin typeface="Times New Roman" panose="02020603050405020304" pitchFamily="18" charset="0"/>
                <a:cs typeface="Times New Roman" panose="02020603050405020304" pitchFamily="18" charset="0"/>
              </a:rPr>
              <a:t>Юскевич</a:t>
            </a:r>
            <a:r>
              <a:rPr lang="ru-RU" sz="3200" dirty="0">
                <a:solidFill>
                  <a:prstClr val="black"/>
                </a:solidFill>
                <a:latin typeface="Times New Roman" panose="02020603050405020304" pitchFamily="18" charset="0"/>
                <a:cs typeface="Times New Roman" panose="02020603050405020304" pitchFamily="18" charset="0"/>
              </a:rPr>
              <a:t> Н.Н.- 5-е изд., стер. - СПб.: Лань, 2018. - 344 с. </a:t>
            </a:r>
          </a:p>
          <a:p>
            <a:pPr lvl="0" defTabSz="457200"/>
            <a:r>
              <a:rPr lang="ru-RU" sz="3200" dirty="0">
                <a:solidFill>
                  <a:prstClr val="black"/>
                </a:solidFill>
                <a:latin typeface="Times New Roman" panose="02020603050405020304" pitchFamily="18" charset="0"/>
                <a:cs typeface="Times New Roman" panose="02020603050405020304" pitchFamily="18" charset="0"/>
              </a:rPr>
              <a:t>3.  Курицына, Т.А. Озеленение и благоустройство различных территорий : Учебник для студ. учреждений сред. проф., 2017. </a:t>
            </a:r>
          </a:p>
        </p:txBody>
      </p:sp>
    </p:spTree>
    <p:extLst>
      <p:ext uri="{BB962C8B-B14F-4D97-AF65-F5344CB8AC3E}">
        <p14:creationId xmlns:p14="http://schemas.microsoft.com/office/powerpoint/2010/main" val="176287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8A4AB88-A85A-48A0-ABCF-2EEE5C887CFE}"/>
              </a:ext>
            </a:extLst>
          </p:cNvPr>
          <p:cNvSpPr>
            <a:spLocks noGrp="1"/>
          </p:cNvSpPr>
          <p:nvPr>
            <p:ph type="dt" sz="half" idx="10"/>
          </p:nvPr>
        </p:nvSpPr>
        <p:spPr/>
        <p:txBody>
          <a:bodyPr/>
          <a:lstStyle/>
          <a:p>
            <a:pPr rtl="0"/>
            <a:fld id="{8692EF8B-D3DF-4216-96A1-1B1DE794B37A}" type="datetime1">
              <a:rPr lang="ru-RU" smtClean="0"/>
              <a:t>16.10.2023</a:t>
            </a:fld>
            <a:endParaRPr lang="en-US" dirty="0"/>
          </a:p>
        </p:txBody>
      </p:sp>
      <p:sp>
        <p:nvSpPr>
          <p:cNvPr id="3" name="Прямоугольник 2">
            <a:extLst>
              <a:ext uri="{FF2B5EF4-FFF2-40B4-BE49-F238E27FC236}">
                <a16:creationId xmlns:a16="http://schemas.microsoft.com/office/drawing/2014/main" id="{A756B301-8D1B-4EF6-AD8F-F78D0AA53FB7}"/>
              </a:ext>
            </a:extLst>
          </p:cNvPr>
          <p:cNvSpPr/>
          <p:nvPr/>
        </p:nvSpPr>
        <p:spPr>
          <a:xfrm>
            <a:off x="1328057" y="555171"/>
            <a:ext cx="9122693" cy="6124754"/>
          </a:xfrm>
          <a:prstGeom prst="rect">
            <a:avLst/>
          </a:prstGeom>
        </p:spPr>
        <p:txBody>
          <a:bodyPr wrap="square">
            <a:spAutoFit/>
          </a:bodyPr>
          <a:lstStyle/>
          <a:p>
            <a:pPr lvl="0" defTabSz="457200"/>
            <a:r>
              <a:rPr lang="ru-RU" sz="2800" dirty="0">
                <a:solidFill>
                  <a:srgbClr val="000000"/>
                </a:solidFill>
                <a:latin typeface="Times New Roman" panose="02020603050405020304" pitchFamily="18" charset="0"/>
                <a:cs typeface="Times New Roman" panose="02020603050405020304" pitchFamily="18" charset="0"/>
              </a:rPr>
              <a:t>Цели изучения темы:</a:t>
            </a:r>
            <a:br>
              <a:rPr lang="ru-RU" sz="2800" dirty="0">
                <a:solidFill>
                  <a:srgbClr val="000000"/>
                </a:solidFill>
                <a:latin typeface="Times New Roman" panose="02020603050405020304" pitchFamily="18" charset="0"/>
                <a:cs typeface="Times New Roman" panose="02020603050405020304" pitchFamily="18" charset="0"/>
              </a:rPr>
            </a:br>
            <a:r>
              <a:rPr lang="ru-RU" sz="2800" dirty="0">
                <a:solidFill>
                  <a:srgbClr val="000000"/>
                </a:solidFill>
                <a:latin typeface="Times New Roman" panose="02020603050405020304" pitchFamily="18" charset="0"/>
                <a:cs typeface="Times New Roman" panose="02020603050405020304" pitchFamily="18" charset="0"/>
              </a:rPr>
              <a:t>1. Усвоение знаний о представителе сем. Бобовые- Глицинии.</a:t>
            </a:r>
          </a:p>
          <a:p>
            <a:pPr lvl="0" defTabSz="457200"/>
            <a:r>
              <a:rPr lang="ru-RU" sz="2800" dirty="0">
                <a:solidFill>
                  <a:srgbClr val="000000"/>
                </a:solidFill>
                <a:latin typeface="Times New Roman" panose="02020603050405020304" pitchFamily="18" charset="0"/>
                <a:cs typeface="Times New Roman" panose="02020603050405020304" pitchFamily="18" charset="0"/>
              </a:rPr>
              <a:t>2. Формирование интереса к теме использования глицинии для озеленения участка.</a:t>
            </a:r>
            <a:br>
              <a:rPr lang="ru-RU" sz="2800" dirty="0">
                <a:solidFill>
                  <a:srgbClr val="000000"/>
                </a:solidFill>
                <a:latin typeface="Times New Roman" panose="02020603050405020304" pitchFamily="18" charset="0"/>
                <a:cs typeface="Times New Roman" panose="02020603050405020304" pitchFamily="18" charset="0"/>
              </a:rPr>
            </a:br>
            <a:r>
              <a:rPr lang="ru-RU" sz="2800" dirty="0">
                <a:solidFill>
                  <a:srgbClr val="000000"/>
                </a:solidFill>
                <a:latin typeface="Times New Roman" panose="02020603050405020304" pitchFamily="18" charset="0"/>
                <a:cs typeface="Times New Roman" panose="02020603050405020304" pitchFamily="18" charset="0"/>
              </a:rPr>
              <a:t>Задачи:</a:t>
            </a:r>
          </a:p>
          <a:p>
            <a:pPr lvl="0" defTabSz="457200"/>
            <a:r>
              <a:rPr lang="ru-RU" sz="2800" dirty="0">
                <a:solidFill>
                  <a:srgbClr val="000000"/>
                </a:solidFill>
                <a:latin typeface="Times New Roman" panose="02020603050405020304" pitchFamily="18" charset="0"/>
                <a:cs typeface="Times New Roman" panose="02020603050405020304" pitchFamily="18" charset="0"/>
              </a:rPr>
              <a:t>1. Ознакомиться с описанием и ботаническими особенностями представителей сем. Бобовые.</a:t>
            </a:r>
          </a:p>
          <a:p>
            <a:pPr lvl="0" defTabSz="457200"/>
            <a:r>
              <a:rPr lang="ru-RU" sz="2800" dirty="0">
                <a:solidFill>
                  <a:srgbClr val="000000"/>
                </a:solidFill>
                <a:latin typeface="Times New Roman" panose="02020603050405020304" pitchFamily="18" charset="0"/>
                <a:cs typeface="Times New Roman" panose="02020603050405020304" pitchFamily="18" charset="0"/>
              </a:rPr>
              <a:t>2. Ознакомиться с преимуществами выращивания глицинии.</a:t>
            </a:r>
          </a:p>
          <a:p>
            <a:pPr lvl="0" defTabSz="457200"/>
            <a:r>
              <a:rPr lang="ru-RU" sz="2800" dirty="0">
                <a:solidFill>
                  <a:srgbClr val="000000"/>
                </a:solidFill>
                <a:latin typeface="Times New Roman" panose="02020603050405020304" pitchFamily="18" charset="0"/>
                <a:cs typeface="Times New Roman" panose="02020603050405020304" pitchFamily="18" charset="0"/>
              </a:rPr>
              <a:t>3.Рассмотреть варианты размножения глицинии.</a:t>
            </a:r>
          </a:p>
          <a:p>
            <a:pPr lvl="0" defTabSz="457200"/>
            <a:r>
              <a:rPr lang="ru-RU" sz="2800" dirty="0">
                <a:solidFill>
                  <a:srgbClr val="000000"/>
                </a:solidFill>
                <a:latin typeface="Times New Roman" panose="02020603050405020304" pitchFamily="18" charset="0"/>
                <a:cs typeface="Times New Roman" panose="02020603050405020304" pitchFamily="18" charset="0"/>
              </a:rPr>
              <a:t>4.Разобрать правила ухода за глицинией.</a:t>
            </a:r>
          </a:p>
          <a:p>
            <a:pPr lvl="0" defTabSz="457200"/>
            <a:r>
              <a:rPr lang="ru-RU" sz="2800" dirty="0">
                <a:solidFill>
                  <a:srgbClr val="000000"/>
                </a:solidFill>
                <a:latin typeface="Times New Roman" panose="02020603050405020304" pitchFamily="18" charset="0"/>
                <a:cs typeface="Times New Roman" panose="02020603050405020304" pitchFamily="18" charset="0"/>
              </a:rPr>
              <a:t>5. Рассмотреть варианты использования в ландшафтном дизайне.</a:t>
            </a:r>
          </a:p>
        </p:txBody>
      </p:sp>
    </p:spTree>
    <p:extLst>
      <p:ext uri="{BB962C8B-B14F-4D97-AF65-F5344CB8AC3E}">
        <p14:creationId xmlns:p14="http://schemas.microsoft.com/office/powerpoint/2010/main" val="347810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Глициния или вистерия китайская">
            <a:extLst>
              <a:ext uri="{FF2B5EF4-FFF2-40B4-BE49-F238E27FC236}">
                <a16:creationId xmlns:a16="http://schemas.microsoft.com/office/drawing/2014/main" id="{2FC7916D-7AD4-44EE-8FFB-A65BEEC31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654" y="1944209"/>
            <a:ext cx="5923441" cy="44425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1147758252"/>
              </p:ext>
            </p:extLst>
          </p:nvPr>
        </p:nvGraphicFramePr>
        <p:xfrm>
          <a:off x="1" y="974402"/>
          <a:ext cx="6409677" cy="530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48145244-C57D-4294-9461-149D815B6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199" y="2942542"/>
            <a:ext cx="3663934" cy="366393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62E1737-56F1-41A9-8A79-8F33AE168294}"/>
              </a:ext>
            </a:extLst>
          </p:cNvPr>
          <p:cNvSpPr>
            <a:spLocks noGrp="1"/>
          </p:cNvSpPr>
          <p:nvPr>
            <p:ph type="title"/>
          </p:nvPr>
        </p:nvSpPr>
        <p:spPr/>
        <p:txBody>
          <a:bodyPr>
            <a:normAutofit fontScale="90000"/>
          </a:bodyPr>
          <a:lstStyle/>
          <a:p>
            <a:r>
              <a:rPr lang="ru-RU" dirty="0"/>
              <a:t>Советы по уходу за глицинией</a:t>
            </a:r>
            <a:br>
              <a:rPr lang="ru-RU" dirty="0"/>
            </a:br>
            <a:br>
              <a:rPr lang="ru-RU" b="1" dirty="0"/>
            </a:br>
            <a:endParaRPr lang="ru-RU" dirty="0"/>
          </a:p>
        </p:txBody>
      </p:sp>
      <p:sp>
        <p:nvSpPr>
          <p:cNvPr id="3" name="Объект 2">
            <a:extLst>
              <a:ext uri="{FF2B5EF4-FFF2-40B4-BE49-F238E27FC236}">
                <a16:creationId xmlns:a16="http://schemas.microsoft.com/office/drawing/2014/main" id="{3227B02A-C0AF-44CE-B209-3DB34FC53772}"/>
              </a:ext>
            </a:extLst>
          </p:cNvPr>
          <p:cNvSpPr>
            <a:spLocks noGrp="1"/>
          </p:cNvSpPr>
          <p:nvPr>
            <p:ph idx="1"/>
          </p:nvPr>
        </p:nvSpPr>
        <p:spPr>
          <a:xfrm>
            <a:off x="199453" y="1204522"/>
            <a:ext cx="5446746" cy="5219392"/>
          </a:xfrm>
        </p:spPr>
        <p:txBody>
          <a:bodyPr/>
          <a:lstStyle/>
          <a:p>
            <a:pPr marL="0" indent="0" fontAlgn="base">
              <a:buNone/>
            </a:pPr>
            <a:r>
              <a:rPr lang="ru-RU" sz="2400" b="1" dirty="0"/>
              <a:t>Выбор места и посадка.</a:t>
            </a:r>
          </a:p>
          <a:p>
            <a:pPr fontAlgn="base"/>
            <a:r>
              <a:rPr lang="ru-RU" dirty="0"/>
              <a:t> </a:t>
            </a:r>
            <a:r>
              <a:rPr lang="ru-RU" sz="2000" dirty="0"/>
              <a:t>Для посадки </a:t>
            </a:r>
            <a:r>
              <a:rPr lang="ru-RU" sz="2000" dirty="0" err="1"/>
              <a:t>вистерии</a:t>
            </a:r>
            <a:r>
              <a:rPr lang="ru-RU" sz="2000" dirty="0"/>
              <a:t> выбирают теплое солнечное место. Желательно чтобы это была южная сторона дома. Чем теплее, тем лучше. Для цветения требуется, чтобы средняя температура летом была  около 20 градусов. Холодные ночи неблагоприятны для этого растения, но нагретая на солнце южная стена – это большой плюс.</a:t>
            </a:r>
          </a:p>
          <a:p>
            <a:pPr marL="0" indent="0">
              <a:buNone/>
            </a:pPr>
            <a:endParaRPr lang="ru-RU" dirty="0"/>
          </a:p>
        </p:txBody>
      </p:sp>
      <p:sp>
        <p:nvSpPr>
          <p:cNvPr id="4" name="Дата 3">
            <a:extLst>
              <a:ext uri="{FF2B5EF4-FFF2-40B4-BE49-F238E27FC236}">
                <a16:creationId xmlns:a16="http://schemas.microsoft.com/office/drawing/2014/main" id="{271636FD-47B1-495F-BD70-34DA13BD12C7}"/>
              </a:ext>
            </a:extLst>
          </p:cNvPr>
          <p:cNvSpPr>
            <a:spLocks noGrp="1"/>
          </p:cNvSpPr>
          <p:nvPr>
            <p:ph type="dt" sz="half" idx="10"/>
          </p:nvPr>
        </p:nvSpPr>
        <p:spPr/>
        <p:txBody>
          <a:bodyPr/>
          <a:lstStyle/>
          <a:p>
            <a:pPr rtl="0"/>
            <a:fld id="{6E13CF11-4D7C-4367-8D00-578223D03103}" type="datetime1">
              <a:rPr lang="ru-RU" smtClean="0"/>
              <a:t>16.10.2023</a:t>
            </a:fld>
            <a:endParaRPr lang="en-US" dirty="0"/>
          </a:p>
        </p:txBody>
      </p:sp>
      <p:pic>
        <p:nvPicPr>
          <p:cNvPr id="2050" name="Picture 2">
            <a:extLst>
              <a:ext uri="{FF2B5EF4-FFF2-40B4-BE49-F238E27FC236}">
                <a16:creationId xmlns:a16="http://schemas.microsoft.com/office/drawing/2014/main" id="{D0226472-A88A-4EC9-915B-E3AE1108D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436" y="702156"/>
            <a:ext cx="3204372" cy="582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74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8C310B3-939D-48DA-B585-4A8D76918FEC}"/>
              </a:ext>
            </a:extLst>
          </p:cNvPr>
          <p:cNvSpPr>
            <a:spLocks noGrp="1"/>
          </p:cNvSpPr>
          <p:nvPr>
            <p:ph idx="1"/>
          </p:nvPr>
        </p:nvSpPr>
        <p:spPr>
          <a:xfrm>
            <a:off x="172820" y="716250"/>
            <a:ext cx="5784098" cy="5533629"/>
          </a:xfrm>
        </p:spPr>
        <p:txBody>
          <a:bodyPr/>
          <a:lstStyle/>
          <a:p>
            <a:pPr marL="0" indent="0" fontAlgn="base">
              <a:buNone/>
            </a:pPr>
            <a:r>
              <a:rPr lang="ru-RU" sz="2000" b="1" dirty="0"/>
              <a:t>Почва</a:t>
            </a:r>
            <a:r>
              <a:rPr lang="ru-RU" sz="2000" dirty="0"/>
              <a:t>.</a:t>
            </a:r>
          </a:p>
          <a:p>
            <a:pPr fontAlgn="base"/>
            <a:r>
              <a:rPr lang="ru-RU" sz="2000" dirty="0"/>
              <a:t>специалисты рекомендуют слабокислую почву, но, по мнению многих, к почве глициния нетребовательна.</a:t>
            </a:r>
          </a:p>
          <a:p>
            <a:pPr marL="0" indent="0" fontAlgn="base">
              <a:buNone/>
            </a:pPr>
            <a:r>
              <a:rPr lang="ru-RU" sz="2000" b="1" dirty="0"/>
              <a:t>Полив</a:t>
            </a:r>
            <a:r>
              <a:rPr lang="ru-RU" sz="2000" dirty="0"/>
              <a:t>. </a:t>
            </a:r>
          </a:p>
          <a:p>
            <a:pPr fontAlgn="base"/>
            <a:r>
              <a:rPr lang="ru-RU" sz="2000" dirty="0"/>
              <a:t>Поливают молодые растения после посадки. Мощная корневая система обеспечивает взрослую глицинию влагой из глубоких слоев почвы.</a:t>
            </a:r>
          </a:p>
          <a:p>
            <a:endParaRPr lang="ru-RU" dirty="0"/>
          </a:p>
        </p:txBody>
      </p:sp>
      <p:sp>
        <p:nvSpPr>
          <p:cNvPr id="4" name="Дата 3">
            <a:extLst>
              <a:ext uri="{FF2B5EF4-FFF2-40B4-BE49-F238E27FC236}">
                <a16:creationId xmlns:a16="http://schemas.microsoft.com/office/drawing/2014/main" id="{9751A0EF-CDF3-487D-B938-D0B521E78FEF}"/>
              </a:ext>
            </a:extLst>
          </p:cNvPr>
          <p:cNvSpPr>
            <a:spLocks noGrp="1"/>
          </p:cNvSpPr>
          <p:nvPr>
            <p:ph type="dt" sz="half" idx="10"/>
          </p:nvPr>
        </p:nvSpPr>
        <p:spPr/>
        <p:txBody>
          <a:bodyPr/>
          <a:lstStyle/>
          <a:p>
            <a:pPr rtl="0"/>
            <a:fld id="{6E13CF11-4D7C-4367-8D00-578223D03103}" type="datetime1">
              <a:rPr lang="ru-RU" smtClean="0"/>
              <a:t>16.10.2023</a:t>
            </a:fld>
            <a:endParaRPr lang="en-US" dirty="0"/>
          </a:p>
        </p:txBody>
      </p:sp>
      <p:pic>
        <p:nvPicPr>
          <p:cNvPr id="4098" name="Picture 2">
            <a:extLst>
              <a:ext uri="{FF2B5EF4-FFF2-40B4-BE49-F238E27FC236}">
                <a16:creationId xmlns:a16="http://schemas.microsoft.com/office/drawing/2014/main" id="{4539BC14-FD7C-44D0-936A-FE6C70994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247" y="661281"/>
            <a:ext cx="4902206" cy="612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62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F3D0519-4538-479C-8E3F-47FE91FF2D0B}"/>
              </a:ext>
            </a:extLst>
          </p:cNvPr>
          <p:cNvSpPr>
            <a:spLocks noGrp="1"/>
          </p:cNvSpPr>
          <p:nvPr>
            <p:ph idx="1"/>
          </p:nvPr>
        </p:nvSpPr>
        <p:spPr>
          <a:xfrm>
            <a:off x="208329" y="769516"/>
            <a:ext cx="11029615" cy="3634486"/>
          </a:xfrm>
        </p:spPr>
        <p:txBody>
          <a:bodyPr>
            <a:normAutofit/>
          </a:bodyPr>
          <a:lstStyle/>
          <a:p>
            <a:pPr marL="0" indent="0">
              <a:buNone/>
            </a:pPr>
            <a:r>
              <a:rPr lang="ru-RU" sz="2000" b="1" dirty="0"/>
              <a:t>Цветение</a:t>
            </a:r>
            <a:r>
              <a:rPr lang="ru-RU" sz="2000" dirty="0"/>
              <a:t>.</a:t>
            </a:r>
          </a:p>
          <a:p>
            <a:r>
              <a:rPr lang="ru-RU" sz="2000" dirty="0"/>
              <a:t>Китайская глициния зацветает в трехлетнем возрасте, японская – в возрасте десяти лет, но садовые сорта, полученные отводками и черенкованием, зацветают намного раньше. </a:t>
            </a:r>
            <a:r>
              <a:rPr lang="ru-RU" sz="2000" dirty="0" err="1"/>
              <a:t>Вистерии</a:t>
            </a:r>
            <a:r>
              <a:rPr lang="ru-RU" sz="2000" dirty="0"/>
              <a:t> китайских сортов цветут с апреля, на юге – с конца марта. Японская глициния обильноцветущая цветет с мая по июнь.  После пересадки растение может долго приживаться на новом месте, а потом удивить цветами в конце лета. Такой же эффект может быть, если лето прохладное или место посадки на холодном сквозняке.</a:t>
            </a:r>
          </a:p>
        </p:txBody>
      </p:sp>
      <p:sp>
        <p:nvSpPr>
          <p:cNvPr id="4" name="Дата 3">
            <a:extLst>
              <a:ext uri="{FF2B5EF4-FFF2-40B4-BE49-F238E27FC236}">
                <a16:creationId xmlns:a16="http://schemas.microsoft.com/office/drawing/2014/main" id="{BF7E4593-E211-419C-B9D1-BE3B047AFC9F}"/>
              </a:ext>
            </a:extLst>
          </p:cNvPr>
          <p:cNvSpPr>
            <a:spLocks noGrp="1"/>
          </p:cNvSpPr>
          <p:nvPr>
            <p:ph type="dt" sz="half" idx="10"/>
          </p:nvPr>
        </p:nvSpPr>
        <p:spPr/>
        <p:txBody>
          <a:bodyPr/>
          <a:lstStyle/>
          <a:p>
            <a:pPr rtl="0"/>
            <a:fld id="{6E13CF11-4D7C-4367-8D00-578223D03103}" type="datetime1">
              <a:rPr lang="ru-RU" smtClean="0"/>
              <a:t>16.10.2023</a:t>
            </a:fld>
            <a:endParaRPr lang="en-US" dirty="0"/>
          </a:p>
        </p:txBody>
      </p:sp>
      <p:pic>
        <p:nvPicPr>
          <p:cNvPr id="5122" name="Picture 2">
            <a:extLst>
              <a:ext uri="{FF2B5EF4-FFF2-40B4-BE49-F238E27FC236}">
                <a16:creationId xmlns:a16="http://schemas.microsoft.com/office/drawing/2014/main" id="{031009E5-315B-4AA9-8AC7-FE3182DBD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020" y="3688101"/>
            <a:ext cx="4735001" cy="291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0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F567E9-3852-4BAB-A672-0F5C9F3FD50B}"/>
              </a:ext>
            </a:extLst>
          </p:cNvPr>
          <p:cNvSpPr>
            <a:spLocks noGrp="1"/>
          </p:cNvSpPr>
          <p:nvPr>
            <p:ph idx="1"/>
          </p:nvPr>
        </p:nvSpPr>
        <p:spPr>
          <a:xfrm>
            <a:off x="199452" y="725128"/>
            <a:ext cx="6512066" cy="4663618"/>
          </a:xfrm>
        </p:spPr>
        <p:txBody>
          <a:bodyPr>
            <a:normAutofit/>
          </a:bodyPr>
          <a:lstStyle/>
          <a:p>
            <a:pPr marL="0" indent="0">
              <a:buNone/>
            </a:pPr>
            <a:r>
              <a:rPr lang="ru-RU" sz="2000" b="1" dirty="0"/>
              <a:t>Вредители и болезни глицинии</a:t>
            </a:r>
            <a:r>
              <a:rPr lang="ru-RU" sz="2000" dirty="0"/>
              <a:t>. </a:t>
            </a:r>
          </a:p>
          <a:p>
            <a:r>
              <a:rPr lang="ru-RU" sz="2000" dirty="0"/>
              <a:t>Иногда глициния повреждается тлей или клеверным </a:t>
            </a:r>
            <a:r>
              <a:rPr lang="ru-RU" sz="2000" dirty="0" err="1"/>
              <a:t>клещиком</a:t>
            </a:r>
            <a:r>
              <a:rPr lang="ru-RU" sz="2000" dirty="0"/>
              <a:t>.. Если глициния растет на щелочной почве, ее может поразить хлороз, от которого ее листья желтеют. В борьбе с болезнью используют корневые подкормки глицинии солями железа</a:t>
            </a:r>
          </a:p>
        </p:txBody>
      </p:sp>
      <p:sp>
        <p:nvSpPr>
          <p:cNvPr id="4" name="Дата 3">
            <a:extLst>
              <a:ext uri="{FF2B5EF4-FFF2-40B4-BE49-F238E27FC236}">
                <a16:creationId xmlns:a16="http://schemas.microsoft.com/office/drawing/2014/main" id="{BF750FD6-221A-4CA1-8D5A-C082F87A4701}"/>
              </a:ext>
            </a:extLst>
          </p:cNvPr>
          <p:cNvSpPr>
            <a:spLocks noGrp="1"/>
          </p:cNvSpPr>
          <p:nvPr>
            <p:ph type="dt" sz="half" idx="10"/>
          </p:nvPr>
        </p:nvSpPr>
        <p:spPr/>
        <p:txBody>
          <a:bodyPr/>
          <a:lstStyle/>
          <a:p>
            <a:pPr rtl="0"/>
            <a:fld id="{6E13CF11-4D7C-4367-8D00-578223D03103}" type="datetime1">
              <a:rPr lang="ru-RU" smtClean="0"/>
              <a:t>16.10.2023</a:t>
            </a:fld>
            <a:endParaRPr lang="en-US" dirty="0"/>
          </a:p>
        </p:txBody>
      </p:sp>
      <p:pic>
        <p:nvPicPr>
          <p:cNvPr id="6146" name="Picture 2">
            <a:extLst>
              <a:ext uri="{FF2B5EF4-FFF2-40B4-BE49-F238E27FC236}">
                <a16:creationId xmlns:a16="http://schemas.microsoft.com/office/drawing/2014/main" id="{BE8CDDBC-AF19-4C28-BBA8-28139D1D8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043" y="603680"/>
            <a:ext cx="4066351" cy="606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2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BCB07D0-3C34-4D25-9BFA-8EA3AD018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350" y="656948"/>
            <a:ext cx="3208800" cy="4841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98B2F09-A2A7-45D4-A230-50BFB2292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0" y="2255227"/>
            <a:ext cx="3403508" cy="45338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5784A745-935E-41E0-8C6D-592377FE901C}"/>
              </a:ext>
            </a:extLst>
          </p:cNvPr>
          <p:cNvSpPr>
            <a:spLocks noGrp="1"/>
          </p:cNvSpPr>
          <p:nvPr>
            <p:ph type="title"/>
          </p:nvPr>
        </p:nvSpPr>
        <p:spPr>
          <a:xfrm>
            <a:off x="678847" y="656948"/>
            <a:ext cx="11029616" cy="755590"/>
          </a:xfrm>
        </p:spPr>
        <p:txBody>
          <a:bodyPr>
            <a:normAutofit fontScale="90000"/>
          </a:bodyPr>
          <a:lstStyle/>
          <a:p>
            <a:r>
              <a:rPr lang="ru-RU" sz="2200" dirty="0"/>
              <a:t>Глициния (Вистерия) в ландшафтном дизайне</a:t>
            </a:r>
            <a:br>
              <a:rPr lang="ru-RU" dirty="0"/>
            </a:br>
            <a:endParaRPr lang="ru-RU" dirty="0"/>
          </a:p>
        </p:txBody>
      </p:sp>
      <p:sp>
        <p:nvSpPr>
          <p:cNvPr id="3" name="Объект 2">
            <a:extLst>
              <a:ext uri="{FF2B5EF4-FFF2-40B4-BE49-F238E27FC236}">
                <a16:creationId xmlns:a16="http://schemas.microsoft.com/office/drawing/2014/main" id="{42335D0A-D8F2-452E-96E3-CE2DC589392E}"/>
              </a:ext>
            </a:extLst>
          </p:cNvPr>
          <p:cNvSpPr>
            <a:spLocks noGrp="1"/>
          </p:cNvSpPr>
          <p:nvPr>
            <p:ph idx="1"/>
          </p:nvPr>
        </p:nvSpPr>
        <p:spPr>
          <a:xfrm>
            <a:off x="172819" y="1056443"/>
            <a:ext cx="6236859" cy="5557421"/>
          </a:xfrm>
        </p:spPr>
        <p:txBody>
          <a:bodyPr>
            <a:noAutofit/>
          </a:bodyPr>
          <a:lstStyle/>
          <a:p>
            <a:r>
              <a:rPr lang="ru-RU" sz="2000" dirty="0"/>
              <a:t>Основное применение глицинии – вертикальное озеленение. Она занимает минимум площади, но при этом способна заплести полностью стену здания или беседку. Растет она быстро, легко взбираясь по вертикалям. Следует отметить, что опоры для нее должны быть прочными и надежными, вес взрослого растения большой. При вертикальном росте лиана сама служит себе опорой, ее одревесневшие побеги прочные и надежные. Но если рост молодых побегов направляется  горизонтально, прочность основания очень важный фактор. Слабая опора просто рухнет под тяжестью побегов, цветов и листьев. Если глициния плетется по стене дома, то она, может повредить водосточные желоба и трубы, оконные решетки и другие подобные сооружения</a:t>
            </a:r>
          </a:p>
        </p:txBody>
      </p:sp>
    </p:spTree>
    <p:extLst>
      <p:ext uri="{BB962C8B-B14F-4D97-AF65-F5344CB8AC3E}">
        <p14:creationId xmlns:p14="http://schemas.microsoft.com/office/powerpoint/2010/main" val="372588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81DCF0-FF16-4041-916D-B3CE0BEB8AEA}"/>
              </a:ext>
            </a:extLst>
          </p:cNvPr>
          <p:cNvSpPr>
            <a:spLocks noGrp="1"/>
          </p:cNvSpPr>
          <p:nvPr>
            <p:ph type="title"/>
          </p:nvPr>
        </p:nvSpPr>
        <p:spPr>
          <a:xfrm>
            <a:off x="279351" y="612353"/>
            <a:ext cx="11029616" cy="585859"/>
          </a:xfrm>
        </p:spPr>
        <p:txBody>
          <a:bodyPr/>
          <a:lstStyle/>
          <a:p>
            <a:r>
              <a:rPr lang="ru-RU" b="1" dirty="0"/>
              <a:t>Глициния японская</a:t>
            </a:r>
            <a:endParaRPr lang="ru-RU" dirty="0"/>
          </a:p>
        </p:txBody>
      </p:sp>
      <p:sp>
        <p:nvSpPr>
          <p:cNvPr id="4" name="Дата 3">
            <a:extLst>
              <a:ext uri="{FF2B5EF4-FFF2-40B4-BE49-F238E27FC236}">
                <a16:creationId xmlns:a16="http://schemas.microsoft.com/office/drawing/2014/main" id="{326070A5-C745-43F1-B03D-085EA7FEBB39}"/>
              </a:ext>
            </a:extLst>
          </p:cNvPr>
          <p:cNvSpPr>
            <a:spLocks noGrp="1"/>
          </p:cNvSpPr>
          <p:nvPr>
            <p:ph type="dt" sz="half" idx="10"/>
          </p:nvPr>
        </p:nvSpPr>
        <p:spPr/>
        <p:txBody>
          <a:bodyPr/>
          <a:lstStyle/>
          <a:p>
            <a:pPr rtl="0"/>
            <a:fld id="{6E13CF11-4D7C-4367-8D00-578223D03103}" type="datetime1">
              <a:rPr lang="ru-RU" smtClean="0"/>
              <a:t>16.10.2023</a:t>
            </a:fld>
            <a:endParaRPr lang="en-US" dirty="0"/>
          </a:p>
        </p:txBody>
      </p:sp>
      <p:pic>
        <p:nvPicPr>
          <p:cNvPr id="7170" name="Picture 2" descr="Глициния японская обильноцветущая">
            <a:extLst>
              <a:ext uri="{FF2B5EF4-FFF2-40B4-BE49-F238E27FC236}">
                <a16:creationId xmlns:a16="http://schemas.microsoft.com/office/drawing/2014/main" id="{D81E4A5B-EEA0-4551-94FF-60649432D0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9824" y="850114"/>
            <a:ext cx="5460984" cy="36337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Глициния японская обильноцветущая">
            <a:extLst>
              <a:ext uri="{FF2B5EF4-FFF2-40B4-BE49-F238E27FC236}">
                <a16:creationId xmlns:a16="http://schemas.microsoft.com/office/drawing/2014/main" id="{1CAB668C-C66F-45AD-AC5A-446299A4C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11" y="2782774"/>
            <a:ext cx="5893154" cy="392135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81E6BD78-7D96-4B44-996C-38564DA7BA04}"/>
              </a:ext>
            </a:extLst>
          </p:cNvPr>
          <p:cNvSpPr/>
          <p:nvPr/>
        </p:nvSpPr>
        <p:spPr>
          <a:xfrm>
            <a:off x="279351" y="1514902"/>
            <a:ext cx="6096000" cy="1754326"/>
          </a:xfrm>
          <a:prstGeom prst="rect">
            <a:avLst/>
          </a:prstGeom>
          <a:solidFill>
            <a:schemeClr val="tx2">
              <a:lumMod val="20000"/>
              <a:lumOff val="80000"/>
            </a:schemeClr>
          </a:solidFill>
        </p:spPr>
        <p:txBody>
          <a:bodyPr>
            <a:spAutoFit/>
          </a:bodyPr>
          <a:lstStyle/>
          <a:p>
            <a:r>
              <a:rPr lang="ru-RU" dirty="0">
                <a:solidFill>
                  <a:srgbClr val="191919"/>
                </a:solidFill>
                <a:latin typeface="RobotoLight"/>
              </a:rPr>
              <a:t> обладает более короткими побегами, по сравнению с китайской. Ее максимальная высота составляет 10 м. При этом у обильноцветущей лианы крупнее листья (до 40 см) и цветочные гроздья (50 см). Зацветание вида происходит медленнее, цветки распускаются постепенно, начиная от основания. </a:t>
            </a:r>
            <a:endParaRPr lang="ru-RU" dirty="0"/>
          </a:p>
        </p:txBody>
      </p:sp>
      <p:sp>
        <p:nvSpPr>
          <p:cNvPr id="6" name="Прямоугольник 5">
            <a:extLst>
              <a:ext uri="{FF2B5EF4-FFF2-40B4-BE49-F238E27FC236}">
                <a16:creationId xmlns:a16="http://schemas.microsoft.com/office/drawing/2014/main" id="{2AD5727C-F2B7-48A2-9DD3-8705EC6A8ED8}"/>
              </a:ext>
            </a:extLst>
          </p:cNvPr>
          <p:cNvSpPr/>
          <p:nvPr/>
        </p:nvSpPr>
        <p:spPr>
          <a:xfrm>
            <a:off x="5794159" y="5189814"/>
            <a:ext cx="6096000" cy="1200329"/>
          </a:xfrm>
          <a:prstGeom prst="rect">
            <a:avLst/>
          </a:prstGeom>
          <a:solidFill>
            <a:schemeClr val="tx2">
              <a:lumMod val="40000"/>
              <a:lumOff val="60000"/>
            </a:schemeClr>
          </a:solidFill>
        </p:spPr>
        <p:txBody>
          <a:bodyPr>
            <a:spAutoFit/>
          </a:bodyPr>
          <a:lstStyle/>
          <a:p>
            <a:r>
              <a:rPr lang="ru-RU" dirty="0">
                <a:solidFill>
                  <a:srgbClr val="191919"/>
                </a:solidFill>
                <a:latin typeface="RobotoLight"/>
              </a:rPr>
              <a:t>Обильноцветущая или, как ее еще называют, многоцветковая глициния по морозоустойчивости не уступает китайской, а ее декоративные качества оцениваются выше.</a:t>
            </a:r>
            <a:endParaRPr lang="ru-RU" dirty="0"/>
          </a:p>
        </p:txBody>
      </p:sp>
    </p:spTree>
    <p:extLst>
      <p:ext uri="{BB962C8B-B14F-4D97-AF65-F5344CB8AC3E}">
        <p14:creationId xmlns:p14="http://schemas.microsoft.com/office/powerpoint/2010/main" val="3660966321"/>
      </p:ext>
    </p:extLst>
  </p:cSld>
  <p:clrMapOvr>
    <a:masterClrMapping/>
  </p:clrMapOvr>
</p:sld>
</file>

<file path=ppt/theme/theme1.xml><?xml version="1.0" encoding="utf-8"?>
<a:theme xmlns:a="http://schemas.openxmlformats.org/drawingml/2006/main" name="Дивиденд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998_TF33552983" id="{160FF37C-0DDC-4D2E-AEAD-253EF6364DF1}" vid="{EC99DBC3-C858-4F3A-82DD-48D686A36DB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{6CE0CAB5-9C84-45AE-891B-F240D8737642}tf33552983_win32</Template>
  <TotalTime>78</TotalTime>
  <Words>763</Words>
  <Application>Microsoft Office PowerPoint</Application>
  <PresentationFormat>Широкоэкранный</PresentationFormat>
  <Paragraphs>63</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Calibri</vt:lpstr>
      <vt:lpstr>Corbel</vt:lpstr>
      <vt:lpstr>Franklin Gothic Book</vt:lpstr>
      <vt:lpstr>Franklin Gothic Demi</vt:lpstr>
      <vt:lpstr>RobotoLight</vt:lpstr>
      <vt:lpstr>Times New Roman</vt:lpstr>
      <vt:lpstr>Wingdings 2</vt:lpstr>
      <vt:lpstr>ДивидендVTI</vt:lpstr>
      <vt:lpstr>Презентация PowerPoint</vt:lpstr>
      <vt:lpstr>Презентация PowerPoint</vt:lpstr>
      <vt:lpstr>Презентация PowerPoint</vt:lpstr>
      <vt:lpstr>Советы по уходу за глицинией  </vt:lpstr>
      <vt:lpstr>Презентация PowerPoint</vt:lpstr>
      <vt:lpstr>Презентация PowerPoint</vt:lpstr>
      <vt:lpstr>Презентация PowerPoint</vt:lpstr>
      <vt:lpstr>Глициния (Вистерия) в ландшафтном дизайне </vt:lpstr>
      <vt:lpstr>Глициния японская</vt:lpstr>
      <vt:lpstr>150-летние дерево глицинии</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Вистерия</dc:title>
  <dc:creator>Анастасия</dc:creator>
  <cp:lastModifiedBy>Орехова Мария Викторовна</cp:lastModifiedBy>
  <cp:revision>6</cp:revision>
  <dcterms:created xsi:type="dcterms:W3CDTF">2022-03-25T15:51:46Z</dcterms:created>
  <dcterms:modified xsi:type="dcterms:W3CDTF">2023-10-16T12:12:33Z</dcterms:modified>
</cp:coreProperties>
</file>