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81" r:id="rId5"/>
    <p:sldId id="283" r:id="rId6"/>
    <p:sldId id="284" r:id="rId7"/>
    <p:sldId id="282" r:id="rId8"/>
    <p:sldId id="279" r:id="rId9"/>
    <p:sldId id="280" r:id="rId10"/>
    <p:sldId id="285" r:id="rId11"/>
    <p:sldId id="286" r:id="rId12"/>
    <p:sldId id="287" r:id="rId13"/>
    <p:sldId id="290"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4629" autoAdjust="0"/>
  </p:normalViewPr>
  <p:slideViewPr>
    <p:cSldViewPr>
      <p:cViewPr varScale="1">
        <p:scale>
          <a:sx n="99" d="100"/>
          <a:sy n="99"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7ED67A-8623-4DFB-89D8-C636A431AC1D}"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ED67A-8623-4DFB-89D8-C636A431AC1D}" type="datetimeFigureOut">
              <a:rPr lang="ru-RU" smtClean="0"/>
              <a:pPr/>
              <a:t>13.11.2020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8C218-3037-4187-9F82-472DFAE459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l="-7000" r="-7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5013176"/>
            <a:ext cx="6400800" cy="1752600"/>
          </a:xfrm>
        </p:spPr>
        <p:txBody>
          <a:bodyPr>
            <a:normAutofit/>
          </a:bodyPr>
          <a:lstStyle/>
          <a:p>
            <a:r>
              <a:rPr lang="ru-RU" b="1" dirty="0" smtClean="0">
                <a:solidFill>
                  <a:schemeClr val="tx1"/>
                </a:solidFill>
                <a:latin typeface="Times New Roman" pitchFamily="18" charset="0"/>
                <a:cs typeface="Times New Roman" pitchFamily="18" charset="0"/>
              </a:rPr>
              <a:t>Учебная презентация разработана преподавателем Яковленко С.И.</a:t>
            </a:r>
          </a:p>
        </p:txBody>
      </p:sp>
      <p:sp>
        <p:nvSpPr>
          <p:cNvPr id="4" name="TextBox 3"/>
          <p:cNvSpPr txBox="1"/>
          <p:nvPr/>
        </p:nvSpPr>
        <p:spPr>
          <a:xfrm>
            <a:off x="971600" y="2060848"/>
            <a:ext cx="7704856" cy="1015663"/>
          </a:xfrm>
          <a:prstGeom prst="rect">
            <a:avLst/>
          </a:prstGeom>
          <a:noFill/>
        </p:spPr>
        <p:txBody>
          <a:bodyPr wrap="square" rtlCol="0">
            <a:spAutoFit/>
          </a:bodyPr>
          <a:lstStyle/>
          <a:p>
            <a:r>
              <a:rPr lang="ru-RU" sz="6000" b="1" dirty="0" smtClean="0">
                <a:ln w="38100">
                  <a:solidFill>
                    <a:schemeClr val="tx1"/>
                  </a:solidFill>
                </a:ln>
                <a:solidFill>
                  <a:schemeClr val="bg1"/>
                </a:solidFill>
                <a:latin typeface="Times New Roman" pitchFamily="18" charset="0"/>
                <a:cs typeface="Times New Roman" pitchFamily="18" charset="0"/>
              </a:rPr>
              <a:t>Лесной кодекс РФ</a:t>
            </a:r>
            <a:endParaRPr lang="ru-RU" sz="6000" b="1" dirty="0">
              <a:ln w="38100">
                <a:solidFill>
                  <a:schemeClr val="tx1"/>
                </a:solidFill>
              </a:ln>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548680"/>
            <a:ext cx="8856984" cy="5517232"/>
          </a:xfrm>
        </p:spPr>
        <p:txBody>
          <a:bodyPr>
            <a:noAutofit/>
          </a:bodyPr>
          <a:lstStyle/>
          <a:p>
            <a:pPr marL="0" indent="450000" algn="just">
              <a:buNone/>
            </a:pPr>
            <a:r>
              <a:rPr lang="ru-RU" sz="2000" dirty="0" smtClean="0"/>
              <a:t>Отношения в области использования, охраны, защиты и воспроизводства лесов (лесные отношения).</a:t>
            </a:r>
          </a:p>
        </p:txBody>
      </p:sp>
      <p:sp>
        <p:nvSpPr>
          <p:cNvPr id="3" name="Заголовок 2"/>
          <p:cNvSpPr>
            <a:spLocks noGrp="1"/>
          </p:cNvSpPr>
          <p:nvPr>
            <p:ph type="title" idx="4294967295"/>
          </p:nvPr>
        </p:nvSpPr>
        <p:spPr>
          <a:xfrm>
            <a:off x="178" y="0"/>
            <a:ext cx="9144000" cy="836712"/>
          </a:xfrm>
        </p:spPr>
        <p:txBody>
          <a:bodyPr>
            <a:normAutofit/>
          </a:bodyPr>
          <a:lstStyle/>
          <a:p>
            <a:r>
              <a:rPr lang="ru-RU" sz="2400" b="1" dirty="0" smtClean="0"/>
              <a:t>   Отношения</a:t>
            </a:r>
            <a:r>
              <a:rPr lang="ru-RU" sz="2400" b="1" dirty="0"/>
              <a:t>, регулируемые лесным </a:t>
            </a:r>
            <a:r>
              <a:rPr lang="ru-RU" sz="2400" b="1" dirty="0" smtClean="0"/>
              <a:t>законодательством:</a:t>
            </a:r>
            <a:endParaRPr lang="ru-RU" sz="2400" b="1" dirty="0"/>
          </a:p>
        </p:txBody>
      </p:sp>
      <p:pic>
        <p:nvPicPr>
          <p:cNvPr id="4" name="Picture 2" descr="C:\Users\Рената\Desktop\Капаева В.Ю\Пр.осн.ПРП\Лесной кодекс\ui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196752"/>
            <a:ext cx="5544616" cy="5461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967154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79512" y="1052736"/>
            <a:ext cx="8964488" cy="5805264"/>
          </a:xfrm>
        </p:spPr>
        <p:txBody>
          <a:bodyPr>
            <a:noAutofit/>
          </a:bodyPr>
          <a:lstStyle/>
          <a:p>
            <a:pPr algn="just">
              <a:buNone/>
            </a:pPr>
            <a:endParaRPr lang="ru-RU" sz="2000" dirty="0" smtClean="0"/>
          </a:p>
        </p:txBody>
      </p:sp>
      <p:sp>
        <p:nvSpPr>
          <p:cNvPr id="3" name="Заголовок 2"/>
          <p:cNvSpPr>
            <a:spLocks noGrp="1"/>
          </p:cNvSpPr>
          <p:nvPr>
            <p:ph type="title" idx="4294967295"/>
          </p:nvPr>
        </p:nvSpPr>
        <p:spPr>
          <a:xfrm>
            <a:off x="178" y="0"/>
            <a:ext cx="9144000" cy="980728"/>
          </a:xfrm>
        </p:spPr>
        <p:txBody>
          <a:bodyPr>
            <a:normAutofit fontScale="90000"/>
          </a:bodyPr>
          <a:lstStyle/>
          <a:p>
            <a:r>
              <a:rPr lang="ru-RU" sz="4000" dirty="0"/>
              <a:t>Подразделение лесов по целевому </a:t>
            </a:r>
            <a:r>
              <a:rPr lang="ru-RU" sz="4000" dirty="0" smtClean="0"/>
              <a:t>назначению </a:t>
            </a:r>
            <a:endParaRPr lang="ru-RU" sz="4000" dirty="0"/>
          </a:p>
        </p:txBody>
      </p:sp>
      <p:sp>
        <p:nvSpPr>
          <p:cNvPr id="5" name="Прямоугольник 4"/>
          <p:cNvSpPr/>
          <p:nvPr/>
        </p:nvSpPr>
        <p:spPr>
          <a:xfrm>
            <a:off x="785998" y="1233481"/>
            <a:ext cx="25202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Земли ЛФ</a:t>
            </a:r>
            <a:endParaRPr lang="ru-RU" dirty="0">
              <a:solidFill>
                <a:schemeClr val="tx1"/>
              </a:solidFill>
            </a:endParaRPr>
          </a:p>
        </p:txBody>
      </p:sp>
      <p:sp>
        <p:nvSpPr>
          <p:cNvPr id="6" name="Прямоугольник 5"/>
          <p:cNvSpPr/>
          <p:nvPr/>
        </p:nvSpPr>
        <p:spPr>
          <a:xfrm>
            <a:off x="5148064" y="1268760"/>
            <a:ext cx="26642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Иные земли</a:t>
            </a:r>
            <a:endParaRPr lang="ru-RU" dirty="0">
              <a:solidFill>
                <a:schemeClr val="tx1"/>
              </a:solidFill>
            </a:endParaRPr>
          </a:p>
        </p:txBody>
      </p:sp>
      <p:cxnSp>
        <p:nvCxnSpPr>
          <p:cNvPr id="8" name="Прямая со стрелкой 7"/>
          <p:cNvCxnSpPr>
            <a:stCxn id="5" idx="2"/>
          </p:cNvCxnSpPr>
          <p:nvPr/>
        </p:nvCxnSpPr>
        <p:spPr>
          <a:xfrm flipH="1">
            <a:off x="467544" y="1881553"/>
            <a:ext cx="1578594" cy="1115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a:endCxn id="20" idx="0"/>
          </p:cNvCxnSpPr>
          <p:nvPr/>
        </p:nvCxnSpPr>
        <p:spPr>
          <a:xfrm>
            <a:off x="2046138" y="1881553"/>
            <a:ext cx="41586" cy="21955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2"/>
            <a:endCxn id="21" idx="0"/>
          </p:cNvCxnSpPr>
          <p:nvPr/>
        </p:nvCxnSpPr>
        <p:spPr>
          <a:xfrm>
            <a:off x="2046138" y="1881553"/>
            <a:ext cx="1661766" cy="11324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07504" y="2996952"/>
            <a:ext cx="151216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Защитные</a:t>
            </a:r>
            <a:endParaRPr lang="ru-RU" dirty="0">
              <a:solidFill>
                <a:schemeClr val="tx1"/>
              </a:solidFill>
            </a:endParaRPr>
          </a:p>
        </p:txBody>
      </p:sp>
      <p:sp>
        <p:nvSpPr>
          <p:cNvPr id="20" name="Прямоугольник 19"/>
          <p:cNvSpPr/>
          <p:nvPr/>
        </p:nvSpPr>
        <p:spPr>
          <a:xfrm>
            <a:off x="971600" y="4077072"/>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Эксплуатационные</a:t>
            </a:r>
            <a:endParaRPr lang="ru-RU" dirty="0">
              <a:solidFill>
                <a:schemeClr val="tx1"/>
              </a:solidFill>
            </a:endParaRPr>
          </a:p>
        </p:txBody>
      </p:sp>
      <p:sp>
        <p:nvSpPr>
          <p:cNvPr id="21" name="Прямоугольник 20"/>
          <p:cNvSpPr/>
          <p:nvPr/>
        </p:nvSpPr>
        <p:spPr>
          <a:xfrm>
            <a:off x="2843808" y="3014012"/>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Резервные</a:t>
            </a:r>
            <a:endParaRPr lang="ru-RU" dirty="0">
              <a:solidFill>
                <a:schemeClr val="tx1"/>
              </a:solidFill>
            </a:endParaRPr>
          </a:p>
        </p:txBody>
      </p:sp>
      <p:cxnSp>
        <p:nvCxnSpPr>
          <p:cNvPr id="23" name="Прямая со стрелкой 22"/>
          <p:cNvCxnSpPr/>
          <p:nvPr/>
        </p:nvCxnSpPr>
        <p:spPr>
          <a:xfrm>
            <a:off x="6804248" y="1916832"/>
            <a:ext cx="144016"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5364088" y="2492896"/>
            <a:ext cx="3528392"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r>
              <a:rPr lang="ru-RU" sz="2400" dirty="0">
                <a:solidFill>
                  <a:schemeClr val="tx1"/>
                </a:solidFill>
              </a:rPr>
              <a:t>земли </a:t>
            </a:r>
            <a:r>
              <a:rPr lang="ru-RU" sz="2400" dirty="0" smtClean="0">
                <a:solidFill>
                  <a:schemeClr val="tx1"/>
                </a:solidFill>
              </a:rPr>
              <a:t>с/х </a:t>
            </a:r>
            <a:r>
              <a:rPr lang="ru-RU" sz="2400" dirty="0">
                <a:solidFill>
                  <a:schemeClr val="tx1"/>
                </a:solidFill>
              </a:rPr>
              <a:t>назначения</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населенных пунктов</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a:t>
            </a:r>
            <a:r>
              <a:rPr lang="ru-RU" sz="2400" dirty="0" smtClean="0">
                <a:solidFill>
                  <a:schemeClr val="tx1"/>
                </a:solidFill>
              </a:rPr>
              <a:t>спец. </a:t>
            </a:r>
            <a:r>
              <a:rPr lang="ru-RU" sz="2400" dirty="0">
                <a:solidFill>
                  <a:schemeClr val="tx1"/>
                </a:solidFill>
              </a:rPr>
              <a:t>назначения</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особо охраняемых территорий и объектов</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водного фонда</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a:t>
            </a:r>
            <a:r>
              <a:rPr lang="ru-RU" sz="2400" dirty="0" smtClean="0">
                <a:solidFill>
                  <a:schemeClr val="tx1"/>
                </a:solidFill>
              </a:rPr>
              <a:t>запаса.</a:t>
            </a:r>
          </a:p>
          <a:p>
            <a:pPr algn="ctr"/>
            <a:endParaRPr lang="ru-RU" dirty="0">
              <a:solidFill>
                <a:schemeClr val="tx1"/>
              </a:solidFill>
            </a:endParaRPr>
          </a:p>
        </p:txBody>
      </p:sp>
    </p:spTree>
    <p:extLst>
      <p:ext uri="{BB962C8B-B14F-4D97-AF65-F5344CB8AC3E}">
        <p14:creationId xmlns:p14="http://schemas.microsoft.com/office/powerpoint/2010/main" xmlns="" val="222585403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287016" y="404664"/>
            <a:ext cx="8856984" cy="5976664"/>
          </a:xfrm>
        </p:spPr>
        <p:txBody>
          <a:bodyPr>
            <a:noAutofit/>
          </a:bodyPr>
          <a:lstStyle/>
          <a:p>
            <a:pPr marL="0" indent="0" algn="just">
              <a:buNone/>
            </a:pPr>
            <a:r>
              <a:rPr lang="ru-RU" sz="1800" b="1" dirty="0" smtClean="0"/>
              <a:t>1) заготовка древесины;</a:t>
            </a:r>
          </a:p>
          <a:p>
            <a:pPr marL="0" indent="0" algn="just">
              <a:buNone/>
            </a:pPr>
            <a:r>
              <a:rPr lang="ru-RU" sz="1800" b="1" dirty="0" smtClean="0"/>
              <a:t>2) заготовка живицы;</a:t>
            </a:r>
          </a:p>
          <a:p>
            <a:pPr marL="0" indent="0" algn="just">
              <a:buNone/>
            </a:pPr>
            <a:r>
              <a:rPr lang="ru-RU" sz="1800" b="1" dirty="0" smtClean="0"/>
              <a:t>3) заготовка и сбор </a:t>
            </a:r>
            <a:r>
              <a:rPr lang="ru-RU" sz="1800" b="1" dirty="0" err="1" smtClean="0"/>
              <a:t>недревесных</a:t>
            </a:r>
            <a:r>
              <a:rPr lang="ru-RU" sz="1800" b="1" dirty="0" smtClean="0"/>
              <a:t> лесных ресурсов;</a:t>
            </a:r>
          </a:p>
          <a:p>
            <a:pPr marL="0" indent="0" algn="just">
              <a:buNone/>
            </a:pPr>
            <a:r>
              <a:rPr lang="ru-RU" sz="1800" b="1" dirty="0" smtClean="0"/>
              <a:t>4) заготовка пищевых лесных ресурсов и сбор лекарственных растений;</a:t>
            </a:r>
          </a:p>
          <a:p>
            <a:pPr marL="0" indent="0" algn="just">
              <a:buNone/>
            </a:pPr>
            <a:r>
              <a:rPr lang="ru-RU" sz="1800" b="1" dirty="0" smtClean="0"/>
              <a:t>5) осуществление видов деятельности в сфере охотничьего хозяйства;</a:t>
            </a:r>
          </a:p>
          <a:p>
            <a:pPr marL="0" indent="0" algn="just">
              <a:buNone/>
            </a:pPr>
            <a:r>
              <a:rPr lang="ru-RU" sz="1800" b="1" dirty="0" smtClean="0"/>
              <a:t>6) ведение сельского хозяйства;</a:t>
            </a:r>
          </a:p>
          <a:p>
            <a:pPr marL="0" indent="0" algn="just">
              <a:buNone/>
            </a:pPr>
            <a:r>
              <a:rPr lang="ru-RU" sz="1800" b="1" dirty="0" smtClean="0"/>
              <a:t>7) осуществление научно-исследовательской деятельности, образовательной деятельности;</a:t>
            </a:r>
          </a:p>
          <a:p>
            <a:pPr marL="0" indent="0" algn="just">
              <a:buNone/>
            </a:pPr>
            <a:r>
              <a:rPr lang="ru-RU" sz="1800" b="1" dirty="0" smtClean="0"/>
              <a:t>8) осуществление рекреационной деятельности;</a:t>
            </a:r>
          </a:p>
          <a:p>
            <a:pPr marL="0" indent="0" algn="just">
              <a:buNone/>
            </a:pPr>
            <a:r>
              <a:rPr lang="ru-RU" sz="1800" b="1" dirty="0" smtClean="0"/>
              <a:t>9) создание лесных плантаций и их эксплуатация;</a:t>
            </a:r>
          </a:p>
          <a:p>
            <a:pPr marL="0" indent="0" algn="just">
              <a:buNone/>
            </a:pPr>
            <a:r>
              <a:rPr lang="ru-RU" sz="1800" b="1" dirty="0" smtClean="0"/>
              <a:t>10) выращивание лесных плодовых, ягодных, декоративных растений, лекарственных растений;</a:t>
            </a:r>
          </a:p>
          <a:p>
            <a:pPr algn="just">
              <a:buNone/>
            </a:pPr>
            <a:r>
              <a:rPr lang="ru-RU" sz="1800" b="1" dirty="0" smtClean="0"/>
              <a:t>11) выполнение работ по геол. изучению недр, разработка месторождений полезных ископаемых; </a:t>
            </a:r>
          </a:p>
          <a:p>
            <a:pPr algn="just">
              <a:buNone/>
            </a:pPr>
            <a:r>
              <a:rPr lang="ru-RU" sz="1800" b="1" dirty="0" smtClean="0"/>
              <a:t>12) строительство и эксплуатация водохранилищ и иных искусственных ВО, а также гидротехнических сооружений, морских портов, морских терминалов, речных портов, причалов;</a:t>
            </a:r>
          </a:p>
          <a:p>
            <a:pPr algn="just">
              <a:buNone/>
            </a:pPr>
            <a:r>
              <a:rPr lang="ru-RU" sz="1800" b="1" dirty="0" smtClean="0"/>
              <a:t>13) строительство, реконструкция, эксплуатация линейных объектов;</a:t>
            </a:r>
          </a:p>
          <a:p>
            <a:pPr algn="just">
              <a:buNone/>
            </a:pPr>
            <a:r>
              <a:rPr lang="ru-RU" sz="1800" b="1" dirty="0" smtClean="0"/>
              <a:t>14) переработка древесины и иных лесных ресурсов;</a:t>
            </a:r>
          </a:p>
          <a:p>
            <a:pPr algn="just">
              <a:buNone/>
            </a:pPr>
            <a:r>
              <a:rPr lang="ru-RU" sz="1800" b="1" dirty="0" smtClean="0"/>
              <a:t>15) осуществление религиозной деятельности.</a:t>
            </a:r>
          </a:p>
          <a:p>
            <a:pPr marL="0" indent="0" algn="just">
              <a:buNone/>
            </a:pPr>
            <a:endParaRPr lang="ru-RU" sz="2000" b="1" dirty="0" smtClean="0"/>
          </a:p>
        </p:txBody>
      </p:sp>
      <p:sp>
        <p:nvSpPr>
          <p:cNvPr id="3" name="Заголовок 2"/>
          <p:cNvSpPr>
            <a:spLocks noGrp="1"/>
          </p:cNvSpPr>
          <p:nvPr>
            <p:ph type="title" idx="4294967295"/>
          </p:nvPr>
        </p:nvSpPr>
        <p:spPr>
          <a:xfrm>
            <a:off x="0" y="0"/>
            <a:ext cx="9144000" cy="476672"/>
          </a:xfrm>
        </p:spPr>
        <p:txBody>
          <a:bodyPr>
            <a:normAutofit/>
          </a:bodyPr>
          <a:lstStyle/>
          <a:p>
            <a:r>
              <a:rPr lang="ru-RU" sz="2400" b="1" dirty="0"/>
              <a:t>Виды использования </a:t>
            </a:r>
            <a:r>
              <a:rPr lang="ru-RU" sz="2400" b="1" dirty="0" smtClean="0"/>
              <a:t>лесов</a:t>
            </a:r>
            <a:endParaRPr lang="ru-RU" sz="2400" b="1" dirty="0"/>
          </a:p>
        </p:txBody>
      </p:sp>
    </p:spTree>
    <p:extLst>
      <p:ext uri="{BB962C8B-B14F-4D97-AF65-F5344CB8AC3E}">
        <p14:creationId xmlns:p14="http://schemas.microsoft.com/office/powerpoint/2010/main" xmlns="" val="2678161957"/>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Контрольные вопросы:</a:t>
            </a:r>
            <a:endParaRPr lang="ru-RU" dirty="0"/>
          </a:p>
        </p:txBody>
      </p:sp>
      <p:sp>
        <p:nvSpPr>
          <p:cNvPr id="3" name="Содержимое 2"/>
          <p:cNvSpPr>
            <a:spLocks noGrp="1"/>
          </p:cNvSpPr>
          <p:nvPr>
            <p:ph idx="1"/>
          </p:nvPr>
        </p:nvSpPr>
        <p:spPr>
          <a:xfrm>
            <a:off x="395536" y="1340768"/>
            <a:ext cx="8208912" cy="5073427"/>
          </a:xfrm>
        </p:spPr>
        <p:txBody>
          <a:bodyPr>
            <a:normAutofit/>
          </a:bodyPr>
          <a:lstStyle/>
          <a:p>
            <a:pPr marL="514350" indent="-514350">
              <a:buFont typeface="+mj-lt"/>
              <a:buAutoNum type="arabicPeriod"/>
            </a:pPr>
            <a:r>
              <a:rPr lang="ru-RU" sz="2400" dirty="0" smtClean="0"/>
              <a:t>Что представляет собой Лесной кодекс?</a:t>
            </a:r>
          </a:p>
          <a:p>
            <a:pPr marL="514350" indent="-514350">
              <a:buFont typeface="+mj-lt"/>
              <a:buAutoNum type="arabicPeriod"/>
            </a:pPr>
            <a:r>
              <a:rPr lang="ru-RU" sz="2400" dirty="0" smtClean="0"/>
              <a:t>Когда вступил в законную силу Лесной кодекс РФ?</a:t>
            </a:r>
          </a:p>
          <a:p>
            <a:pPr marL="514350" indent="-514350">
              <a:buFont typeface="+mj-lt"/>
              <a:buAutoNum type="arabicPeriod"/>
            </a:pPr>
            <a:r>
              <a:rPr lang="ru-RU" sz="2400" dirty="0" smtClean="0"/>
              <a:t>История создания и подписания ЛК РФ?</a:t>
            </a:r>
          </a:p>
          <a:p>
            <a:pPr marL="514350" indent="-514350">
              <a:buFont typeface="+mj-lt"/>
              <a:buAutoNum type="arabicPeriod"/>
            </a:pPr>
            <a:r>
              <a:rPr lang="ru-RU" sz="2400" dirty="0" smtClean="0"/>
              <a:t>Структура ЛК РФ?</a:t>
            </a:r>
          </a:p>
          <a:p>
            <a:pPr marL="514350" indent="-514350">
              <a:buFont typeface="+mj-lt"/>
              <a:buAutoNum type="arabicPeriod"/>
            </a:pPr>
            <a:r>
              <a:rPr lang="ru-RU" sz="2400" dirty="0" smtClean="0"/>
              <a:t>Отношения, регулируемые лесным законодательством?</a:t>
            </a:r>
          </a:p>
          <a:p>
            <a:pPr marL="514350" indent="-514350">
              <a:buFont typeface="+mj-lt"/>
              <a:buAutoNum type="arabicPeriod"/>
            </a:pPr>
            <a:r>
              <a:rPr lang="ru-RU" sz="2400" dirty="0" smtClean="0"/>
              <a:t>Подразделение лесов по целевому назначению?</a:t>
            </a:r>
          </a:p>
          <a:p>
            <a:pPr marL="514350" indent="-514350">
              <a:buFont typeface="+mj-lt"/>
              <a:buAutoNum type="arabicPeriod"/>
            </a:pPr>
            <a:r>
              <a:rPr lang="ru-RU" sz="2400" dirty="0" smtClean="0"/>
              <a:t>Виды использованию лесов?</a:t>
            </a:r>
            <a:endParaRPr lang="ru-RU" sz="2400"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5509200"/>
          </a:xfrm>
          <a:prstGeom prst="rect">
            <a:avLst/>
          </a:prstGeom>
        </p:spPr>
        <p:txBody>
          <a:bodyPr wrap="square">
            <a:spAutoFit/>
          </a:bodyPr>
          <a:lstStyle/>
          <a:p>
            <a:pPr lvl="0" indent="457200"/>
            <a:r>
              <a:rPr lang="ru-RU" sz="3200" b="1" dirty="0">
                <a:latin typeface="Bookman Old Style" pitchFamily="18" charset="0"/>
                <a:cs typeface="Aharoni" pitchFamily="2" charset="-79"/>
              </a:rPr>
              <a:t>Цель урока: </a:t>
            </a:r>
            <a:r>
              <a:rPr lang="ru-RU" sz="3200" b="1" i="1" dirty="0">
                <a:latin typeface="Bookman Old Style" pitchFamily="18" charset="0"/>
                <a:cs typeface="Aharoni" pitchFamily="2" charset="-79"/>
              </a:rPr>
              <a:t>ознакомить студентов с темой   </a:t>
            </a:r>
            <a:r>
              <a:rPr lang="ru-RU" sz="3200" b="1" i="1" dirty="0" smtClean="0">
                <a:latin typeface="Bookman Old Style" pitchFamily="18" charset="0"/>
                <a:cs typeface="Aharoni" pitchFamily="2" charset="-79"/>
              </a:rPr>
              <a:t>«Лесной кодекс Российской Федерации</a:t>
            </a:r>
            <a:r>
              <a:rPr lang="ru-RU" sz="3200" b="1" i="1" dirty="0" smtClean="0">
                <a:latin typeface="Corbel"/>
                <a:cs typeface="Aharoni" pitchFamily="2" charset="-79"/>
              </a:rPr>
              <a:t>».</a:t>
            </a:r>
          </a:p>
          <a:p>
            <a:pPr lvl="0" indent="457200"/>
            <a:endParaRPr lang="ru-RU" sz="3200" b="1" dirty="0" smtClean="0">
              <a:latin typeface="Corbel"/>
              <a:cs typeface="Aharoni" pitchFamily="2" charset="-79"/>
            </a:endParaRPr>
          </a:p>
          <a:p>
            <a:pPr lvl="0" indent="457200"/>
            <a:r>
              <a:rPr lang="ru-RU" sz="3200" b="1" dirty="0" smtClean="0">
                <a:latin typeface="Bookman Old Style" pitchFamily="18" charset="0"/>
                <a:cs typeface="Aharoni" pitchFamily="2" charset="-79"/>
              </a:rPr>
              <a:t>Задачи </a:t>
            </a:r>
            <a:r>
              <a:rPr lang="ru-RU" sz="3200" b="1" dirty="0">
                <a:latin typeface="Bookman Old Style" pitchFamily="18" charset="0"/>
                <a:cs typeface="Aharoni" pitchFamily="2" charset="-79"/>
              </a:rPr>
              <a:t>урока: </a:t>
            </a:r>
            <a:r>
              <a:rPr lang="ru-RU" sz="3200" b="1" i="1" dirty="0">
                <a:latin typeface="Bookman Old Style" pitchFamily="18" charset="0"/>
                <a:cs typeface="Aharoni" pitchFamily="2" charset="-79"/>
              </a:rPr>
              <a:t>изучить основные </a:t>
            </a:r>
            <a:r>
              <a:rPr lang="ru-RU" sz="3200" b="1" i="1" dirty="0" smtClean="0">
                <a:latin typeface="Bookman Old Style" pitchFamily="18" charset="0"/>
                <a:cs typeface="Aharoni" pitchFamily="2" charset="-79"/>
              </a:rPr>
              <a:t>понятия и состав Лесного кодекса, а также распределение леса по целевому назначению</a:t>
            </a:r>
            <a:r>
              <a:rPr lang="ru-RU" sz="3200" b="1" i="1" dirty="0" smtClean="0">
                <a:latin typeface="Corbel"/>
                <a:cs typeface="Aharoni" pitchFamily="2" charset="-79"/>
              </a:rPr>
              <a:t>.</a:t>
            </a:r>
            <a:r>
              <a:rPr lang="ru-RU" sz="3200" b="1" i="1" dirty="0">
                <a:latin typeface="Bookman Old Style" pitchFamily="18" charset="0"/>
                <a:cs typeface="Aharoni" pitchFamily="2" charset="-79"/>
              </a:rPr>
              <a:t> </a:t>
            </a:r>
            <a:r>
              <a:rPr lang="ru-RU" sz="3200" b="1" i="1" dirty="0" smtClean="0">
                <a:latin typeface="Bookman Old Style" pitchFamily="18" charset="0"/>
                <a:cs typeface="Aharoni" pitchFamily="2" charset="-79"/>
              </a:rPr>
              <a:t>Закрепить </a:t>
            </a:r>
            <a:r>
              <a:rPr lang="ru-RU" sz="3200" b="1" i="1" dirty="0">
                <a:latin typeface="Bookman Old Style" pitchFamily="18" charset="0"/>
                <a:cs typeface="Aharoni" pitchFamily="2" charset="-79"/>
              </a:rPr>
              <a:t>материал с помощью контрольных </a:t>
            </a:r>
            <a:r>
              <a:rPr lang="ru-RU" sz="3200" b="1" i="1" dirty="0" smtClean="0">
                <a:latin typeface="Bookman Old Style" pitchFamily="18" charset="0"/>
                <a:cs typeface="Aharoni" pitchFamily="2" charset="-79"/>
              </a:rPr>
              <a:t>вопросов. Привить </a:t>
            </a:r>
            <a:r>
              <a:rPr lang="ru-RU" sz="3200" b="1" i="1" dirty="0">
                <a:latin typeface="Bookman Old Style" pitchFamily="18" charset="0"/>
                <a:cs typeface="Aharoni" pitchFamily="2" charset="-79"/>
              </a:rPr>
              <a:t>интерес к дисциплине и </a:t>
            </a:r>
            <a:r>
              <a:rPr lang="ru-RU" sz="3200" b="1" i="1" dirty="0" smtClean="0">
                <a:latin typeface="Bookman Old Style" pitchFamily="18" charset="0"/>
                <a:cs typeface="Aharoni" pitchFamily="2" charset="-79"/>
              </a:rPr>
              <a:t>специальности.</a:t>
            </a:r>
            <a:endParaRPr lang="ru-RU" sz="3200" b="1" i="1" dirty="0">
              <a:latin typeface="Bookman Old Style" pitchFamily="18" charset="0"/>
              <a:cs typeface="Aharoni" pitchFamily="2" charset="-79"/>
            </a:endParaRPr>
          </a:p>
        </p:txBody>
      </p:sp>
    </p:spTree>
    <p:extLst>
      <p:ext uri="{BB962C8B-B14F-4D97-AF65-F5344CB8AC3E}">
        <p14:creationId xmlns:p14="http://schemas.microsoft.com/office/powerpoint/2010/main" xmlns="" val="2502057867"/>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330008.jpg"/>
          <p:cNvPicPr>
            <a:picLocks noChangeAspect="1"/>
          </p:cNvPicPr>
          <p:nvPr/>
        </p:nvPicPr>
        <p:blipFill>
          <a:blip r:embed="rId2" cstate="print"/>
          <a:stretch>
            <a:fillRect/>
          </a:stretch>
        </p:blipFill>
        <p:spPr>
          <a:xfrm>
            <a:off x="7596336" y="0"/>
            <a:ext cx="1547664" cy="2420888"/>
          </a:xfrm>
          <a:prstGeom prst="rect">
            <a:avLst/>
          </a:prstGeom>
        </p:spPr>
      </p:pic>
      <p:sp>
        <p:nvSpPr>
          <p:cNvPr id="2" name="Заголовок 1"/>
          <p:cNvSpPr>
            <a:spLocks noGrp="1"/>
          </p:cNvSpPr>
          <p:nvPr>
            <p:ph type="title"/>
          </p:nvPr>
        </p:nvSpPr>
        <p:spPr>
          <a:xfrm>
            <a:off x="0" y="260648"/>
            <a:ext cx="8229600" cy="1143000"/>
          </a:xfrm>
        </p:spPr>
        <p:txBody>
          <a:bodyPr/>
          <a:lstStyle/>
          <a:p>
            <a:r>
              <a:rPr lang="ru-RU" dirty="0" smtClean="0"/>
              <a:t>Понятие Лесного кодекса</a:t>
            </a:r>
            <a:endParaRPr lang="ru-RU" dirty="0"/>
          </a:p>
        </p:txBody>
      </p:sp>
      <p:sp>
        <p:nvSpPr>
          <p:cNvPr id="5" name="Содержимое 4"/>
          <p:cNvSpPr>
            <a:spLocks noGrp="1"/>
          </p:cNvSpPr>
          <p:nvPr>
            <p:ph idx="1"/>
          </p:nvPr>
        </p:nvSpPr>
        <p:spPr>
          <a:xfrm>
            <a:off x="251520" y="1844824"/>
            <a:ext cx="8352928" cy="4525963"/>
          </a:xfrm>
        </p:spPr>
        <p:txBody>
          <a:bodyPr>
            <a:noAutofit/>
          </a:bodyPr>
          <a:lstStyle/>
          <a:p>
            <a:pPr marL="0" indent="450000" algn="just">
              <a:buNone/>
            </a:pPr>
            <a:r>
              <a:rPr lang="ru-RU" sz="2800" b="1" u="sng" dirty="0" smtClean="0">
                <a:latin typeface="Times New Roman" pitchFamily="18" charset="0"/>
                <a:cs typeface="Times New Roman" pitchFamily="18" charset="0"/>
              </a:rPr>
              <a:t>Лесной кодекс Российской Федерации </a:t>
            </a:r>
            <a:r>
              <a:rPr lang="ru-RU" sz="2800" b="1" dirty="0" smtClean="0">
                <a:latin typeface="Times New Roman" pitchFamily="18" charset="0"/>
                <a:cs typeface="Times New Roman" pitchFamily="18" charset="0"/>
              </a:rPr>
              <a:t>— кодифицированный нормативно-правовой акт, являющийся основным источником, регулирующим отношения в сфере лесопользования в России.</a:t>
            </a:r>
          </a:p>
          <a:p>
            <a:pPr marL="0" indent="450000" algn="just">
              <a:buNone/>
            </a:pPr>
            <a:r>
              <a:rPr lang="ru-RU" sz="2800" b="1" dirty="0" smtClean="0">
                <a:latin typeface="Times New Roman" pitchFamily="18" charset="0"/>
                <a:cs typeface="Times New Roman" pitchFamily="18" charset="0"/>
              </a:rPr>
              <a:t>Лесной кодекс был принят Государственной думой 8 ноября 2006 года, одобрен Советом федерации 24 ноября 2006 года и подписан Президентом Российской Федерации 4 декабря 2006 года.</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7016" y="476672"/>
            <a:ext cx="8677472" cy="4525963"/>
          </a:xfrm>
        </p:spPr>
        <p:txBody>
          <a:bodyPr>
            <a:noAutofit/>
          </a:bodyPr>
          <a:lstStyle/>
          <a:p>
            <a:pPr marL="0" indent="450000" algn="just">
              <a:spcBef>
                <a:spcPts val="0"/>
              </a:spcBef>
              <a:buNone/>
            </a:pPr>
            <a:r>
              <a:rPr lang="ru-RU" sz="2400" b="1" dirty="0" smtClean="0">
                <a:latin typeface="Times New Roman" pitchFamily="18" charset="0"/>
                <a:cs typeface="Times New Roman" pitchFamily="18" charset="0"/>
              </a:rPr>
              <a:t>До начала 1990-х годов в России действовал Лесной кодекс РСФСР. 29 января 1997 года президент Российской Федерации подписал Лесной кодекс Российской Федерации. Однако, из-за несовершенства кодекса почти сразу началась разработка новой редакции. Разработка велась по поручению президента России В. В. Путина.</a:t>
            </a:r>
          </a:p>
          <a:p>
            <a:pPr marL="0" indent="450000" algn="just">
              <a:spcBef>
                <a:spcPts val="0"/>
              </a:spcBef>
              <a:buNone/>
            </a:pPr>
            <a:r>
              <a:rPr lang="ru-RU" sz="2400" b="1" dirty="0" smtClean="0">
                <a:latin typeface="Times New Roman" pitchFamily="18" charset="0"/>
                <a:cs typeface="Times New Roman" pitchFamily="18" charset="0"/>
              </a:rPr>
              <a:t>Главным разработчиком новой редакции Лесного кодекса Российской Федерации было Министерство экономического развития и торговли Российской Федерации. В конце сентября 2004 года проект кодекса был внесён в правительство России.</a:t>
            </a:r>
          </a:p>
          <a:p>
            <a:pPr marL="0" indent="450000" algn="just">
              <a:spcBef>
                <a:spcPts val="0"/>
              </a:spcBef>
              <a:buNone/>
            </a:pPr>
            <a:r>
              <a:rPr lang="ru-RU" sz="2400" b="1" dirty="0" smtClean="0">
                <a:latin typeface="Times New Roman" pitchFamily="18" charset="0"/>
                <a:cs typeface="Times New Roman" pitchFamily="18" charset="0"/>
              </a:rPr>
              <a:t>1 февраля 2005 года Правительство Российской Федерации внесло в Государственную думу проект кодекса, разработчиком которого было Минэкономразвития России. 22 апреля 2005 года Госдума приняла кодекс в первом чтении.</a:t>
            </a:r>
          </a:p>
          <a:p>
            <a:endParaRPr lang="ru-RU" sz="1600" b="1" dirty="0" smtClean="0">
              <a:latin typeface="Times New Roman" pitchFamily="18" charset="0"/>
              <a:cs typeface="Times New Roman" pitchFamily="18" charset="0"/>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280920" cy="6124754"/>
          </a:xfrm>
          <a:prstGeom prst="rect">
            <a:avLst/>
          </a:prstGeom>
        </p:spPr>
        <p:txBody>
          <a:bodyPr wrap="square">
            <a:spAutoFit/>
          </a:bodyPr>
          <a:lstStyle/>
          <a:p>
            <a:pPr indent="450000" algn="just"/>
            <a:r>
              <a:rPr lang="ru-RU" sz="2800" b="1" dirty="0" smtClean="0">
                <a:latin typeface="Times New Roman" pitchFamily="18" charset="0"/>
                <a:cs typeface="Times New Roman" pitchFamily="18" charset="0"/>
              </a:rPr>
              <a:t>Ко второму чтению на проект кодекса поступило около 3 тыс. поправок. Депутаты Госдумы, лесопромышленники, главы регионов и Минприроды России ресурсов высказали к проекту кодекса большое число замечаний. Второе чтение законопроекта переносилось 5 раз.</a:t>
            </a:r>
          </a:p>
          <a:p>
            <a:pPr indent="457200"/>
            <a:r>
              <a:rPr lang="ru-RU" sz="2800" b="1" dirty="0" smtClean="0">
                <a:latin typeface="Times New Roman" pitchFamily="18" charset="0"/>
                <a:cs typeface="Times New Roman" pitchFamily="18" charset="0"/>
              </a:rPr>
              <a:t>6 апреля 2006 года Президент России В. В. Путин призвал Правительство Российской Федерации «оперативно снять все противоречия и найти приемлемые решения» для принятия кодекса. 1 ноября 2006 года проект кодекса был принят во втором чтении. 8 ноября 2006 года Лесной кодекс был принят Госдумой в третьем чтении.</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280920" cy="6494085"/>
          </a:xfrm>
          <a:prstGeom prst="rect">
            <a:avLst/>
          </a:prstGeom>
        </p:spPr>
        <p:txBody>
          <a:bodyPr wrap="square">
            <a:spAutoFit/>
          </a:bodyPr>
          <a:lstStyle/>
          <a:p>
            <a:pPr indent="457200"/>
            <a:r>
              <a:rPr lang="ru-RU" sz="2600" b="1" dirty="0" smtClean="0">
                <a:latin typeface="Times New Roman" pitchFamily="18" charset="0"/>
                <a:cs typeface="Times New Roman" pitchFamily="18" charset="0"/>
              </a:rPr>
              <a:t>10 ноября 2006 года проект Кодекса поступил в Совет федерации. Члены Совета федерации заявили, что заблокируют принятие кодекса, поскольку их не устроил объём финансирования, выделяемого регионам при передаче полномочий по лесному хозяйству. 15 ноября 2006 года Совет федерации не стал рассматривать проект кодекса. 21 ноября 2006 года председатель Совета федерации Сергей Миронов побывал у В. В. Путина. 22 ноября 2006 года Совет федерации принял решение об одобрении проекта кодекса.24 ноября 2006 года кодекс был одобрен Советом федерации.</a:t>
            </a:r>
          </a:p>
          <a:p>
            <a:pPr indent="457200"/>
            <a:r>
              <a:rPr lang="ru-RU" sz="2600" b="1" dirty="0" smtClean="0">
                <a:latin typeface="Times New Roman" pitchFamily="18" charset="0"/>
                <a:cs typeface="Times New Roman" pitchFamily="18" charset="0"/>
              </a:rPr>
              <a:t>4 декабря 2006 года Кодекс был подписан Президентом Российской Федерации. 1 января 2007 года Лесной кодекс Российской Федерации вступил в силу.</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8856984" cy="5661248"/>
          </a:xfrm>
        </p:spPr>
        <p:txBody>
          <a:bodyPr>
            <a:noAutofit/>
          </a:bodyPr>
          <a:lstStyle/>
          <a:p>
            <a:endParaRPr lang="ru-RU" sz="1600" b="1" dirty="0" smtClean="0">
              <a:latin typeface="Times New Roman" pitchFamily="18" charset="0"/>
              <a:cs typeface="Times New Roman" pitchFamily="18" charset="0"/>
            </a:endParaRPr>
          </a:p>
          <a:p>
            <a:pPr marL="0" indent="450000" algn="just">
              <a:spcBef>
                <a:spcPts val="0"/>
              </a:spcBef>
              <a:buNone/>
            </a:pPr>
            <a:r>
              <a:rPr lang="ru-RU" sz="2600" b="1" dirty="0" smtClean="0">
                <a:latin typeface="Times New Roman" pitchFamily="18" charset="0"/>
                <a:cs typeface="Times New Roman" pitchFamily="18" charset="0"/>
              </a:rPr>
              <a:t>Новая редакция Лесного кодекса Российской Федерации была принята с целью значительно увеличения эффективности лесопользования и для стимулирования притока инвестиций в лесную отрасль. Представители лесопромышленников в ноябре 2006 года заявили, что с принятием новой редакции кодекса был ликвидирован один из тормозов для притока инвестиций в отрасль — отсталое лесное законодательство.</a:t>
            </a:r>
          </a:p>
          <a:p>
            <a:pPr marL="0" indent="450000" algn="just">
              <a:spcBef>
                <a:spcPts val="0"/>
              </a:spcBef>
              <a:buNone/>
            </a:pPr>
            <a:r>
              <a:rPr lang="ru-RU" sz="2600" b="1" dirty="0" smtClean="0">
                <a:latin typeface="Times New Roman" pitchFamily="18" charset="0"/>
                <a:cs typeface="Times New Roman" pitchFamily="18" charset="0"/>
              </a:rPr>
              <a:t>В декабре 2010 года в Лесной кодекс Российской Федерации были внесены поправки, которые по мнению экспертов </a:t>
            </a:r>
            <a:r>
              <a:rPr lang="ru-RU" sz="2600" b="1" dirty="0" err="1" smtClean="0">
                <a:latin typeface="Times New Roman" pitchFamily="18" charset="0"/>
                <a:cs typeface="Times New Roman" pitchFamily="18" charset="0"/>
              </a:rPr>
              <a:t>газеты.ру</a:t>
            </a:r>
            <a:r>
              <a:rPr lang="ru-RU" sz="2600" b="1" dirty="0" smtClean="0">
                <a:latin typeface="Times New Roman" pitchFamily="18" charset="0"/>
                <a:cs typeface="Times New Roman" pitchFamily="18" charset="0"/>
              </a:rPr>
              <a:t> фактически ничего не изменили и не помогут лесному хозяйству.</a:t>
            </a:r>
          </a:p>
          <a:p>
            <a:endParaRPr lang="ru-RU" sz="1600"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62074"/>
          </a:xfrm>
        </p:spPr>
        <p:txBody>
          <a:bodyPr>
            <a:normAutofit fontScale="90000"/>
          </a:bodyPr>
          <a:lstStyle/>
          <a:p>
            <a:r>
              <a:rPr lang="ru-RU" sz="3200" dirty="0" smtClean="0"/>
              <a:t>Структура Лесного кодекса</a:t>
            </a:r>
            <a:endParaRPr lang="ru-RU" sz="3200" dirty="0"/>
          </a:p>
        </p:txBody>
      </p:sp>
      <p:sp>
        <p:nvSpPr>
          <p:cNvPr id="3" name="Содержимое 2"/>
          <p:cNvSpPr>
            <a:spLocks noGrp="1"/>
          </p:cNvSpPr>
          <p:nvPr>
            <p:ph idx="1"/>
          </p:nvPr>
        </p:nvSpPr>
        <p:spPr>
          <a:xfrm>
            <a:off x="467544" y="1052736"/>
            <a:ext cx="8229600" cy="5688632"/>
          </a:xfrm>
        </p:spPr>
        <p:txBody>
          <a:bodyPr>
            <a:normAutofit fontScale="32500" lnSpcReduction="20000"/>
          </a:bodyPr>
          <a:lstStyle/>
          <a:p>
            <a:r>
              <a:rPr lang="ru-RU" sz="5500" b="1" dirty="0" smtClean="0">
                <a:latin typeface="Times New Roman" pitchFamily="18" charset="0"/>
                <a:cs typeface="Times New Roman" pitchFamily="18" charset="0"/>
              </a:rPr>
              <a:t>Глава 1. Общие положения (ст. 1 - 23)</a:t>
            </a:r>
          </a:p>
          <a:p>
            <a:r>
              <a:rPr lang="ru-RU" sz="5500" b="1" dirty="0" smtClean="0">
                <a:latin typeface="Times New Roman" pitchFamily="18" charset="0"/>
                <a:cs typeface="Times New Roman" pitchFamily="18" charset="0"/>
              </a:rPr>
              <a:t>Глава 2. Использование лесов (ст. 24 - 50)</a:t>
            </a:r>
          </a:p>
          <a:p>
            <a:pPr lvl="0"/>
            <a:r>
              <a:rPr lang="ru-RU" sz="5500" b="1" dirty="0" smtClean="0">
                <a:latin typeface="Times New Roman" pitchFamily="18" charset="0"/>
                <a:cs typeface="Times New Roman" pitchFamily="18" charset="0"/>
              </a:rPr>
              <a:t>Глава 2.1. Учет и маркировка древесины (ст. 50.1 - 50.2)</a:t>
            </a:r>
          </a:p>
          <a:p>
            <a:pPr lvl="0"/>
            <a:r>
              <a:rPr lang="ru-RU" sz="5500" b="1" dirty="0" smtClean="0">
                <a:latin typeface="Times New Roman" pitchFamily="18" charset="0"/>
                <a:cs typeface="Times New Roman" pitchFamily="18" charset="0"/>
              </a:rPr>
              <a:t>Глава 2.2. Транспортировка древесины и учет сделок с ней (ст. 50.3 - 50.4)</a:t>
            </a:r>
          </a:p>
          <a:p>
            <a:pPr lvl="0"/>
            <a:r>
              <a:rPr lang="ru-RU" sz="5500" b="1" dirty="0" smtClean="0">
                <a:latin typeface="Times New Roman" pitchFamily="18" charset="0"/>
                <a:cs typeface="Times New Roman" pitchFamily="18" charset="0"/>
              </a:rPr>
              <a:t>Глава 2.3. Единая государственная автоматизированная информационная система учета древесины и сделок с ней (ст. 50.6)</a:t>
            </a:r>
          </a:p>
          <a:p>
            <a:pPr lvl="0"/>
            <a:r>
              <a:rPr lang="ru-RU" sz="5500" b="1" dirty="0" smtClean="0">
                <a:latin typeface="Times New Roman" pitchFamily="18" charset="0"/>
                <a:cs typeface="Times New Roman" pitchFamily="18" charset="0"/>
              </a:rPr>
              <a:t>Глава 2.4. Охрана, защита, воспроизводство лесов (ст. 50.7)</a:t>
            </a:r>
          </a:p>
          <a:p>
            <a:r>
              <a:rPr lang="ru-RU" sz="5500" b="1" dirty="0" smtClean="0">
                <a:latin typeface="Times New Roman" pitchFamily="18" charset="0"/>
                <a:cs typeface="Times New Roman" pitchFamily="18" charset="0"/>
              </a:rPr>
              <a:t>Глава 3. Охрана лесов от пожаров (ст. 51 - 60)</a:t>
            </a:r>
          </a:p>
          <a:p>
            <a:pPr lvl="0"/>
            <a:r>
              <a:rPr lang="ru-RU" sz="5500" b="1" dirty="0" smtClean="0">
                <a:latin typeface="Times New Roman" pitchFamily="18" charset="0"/>
                <a:cs typeface="Times New Roman" pitchFamily="18" charset="0"/>
              </a:rPr>
              <a:t>Глава 3.1. Защита лесов (ст.60.1 - 60.11)</a:t>
            </a:r>
          </a:p>
          <a:p>
            <a:pPr lvl="0"/>
            <a:r>
              <a:rPr lang="ru-RU" sz="5500" b="1" dirty="0" smtClean="0">
                <a:latin typeface="Times New Roman" pitchFamily="18" charset="0"/>
                <a:cs typeface="Times New Roman" pitchFamily="18" charset="0"/>
              </a:rPr>
              <a:t>Глава 3.2. Охрана лесов от загрязнения и иного негативного воздействия (ст. 60.12 - 60.16)</a:t>
            </a:r>
          </a:p>
          <a:p>
            <a:r>
              <a:rPr lang="ru-RU" sz="5500" b="1" dirty="0" smtClean="0">
                <a:latin typeface="Times New Roman" pitchFamily="18" charset="0"/>
                <a:cs typeface="Times New Roman" pitchFamily="18" charset="0"/>
              </a:rPr>
              <a:t>Глава 4. Воспроизводство лесов и лесоразведение (ст. 61 - 66) </a:t>
            </a:r>
          </a:p>
          <a:p>
            <a:r>
              <a:rPr lang="ru-RU" sz="5500" b="1" dirty="0" smtClean="0">
                <a:latin typeface="Times New Roman" pitchFamily="18" charset="0"/>
                <a:cs typeface="Times New Roman" pitchFamily="18" charset="0"/>
              </a:rPr>
              <a:t>Глава 5. Лесоустройство и проектирование лесных участков (ст. 67 - 70.1)</a:t>
            </a:r>
          </a:p>
          <a:p>
            <a:r>
              <a:rPr lang="ru-RU" sz="5500" b="1" dirty="0" smtClean="0">
                <a:latin typeface="Times New Roman" pitchFamily="18" charset="0"/>
                <a:cs typeface="Times New Roman" pitchFamily="18" charset="0"/>
              </a:rPr>
              <a:t>Глава 6. Предоставление гражданам, юридическим лицам лесных участков, находящихся в государственной или муниципальной собственности (ст. 71 - 74.4)</a:t>
            </a:r>
          </a:p>
          <a:p>
            <a:r>
              <a:rPr lang="ru-RU" sz="5500" b="1" dirty="0" smtClean="0">
                <a:latin typeface="Times New Roman" pitchFamily="18" charset="0"/>
                <a:cs typeface="Times New Roman" pitchFamily="18" charset="0"/>
              </a:rPr>
              <a:t>Глава 7. Договор купли-продажи лесных насаждений (ст. 75 - 77.1)</a:t>
            </a:r>
          </a:p>
          <a:p>
            <a:r>
              <a:rPr lang="ru-RU" sz="5500" b="1" dirty="0" smtClean="0">
                <a:latin typeface="Times New Roman" pitchFamily="18" charset="0"/>
                <a:cs typeface="Times New Roman" pitchFamily="18" charset="0"/>
              </a:rPr>
              <a:t>Глава 8. Торги на право заключения договора аренды лесного участка, находящегося в государственной или муниципальной собственности, либо на право заключения договора купли-продажи лесных насаждений (ст.78 - 80.2)</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29600" cy="4525963"/>
          </a:xfrm>
        </p:spPr>
        <p:txBody>
          <a:bodyPr>
            <a:noAutofit/>
          </a:bodyPr>
          <a:lstStyle/>
          <a:p>
            <a:r>
              <a:rPr lang="ru-RU" sz="1800" b="1" dirty="0" smtClean="0">
                <a:latin typeface="Times New Roman" pitchFamily="18" charset="0"/>
                <a:cs typeface="Times New Roman" pitchFamily="18" charset="0"/>
              </a:rPr>
              <a:t>Глава 9. Полномочия органов государственной власти Российской Федерации, органов государственной власти субъектов Российской Федерации, органов местного самоуправления в области лесных отношений (ст. 81 - 84)</a:t>
            </a:r>
          </a:p>
          <a:p>
            <a:r>
              <a:rPr lang="ru-RU" sz="1800" b="1" dirty="0" smtClean="0">
                <a:latin typeface="Times New Roman" pitchFamily="18" charset="0"/>
                <a:cs typeface="Times New Roman" pitchFamily="18" charset="0"/>
              </a:rPr>
              <a:t>Глава 10. Управление в области использования, охраны, защиты, воспроизводства лесов, лесоразведения (ст.85 - 93)</a:t>
            </a:r>
          </a:p>
          <a:p>
            <a:r>
              <a:rPr lang="ru-RU" sz="1800" b="1" dirty="0" smtClean="0">
                <a:latin typeface="Times New Roman" pitchFamily="18" charset="0"/>
                <a:cs typeface="Times New Roman" pitchFamily="18" charset="0"/>
              </a:rPr>
              <a:t>Глава 11. Плата за использование лесов и оценка лесов (ст. 94 - 95)</a:t>
            </a:r>
          </a:p>
          <a:p>
            <a:r>
              <a:rPr lang="ru-RU" sz="1800" b="1" dirty="0" smtClean="0">
                <a:latin typeface="Times New Roman" pitchFamily="18" charset="0"/>
                <a:cs typeface="Times New Roman" pitchFamily="18" charset="0"/>
              </a:rPr>
              <a:t>Глава 12. Федеральный государственный лесной надзор и муниципальный лесной контроль (лесная охрана) (ст.96 - 98.1)</a:t>
            </a:r>
          </a:p>
          <a:p>
            <a:r>
              <a:rPr lang="ru-RU" sz="1800" b="1" dirty="0" smtClean="0">
                <a:latin typeface="Times New Roman" pitchFamily="18" charset="0"/>
                <a:cs typeface="Times New Roman" pitchFamily="18" charset="0"/>
              </a:rPr>
              <a:t>Глава 13. Ответственность за правонарушения в области лесных отношений (ст.99 - 100)</a:t>
            </a:r>
          </a:p>
          <a:p>
            <a:r>
              <a:rPr lang="ru-RU" sz="1800" b="1" dirty="0" smtClean="0">
                <a:latin typeface="Times New Roman" pitchFamily="18" charset="0"/>
                <a:cs typeface="Times New Roman" pitchFamily="18" charset="0"/>
              </a:rPr>
              <a:t>Глава 14. Разрешение споров в области использования, охраны, защиты, воспроизводства лесов (ст. 101)</a:t>
            </a:r>
          </a:p>
          <a:p>
            <a:r>
              <a:rPr lang="ru-RU" sz="1800" b="1" dirty="0" smtClean="0">
                <a:latin typeface="Times New Roman" pitchFamily="18" charset="0"/>
                <a:cs typeface="Times New Roman" pitchFamily="18" charset="0"/>
              </a:rPr>
              <a:t>Глава 15. Защитные леса и особо защитные участки лесов (утратила силу)</a:t>
            </a:r>
          </a:p>
          <a:p>
            <a:r>
              <a:rPr lang="ru-RU" sz="1800" b="1" dirty="0" smtClean="0">
                <a:latin typeface="Times New Roman" pitchFamily="18" charset="0"/>
                <a:cs typeface="Times New Roman" pitchFamily="18" charset="0"/>
              </a:rPr>
              <a:t>Глава 16. Эксплуатационные леса, резервные леса (утратила силу)</a:t>
            </a:r>
          </a:p>
          <a:p>
            <a:r>
              <a:rPr lang="ru-RU" sz="1800" b="1" dirty="0" smtClean="0">
                <a:latin typeface="Times New Roman" pitchFamily="18" charset="0"/>
                <a:cs typeface="Times New Roman" pitchFamily="18" charset="0"/>
              </a:rPr>
              <a:t>Глава 17. Защитные леса, эксплуатационные леса, резервные леса, особо защитные участки лесов (ст. 110 - 119)</a:t>
            </a:r>
          </a:p>
          <a:p>
            <a:r>
              <a:rPr lang="ru-RU" sz="1800" b="1" dirty="0" smtClean="0">
                <a:latin typeface="Times New Roman" pitchFamily="18" charset="0"/>
                <a:cs typeface="Times New Roman" pitchFamily="18" charset="0"/>
              </a:rPr>
              <a:t>Глава 18. Леса, расположенные на землях, не относящихся к землям лесного фонда (ст. 120 -123)</a:t>
            </a:r>
          </a:p>
          <a:p>
            <a:pPr>
              <a:buNone/>
            </a:pPr>
            <a:r>
              <a:rPr lang="ru-RU" sz="1800" b="1" dirty="0" smtClean="0">
                <a:latin typeface="Times New Roman" pitchFamily="18" charset="0"/>
                <a:cs typeface="Times New Roman" pitchFamily="18" charset="0"/>
              </a:rPr>
              <a:t> </a:t>
            </a:r>
          </a:p>
          <a:p>
            <a:endParaRPr lang="ru-RU" sz="1800" b="1" dirty="0"/>
          </a:p>
        </p:txBody>
      </p:sp>
    </p:spTree>
  </p:cSld>
  <p:clrMapOvr>
    <a:masterClrMapping/>
  </p:clrMapOvr>
  <p:transition>
    <p:wipe dir="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1187</Words>
  <Application>Microsoft Office PowerPoint</Application>
  <PresentationFormat>Экран (4:3)</PresentationFormat>
  <Paragraphs>82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Понятие Лесного кодекса</vt:lpstr>
      <vt:lpstr>Слайд 4</vt:lpstr>
      <vt:lpstr>Слайд 5</vt:lpstr>
      <vt:lpstr>Слайд 6</vt:lpstr>
      <vt:lpstr>Слайд 7</vt:lpstr>
      <vt:lpstr>Структура Лесного кодекса</vt:lpstr>
      <vt:lpstr>Слайд 9</vt:lpstr>
      <vt:lpstr>   Отношения, регулируемые лесным законодательством:</vt:lpstr>
      <vt:lpstr>Подразделение лесов по целевому назначению </vt:lpstr>
      <vt:lpstr>Виды использования лесов</vt:lpstr>
      <vt:lpstr>Контрольные вопросы:</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Лесной кадастр</dc:title>
  <dc:creator>Скабелина</dc:creator>
  <cp:lastModifiedBy>avanesyan</cp:lastModifiedBy>
  <cp:revision>70</cp:revision>
  <dcterms:created xsi:type="dcterms:W3CDTF">2019-09-28T15:12:44Z</dcterms:created>
  <dcterms:modified xsi:type="dcterms:W3CDTF">2020-11-13T05:38:28Z</dcterms:modified>
</cp:coreProperties>
</file>