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57" r:id="rId4"/>
    <p:sldId id="269"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B947862-9A0C-4EE6-991E-BD2DB3C42C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47862-9A0C-4EE6-991E-BD2DB3C42C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47862-9A0C-4EE6-991E-BD2DB3C42C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B947862-9A0C-4EE6-991E-BD2DB3C42C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B947862-9A0C-4EE6-991E-BD2DB3C42C2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B947862-9A0C-4EE6-991E-BD2DB3C42C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B947862-9A0C-4EE6-991E-BD2DB3C42C2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947862-9A0C-4EE6-991E-BD2DB3C42C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947862-9A0C-4EE6-991E-BD2DB3C42C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947862-9A0C-4EE6-991E-BD2DB3C42C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874B653-AC71-4614-A48E-F216FF3303ED}" type="datetimeFigureOut">
              <a:rPr lang="ru-RU" smtClean="0"/>
              <a:pPr/>
              <a:t>09.02.2017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B947862-9A0C-4EE6-991E-BD2DB3C42C2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874B653-AC71-4614-A48E-F216FF3303ED}" type="datetimeFigureOut">
              <a:rPr lang="ru-RU" smtClean="0"/>
              <a:pPr/>
              <a:t>09.02.2017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B947862-9A0C-4EE6-991E-BD2DB3C42C2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u.wikipedia.org/wiki/%D0%97%D0%B0%D0%BF%D1%80%D0%B5%D1%82%D0%BD%D1%8B%D0%B9_%D0%B3%D0%BE%D1%80%D0%BE%D0%B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2.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323528" y="5229200"/>
            <a:ext cx="8515672" cy="1422651"/>
          </a:xfrm>
          <a:solidFill>
            <a:schemeClr val="bg1">
              <a:lumMod val="65000"/>
              <a:alpha val="92000"/>
            </a:schemeClr>
          </a:solidFill>
        </p:spPr>
        <p:txBody>
          <a:bodyPr anchor="ctr"/>
          <a:lstStyle/>
          <a:p>
            <a:pPr algn="ctr"/>
            <a:r>
              <a:rPr lang="ru-RU" dirty="0" smtClean="0"/>
              <a:t>Градостроительство Древнего Востока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Чивэнь</a:t>
            </a:r>
            <a:r>
              <a:rPr lang="ru-RU" dirty="0" smtClean="0"/>
              <a:t> на стыке скатов</a:t>
            </a:r>
            <a:endParaRPr lang="ru-RU" dirty="0"/>
          </a:p>
        </p:txBody>
      </p:sp>
      <p:pic>
        <p:nvPicPr>
          <p:cNvPr id="4" name="Содержимое 3" descr="Chiwei_tunjishou1.JPG"/>
          <p:cNvPicPr>
            <a:picLocks noGrp="1" noChangeAspect="1"/>
          </p:cNvPicPr>
          <p:nvPr>
            <p:ph idx="1"/>
          </p:nvPr>
        </p:nvPicPr>
        <p:blipFill>
          <a:blip r:embed="rId2" cstate="print"/>
          <a:stretch>
            <a:fillRect/>
          </a:stretch>
        </p:blipFill>
        <p:spPr>
          <a:xfrm>
            <a:off x="1803400" y="1683544"/>
            <a:ext cx="5689600" cy="4267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Мэньдин</a:t>
            </a:r>
            <a:r>
              <a:rPr lang="ru-RU" dirty="0" smtClean="0"/>
              <a:t> на внутренних дверях в Запретном городе</a:t>
            </a:r>
            <a:endParaRPr lang="ru-RU" dirty="0"/>
          </a:p>
        </p:txBody>
      </p:sp>
      <p:pic>
        <p:nvPicPr>
          <p:cNvPr id="4" name="Содержимое 3" descr="451px-Inner_door_in_forbidden_city.jpg"/>
          <p:cNvPicPr>
            <a:picLocks noGrp="1" noChangeAspect="1"/>
          </p:cNvPicPr>
          <p:nvPr>
            <p:ph idx="1"/>
          </p:nvPr>
        </p:nvPicPr>
        <p:blipFill>
          <a:blip r:embed="rId2" cstate="print"/>
          <a:stretch>
            <a:fillRect/>
          </a:stretch>
        </p:blipFill>
        <p:spPr>
          <a:xfrm>
            <a:off x="2555776" y="1412776"/>
            <a:ext cx="3868279" cy="513769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Доугун</a:t>
            </a:r>
            <a:r>
              <a:rPr lang="ru-RU" dirty="0" smtClean="0"/>
              <a:t> на углу крыши пагоды </a:t>
            </a:r>
            <a:r>
              <a:rPr lang="ru-RU" dirty="0" err="1" smtClean="0"/>
              <a:t>Фогун</a:t>
            </a:r>
            <a:r>
              <a:rPr lang="ru-RU" dirty="0" smtClean="0"/>
              <a:t> времен </a:t>
            </a:r>
            <a:r>
              <a:rPr lang="ru-RU" dirty="0" err="1" smtClean="0"/>
              <a:t>Ляо</a:t>
            </a:r>
            <a:endParaRPr lang="ru-RU" dirty="0"/>
          </a:p>
        </p:txBody>
      </p:sp>
      <p:pic>
        <p:nvPicPr>
          <p:cNvPr id="4" name="Содержимое 3" descr="800px-Fogong_temple_corner_dougong.JPG"/>
          <p:cNvPicPr>
            <a:picLocks noGrp="1" noChangeAspect="1"/>
          </p:cNvPicPr>
          <p:nvPr>
            <p:ph idx="1"/>
          </p:nvPr>
        </p:nvPicPr>
        <p:blipFill>
          <a:blip r:embed="rId2" cstate="print"/>
          <a:stretch>
            <a:fillRect/>
          </a:stretch>
        </p:blipFill>
        <p:spPr>
          <a:xfrm>
            <a:off x="1245221" y="1554163"/>
            <a:ext cx="6805958" cy="452596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Экранирующая стена времен династии Юань в парке </a:t>
            </a:r>
            <a:r>
              <a:rPr lang="ru-RU" dirty="0" err="1" smtClean="0"/>
              <a:t>Бэйхай</a:t>
            </a:r>
            <a:r>
              <a:rPr lang="ru-RU" dirty="0" smtClean="0"/>
              <a:t>, Пекин</a:t>
            </a:r>
            <a:endParaRPr lang="ru-RU" dirty="0"/>
          </a:p>
        </p:txBody>
      </p:sp>
      <p:pic>
        <p:nvPicPr>
          <p:cNvPr id="4" name="Содержимое 3" descr="Beihai_tyb.jpg"/>
          <p:cNvPicPr>
            <a:picLocks noGrp="1" noChangeAspect="1"/>
          </p:cNvPicPr>
          <p:nvPr>
            <p:ph idx="1"/>
          </p:nvPr>
        </p:nvPicPr>
        <p:blipFill>
          <a:blip r:embed="rId2" cstate="print"/>
          <a:stretch>
            <a:fillRect/>
          </a:stretch>
        </p:blipFill>
        <p:spPr>
          <a:xfrm>
            <a:off x="1475656" y="1844824"/>
            <a:ext cx="6144683" cy="46085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Глазированная черепица на крыше Летнего дворца</a:t>
            </a:r>
            <a:endParaRPr lang="ru-RU" dirty="0"/>
          </a:p>
        </p:txBody>
      </p:sp>
      <p:pic>
        <p:nvPicPr>
          <p:cNvPr id="4" name="Содержимое 3" descr="颐和园排云殿琉璃瓦.JPG"/>
          <p:cNvPicPr>
            <a:picLocks noGrp="1" noChangeAspect="1"/>
          </p:cNvPicPr>
          <p:nvPr>
            <p:ph idx="1"/>
          </p:nvPr>
        </p:nvPicPr>
        <p:blipFill>
          <a:blip r:embed="rId2" cstate="print"/>
          <a:srcRect l="3859" t="1370" r="7150"/>
          <a:stretch>
            <a:fillRect/>
          </a:stretch>
        </p:blipFill>
        <p:spPr>
          <a:xfrm>
            <a:off x="0" y="1412776"/>
            <a:ext cx="9144000" cy="518457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Балюстрада на каменном мосту в городе </a:t>
            </a:r>
            <a:r>
              <a:rPr lang="ru-RU" dirty="0" err="1" smtClean="0"/>
              <a:t>Ситан</a:t>
            </a:r>
            <a:endParaRPr lang="ru-RU" dirty="0"/>
          </a:p>
        </p:txBody>
      </p:sp>
      <p:pic>
        <p:nvPicPr>
          <p:cNvPr id="4" name="Содержимое 3" descr="800px-西塘石桥小狮柱头望柱.JPG"/>
          <p:cNvPicPr>
            <a:picLocks noGrp="1" noChangeAspect="1"/>
          </p:cNvPicPr>
          <p:nvPr>
            <p:ph idx="1"/>
          </p:nvPr>
        </p:nvPicPr>
        <p:blipFill>
          <a:blip r:embed="rId2" cstate="print"/>
          <a:stretch>
            <a:fillRect/>
          </a:stretch>
        </p:blipFill>
        <p:spPr>
          <a:xfrm>
            <a:off x="1630892" y="1554163"/>
            <a:ext cx="6034616" cy="452596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Запретный город</a:t>
            </a:r>
            <a:br>
              <a:rPr lang="ru-RU" dirty="0" smtClean="0"/>
            </a:br>
            <a:endParaRPr lang="ru-RU" dirty="0"/>
          </a:p>
        </p:txBody>
      </p:sp>
      <p:sp>
        <p:nvSpPr>
          <p:cNvPr id="3" name="Содержимое 2"/>
          <p:cNvSpPr>
            <a:spLocks noGrp="1"/>
          </p:cNvSpPr>
          <p:nvPr>
            <p:ph idx="1"/>
          </p:nvPr>
        </p:nvSpPr>
        <p:spPr>
          <a:xfrm>
            <a:off x="0" y="3068960"/>
            <a:ext cx="8991600" cy="3600399"/>
          </a:xfrm>
        </p:spPr>
        <p:txBody>
          <a:bodyPr>
            <a:noAutofit/>
          </a:bodyPr>
          <a:lstStyle/>
          <a:p>
            <a:r>
              <a:rPr lang="ru-RU" sz="2000" i="1" dirty="0" err="1" smtClean="0"/>
              <a:t>Цзыцзиньчэн</a:t>
            </a:r>
            <a:r>
              <a:rPr lang="ru-RU" sz="2000" i="1" dirty="0" smtClean="0"/>
              <a:t>, буквально: «Пурпурный запретный город»; в наши дни обычно именуется кит. упр. : </a:t>
            </a:r>
            <a:r>
              <a:rPr lang="en-US" sz="2000" i="1" dirty="0" err="1" smtClean="0"/>
              <a:t>Gùgōng</a:t>
            </a:r>
            <a:r>
              <a:rPr lang="en-US" sz="2000" i="1" dirty="0" smtClean="0"/>
              <a:t>, </a:t>
            </a:r>
            <a:r>
              <a:rPr lang="ru-RU" sz="2000" i="1" dirty="0" err="1" smtClean="0"/>
              <a:t>палл</a:t>
            </a:r>
            <a:r>
              <a:rPr lang="ru-RU" sz="2000" i="1" dirty="0" smtClean="0"/>
              <a:t>.: </a:t>
            </a:r>
            <a:r>
              <a:rPr lang="ru-RU" sz="2000" i="1" dirty="0" err="1" smtClean="0"/>
              <a:t>Гугун</a:t>
            </a:r>
            <a:r>
              <a:rPr lang="ru-RU" sz="2000" i="1" dirty="0" smtClean="0"/>
              <a:t>, буквально: «Бывший дворец») — самый обширный дворцовый комплекс в мире (Находится в центре Пекина, к северу от главной площади Тяньаньмэнь и восточнее озёрного квартала (резиденции современных руководителей страны). Главный дворцовый комплекс китайских императоров начиная с династии Мин и до конца династии </a:t>
            </a:r>
            <a:r>
              <a:rPr lang="ru-RU" sz="2000" i="1" dirty="0" err="1" smtClean="0"/>
              <a:t>Цин</a:t>
            </a:r>
            <a:r>
              <a:rPr lang="ru-RU" sz="2000" i="1" dirty="0" smtClean="0"/>
              <a:t>, то есть с 1420 по 1912 годы; на протяжении всего этого времени служил как местом жительства императоров и членов их семей, так и церемониальным и политическим центром китайского правительства. Отсюда Поднебесной правили 24 императора династий Мин и </a:t>
            </a:r>
            <a:r>
              <a:rPr lang="ru-RU" sz="2000" i="1" dirty="0" err="1" smtClean="0"/>
              <a:t>Цин</a:t>
            </a:r>
            <a:r>
              <a:rPr lang="ru-RU" sz="2000" i="1" dirty="0" smtClean="0"/>
              <a:t>.</a:t>
            </a:r>
            <a:endParaRPr lang="ru-RU" sz="2000" dirty="0"/>
          </a:p>
        </p:txBody>
      </p:sp>
      <p:pic>
        <p:nvPicPr>
          <p:cNvPr id="4" name="Рисунок 3" descr="Gugun_panorama-2005-1.jpg"/>
          <p:cNvPicPr>
            <a:picLocks noChangeAspect="1"/>
          </p:cNvPicPr>
          <p:nvPr/>
        </p:nvPicPr>
        <p:blipFill>
          <a:blip r:embed="rId2" cstate="print"/>
          <a:stretch>
            <a:fillRect/>
          </a:stretch>
        </p:blipFill>
        <p:spPr>
          <a:xfrm>
            <a:off x="0" y="980728"/>
            <a:ext cx="9144000" cy="21431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orbidden_City1.JPG"/>
          <p:cNvPicPr>
            <a:picLocks noGrp="1" noChangeAspect="1"/>
          </p:cNvPicPr>
          <p:nvPr>
            <p:ph idx="4294967295"/>
          </p:nvPr>
        </p:nvPicPr>
        <p:blipFill>
          <a:blip r:embed="rId2" cstate="print"/>
          <a:stretch>
            <a:fillRect/>
          </a:stretch>
        </p:blipFill>
        <p:spPr>
          <a:xfrm>
            <a:off x="0" y="0"/>
            <a:ext cx="9140902"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b="1" dirty="0" smtClean="0"/>
          </a:p>
          <a:p>
            <a:endParaRPr lang="ru-RU" dirty="0"/>
          </a:p>
        </p:txBody>
      </p:sp>
      <p:pic>
        <p:nvPicPr>
          <p:cNvPr id="4" name="Рисунок 3" descr="Gugun_panorama-2005-2.jpg"/>
          <p:cNvPicPr>
            <a:picLocks noChangeAspect="1"/>
          </p:cNvPicPr>
          <p:nvPr/>
        </p:nvPicPr>
        <p:blipFill>
          <a:blip r:embed="rId2" cstate="print"/>
          <a:stretch>
            <a:fillRect/>
          </a:stretch>
        </p:blipFill>
        <p:spPr>
          <a:xfrm>
            <a:off x="0" y="116632"/>
            <a:ext cx="9144000" cy="3697658"/>
          </a:xfrm>
          <a:prstGeom prst="rect">
            <a:avLst/>
          </a:prstGeom>
        </p:spPr>
      </p:pic>
      <p:sp>
        <p:nvSpPr>
          <p:cNvPr id="2" name="Заголовок 1"/>
          <p:cNvSpPr>
            <a:spLocks noGrp="1"/>
          </p:cNvSpPr>
          <p:nvPr>
            <p:ph type="title"/>
          </p:nvPr>
        </p:nvSpPr>
        <p:spPr>
          <a:xfrm>
            <a:off x="179512" y="3212976"/>
            <a:ext cx="8686800" cy="1184825"/>
          </a:xfrm>
        </p:spPr>
        <p:txBody>
          <a:bodyPr>
            <a:normAutofit fontScale="90000"/>
          </a:bodyPr>
          <a:lstStyle/>
          <a:p>
            <a:r>
              <a:rPr lang="ru-RU" b="1" dirty="0" smtClean="0"/>
              <a:t>Планировка</a:t>
            </a:r>
            <a:br>
              <a:rPr lang="ru-RU" b="1" dirty="0" smtClean="0"/>
            </a:br>
            <a:r>
              <a:rPr lang="ru-RU" b="1" dirty="0" smtClean="0"/>
              <a:t>запретного города</a:t>
            </a:r>
            <a:br>
              <a:rPr lang="ru-RU" b="1" dirty="0" smtClean="0"/>
            </a:b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Запретный город </a:t>
            </a:r>
            <a:endParaRPr lang="ru-RU" dirty="0"/>
          </a:p>
        </p:txBody>
      </p:sp>
      <p:sp>
        <p:nvSpPr>
          <p:cNvPr id="5" name="Содержимое 4"/>
          <p:cNvSpPr>
            <a:spLocks noGrp="1"/>
          </p:cNvSpPr>
          <p:nvPr>
            <p:ph idx="1"/>
          </p:nvPr>
        </p:nvSpPr>
        <p:spPr/>
        <p:txBody>
          <a:bodyPr>
            <a:normAutofit fontScale="85000" lnSpcReduction="20000"/>
          </a:bodyPr>
          <a:lstStyle/>
          <a:p>
            <a:r>
              <a:rPr lang="ru-RU" dirty="0" smtClean="0"/>
              <a:t>представляет собой прямоугольник с длинами сторон 961 метр (с севера на юг) на 753 метра (с востока на запад). Он состоит из 980 сохранившихся зданий с 8886 «бухтами» комнат (хотя в это число могут не входить различные вестибюли). Ещё одной часто встречающейся оценкой является 9999 комнат, включая вестибюли; хотя эта цифра часто цитируется, она не поддерживается данными изысканий и, скорее всего, представляет собой устную традицию. В целом, у Запретного города три вертикальные оси; важнейшие здания расположены на центральной оси «север-юг».</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Преподаватель спец.дисциплин</a:t>
            </a:r>
            <a:br>
              <a:rPr lang="ru-RU" dirty="0" smtClean="0"/>
            </a:br>
            <a:r>
              <a:rPr lang="ru-RU" dirty="0" smtClean="0"/>
              <a:t>Белоус виктория Васильевна</a:t>
            </a:r>
            <a:endParaRPr lang="ru-RU" dirty="0"/>
          </a:p>
        </p:txBody>
      </p:sp>
      <p:sp>
        <p:nvSpPr>
          <p:cNvPr id="3" name="Содержимое 2"/>
          <p:cNvSpPr>
            <a:spLocks noGrp="1"/>
          </p:cNvSpPr>
          <p:nvPr>
            <p:ph idx="1"/>
          </p:nvPr>
        </p:nvSpPr>
        <p:spPr>
          <a:xfrm>
            <a:off x="107504" y="1628800"/>
            <a:ext cx="8686800" cy="4525963"/>
          </a:xfrm>
        </p:spPr>
        <p:txBody>
          <a:bodyPr>
            <a:normAutofit fontScale="92500" lnSpcReduction="10000"/>
          </a:bodyPr>
          <a:lstStyle/>
          <a:p>
            <a:r>
              <a:rPr lang="ru-RU" sz="3600" dirty="0" smtClean="0">
                <a:solidFill>
                  <a:schemeClr val="accent1">
                    <a:lumMod val="50000"/>
                  </a:schemeClr>
                </a:solidFill>
              </a:rPr>
              <a:t/>
            </a:r>
            <a:br>
              <a:rPr lang="ru-RU" sz="3600" dirty="0" smtClean="0">
                <a:solidFill>
                  <a:schemeClr val="accent1">
                    <a:lumMod val="50000"/>
                  </a:schemeClr>
                </a:solidFill>
              </a:rPr>
            </a:br>
            <a:r>
              <a:rPr lang="ru-RU" dirty="0" smtClean="0">
                <a:solidFill>
                  <a:schemeClr val="accent1">
                    <a:lumMod val="50000"/>
                  </a:schemeClr>
                </a:solidFill>
              </a:rPr>
              <a:t>Данный презентационный материал является лекционным по </a:t>
            </a:r>
            <a:r>
              <a:rPr lang="ru-RU" dirty="0" smtClean="0">
                <a:solidFill>
                  <a:schemeClr val="accent1">
                    <a:lumMod val="50000"/>
                  </a:schemeClr>
                </a:solidFill>
              </a:rPr>
              <a:t>междисциплинарному курсу МДК.04.01 «Градостроительство» </a:t>
            </a:r>
            <a:r>
              <a:rPr lang="ru-RU" dirty="0" smtClean="0">
                <a:solidFill>
                  <a:schemeClr val="accent1">
                    <a:lumMod val="50000"/>
                  </a:schemeClr>
                </a:solidFill>
              </a:rPr>
              <a:t>в </a:t>
            </a:r>
            <a:r>
              <a:rPr lang="ru-RU" dirty="0" smtClean="0">
                <a:solidFill>
                  <a:schemeClr val="accent1">
                    <a:lumMod val="50000"/>
                  </a:schemeClr>
                </a:solidFill>
              </a:rPr>
              <a:t>гр.ГК-21.</a:t>
            </a:r>
            <a:r>
              <a:rPr lang="ru-RU" dirty="0" smtClean="0">
                <a:solidFill>
                  <a:schemeClr val="accent1">
                    <a:lumMod val="50000"/>
                  </a:schemeClr>
                </a:solidFill>
              </a:rPr>
              <a:t/>
            </a:r>
            <a:br>
              <a:rPr lang="ru-RU" dirty="0" smtClean="0">
                <a:solidFill>
                  <a:schemeClr val="accent1">
                    <a:lumMod val="50000"/>
                  </a:schemeClr>
                </a:solidFill>
              </a:rPr>
            </a:br>
            <a:r>
              <a:rPr lang="ru-RU" dirty="0" smtClean="0">
                <a:solidFill>
                  <a:schemeClr val="accent1">
                    <a:lumMod val="50000"/>
                  </a:schemeClr>
                </a:solidFill>
              </a:rPr>
              <a:t>В данной презентации представлен, как текстовый материал, так и графический, что поможет студенту лучше усвоить данный материал и применить его в дальнейшем при выполнении практических работ , курсового и дипломного проектирования.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Запретного города</a:t>
            </a:r>
            <a:endParaRPr lang="ru-RU" dirty="0"/>
          </a:p>
        </p:txBody>
      </p:sp>
      <p:sp>
        <p:nvSpPr>
          <p:cNvPr id="3" name="Содержимое 2"/>
          <p:cNvSpPr>
            <a:spLocks noGrp="1"/>
          </p:cNvSpPr>
          <p:nvPr>
            <p:ph sz="half" idx="1"/>
          </p:nvPr>
        </p:nvSpPr>
        <p:spPr>
          <a:xfrm>
            <a:off x="323528" y="1268760"/>
            <a:ext cx="4195192" cy="5257800"/>
          </a:xfrm>
        </p:spPr>
        <p:txBody>
          <a:bodyPr>
            <a:normAutofit fontScale="55000" lnSpcReduction="20000"/>
          </a:bodyPr>
          <a:lstStyle/>
          <a:p>
            <a:r>
              <a:rPr lang="ru-RU" dirty="0" smtClean="0"/>
              <a:t>Приблизительная разграничительная линия между Внутренним дворцом (север) и Внешним дворцом (юг) Запретного города. </a:t>
            </a:r>
          </a:p>
          <a:p>
            <a:r>
              <a:rPr lang="ru-RU" dirty="0" smtClean="0"/>
              <a:t>A. Ворота </a:t>
            </a:r>
            <a:r>
              <a:rPr lang="ru-RU" dirty="0" err="1" smtClean="0"/>
              <a:t>Умэнь</a:t>
            </a:r>
            <a:r>
              <a:rPr lang="ru-RU" dirty="0" smtClean="0"/>
              <a:t>. </a:t>
            </a:r>
          </a:p>
          <a:p>
            <a:r>
              <a:rPr lang="ru-RU" dirty="0" smtClean="0"/>
              <a:t>Б. Ворота </a:t>
            </a:r>
            <a:r>
              <a:rPr lang="ru-RU" dirty="0" err="1" smtClean="0"/>
              <a:t>Шэньумэнь</a:t>
            </a:r>
            <a:r>
              <a:rPr lang="ru-RU" dirty="0" smtClean="0"/>
              <a:t>. </a:t>
            </a:r>
          </a:p>
          <a:p>
            <a:r>
              <a:rPr lang="ru-RU" dirty="0" smtClean="0"/>
              <a:t>В. Ворота </a:t>
            </a:r>
            <a:r>
              <a:rPr lang="ru-RU" dirty="0" err="1" smtClean="0"/>
              <a:t>Сихуамэнь</a:t>
            </a:r>
            <a:r>
              <a:rPr lang="ru-RU" dirty="0" smtClean="0"/>
              <a:t>. </a:t>
            </a:r>
          </a:p>
          <a:p>
            <a:r>
              <a:rPr lang="ru-RU" dirty="0" smtClean="0"/>
              <a:t>Г. Ворота </a:t>
            </a:r>
            <a:r>
              <a:rPr lang="ru-RU" dirty="0" err="1" smtClean="0"/>
              <a:t>Дунхуамэнь</a:t>
            </a:r>
            <a:r>
              <a:rPr lang="ru-RU" dirty="0" smtClean="0"/>
              <a:t>. </a:t>
            </a:r>
          </a:p>
          <a:p>
            <a:r>
              <a:rPr lang="ru-RU" dirty="0" smtClean="0"/>
              <a:t>Д. Сторожевые башни. </a:t>
            </a:r>
          </a:p>
          <a:p>
            <a:r>
              <a:rPr lang="ru-RU" dirty="0" smtClean="0"/>
              <a:t>Е. Ворота </a:t>
            </a:r>
            <a:r>
              <a:rPr lang="ru-RU" dirty="0" err="1" smtClean="0"/>
              <a:t>Тайхэмэнь</a:t>
            </a:r>
            <a:r>
              <a:rPr lang="ru-RU" dirty="0" smtClean="0"/>
              <a:t>. </a:t>
            </a:r>
          </a:p>
          <a:p>
            <a:r>
              <a:rPr lang="ru-RU" dirty="0" smtClean="0"/>
              <a:t>Ж. Павильон </a:t>
            </a:r>
            <a:r>
              <a:rPr lang="ru-RU" dirty="0" err="1" smtClean="0"/>
              <a:t>Тайхэдянь</a:t>
            </a:r>
            <a:r>
              <a:rPr lang="ru-RU" dirty="0" smtClean="0"/>
              <a:t>. </a:t>
            </a:r>
          </a:p>
          <a:p>
            <a:r>
              <a:rPr lang="ru-RU" dirty="0" smtClean="0"/>
              <a:t>З. Павильон </a:t>
            </a:r>
            <a:r>
              <a:rPr lang="ru-RU" dirty="0" err="1" smtClean="0"/>
              <a:t>Чжунхэдянь</a:t>
            </a:r>
            <a:r>
              <a:rPr lang="ru-RU" dirty="0" smtClean="0"/>
              <a:t>. </a:t>
            </a:r>
          </a:p>
          <a:p>
            <a:r>
              <a:rPr lang="ru-RU" dirty="0" smtClean="0"/>
              <a:t>И. Павильон </a:t>
            </a:r>
            <a:r>
              <a:rPr lang="ru-RU" dirty="0" err="1" smtClean="0"/>
              <a:t>Баохэдянь</a:t>
            </a:r>
            <a:r>
              <a:rPr lang="ru-RU" dirty="0" smtClean="0"/>
              <a:t>. </a:t>
            </a:r>
          </a:p>
          <a:p>
            <a:r>
              <a:rPr lang="ru-RU" dirty="0" smtClean="0"/>
              <a:t>К. Флигель </a:t>
            </a:r>
            <a:r>
              <a:rPr lang="ru-RU" dirty="0" err="1" smtClean="0"/>
              <a:t>Уиндянь</a:t>
            </a:r>
            <a:r>
              <a:rPr lang="ru-RU" dirty="0" smtClean="0"/>
              <a:t>. </a:t>
            </a:r>
          </a:p>
          <a:p>
            <a:r>
              <a:rPr lang="ru-RU" dirty="0" smtClean="0"/>
              <a:t>Л. Флигель </a:t>
            </a:r>
            <a:r>
              <a:rPr lang="ru-RU" dirty="0" err="1" smtClean="0"/>
              <a:t>Вэньхуадянь</a:t>
            </a:r>
            <a:r>
              <a:rPr lang="ru-RU" dirty="0" smtClean="0"/>
              <a:t>. </a:t>
            </a:r>
          </a:p>
          <a:p>
            <a:r>
              <a:rPr lang="ru-RU" dirty="0" smtClean="0"/>
              <a:t>М. Сад </a:t>
            </a:r>
            <a:r>
              <a:rPr lang="ru-RU" dirty="0" err="1" smtClean="0"/>
              <a:t>Цынин</a:t>
            </a:r>
            <a:r>
              <a:rPr lang="ru-RU" dirty="0" smtClean="0"/>
              <a:t>. </a:t>
            </a:r>
          </a:p>
          <a:p>
            <a:r>
              <a:rPr lang="ru-RU" dirty="0" smtClean="0"/>
              <a:t>Н. </a:t>
            </a:r>
            <a:r>
              <a:rPr lang="ru-RU" dirty="0" err="1" smtClean="0"/>
              <a:t>Наньсаньсо</a:t>
            </a:r>
            <a:r>
              <a:rPr lang="ru-RU" dirty="0" smtClean="0"/>
              <a:t>. </a:t>
            </a:r>
          </a:p>
          <a:p>
            <a:r>
              <a:rPr lang="ru-RU" dirty="0" smtClean="0"/>
              <a:t>О. Дворец </a:t>
            </a:r>
            <a:r>
              <a:rPr lang="ru-RU" dirty="0" err="1" smtClean="0"/>
              <a:t>Цяньцингун</a:t>
            </a:r>
            <a:r>
              <a:rPr lang="ru-RU" dirty="0" smtClean="0"/>
              <a:t>. </a:t>
            </a:r>
          </a:p>
          <a:p>
            <a:r>
              <a:rPr lang="ru-RU" dirty="0" smtClean="0"/>
              <a:t>П. Дворец </a:t>
            </a:r>
            <a:r>
              <a:rPr lang="ru-RU" dirty="0" err="1" smtClean="0"/>
              <a:t>Цзяотайдянь</a:t>
            </a:r>
            <a:r>
              <a:rPr lang="ru-RU" dirty="0" smtClean="0"/>
              <a:t>. </a:t>
            </a:r>
          </a:p>
          <a:p>
            <a:r>
              <a:rPr lang="ru-RU" dirty="0" smtClean="0"/>
              <a:t>Р. Дворец </a:t>
            </a:r>
            <a:r>
              <a:rPr lang="ru-RU" dirty="0" err="1" smtClean="0"/>
              <a:t>Куньнингун</a:t>
            </a:r>
            <a:r>
              <a:rPr lang="ru-RU" dirty="0" smtClean="0"/>
              <a:t>. </a:t>
            </a:r>
          </a:p>
          <a:p>
            <a:r>
              <a:rPr lang="ru-RU" dirty="0" smtClean="0"/>
              <a:t>С. Императорский сад. </a:t>
            </a:r>
          </a:p>
          <a:p>
            <a:r>
              <a:rPr lang="ru-RU" dirty="0" smtClean="0"/>
              <a:t>Т. Павильон </a:t>
            </a:r>
            <a:r>
              <a:rPr lang="ru-RU" dirty="0" err="1" smtClean="0"/>
              <a:t>Янсиньдянь</a:t>
            </a:r>
            <a:r>
              <a:rPr lang="ru-RU" dirty="0" smtClean="0"/>
              <a:t>.</a:t>
            </a:r>
          </a:p>
          <a:p>
            <a:r>
              <a:rPr lang="ru-RU" dirty="0" smtClean="0"/>
              <a:t> У. Дворец </a:t>
            </a:r>
            <a:r>
              <a:rPr lang="ru-RU" dirty="0" err="1" smtClean="0"/>
              <a:t>Ниншоугун</a:t>
            </a:r>
            <a:r>
              <a:rPr lang="ru-RU" dirty="0" smtClean="0"/>
              <a:t>.</a:t>
            </a:r>
            <a:endParaRPr lang="ru-RU" dirty="0"/>
          </a:p>
        </p:txBody>
      </p:sp>
      <p:pic>
        <p:nvPicPr>
          <p:cNvPr id="5" name="Содержимое 4" descr="Forbidden_city_map_bg.jpg"/>
          <p:cNvPicPr>
            <a:picLocks noGrp="1" noChangeAspect="1"/>
          </p:cNvPicPr>
          <p:nvPr>
            <p:ph sz="half" idx="2"/>
          </p:nvPr>
        </p:nvPicPr>
        <p:blipFill>
          <a:blip r:embed="rId2" cstate="print"/>
          <a:stretch>
            <a:fillRect/>
          </a:stretch>
        </p:blipFill>
        <p:spPr>
          <a:xfrm>
            <a:off x="4499992" y="1268760"/>
            <a:ext cx="4434581" cy="531567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t>Меридианные (Полуденные) ворота</a:t>
            </a:r>
            <a:endParaRPr lang="ru-RU" dirty="0"/>
          </a:p>
        </p:txBody>
      </p:sp>
      <p:sp>
        <p:nvSpPr>
          <p:cNvPr id="6" name="Содержимое 5"/>
          <p:cNvSpPr>
            <a:spLocks noGrp="1"/>
          </p:cNvSpPr>
          <p:nvPr>
            <p:ph idx="1"/>
          </p:nvPr>
        </p:nvSpPr>
        <p:spPr>
          <a:xfrm>
            <a:off x="0" y="3573016"/>
            <a:ext cx="9144000" cy="3284984"/>
          </a:xfrm>
        </p:spPr>
        <p:txBody>
          <a:bodyPr>
            <a:normAutofit fontScale="77500" lnSpcReduction="20000"/>
          </a:bodyPr>
          <a:lstStyle/>
          <a:p>
            <a:r>
              <a:rPr lang="ru-RU" dirty="0" smtClean="0"/>
              <a:t>Запретный город окружён стеной длиной 3400 метров и высотой 7,9 метра, и ров глубиной 6 метров и шириной 52 метра. Ширина стен у основания составляет 8,62 метра, к вершине они сходятся до 6,66 метров. Эти стены служили в качестве как защитных, так и поддерживающих стен дворца. Они были построены из утрамбованной земли в качестве основы и с обеих сторон покрыты тремя слоями специально обожжённых кирпичей, промежутки между которыми были заполнены известковым раствором.</a:t>
            </a:r>
            <a:endParaRPr lang="ru-RU" dirty="0"/>
          </a:p>
        </p:txBody>
      </p:sp>
      <p:pic>
        <p:nvPicPr>
          <p:cNvPr id="8" name="Рисунок 7" descr="MeridianGate.jpg"/>
          <p:cNvPicPr>
            <a:picLocks noChangeAspect="1"/>
          </p:cNvPicPr>
          <p:nvPr/>
        </p:nvPicPr>
        <p:blipFill>
          <a:blip r:embed="rId2" cstate="print"/>
          <a:stretch>
            <a:fillRect/>
          </a:stretch>
        </p:blipFill>
        <p:spPr>
          <a:xfrm>
            <a:off x="0" y="1196752"/>
            <a:ext cx="9144000" cy="21400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Преобладание деревянных конструкций</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Подавляющее большинство строений в древнем Китае строились из дерева. Будь то жилой дом или императорский дворец, в первую очередь в землю вбивали деревянные столбы, которые вверху соединялись балками. На этом основании затем возводилась кровля, покрываемая впоследствии черепицей. Проёмы между столбами заполнялись кирпичами, глиной, бамбуком или другим материалом. Таким образом, стены не несли функции несущей конструкции.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Пагода </a:t>
            </a:r>
            <a:r>
              <a:rPr lang="ru-RU" dirty="0" err="1" smtClean="0"/>
              <a:t>Инсянь</a:t>
            </a:r>
            <a:r>
              <a:rPr lang="ru-RU" dirty="0" smtClean="0"/>
              <a:t>, Китай</a:t>
            </a:r>
            <a:endParaRPr lang="ru-RU" dirty="0"/>
          </a:p>
        </p:txBody>
      </p:sp>
      <p:pic>
        <p:nvPicPr>
          <p:cNvPr id="6" name="Содержимое 5" descr="Ying County Wooden Pagoda_1.jpg"/>
          <p:cNvPicPr>
            <a:picLocks noGrp="1" noChangeAspect="1"/>
          </p:cNvPicPr>
          <p:nvPr>
            <p:ph idx="1"/>
          </p:nvPr>
        </p:nvPicPr>
        <p:blipFill>
          <a:blip r:embed="rId2" cstate="print"/>
          <a:stretch>
            <a:fillRect/>
          </a:stretch>
        </p:blipFill>
        <p:spPr>
          <a:xfrm>
            <a:off x="2195736" y="1340768"/>
            <a:ext cx="5178314" cy="497118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r>
              <a:rPr lang="ru-RU" dirty="0" smtClean="0"/>
              <a:t>Древние китайцы, вероятно, одни из первых использовали </a:t>
            </a:r>
            <a:r>
              <a:rPr lang="ru-RU" b="1" dirty="0" smtClean="0"/>
              <a:t>«поточный метод» </a:t>
            </a:r>
            <a:r>
              <a:rPr lang="ru-RU" dirty="0" smtClean="0"/>
              <a:t>в архитектуре. Стандартная конструкция сооружений позволяла точно знать размеры деталей, из которых она возводилась. Поэтому строители могли изготавливать их по отдельности, а затем собирать непосредственно на месте строительства. В результате возведение осуществлялось ударными темпами. Например, императорская резиденция — Запретный город в Пекине, общей площадью 720 тысяч квадратных метров был построен всего за 13 лет. Для сравнения, только на сооружение купола собора </a:t>
            </a:r>
            <a:r>
              <a:rPr lang="ru-RU" dirty="0" err="1" smtClean="0"/>
              <a:t>Санта-Мария-дель-Фьоре</a:t>
            </a:r>
            <a:r>
              <a:rPr lang="ru-RU" dirty="0" smtClean="0"/>
              <a:t> во Флоренции было потрачено около 30 лет.</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dirty="0" smtClean="0"/>
              <a:t>Поскольку дерево обладает определённой гибкостью и упругостью, то по сравнению с каменными сооружениями, деревянные более стойки к землетрясениям.</a:t>
            </a:r>
          </a:p>
          <a:p>
            <a:r>
              <a:rPr lang="ru-RU" dirty="0" smtClean="0"/>
              <a:t>При всех своих достоинствах, деревянные конструкции имеют и существенные недостатки, главное из которых — недолговечность и </a:t>
            </a:r>
            <a:r>
              <a:rPr lang="ru-RU" dirty="0" err="1" smtClean="0"/>
              <a:t>пожароопасность</a:t>
            </a:r>
            <a:r>
              <a:rPr lang="ru-RU" dirty="0" smtClean="0"/>
              <a:t>. Многие архитектурные памятники сгорели от ударов молний или пострадали от пожаров.</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Архитектурный декор</a:t>
            </a:r>
            <a:br>
              <a:rPr lang="ru-RU" dirty="0" smtClean="0"/>
            </a:br>
            <a:endParaRPr lang="ru-RU" dirty="0"/>
          </a:p>
        </p:txBody>
      </p:sp>
      <p:sp>
        <p:nvSpPr>
          <p:cNvPr id="3" name="Содержимое 2"/>
          <p:cNvSpPr>
            <a:spLocks noGrp="1"/>
          </p:cNvSpPr>
          <p:nvPr>
            <p:ph idx="1"/>
          </p:nvPr>
        </p:nvSpPr>
        <p:spPr/>
        <p:txBody>
          <a:bodyPr>
            <a:normAutofit lnSpcReduction="10000"/>
          </a:bodyPr>
          <a:lstStyle/>
          <a:p>
            <a:r>
              <a:rPr lang="ru-RU" dirty="0" smtClean="0"/>
              <a:t>Традиционный архитектурный декор Китая представляет специфичное Китаю, его центральным, и восточным территориям, архитектурное оформление пространства здания, он содержит в себе внешние элементы постройки, видимые глазу зрителя. Архитектурный декор этой страны является одним из элементов китайской архитектуры, способствующим узнаваемости таких зданий во всем мире.</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Бессмертный и звери на скате крыши Полуденных Ворот </a:t>
            </a:r>
            <a:r>
              <a:rPr lang="ja-JP" altLang="en-US" dirty="0" smtClean="0"/>
              <a:t>午门</a:t>
            </a:r>
            <a:r>
              <a:rPr lang="ru-RU" dirty="0" smtClean="0">
                <a:hlinkClick r:id="rId2" tooltip="Запретный город"/>
              </a:rPr>
              <a:t>Запретного города</a:t>
            </a:r>
            <a:r>
              <a:rPr lang="ru-RU" dirty="0" smtClean="0"/>
              <a:t> （9 фигурок）</a:t>
            </a:r>
            <a:endParaRPr lang="ru-RU" dirty="0"/>
          </a:p>
        </p:txBody>
      </p:sp>
      <p:pic>
        <p:nvPicPr>
          <p:cNvPr id="4" name="Содержимое 3" descr="P1090486.JPG"/>
          <p:cNvPicPr>
            <a:picLocks noGrp="1" noChangeAspect="1"/>
          </p:cNvPicPr>
          <p:nvPr>
            <p:ph idx="1"/>
          </p:nvPr>
        </p:nvPicPr>
        <p:blipFill>
          <a:blip r:embed="rId3" cstate="print"/>
          <a:stretch>
            <a:fillRect/>
          </a:stretch>
        </p:blipFill>
        <p:spPr>
          <a:xfrm>
            <a:off x="251520" y="1700808"/>
            <a:ext cx="8686800" cy="449162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Чивэнь</a:t>
            </a:r>
            <a:r>
              <a:rPr lang="ru-RU" dirty="0" smtClean="0"/>
              <a:t> на конце конька крыши</a:t>
            </a:r>
            <a:endParaRPr lang="ru-RU" dirty="0"/>
          </a:p>
        </p:txBody>
      </p:sp>
      <p:pic>
        <p:nvPicPr>
          <p:cNvPr id="4" name="Содержимое 3" descr="800px-Songzalin_Monastery_main_prayer_hall_roof_decorations_3.JPG"/>
          <p:cNvPicPr>
            <a:picLocks noGrp="1" noChangeAspect="1"/>
          </p:cNvPicPr>
          <p:nvPr>
            <p:ph idx="1"/>
          </p:nvPr>
        </p:nvPicPr>
        <p:blipFill>
          <a:blip r:embed="rId2" cstate="print"/>
          <a:stretch>
            <a:fillRect/>
          </a:stretch>
        </p:blipFill>
        <p:spPr>
          <a:xfrm>
            <a:off x="1630892" y="1554163"/>
            <a:ext cx="6034616" cy="4525962"/>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113</TotalTime>
  <Words>660</Words>
  <Application>Microsoft Office PowerPoint</Application>
  <PresentationFormat>Экран (4:3)</PresentationFormat>
  <Paragraphs>47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Трек</vt:lpstr>
      <vt:lpstr>Градостроительство Древнего Востока</vt:lpstr>
      <vt:lpstr>Преподаватель спец.дисциплин Белоус виктория Васильевна</vt:lpstr>
      <vt:lpstr>Преобладание деревянных конструкций </vt:lpstr>
      <vt:lpstr>Пагода Инсянь, Китай</vt:lpstr>
      <vt:lpstr>Слайд 5</vt:lpstr>
      <vt:lpstr>Слайд 6</vt:lpstr>
      <vt:lpstr>Архитектурный декор </vt:lpstr>
      <vt:lpstr>Бессмертный и звери на скате крыши Полуденных Ворот 午门Запретного города （9 фигурок）</vt:lpstr>
      <vt:lpstr>Чивэнь на конце конька крыши</vt:lpstr>
      <vt:lpstr>Чивэнь на стыке скатов</vt:lpstr>
      <vt:lpstr>Мэньдин на внутренних дверях в Запретном городе</vt:lpstr>
      <vt:lpstr>Доугун на углу крыши пагоды Фогун времен Ляо</vt:lpstr>
      <vt:lpstr>Экранирующая стена времен династии Юань в парке Бэйхай, Пекин</vt:lpstr>
      <vt:lpstr>Глазированная черепица на крыше Летнего дворца</vt:lpstr>
      <vt:lpstr>Балюстрада на каменном мосту в городе Ситан</vt:lpstr>
      <vt:lpstr>Запретный город </vt:lpstr>
      <vt:lpstr>Слайд 17</vt:lpstr>
      <vt:lpstr>Планировка запретного города </vt:lpstr>
      <vt:lpstr>Запретный город </vt:lpstr>
      <vt:lpstr>План Запретного города</vt:lpstr>
      <vt:lpstr>Меридианные (Полуденные) ворота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Градостроительство Древнего Востока</dc:title>
  <dc:creator>belous</dc:creator>
  <cp:lastModifiedBy>belous</cp:lastModifiedBy>
  <cp:revision>11</cp:revision>
  <dcterms:created xsi:type="dcterms:W3CDTF">2017-01-24T07:17:18Z</dcterms:created>
  <dcterms:modified xsi:type="dcterms:W3CDTF">2017-02-09T11:27:30Z</dcterms:modified>
</cp:coreProperties>
</file>