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690C0D-ED73-43BC-94A8-A6207B76411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AD2D28-8D35-43E9-9ED1-D9A28D3F9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664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7a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94" y="2708920"/>
            <a:ext cx="2990218" cy="363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87824" y="1052736"/>
            <a:ext cx="58326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Насос двойного действия</a:t>
            </a:r>
            <a:r>
              <a:rPr lang="ru-RU" sz="2800" dirty="0"/>
              <a:t>. Более равномерная и увеличенная подача жидкости, по сравнению с насосом простого действия, может быть достигнута насосом двойного действия </a:t>
            </a:r>
            <a:r>
              <a:rPr lang="ru-RU" sz="2800" dirty="0" smtClean="0"/>
              <a:t>в </a:t>
            </a:r>
            <a:r>
              <a:rPr lang="ru-RU" sz="2800" dirty="0"/>
              <a:t>котором каждому ходу поршня соответствуют одновременно процессы всасывания и нагнетания. Эти насосы выполняются горизонтальными и вертикальными, причем последние наиболее компактны</a:t>
            </a:r>
          </a:p>
        </p:txBody>
      </p:sp>
      <p:pic>
        <p:nvPicPr>
          <p:cNvPr id="4" name="Рисунок 3" descr="http://gidravl.narod.ru/7a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2990218" cy="363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idravl.narod.ru/7a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61320"/>
            <a:ext cx="2990218" cy="363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33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7a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27363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91880" y="1818492"/>
            <a:ext cx="525658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Теоретическая производительность насоса двойного действия будет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429" descr="http://gidravl.narod.ru/7a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463" y="4077073"/>
            <a:ext cx="6392596" cy="119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316509" y="5780644"/>
            <a:ext cx="90014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площадь штока, м</a:t>
            </a:r>
            <a:r>
              <a:rPr kumimoji="0" lang="ru-RU" alt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3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7a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62" y="916010"/>
            <a:ext cx="4288790" cy="231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6062" y="3284984"/>
            <a:ext cx="880043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Дифференциальный насос</a:t>
            </a:r>
            <a:r>
              <a:rPr lang="ru-RU" sz="2800" dirty="0" smtClean="0"/>
              <a:t>. В дифференциальном насосе поршень </a:t>
            </a:r>
            <a:r>
              <a:rPr lang="ru-RU" sz="2800" i="1" dirty="0" smtClean="0"/>
              <a:t>4</a:t>
            </a:r>
            <a:r>
              <a:rPr lang="ru-RU" sz="2800" dirty="0" smtClean="0"/>
              <a:t> перемещается в гладко обработанном цилиндре </a:t>
            </a:r>
            <a:r>
              <a:rPr lang="ru-RU" sz="2800" i="1" dirty="0" smtClean="0"/>
              <a:t>5</a:t>
            </a:r>
            <a:r>
              <a:rPr lang="ru-RU" sz="2800" dirty="0" smtClean="0"/>
              <a:t>. Уплотнением поршня служит сальник </a:t>
            </a:r>
            <a:r>
              <a:rPr lang="ru-RU" sz="2800" i="1" dirty="0" smtClean="0"/>
              <a:t>3</a:t>
            </a:r>
            <a:r>
              <a:rPr lang="ru-RU" sz="2800" dirty="0" smtClean="0"/>
              <a:t> (вариант </a:t>
            </a:r>
            <a:r>
              <a:rPr lang="ru-RU" sz="2800" i="1" dirty="0" smtClean="0"/>
              <a:t>I</a:t>
            </a:r>
            <a:r>
              <a:rPr lang="ru-RU" sz="2800" dirty="0" smtClean="0"/>
              <a:t> ) или малый зазор (вариант </a:t>
            </a:r>
            <a:r>
              <a:rPr lang="ru-RU" sz="2800" i="1" dirty="0" smtClean="0"/>
              <a:t>II</a:t>
            </a:r>
            <a:r>
              <a:rPr lang="ru-RU" sz="2800" dirty="0" smtClean="0"/>
              <a:t> ) со стенкой цилиндра. Насос имеет два клапана: всасывающий </a:t>
            </a:r>
            <a:r>
              <a:rPr lang="ru-RU" sz="2800" i="1" dirty="0" smtClean="0"/>
              <a:t>7</a:t>
            </a:r>
            <a:r>
              <a:rPr lang="ru-RU" sz="2800" dirty="0" smtClean="0"/>
              <a:t> и нагнетательный </a:t>
            </a:r>
            <a:r>
              <a:rPr lang="ru-RU" sz="2800" i="1" dirty="0" smtClean="0"/>
              <a:t>6</a:t>
            </a:r>
            <a:r>
              <a:rPr lang="ru-RU" sz="2800" dirty="0" smtClean="0"/>
              <a:t>, а также вспомогательную камеру </a:t>
            </a:r>
            <a:r>
              <a:rPr lang="ru-RU" sz="2800" i="1" dirty="0" smtClean="0"/>
              <a:t>1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880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52736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Всасывание </a:t>
            </a:r>
            <a:r>
              <a:rPr lang="ru-RU" sz="2800" dirty="0"/>
              <a:t>происходит за один ход поршня, а нагнетание за оба хода. Так, при ходе поршня влево из вспомогательной камеры в нагнетательный трубопровод </a:t>
            </a:r>
            <a:r>
              <a:rPr lang="ru-RU" sz="2800" i="1" dirty="0"/>
              <a:t>2</a:t>
            </a:r>
            <a:r>
              <a:rPr lang="ru-RU" sz="2800" dirty="0"/>
              <a:t> вытесняется объем жидкости, равный </a:t>
            </a:r>
            <a:r>
              <a:rPr lang="ru-RU" sz="2800" i="1" dirty="0"/>
              <a:t>(F - f )l</a:t>
            </a:r>
            <a:r>
              <a:rPr lang="ru-RU" sz="2800" dirty="0"/>
              <a:t>; при ходе поршня вправо из основной камеры вытесняется объем жидкости, равный </a:t>
            </a:r>
            <a:r>
              <a:rPr lang="ru-RU" sz="2800" i="1" dirty="0" err="1"/>
              <a:t>f</a:t>
            </a:r>
            <a:r>
              <a:rPr lang="ru-RU" sz="2800" i="1" baseline="-25000" dirty="0" err="1"/>
              <a:t>l</a:t>
            </a:r>
            <a:r>
              <a:rPr lang="ru-RU" sz="2800" dirty="0"/>
              <a:t>. Таким образом, за оба хода поршня в нагнетательный трубопровод будет подан объем жидкости, равный </a:t>
            </a:r>
          </a:p>
          <a:p>
            <a:r>
              <a:rPr lang="ru-RU" sz="2800" i="1" dirty="0"/>
              <a:t>(F - f)l + </a:t>
            </a:r>
            <a:r>
              <a:rPr lang="ru-RU" sz="2800" i="1" dirty="0" err="1"/>
              <a:t>fl</a:t>
            </a:r>
            <a:r>
              <a:rPr lang="ru-RU" sz="2800" i="1" dirty="0"/>
              <a:t> = </a:t>
            </a:r>
            <a:r>
              <a:rPr lang="ru-RU" sz="2800" i="1" dirty="0" err="1"/>
              <a:t>Fl</a:t>
            </a:r>
            <a:endParaRPr lang="ru-RU" sz="2800" dirty="0"/>
          </a:p>
          <a:p>
            <a:r>
              <a:rPr lang="ru-RU" sz="2800" dirty="0"/>
              <a:t>т.е. столько же, сколько подается насосом простого действия. Разница лишь в том, что это количество жидкости подается за оба хода поршня, следовательно, и подача происходит более равномерно.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37352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3836"/>
            <a:ext cx="8665994" cy="5351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224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3096344" cy="29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43711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Центробежный насос может работать только в том случае</a:t>
            </a:r>
            <a:r>
              <a:rPr lang="ru-RU" sz="2800" dirty="0" smtClean="0"/>
              <a:t>, когда </a:t>
            </a:r>
            <a:r>
              <a:rPr lang="ru-RU" sz="2800" dirty="0"/>
              <a:t>его внутренняя </a:t>
            </a:r>
            <a:r>
              <a:rPr lang="ru-RU" sz="2800"/>
              <a:t>полость </a:t>
            </a:r>
            <a:r>
              <a:rPr lang="ru-RU" sz="2800" smtClean="0"/>
              <a:t>наполнена </a:t>
            </a:r>
            <a:r>
              <a:rPr lang="ru-RU" sz="2800" dirty="0"/>
              <a:t>перекачиваемой </a:t>
            </a:r>
            <a:r>
              <a:rPr lang="ru-RU" sz="2800" dirty="0" smtClean="0"/>
              <a:t>жидкостью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409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8337"/>
            <a:ext cx="2304256" cy="217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3054579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Принцип </a:t>
            </a:r>
            <a:r>
              <a:rPr lang="ru-RU" sz="2400" dirty="0"/>
              <a:t>действия центробежного насоса заключается в </a:t>
            </a:r>
            <a:r>
              <a:rPr lang="ru-RU" sz="2400" dirty="0" smtClean="0"/>
              <a:t>следующем.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При вращении рабочего колеса жидкость, </a:t>
            </a:r>
            <a:r>
              <a:rPr lang="ru-RU" sz="2400" dirty="0" smtClean="0"/>
              <a:t>находящаяся </a:t>
            </a:r>
            <a:r>
              <a:rPr lang="ru-RU" sz="2400" dirty="0"/>
              <a:t>между лопатками, благодаря </a:t>
            </a:r>
            <a:r>
              <a:rPr lang="ru-RU" sz="2400" dirty="0" smtClean="0"/>
              <a:t>развиваемой </a:t>
            </a:r>
            <a:r>
              <a:rPr lang="ru-RU" sz="2400" dirty="0"/>
              <a:t>центробежной силе </a:t>
            </a:r>
            <a:r>
              <a:rPr lang="ru-RU" sz="2400" dirty="0" smtClean="0"/>
              <a:t>выбрасывается </a:t>
            </a:r>
            <a:r>
              <a:rPr lang="ru-RU" sz="2400" dirty="0"/>
              <a:t>через спиральную камеру в напорный </a:t>
            </a:r>
            <a:r>
              <a:rPr lang="ru-RU" sz="2400" dirty="0" smtClean="0"/>
              <a:t>трубопровод</a:t>
            </a:r>
            <a:r>
              <a:rPr lang="ru-RU" sz="2400" dirty="0"/>
              <a:t>. </a:t>
            </a:r>
            <a:r>
              <a:rPr lang="ru-RU" sz="2400" dirty="0" smtClean="0"/>
              <a:t>      Уходящая </a:t>
            </a:r>
            <a:r>
              <a:rPr lang="ru-RU" sz="2400" dirty="0"/>
              <a:t>жидкость освобождает занимаемое ею </a:t>
            </a:r>
            <a:r>
              <a:rPr lang="ru-RU" sz="2400" dirty="0" smtClean="0"/>
              <a:t>пространство </a:t>
            </a:r>
            <a:r>
              <a:rPr lang="ru-RU" sz="2400" dirty="0"/>
              <a:t>в каналах на внутренней окружности рабочего </a:t>
            </a:r>
            <a:r>
              <a:rPr lang="ru-RU" sz="2400" dirty="0" smtClean="0"/>
              <a:t>колеса</a:t>
            </a:r>
            <a:r>
              <a:rPr lang="ru-RU" sz="2400" dirty="0"/>
              <a:t>, поэтому у входа в рабочее колесо образуется вакуум, а на </a:t>
            </a:r>
            <a:r>
              <a:rPr lang="ru-RU" sz="2400" dirty="0" smtClean="0"/>
              <a:t>периферии </a:t>
            </a:r>
            <a:r>
              <a:rPr lang="ru-RU" sz="2400" dirty="0"/>
              <a:t>— избыточное давление. </a:t>
            </a:r>
          </a:p>
        </p:txBody>
      </p:sp>
    </p:spTree>
    <p:extLst>
      <p:ext uri="{BB962C8B-B14F-4D97-AF65-F5344CB8AC3E}">
        <p14:creationId xmlns:p14="http://schemas.microsoft.com/office/powerpoint/2010/main" xmlns="" val="35853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Параметры характеризующие работу центробежного насоса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3316"/>
            <a:ext cx="4968552" cy="41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87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689092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1147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400" y="1779145"/>
            <a:ext cx="8700200" cy="4458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836712"/>
            <a:ext cx="2304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Напор</a:t>
            </a:r>
          </a:p>
        </p:txBody>
      </p:sp>
    </p:spTree>
    <p:extLst>
      <p:ext uri="{BB962C8B-B14F-4D97-AF65-F5344CB8AC3E}">
        <p14:creationId xmlns:p14="http://schemas.microsoft.com/office/powerpoint/2010/main" xmlns="" val="13201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908720"/>
            <a:ext cx="3312672" cy="24482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2593139"/>
            <a:ext cx="3169920" cy="2743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964739"/>
            <a:ext cx="1905000" cy="2476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63213" y="6071907"/>
            <a:ext cx="2138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плунжерные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5335191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роторные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34025" y="3358816"/>
            <a:ext cx="2313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шестеренные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43063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402853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771739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99848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04216"/>
            <a:ext cx="8500305" cy="538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4517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6668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Геометрическая высота всасывания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31" y="2852936"/>
            <a:ext cx="402853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78484"/>
            <a:ext cx="5328592" cy="18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6014" y="4725144"/>
            <a:ext cx="485248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0605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2600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Мощность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8654"/>
            <a:ext cx="8881340" cy="11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42004"/>
            <a:ext cx="4256949" cy="9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649" y="4797152"/>
            <a:ext cx="87532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83926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680" y="1700808"/>
            <a:ext cx="832478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39344"/>
            <a:ext cx="5184925" cy="118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0891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280920" cy="119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97238"/>
            <a:ext cx="6740045" cy="93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33512"/>
            <a:ext cx="8856984" cy="23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2157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76980"/>
            <a:ext cx="8568952" cy="176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93096"/>
            <a:ext cx="4377178" cy="11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580" y="5589240"/>
            <a:ext cx="7807238" cy="63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66596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Коэффициент полезного действия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52" y="2314018"/>
            <a:ext cx="8513065" cy="18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9952"/>
            <a:ext cx="3888432" cy="69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720531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14918"/>
            <a:ext cx="7979406" cy="32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86325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2106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Коэффициент полезного действия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3384" y="2456379"/>
            <a:ext cx="7991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Объемный КПД насоса определяется по формуле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06763"/>
            <a:ext cx="4034805" cy="96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673" y="4272840"/>
            <a:ext cx="8705823" cy="88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673" y="5589240"/>
            <a:ext cx="8601538" cy="7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5212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6426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Коэффициент полезного действия</a:t>
            </a:r>
            <a:endParaRPr lang="ru-RU" sz="32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73190"/>
            <a:ext cx="8496944" cy="193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1910" y="3921505"/>
            <a:ext cx="5338377" cy="75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776" y="4869160"/>
            <a:ext cx="84676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408" y="5949280"/>
            <a:ext cx="759443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670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985086"/>
            <a:ext cx="4536504" cy="56207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60032" y="3573016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насосы поршневые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4474512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72106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Коэффициент полезного действия</a:t>
            </a:r>
            <a:endParaRPr lang="ru-RU" sz="3600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36417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55531"/>
            <a:ext cx="3869026" cy="111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4830561"/>
            <a:ext cx="8508195" cy="104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1610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8289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2439509"/>
            <a:ext cx="8563622" cy="336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2006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35292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216" y="2636912"/>
            <a:ext cx="830424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034" y="3573016"/>
            <a:ext cx="813463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4887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56404" cy="221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2562"/>
            <a:ext cx="8698884" cy="394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110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155679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Поршневые насосы</a:t>
            </a:r>
            <a:r>
              <a:rPr lang="ru-RU" sz="3200" b="1" dirty="0"/>
              <a:t> </a:t>
            </a:r>
            <a:r>
              <a:rPr lang="ru-RU" sz="3200" dirty="0"/>
              <a:t>относятся к числу объемных насосов, в которых перемещение жидкости осуществляется путем ее вытеснения из неподвижных рабочих камер вытеснителями.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24744"/>
            <a:ext cx="4249431" cy="52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017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24744"/>
            <a:ext cx="4249431" cy="52650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56935" y="1412776"/>
            <a:ext cx="46795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Рабочей камерой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объемного насоса называют ограниченное пространство, попеременно сообщающееся со входом и выходом </a:t>
            </a:r>
            <a:r>
              <a:rPr lang="ru-RU" sz="2800" dirty="0" smtClean="0"/>
              <a:t>насоса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Вытеснителем</a:t>
            </a:r>
            <a:r>
              <a:rPr lang="ru-RU" sz="2800" dirty="0" smtClean="0"/>
              <a:t> </a:t>
            </a:r>
            <a:r>
              <a:rPr lang="ru-RU" sz="2800" dirty="0"/>
              <a:t>называется рабочий орган насоса, который совершает вытеснение жидкости из рабочих камер (плунжер, поршень, диафрагма).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1977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4496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Классифицируются поршневые насосы по следующим показателям:</a:t>
            </a:r>
            <a:br>
              <a:rPr lang="ru-RU" sz="2800" b="1" dirty="0"/>
            </a:br>
            <a:r>
              <a:rPr lang="ru-RU" sz="2800" b="1" dirty="0"/>
              <a:t>1) по типу вытеснителей: плунжерные, поршневые и диафрагменные;</a:t>
            </a:r>
            <a:br>
              <a:rPr lang="ru-RU" sz="2800" b="1" dirty="0"/>
            </a:br>
            <a:r>
              <a:rPr lang="ru-RU" sz="2800" b="1" dirty="0"/>
              <a:t>2) по характеру движения ведущего звена: возвратно-поступательное движение ведущего звена; вращательное движение ведущего звена (кривошипные и кулачковые насосы);</a:t>
            </a:r>
            <a:br>
              <a:rPr lang="ru-RU" sz="2800" b="1" dirty="0"/>
            </a:br>
            <a:r>
              <a:rPr lang="ru-RU" sz="2800" b="1" dirty="0"/>
              <a:t>3) по числу циклов нагнетания и всасывания за один двойной ход: одностороннего действия; двухстороннего действия.</a:t>
            </a:r>
            <a:br>
              <a:rPr lang="ru-RU" sz="2800" b="1" dirty="0"/>
            </a:br>
            <a:r>
              <a:rPr lang="ru-RU" sz="2800" b="1" dirty="0"/>
              <a:t>4) по количеству поршней: </a:t>
            </a:r>
            <a:r>
              <a:rPr lang="ru-RU" sz="2800" b="1" dirty="0" err="1"/>
              <a:t>однопоршневые</a:t>
            </a:r>
            <a:r>
              <a:rPr lang="ru-RU" sz="2800" b="1" dirty="0"/>
              <a:t>; </a:t>
            </a:r>
            <a:r>
              <a:rPr lang="ru-RU" sz="2800" b="1" dirty="0" err="1"/>
              <a:t>двухпоршневые</a:t>
            </a:r>
            <a:r>
              <a:rPr lang="ru-RU" sz="2800" b="1" dirty="0"/>
              <a:t>; многопоршневые</a:t>
            </a:r>
          </a:p>
        </p:txBody>
      </p:sp>
    </p:spTree>
    <p:extLst>
      <p:ext uri="{BB962C8B-B14F-4D97-AF65-F5344CB8AC3E}">
        <p14:creationId xmlns:p14="http://schemas.microsoft.com/office/powerpoint/2010/main" xmlns="" val="24650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7a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33" y="-11076"/>
            <a:ext cx="3193256" cy="293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2507997"/>
            <a:ext cx="86591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Поршень </a:t>
            </a:r>
            <a:r>
              <a:rPr lang="ru-RU" sz="2400" i="1" dirty="0"/>
              <a:t>2</a:t>
            </a:r>
            <a:r>
              <a:rPr lang="ru-RU" sz="2400" dirty="0"/>
              <a:t> связан с кривошипно-шатунным механизмом через шток </a:t>
            </a:r>
            <a:r>
              <a:rPr lang="ru-RU" sz="2400" i="1" dirty="0"/>
              <a:t>3</a:t>
            </a:r>
            <a:r>
              <a:rPr lang="ru-RU" sz="2400" dirty="0"/>
              <a:t>, в результате чего он совершает возвратно-поступательное движение в цилиндре </a:t>
            </a:r>
            <a:r>
              <a:rPr lang="ru-RU" sz="2400" i="1" dirty="0"/>
              <a:t>1</a:t>
            </a:r>
            <a:r>
              <a:rPr lang="ru-RU" sz="2400" dirty="0"/>
              <a:t>. Поршень при ходе вправо создает разрежение в рабочей камере, вследствие чего всасывающий клапан </a:t>
            </a:r>
            <a:r>
              <a:rPr lang="ru-RU" sz="2400" i="1" dirty="0"/>
              <a:t>6</a:t>
            </a:r>
            <a:r>
              <a:rPr lang="ru-RU" sz="2400" dirty="0"/>
              <a:t> поднимается и жидкость из расходного резервуара </a:t>
            </a:r>
            <a:r>
              <a:rPr lang="ru-RU" sz="2400" i="1" dirty="0"/>
              <a:t>4</a:t>
            </a:r>
            <a:r>
              <a:rPr lang="ru-RU" sz="2400" dirty="0"/>
              <a:t> по всасывающему трубопроводу </a:t>
            </a:r>
            <a:r>
              <a:rPr lang="ru-RU" sz="2400" i="1" dirty="0"/>
              <a:t>5</a:t>
            </a:r>
            <a:r>
              <a:rPr lang="ru-RU" sz="2400" dirty="0"/>
              <a:t> поступает в рабочую камеру </a:t>
            </a:r>
            <a:r>
              <a:rPr lang="ru-RU" sz="2400" i="1" dirty="0"/>
              <a:t>7</a:t>
            </a:r>
            <a:r>
              <a:rPr lang="ru-RU" sz="2400" dirty="0"/>
              <a:t>. При обратном ходе поршня (влево) всасывающий клапан закрывается, а нагнетательный клапан </a:t>
            </a:r>
            <a:r>
              <a:rPr lang="ru-RU" sz="2400" i="1" dirty="0"/>
              <a:t>8</a:t>
            </a:r>
            <a:r>
              <a:rPr lang="ru-RU" sz="2400" dirty="0"/>
              <a:t> открывается, и жидкость нагнетается в напорный трубопровод </a:t>
            </a:r>
            <a:r>
              <a:rPr lang="ru-RU" sz="2400" i="1" dirty="0"/>
              <a:t>9</a:t>
            </a:r>
            <a:r>
              <a:rPr lang="ru-RU" sz="24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2889" y="1628799"/>
            <a:ext cx="5485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Насос простого действия</a:t>
            </a:r>
            <a:endParaRPr lang="ru-RU" sz="3600" dirty="0"/>
          </a:p>
        </p:txBody>
      </p:sp>
      <p:pic>
        <p:nvPicPr>
          <p:cNvPr id="5" name="Рисунок 4" descr="http://gidravl.narod.ru/7a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193256" cy="293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idravl.narod.ru/7a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93256" cy="293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122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7a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45210"/>
            <a:ext cx="3312368" cy="3215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38977" y="1268760"/>
            <a:ext cx="4753503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как каждому обороту двигателя соответствует два хода поршня, из которых лишь один соответствует нагнетанию, то теоретическая производительность в одну секунду будет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426" descr="http://gidravl.narod.ru/7a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4" y="4260508"/>
            <a:ext cx="3557953" cy="96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148530" y="5228463"/>
            <a:ext cx="87439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площадь поршня, м²;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ход поршня, м;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число оборотов двигателя, об/мин.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6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51270" y="1416421"/>
            <a:ext cx="5113217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Действительная производительность насоса 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меньше теоретической, так как возникают утечки, обусловленные несвоевременным закрытием клапанов,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неплотностями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клапанах и уплотнениях поршня и штока, а также неполнотой заполнения рабочей камеры.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Отношение действительной подачи 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теоретической 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altLang="ru-RU" sz="2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называется объемным КПД поршневого насоса: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427" descr="http://gidravl.narod.ru/7a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448" y="4581128"/>
            <a:ext cx="2155171" cy="150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975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gidravl.narod.ru/7a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634" y="1045210"/>
            <a:ext cx="3329286" cy="33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386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</TotalTime>
  <Words>557</Words>
  <Application>Microsoft Office PowerPoint</Application>
  <PresentationFormat>Экран (4:3)</PresentationFormat>
  <Paragraphs>34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Параметры характеризующие работу центробежного насоса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2015-03-24T17:41:42Z</dcterms:created>
  <dcterms:modified xsi:type="dcterms:W3CDTF">2015-03-31T08:07:47Z</dcterms:modified>
</cp:coreProperties>
</file>