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82" r:id="rId22"/>
    <p:sldId id="283" r:id="rId23"/>
    <p:sldId id="284" r:id="rId24"/>
    <p:sldId id="277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FF"/>
    <a:srgbClr val="33CCCC"/>
    <a:srgbClr val="C0C0C0"/>
    <a:srgbClr val="DDDDDD"/>
    <a:srgbClr val="00CC99"/>
    <a:srgbClr val="FFCC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7" autoAdjust="0"/>
  </p:normalViewPr>
  <p:slideViewPr>
    <p:cSldViewPr>
      <p:cViewPr varScale="1">
        <p:scale>
          <a:sx n="103" d="100"/>
          <a:sy n="103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7.bin"/><Relationship Id="rId3" Type="http://schemas.microsoft.com/office/2006/relationships/legacyDiagramText" Target="legacyDiagramText2.bin"/><Relationship Id="rId7" Type="http://schemas.microsoft.com/office/2006/relationships/legacyDiagramText" Target="legacyDiagramText6.bin"/><Relationship Id="rId2" Type="http://schemas.microsoft.com/office/2006/relationships/legacyDiagramText" Target="legacyDiagramText1.bin"/><Relationship Id="rId1" Type="http://schemas.openxmlformats.org/officeDocument/2006/relationships/image" Target="../media/image9.emf"/><Relationship Id="rId6" Type="http://schemas.microsoft.com/office/2006/relationships/legacyDiagramText" Target="legacyDiagramText5.bin"/><Relationship Id="rId5" Type="http://schemas.microsoft.com/office/2006/relationships/legacyDiagramText" Target="legacyDiagramText4.bin"/><Relationship Id="rId10" Type="http://schemas.microsoft.com/office/2006/relationships/legacyDiagramText" Target="legacyDiagramText9.bin"/><Relationship Id="rId4" Type="http://schemas.microsoft.com/office/2006/relationships/legacyDiagramText" Target="legacyDiagramText3.bin"/><Relationship Id="rId9" Type="http://schemas.microsoft.com/office/2006/relationships/legacyDiagramText" Target="legacyDiagramText8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AF6F2-BE11-463B-A1EA-B0BEE7D938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7022-E210-47BE-83BB-87F2B1E2DA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FA8A-3929-44DB-86FC-A8D550BA3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572BF-3460-481E-8076-CCE2E9C00C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AFEAE-D485-40D8-AFC0-B34B4F6EA2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62E41-4C3B-4249-9154-E69F219BA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CAD4F-2E7F-4197-98EE-765325C03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50C2E-3424-4851-BD65-26AE1DEB20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9B96-E361-4C4E-9238-850FAAD2D6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D2200-A95E-40D2-A1D3-46690C279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0E16D-544E-422F-B9A5-C7AF846896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022D6C-2547-48F7-8AE3-E01AB4741B0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exler.ru/arc/uploads/52/post-1301644162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favola-studio.ru/sites/default/files/imagecache/235x180/10_komsomol.jpg" TargetMode="External"/><Relationship Id="rId4" Type="http://schemas.openxmlformats.org/officeDocument/2006/relationships/hyperlink" Target="http://21region.org/uploads/posts/2009-03/thumbs/1236524900_masolit_7.jpg" TargetMode="Externa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foto/b/2/apps/1/743/1743253_20090521044824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thepartyshopuk.co.uk/party-supplies/wigs-teddy-boy-top-rubber-14254-thmb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i035.radikal.ru/0801/3c/3f9b83ce3d2a.jpg" TargetMode="External"/><Relationship Id="rId7" Type="http://schemas.openxmlformats.org/officeDocument/2006/relationships/hyperlink" Target="http://s40.radikal.ru/i088/0906/25/867933d51ded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http://i035.radikal.ru/0801/3c/3f9b83ce3d2a.jpg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0.jpeg"/><Relationship Id="rId7" Type="http://schemas.openxmlformats.org/officeDocument/2006/relationships/image" Target="http://www.mtv.com/shared/droplets/media/normalize_jpeg.jhtml?image=/shared/media/images/amg_dvd_covers/150/dru700/u732/u73275n2bfh.jpg&amp;width=140&amp;height=187&amp;matte=true&amp;matteColor=black" TargetMode="External"/><Relationship Id="rId2" Type="http://schemas.openxmlformats.org/officeDocument/2006/relationships/hyperlink" Target="http://www.vsmall.ro/wp-content/uploads/2010/11/2204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mtv.com/shared/droplets/media/normalize_jpeg.jhtml?image=/shared/media/images/amg_dvd_covers/150/dru700/u732/u73275n2bfh.jpg&amp;width=140&amp;height=187&amp;matte=true&amp;matteColor=black" TargetMode="External"/><Relationship Id="rId10" Type="http://schemas.openxmlformats.org/officeDocument/2006/relationships/image" Target="../media/image32.jpeg"/><Relationship Id="rId4" Type="http://schemas.openxmlformats.org/officeDocument/2006/relationships/image" Target="http://www.vsmall.ro/wp-content/uploads/2010/11/22041.jpg" TargetMode="External"/><Relationship Id="rId9" Type="http://schemas.openxmlformats.org/officeDocument/2006/relationships/hyperlink" Target="http://club.foto.ru/gallery/images/photo/2003/08/08/103689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dic.academic.ru/pictures/wiki/files/72/Hippi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4.jpeg"/><Relationship Id="rId4" Type="http://schemas.openxmlformats.org/officeDocument/2006/relationships/hyperlink" Target="http://open.az/uploads/posts/2011-03/1301282702_f7dbd081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Red_and_Anarchist_Skinheads_logo.jpe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cs1224.vkontakte.ru/u928776/11882362/x_230958a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7.jpeg"/><Relationship Id="rId4" Type="http://schemas.openxmlformats.org/officeDocument/2006/relationships/image" Target="http://cs1224.vkontakte.ru/u928776/11882362/x_230958a6.jpg" TargetMode="External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mooncostumes.com/image/167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7.xml"/><Relationship Id="rId4" Type="http://schemas.openxmlformats.org/officeDocument/2006/relationships/image" Target="http://www.mooncostumes.com/image/1672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01_-_Unit_III_-_Section_1._Ex._5_p._75.mp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lmtoday.ru/upload/iblock/d5e/a_serious_man_filmtoday_1_hg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hyperlink" Target="http://img.ehowcdn.com/article-page-main/ehow/images/a08/c2/7h/colors-paint-walls-teen-girl-800x80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.dailymail.co.uk/i/pix/2011/10/19/article-2050932-0E6FE81A00000578-506_468x340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us.123rf.com/400wm/400/400/broker/broker0902/broker090200085/4321162-a-serious-male-judge-holding-the-gavel-and-books-isolated-on-white-background.jpg" TargetMode="External"/><Relationship Id="rId4" Type="http://schemas.openxmlformats.org/officeDocument/2006/relationships/hyperlink" Target="http://vr.wyksa.ru/images/user/x_e174678f+(3).jpg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900igr.net/datai/literatura/ZHizn-SHekspira/0002-002-ZHizn-i-tvorchestvo-SHekspir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92;&#1080;&#1083;&#1100;&#1084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14unit3%20ex40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mc.org.sg/Images/history/196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1.png"/><Relationship Id="rId4" Type="http://schemas.openxmlformats.org/officeDocument/2006/relationships/image" Target="http://www.pmc.org.sg/Images/history/1960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hyperlink" Target="http://www.wonkette.com/wp-content/uploads/2010/07/boyscouts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im3-tub-ru.yandex.net/i?id=68148347-50-72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hyperlink" Target="http://images.yandex.ru/yandsearch?p=1&amp;text=Scouts&amp;img_url=30.media.tumblr.com/tumblr_kyco2ewtz61qaqn4go1_250.jpg&amp;rpt=simage" TargetMode="Externa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79388" y="2565400"/>
            <a:ext cx="89646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Youth  </a:t>
            </a:r>
            <a:r>
              <a:rPr lang="en-US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informal  organizations </a:t>
            </a:r>
            <a:endParaRPr lang="ru-RU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922337"/>
          </a:xfrm>
          <a:solidFill>
            <a:schemeClr val="bg1"/>
          </a:solidFill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</a:rPr>
              <a:t> Pioneer, Octobrist, Komsomol groups</a:t>
            </a:r>
          </a:p>
        </p:txBody>
      </p:sp>
      <p:pic>
        <p:nvPicPr>
          <p:cNvPr id="16391" name="Picture 7" descr="i?id=499901417-0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881062" cy="1008063"/>
          </a:xfrm>
          <a:prstGeom prst="rect">
            <a:avLst/>
          </a:prstGeom>
          <a:noFill/>
        </p:spPr>
      </p:pic>
      <p:pic>
        <p:nvPicPr>
          <p:cNvPr id="16393" name="Picture 9" descr="i?id=263142095-1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620713"/>
            <a:ext cx="1150938" cy="1150937"/>
          </a:xfrm>
          <a:prstGeom prst="rect">
            <a:avLst/>
          </a:prstGeom>
          <a:noFill/>
        </p:spPr>
      </p:pic>
      <p:pic>
        <p:nvPicPr>
          <p:cNvPr id="16395" name="Picture 11" descr="Картинка 16 из 1560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9500"/>
            <a:ext cx="4140200" cy="3327400"/>
          </a:xfrm>
          <a:prstGeom prst="rect">
            <a:avLst/>
          </a:prstGeom>
          <a:noFill/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111500" y="61134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>
                <a:hlinkClick r:id="rId6" action="ppaction://hlinksldjump"/>
              </a:rPr>
              <a:t>Слайд 9</a:t>
            </a:r>
            <a:endParaRPr lang="en-US"/>
          </a:p>
        </p:txBody>
      </p:sp>
      <p:pic>
        <p:nvPicPr>
          <p:cNvPr id="16402" name="Picture 18" descr="9055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628775"/>
            <a:ext cx="2089150" cy="1454150"/>
          </a:xfrm>
          <a:prstGeom prst="rect">
            <a:avLst/>
          </a:prstGeom>
          <a:noFill/>
        </p:spPr>
      </p:pic>
      <p:pic>
        <p:nvPicPr>
          <p:cNvPr id="16404" name="Picture 20" descr="Картинка 2 из 1938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1916113"/>
            <a:ext cx="2455862" cy="3168650"/>
          </a:xfrm>
          <a:prstGeom prst="rect">
            <a:avLst/>
          </a:prstGeom>
          <a:noFill/>
        </p:spPr>
      </p:pic>
      <p:pic>
        <p:nvPicPr>
          <p:cNvPr id="16406" name="Picture 22" descr="Картинка 42 из 5488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r="50917"/>
          <a:stretch>
            <a:fillRect/>
          </a:stretch>
        </p:blipFill>
        <p:spPr bwMode="auto">
          <a:xfrm>
            <a:off x="4427538" y="3284538"/>
            <a:ext cx="1992312" cy="288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545138" cy="1008062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The Teddy Boys</a:t>
            </a:r>
            <a:endParaRPr lang="ru-RU" b="1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4067175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616325" y="59690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>
                <a:hlinkClick r:id="rId3" action="ppaction://hlinksldjump"/>
              </a:rPr>
              <a:t>Слайд 9</a:t>
            </a:r>
            <a:endParaRPr lang="en-US"/>
          </a:p>
        </p:txBody>
      </p:sp>
      <p:pic>
        <p:nvPicPr>
          <p:cNvPr id="19463" name="Picture 7" descr="Картинка 83 из 16391">
            <a:hlinkClick r:id="rId4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92950" y="188913"/>
            <a:ext cx="1824038" cy="2160587"/>
          </a:xfrm>
          <a:noFill/>
          <a:ln/>
        </p:spPr>
      </p:pic>
      <p:pic>
        <p:nvPicPr>
          <p:cNvPr id="19465" name="Picture 9" descr="Картинка 2 из 7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2060575"/>
            <a:ext cx="4248150" cy="333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5256212" cy="1143000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The Mods</a:t>
            </a:r>
            <a:endParaRPr lang="ru-RU" b="1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27638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-main-pic" descr="Картинка 18 из 235356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08850" y="260350"/>
            <a:ext cx="13573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43300" y="63293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>
                <a:hlinkClick r:id="rId6" action="ppaction://hlinksldjump"/>
              </a:rPr>
              <a:t>Слайд 9</a:t>
            </a:r>
            <a:endParaRPr lang="en-US"/>
          </a:p>
        </p:txBody>
      </p:sp>
      <p:pic>
        <p:nvPicPr>
          <p:cNvPr id="20492" name="Picture 12" descr="Картинка 4 из 9095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1700213"/>
            <a:ext cx="2409825" cy="2409825"/>
          </a:xfrm>
          <a:prstGeom prst="rect">
            <a:avLst/>
          </a:prstGeom>
          <a:noFill/>
        </p:spPr>
      </p:pic>
      <p:pic>
        <p:nvPicPr>
          <p:cNvPr id="20494" name="Picture 14" descr="i?id=599947731-23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3357563"/>
            <a:ext cx="3240088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4752975" cy="1143000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The Rockers</a:t>
            </a:r>
            <a:endParaRPr lang="ru-RU" b="1"/>
          </a:p>
        </p:txBody>
      </p:sp>
      <p:pic>
        <p:nvPicPr>
          <p:cNvPr id="21508" name="Picture 4" descr="http://www.vsmall.ro/wp-content/uploads/2010/11/220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9388" y="1844675"/>
            <a:ext cx="23796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-main-pic" descr="Картинка 72 из 153446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627313" y="2636838"/>
            <a:ext cx="22669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400425" y="63293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8" action="ppaction://hlinksldjump"/>
              </a:rPr>
              <a:t>Слайд 9</a:t>
            </a:r>
            <a:endParaRPr lang="ru-RU"/>
          </a:p>
        </p:txBody>
      </p:sp>
      <p:pic>
        <p:nvPicPr>
          <p:cNvPr id="21512" name="Picture 8" descr="Картинка 2 из 101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9700" y="2133600"/>
            <a:ext cx="3349625" cy="250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4822825" cy="936625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The Hippies</a:t>
            </a:r>
            <a:endParaRPr lang="ru-RU" b="1"/>
          </a:p>
        </p:txBody>
      </p:sp>
      <p:pic>
        <p:nvPicPr>
          <p:cNvPr id="22533" name="Picture 5" descr="Картинка 2 из 1562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3889375" cy="3387725"/>
          </a:xfrm>
          <a:prstGeom prst="rect">
            <a:avLst/>
          </a:prstGeom>
          <a:noFill/>
        </p:spPr>
      </p:pic>
      <p:pic>
        <p:nvPicPr>
          <p:cNvPr id="22535" name="Picture 7" descr="Картинка 50 из 1562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840" r="13142"/>
          <a:stretch>
            <a:fillRect/>
          </a:stretch>
        </p:blipFill>
        <p:spPr bwMode="auto">
          <a:xfrm>
            <a:off x="7848600" y="0"/>
            <a:ext cx="1295400" cy="1824038"/>
          </a:xfrm>
          <a:prstGeom prst="rect">
            <a:avLst/>
          </a:prstGeom>
          <a:noFill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55963" y="62563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>
                <a:hlinkClick r:id="rId6" action="ppaction://hlinksldjump"/>
              </a:rPr>
              <a:t>Слайд 9</a:t>
            </a:r>
            <a:endParaRPr lang="en-US"/>
          </a:p>
        </p:txBody>
      </p:sp>
      <p:pic>
        <p:nvPicPr>
          <p:cNvPr id="22538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427538" y="2205038"/>
            <a:ext cx="4716462" cy="3233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5400675" cy="1143000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The Skinheads</a:t>
            </a:r>
            <a:endParaRPr lang="ru-RU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492375"/>
            <a:ext cx="4114800" cy="3633788"/>
          </a:xfrm>
        </p:spPr>
        <p:txBody>
          <a:bodyPr/>
          <a:lstStyle/>
          <a:p>
            <a:endParaRPr lang="ru-RU"/>
          </a:p>
        </p:txBody>
      </p:sp>
      <p:pic>
        <p:nvPicPr>
          <p:cNvPr id="23556" name="i-main-pic" descr="Картинка 33 из 24956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3850" y="1384300"/>
            <a:ext cx="28130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i?id=373463742-2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3138" y="0"/>
            <a:ext cx="1820862" cy="2133600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759200" y="632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6" action="ppaction://hlinksldjump"/>
              </a:rPr>
              <a:t>1</a:t>
            </a:r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2133600"/>
            <a:ext cx="533876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 descr="Red_and_Anarchist_Skinheads_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88913"/>
            <a:ext cx="1381125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16575" cy="1143000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The Punk Rockers</a:t>
            </a:r>
            <a:endParaRPr lang="ru-RU" b="1"/>
          </a:p>
        </p:txBody>
      </p:sp>
      <p:pic>
        <p:nvPicPr>
          <p:cNvPr id="24580" name="i-main-pic" descr="Картинка 2 из 15081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4213" y="1916113"/>
            <a:ext cx="31130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63575" y="62563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5" action="ppaction://hlinksldjump"/>
              </a:rPr>
              <a:t>Слайд 9</a:t>
            </a:r>
            <a:r>
              <a:rPr lang="en-US"/>
              <a:t>1</a:t>
            </a:r>
            <a:endParaRPr lang="ru-RU"/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995738" y="2133600"/>
            <a:ext cx="4932362" cy="3297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5327650" cy="796925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for and against</a:t>
            </a:r>
            <a:r>
              <a:rPr lang="en-US"/>
              <a:t> 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700213"/>
            <a:ext cx="467995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/>
              <a:t>shocking looks </a:t>
            </a:r>
            <a:endParaRPr lang="ru-RU" sz="1800" b="1"/>
          </a:p>
          <a:p>
            <a:pPr>
              <a:lnSpc>
                <a:spcPct val="80000"/>
              </a:lnSpc>
            </a:pPr>
            <a:r>
              <a:rPr lang="en-US" sz="1800" b="1"/>
              <a:t>drug and alcohol addiction</a:t>
            </a:r>
            <a:endParaRPr lang="ru-RU" sz="1800" b="1"/>
          </a:p>
          <a:p>
            <a:pPr>
              <a:lnSpc>
                <a:spcPct val="80000"/>
              </a:lnSpc>
            </a:pPr>
            <a:r>
              <a:rPr lang="en-US" sz="1800" b="1"/>
              <a:t>bad image </a:t>
            </a:r>
            <a:endParaRPr lang="ru-RU" sz="1800" b="1"/>
          </a:p>
          <a:p>
            <a:pPr>
              <a:lnSpc>
                <a:spcPct val="80000"/>
              </a:lnSpc>
            </a:pPr>
            <a:r>
              <a:rPr lang="en-US" sz="1800" b="1"/>
              <a:t>communication with friends </a:t>
            </a:r>
          </a:p>
          <a:p>
            <a:pPr>
              <a:lnSpc>
                <a:spcPct val="80000"/>
              </a:lnSpc>
            </a:pPr>
            <a:r>
              <a:rPr lang="en-US" sz="1800" b="1"/>
              <a:t>self-expression</a:t>
            </a:r>
            <a:endParaRPr lang="ru-RU" sz="1800" b="1"/>
          </a:p>
          <a:p>
            <a:pPr>
              <a:lnSpc>
                <a:spcPct val="80000"/>
              </a:lnSpc>
            </a:pPr>
            <a:r>
              <a:rPr lang="en-US" sz="1800" b="1"/>
              <a:t>special way of life</a:t>
            </a:r>
          </a:p>
          <a:p>
            <a:pPr>
              <a:lnSpc>
                <a:spcPct val="80000"/>
              </a:lnSpc>
            </a:pPr>
            <a:r>
              <a:rPr lang="en-US" sz="1800" b="1"/>
              <a:t> common interests  </a:t>
            </a:r>
            <a:endParaRPr lang="ru-RU" sz="1800" b="1"/>
          </a:p>
          <a:p>
            <a:pPr>
              <a:lnSpc>
                <a:spcPct val="80000"/>
              </a:lnSpc>
            </a:pPr>
            <a:r>
              <a:rPr lang="en-US" sz="1800" b="1"/>
              <a:t>rebellion against the society </a:t>
            </a:r>
          </a:p>
          <a:p>
            <a:pPr>
              <a:lnSpc>
                <a:spcPct val="80000"/>
              </a:lnSpc>
            </a:pPr>
            <a:r>
              <a:rPr lang="en-US" sz="1800" b="1"/>
              <a:t>rejection of everything  </a:t>
            </a:r>
            <a:endParaRPr lang="ru-RU" sz="1800" b="1"/>
          </a:p>
          <a:p>
            <a:pPr>
              <a:lnSpc>
                <a:spcPct val="80000"/>
              </a:lnSpc>
            </a:pPr>
            <a:r>
              <a:rPr lang="en-US" sz="1800" b="1"/>
              <a:t>protest against the parents</a:t>
            </a:r>
          </a:p>
          <a:p>
            <a:pPr>
              <a:lnSpc>
                <a:spcPct val="80000"/>
              </a:lnSpc>
            </a:pPr>
            <a:r>
              <a:rPr lang="en-US" sz="1800" b="1"/>
              <a:t>changing the world to the best </a:t>
            </a:r>
            <a:endParaRPr lang="ru-RU" sz="1800" b="1"/>
          </a:p>
          <a:p>
            <a:pPr>
              <a:lnSpc>
                <a:spcPct val="80000"/>
              </a:lnSpc>
            </a:pPr>
            <a:r>
              <a:rPr lang="en-US" sz="1800" b="1"/>
              <a:t>new styles of music</a:t>
            </a:r>
            <a:endParaRPr lang="ru-RU" sz="1800" b="1"/>
          </a:p>
          <a:p>
            <a:pPr>
              <a:lnSpc>
                <a:spcPct val="80000"/>
              </a:lnSpc>
            </a:pPr>
            <a:r>
              <a:rPr lang="en-US" sz="1800" b="1"/>
              <a:t>spending spare time</a:t>
            </a:r>
          </a:p>
          <a:p>
            <a:pPr>
              <a:lnSpc>
                <a:spcPct val="80000"/>
              </a:lnSpc>
            </a:pPr>
            <a:r>
              <a:rPr lang="en-US" sz="1800" b="1"/>
              <a:t>teens’ violence and aggressiveness </a:t>
            </a:r>
            <a:endParaRPr lang="ru-RU" sz="1800" b="1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00113" y="1196975"/>
            <a:ext cx="72580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What positive and negative features do youth subcultures have?</a:t>
            </a:r>
            <a:r>
              <a:rPr lang="ru-RU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4895850" cy="792162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  <a:hlinkClick r:id="rId2" action="ppaction://hlinkfile"/>
              </a:rPr>
              <a:t>Music</a:t>
            </a:r>
            <a:r>
              <a:rPr lang="en-US">
                <a:solidFill>
                  <a:schemeClr val="tx1"/>
                </a:solidFill>
              </a:rPr>
              <a:t> pause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7056437" cy="223202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</a:t>
            </a:r>
            <a:endParaRPr lang="en-US" b="1"/>
          </a:p>
          <a:p>
            <a:pPr>
              <a:buFontTx/>
              <a:buNone/>
            </a:pPr>
            <a:endParaRPr lang="en-US" b="1"/>
          </a:p>
          <a:p>
            <a:pPr>
              <a:buFontTx/>
              <a:buNone/>
            </a:pPr>
            <a:endParaRPr lang="ru-RU" b="1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614988" y="41497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Reggae – Bob Marley</a:t>
            </a:r>
            <a:endParaRPr lang="ru-RU" b="1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508625" y="35734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 R</a:t>
            </a:r>
            <a:r>
              <a:rPr lang="en-US" b="1"/>
              <a:t>ock’n’Roll – Elvis Presley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724525" y="2852738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/>
              <a:t>Techno – Prodigy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940425" y="2133600"/>
            <a:ext cx="283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Punk Rock – Sex Pistols</a:t>
            </a:r>
            <a:endParaRPr lang="ru-RU" b="1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787900" y="501332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P</a:t>
            </a:r>
            <a:r>
              <a:rPr lang="en-US" b="1"/>
              <a:t>sychedelic Rock – Pink Floyd</a:t>
            </a:r>
            <a:endParaRPr lang="ru-RU" b="1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547813" y="1412875"/>
            <a:ext cx="58515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1.</a:t>
            </a:r>
          </a:p>
          <a:p>
            <a:endParaRPr lang="ru-RU" sz="2400" b="1"/>
          </a:p>
          <a:p>
            <a:r>
              <a:rPr lang="ru-RU" sz="2400" b="1"/>
              <a:t>2.</a:t>
            </a:r>
          </a:p>
          <a:p>
            <a:endParaRPr lang="ru-RU" sz="2400" b="1"/>
          </a:p>
          <a:p>
            <a:r>
              <a:rPr lang="ru-RU" sz="2400" b="1"/>
              <a:t>3.</a:t>
            </a:r>
          </a:p>
          <a:p>
            <a:endParaRPr lang="ru-RU" sz="2400" b="1"/>
          </a:p>
          <a:p>
            <a:r>
              <a:rPr lang="ru-RU" sz="2400" b="1"/>
              <a:t>4.</a:t>
            </a:r>
          </a:p>
          <a:p>
            <a:endParaRPr lang="ru-RU" sz="2400" b="1"/>
          </a:p>
          <a:p>
            <a:r>
              <a:rPr lang="ru-RU" sz="2400" b="1"/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92 0.00463 L -0.40382 -0.38402 " pathEditMode="relative" ptsTypes="AA">
                                      <p:cBhvr>
                                        <p:cTn id="6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-0.0375 L -0.40954 -0.20533 " pathEditMode="relative" ptsTypes="AA">
                                      <p:cBhvr>
                                        <p:cTn id="10" dur="2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34 0.00463 L -0.39844 -0.005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1505 L -0.42292 0.214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8 -0.00579 L -0.33073 -0.08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7691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The Self-Sufficient Work</a:t>
            </a:r>
            <a:endParaRPr lang="ru-RU" b="1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906" name="Group 258"/>
          <p:cNvGraphicFramePr>
            <a:graphicFrameLocks noGrp="1"/>
          </p:cNvGraphicFramePr>
          <p:nvPr/>
        </p:nvGraphicFramePr>
        <p:xfrm>
          <a:off x="179388" y="2349500"/>
          <a:ext cx="8685212" cy="2528888"/>
        </p:xfrm>
        <a:graphic>
          <a:graphicData uri="http://schemas.openxmlformats.org/drawingml/2006/table">
            <a:tbl>
              <a:tblPr/>
              <a:tblGrid>
                <a:gridCol w="936625"/>
                <a:gridCol w="1368425"/>
                <a:gridCol w="1295400"/>
                <a:gridCol w="1439862"/>
                <a:gridCol w="1439863"/>
                <a:gridCol w="1008062"/>
                <a:gridCol w="11969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When and where it appeared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Motto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Signs and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symbols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Exterior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clothes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Music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Features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olors-paint-walls-teen-girl-800x8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67707">
            <a:off x="1835150" y="1557338"/>
            <a:ext cx="1944688" cy="1901825"/>
          </a:xfrm>
          <a:prstGeom prst="rect">
            <a:avLst/>
          </a:prstGeom>
          <a:noFill/>
        </p:spPr>
      </p:pic>
      <p:pic>
        <p:nvPicPr>
          <p:cNvPr id="2056" name="Picture 8" descr="Картинка 42 из 1575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7777"/>
          <a:stretch>
            <a:fillRect/>
          </a:stretch>
        </p:blipFill>
        <p:spPr bwMode="auto">
          <a:xfrm rot="-380530">
            <a:off x="250825" y="2852738"/>
            <a:ext cx="1997075" cy="1843087"/>
          </a:xfrm>
          <a:prstGeom prst="rect">
            <a:avLst/>
          </a:prstGeom>
          <a:noFill/>
        </p:spPr>
      </p:pic>
      <p:pic>
        <p:nvPicPr>
          <p:cNvPr id="2058" name="Picture 10" descr="Картинка 184 из 1581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8084" b="5539"/>
          <a:stretch>
            <a:fillRect/>
          </a:stretch>
        </p:blipFill>
        <p:spPr bwMode="auto">
          <a:xfrm rot="-289677">
            <a:off x="1331913" y="4508500"/>
            <a:ext cx="2808287" cy="2097088"/>
          </a:xfrm>
          <a:prstGeom prst="rect">
            <a:avLst/>
          </a:prstGeom>
          <a:noFill/>
        </p:spPr>
      </p:pic>
      <p:pic>
        <p:nvPicPr>
          <p:cNvPr id="2060" name="Picture 12" descr="Картинка 41 из 15081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6178" r="4515" b="23541"/>
          <a:stretch>
            <a:fillRect/>
          </a:stretch>
        </p:blipFill>
        <p:spPr bwMode="auto">
          <a:xfrm rot="-475196">
            <a:off x="4787900" y="1125538"/>
            <a:ext cx="2665413" cy="1858962"/>
          </a:xfrm>
          <a:prstGeom prst="rect">
            <a:avLst/>
          </a:prstGeom>
          <a:noFill/>
        </p:spPr>
      </p:pic>
      <p:pic>
        <p:nvPicPr>
          <p:cNvPr id="2062" name="Picture 14" descr="Картинка 141 из 15458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416461">
            <a:off x="4859338" y="3357563"/>
            <a:ext cx="1560512" cy="2336800"/>
          </a:xfrm>
          <a:prstGeom prst="rect">
            <a:avLst/>
          </a:prstGeom>
          <a:noFill/>
        </p:spPr>
      </p:pic>
      <p:pic>
        <p:nvPicPr>
          <p:cNvPr id="2064" name="Picture 16" descr="i?id=52750508-61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476892">
            <a:off x="6811963" y="3133725"/>
            <a:ext cx="14732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18488" cy="2189162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They wear </a:t>
            </a:r>
            <a:r>
              <a:rPr lang="en-US"/>
              <a:t> long jackets, velvet collars, drainpipe trousers and crepe-soled shoes. They were the first of the rebellious working-class youth cults. </a:t>
            </a:r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8313" y="3573463"/>
            <a:ext cx="8218487" cy="2189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/>
              <a:t>They  sought</a:t>
            </a:r>
            <a:r>
              <a:rPr lang="ru-RU" sz="3200"/>
              <a:t> to free themselves from societal restrictions, choose their own way, and find new meaning in life</a:t>
            </a:r>
            <a:r>
              <a:rPr lang="ru-RU" sz="3200" b="1"/>
              <a:t>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63713" y="201613"/>
            <a:ext cx="51847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Who are they</a:t>
            </a:r>
            <a:r>
              <a:rPr lang="ru-RU" sz="36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8433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They have brightly colored hair and wear metal chains.</a:t>
            </a:r>
            <a:r>
              <a:rPr lang="ru-RU"/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9750" y="3716338"/>
            <a:ext cx="8229600" cy="1684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/>
              <a:t>All persons</a:t>
            </a:r>
            <a:r>
              <a:rPr lang="en-US" sz="3200"/>
              <a:t> who ride 2 or 3 motorized vehicles and usually wear leather jackets and army boots. </a:t>
            </a:r>
            <a:endParaRPr lang="ru-RU" sz="32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763713" y="201613"/>
            <a:ext cx="51847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Who are they</a:t>
            </a:r>
            <a:r>
              <a:rPr lang="ru-RU" sz="36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72878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They</a:t>
            </a:r>
            <a:r>
              <a:rPr lang="ru-RU" sz="2800" b="1"/>
              <a:t> are </a:t>
            </a:r>
            <a:r>
              <a:rPr lang="ru-RU" sz="2800"/>
              <a:t>visually identified by their short hair and unique clothing styles.  </a:t>
            </a:r>
            <a:r>
              <a:rPr lang="en-US" sz="2800"/>
              <a:t>They always say something like “Russia for Russian”, “England for English”, “Germany for German”. </a:t>
            </a:r>
            <a:endParaRPr lang="ru-RU" sz="280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8313" y="3789363"/>
            <a:ext cx="82296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3200" b="1"/>
              <a:t>Significant elements</a:t>
            </a:r>
            <a:r>
              <a:rPr lang="ru-RU" sz="3200"/>
              <a:t> of this subculture include fashion (often tailor-made suits); music and motor scooters.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63713" y="201613"/>
            <a:ext cx="51847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Who are they</a:t>
            </a:r>
            <a:r>
              <a:rPr lang="ru-RU" sz="36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19431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 Their </a:t>
            </a:r>
            <a:r>
              <a:rPr lang="en-US" b="1"/>
              <a:t> motto</a:t>
            </a:r>
            <a:r>
              <a:rPr lang="en-US"/>
              <a:t> is </a:t>
            </a:r>
            <a:r>
              <a:rPr lang="en-US" b="1"/>
              <a:t>"Sure and Steadfast"</a:t>
            </a:r>
            <a:r>
              <a:rPr lang="en-US"/>
              <a:t> and the logo is an anchor placed over a Greek cross. </a:t>
            </a:r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9750" y="3500438"/>
            <a:ext cx="8229600" cy="201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 </a:t>
            </a:r>
            <a:r>
              <a:rPr lang="en-US" sz="2400" b="1"/>
              <a:t>It is a worldwide youth movement </a:t>
            </a:r>
            <a:r>
              <a:rPr lang="en-US" sz="2400"/>
              <a:t>of multiple organizations for both boys and girls whose aim is to develop young people physically, spiritually and mentally so that youth may take a constructive place in society.</a:t>
            </a:r>
            <a:r>
              <a:rPr lang="en-US" sz="2000"/>
              <a:t> </a:t>
            </a:r>
            <a:endParaRPr lang="ru-RU" sz="200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1963" y="1989138"/>
            <a:ext cx="6715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63713" y="201613"/>
            <a:ext cx="51847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Who are they</a:t>
            </a:r>
            <a:r>
              <a:rPr lang="ru-RU" sz="36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Wisdom</a:t>
            </a:r>
            <a:r>
              <a:rPr lang="ru-RU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28775"/>
            <a:ext cx="70675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 If there is right in the soul,</a:t>
            </a:r>
          </a:p>
          <a:p>
            <a:pPr>
              <a:buFontTx/>
              <a:buNone/>
            </a:pPr>
            <a:r>
              <a:rPr lang="en-US" sz="2800" b="1"/>
              <a:t> There is beauty in the person.</a:t>
            </a:r>
          </a:p>
          <a:p>
            <a:pPr>
              <a:buFontTx/>
              <a:buNone/>
            </a:pPr>
            <a:r>
              <a:rPr lang="en-US" sz="2800" b="1"/>
              <a:t> If there is beauty in the person,</a:t>
            </a:r>
          </a:p>
          <a:p>
            <a:pPr>
              <a:buFontTx/>
              <a:buNone/>
            </a:pPr>
            <a:r>
              <a:rPr lang="en-US" sz="2800" b="1"/>
              <a:t> There will be harmony in the home.</a:t>
            </a:r>
          </a:p>
          <a:p>
            <a:pPr>
              <a:buFontTx/>
              <a:buNone/>
            </a:pPr>
            <a:r>
              <a:rPr lang="en-US" sz="2800" b="1"/>
              <a:t> If there is harmony in the home,</a:t>
            </a:r>
          </a:p>
          <a:p>
            <a:pPr>
              <a:buFontTx/>
              <a:buNone/>
            </a:pPr>
            <a:r>
              <a:rPr lang="en-US" sz="2800" b="1"/>
              <a:t> There will be order in the nation.</a:t>
            </a:r>
          </a:p>
          <a:p>
            <a:pPr>
              <a:buFontTx/>
              <a:buNone/>
            </a:pPr>
            <a:r>
              <a:rPr lang="en-US" sz="2800" b="1"/>
              <a:t> If there is order in the nation,</a:t>
            </a:r>
          </a:p>
          <a:p>
            <a:pPr>
              <a:buFontTx/>
              <a:buNone/>
            </a:pPr>
            <a:r>
              <a:rPr lang="en-US" sz="2800" b="1"/>
              <a:t> There will be peace in the world.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692150"/>
            <a:ext cx="3529012" cy="725488"/>
          </a:xfrm>
          <a:solidFill>
            <a:schemeClr val="bg1"/>
          </a:solidFill>
        </p:spPr>
        <p:txBody>
          <a:bodyPr/>
          <a:lstStyle/>
          <a:p>
            <a:r>
              <a:rPr lang="en-US" sz="4000"/>
              <a:t>Homework </a:t>
            </a:r>
            <a:endParaRPr lang="ru-RU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STUDENT CARD </a:t>
            </a:r>
          </a:p>
          <a:p>
            <a:pPr>
              <a:buFontTx/>
              <a:buNone/>
            </a:pPr>
            <a:r>
              <a:rPr lang="en-US" sz="2800" b="1"/>
              <a:t>Give a 3 minute talk on youth subcultures.</a:t>
            </a:r>
          </a:p>
          <a:p>
            <a:pPr>
              <a:buFontTx/>
              <a:buNone/>
            </a:pPr>
            <a:r>
              <a:rPr lang="en-US" sz="2800" b="1"/>
              <a:t>Remember to say:</a:t>
            </a:r>
          </a:p>
          <a:p>
            <a:r>
              <a:rPr lang="en-US" sz="2800" b="1"/>
              <a:t>      -    what youth subcultures you know</a:t>
            </a:r>
          </a:p>
          <a:p>
            <a:r>
              <a:rPr lang="en-US" sz="2800" b="1"/>
              <a:t>     -     why different subcultures appear</a:t>
            </a:r>
          </a:p>
          <a:p>
            <a:r>
              <a:rPr lang="en-US" sz="2800" b="1"/>
              <a:t>     -     if subcultures help to express one’s individuality</a:t>
            </a:r>
          </a:p>
          <a:p>
            <a:r>
              <a:rPr lang="en-US" sz="2800" b="1"/>
              <a:t>     -     if you would like to belong to any teenage subculture (why/why not)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620713"/>
            <a:ext cx="4249738" cy="287337"/>
          </a:xfrm>
        </p:spPr>
        <p:txBody>
          <a:bodyPr/>
          <a:lstStyle/>
          <a:p>
            <a:r>
              <a:rPr lang="en-US" sz="4000" b="1"/>
              <a:t>A MADRIGAL</a:t>
            </a:r>
            <a:r>
              <a:rPr lang="ru-RU" sz="400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052513"/>
            <a:ext cx="4824413" cy="3313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>
                <a:latin typeface="Times New Roman" pitchFamily="18" charset="0"/>
              </a:rPr>
              <a:t>       </a:t>
            </a:r>
            <a:r>
              <a:rPr lang="en-US" sz="2000" b="1">
                <a:latin typeface="Times New Roman" pitchFamily="18" charset="0"/>
              </a:rPr>
              <a:t>Crabbed Age and Youth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Cannot live together: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Youth is full of pleasance,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Age is full of care;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Youth like summer </a:t>
            </a:r>
            <a:r>
              <a:rPr lang="en-US" sz="2000" b="1" u="sng">
                <a:latin typeface="Times New Roman" pitchFamily="18" charset="0"/>
              </a:rPr>
              <a:t>morn</a:t>
            </a:r>
            <a:r>
              <a:rPr lang="en-US" sz="2000" b="1">
                <a:latin typeface="Times New Roman" pitchFamily="18" charset="0"/>
              </a:rPr>
              <a:t>, </a:t>
            </a:r>
            <a:r>
              <a:rPr lang="en-US" sz="2000" b="1" i="1">
                <a:latin typeface="Times New Roman" pitchFamily="18" charset="0"/>
              </a:rPr>
              <a:t>=morning</a:t>
            </a:r>
            <a:r>
              <a:rPr lang="en-US" sz="2000" b="1">
                <a:latin typeface="Times New Roman" pitchFamily="18" charset="0"/>
              </a:rPr>
              <a:t>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Age like winter weather,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Youth like summer </a:t>
            </a:r>
            <a:r>
              <a:rPr lang="en-US" sz="2000" b="1" u="sng">
                <a:latin typeface="Times New Roman" pitchFamily="18" charset="0"/>
              </a:rPr>
              <a:t>brave</a:t>
            </a:r>
            <a:r>
              <a:rPr lang="en-US" sz="2000" b="1">
                <a:latin typeface="Times New Roman" pitchFamily="18" charset="0"/>
              </a:rPr>
              <a:t>, </a:t>
            </a:r>
            <a:r>
              <a:rPr lang="ru-RU" sz="2000" b="1" i="1">
                <a:latin typeface="Times New Roman" pitchFamily="18" charset="0"/>
              </a:rPr>
              <a:t>великолепный</a:t>
            </a:r>
            <a:r>
              <a:rPr lang="en-US" sz="2000" b="1">
                <a:latin typeface="Times New Roman" pitchFamily="18" charset="0"/>
              </a:rPr>
              <a:t>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Age like winter </a:t>
            </a:r>
            <a:r>
              <a:rPr lang="en-US" sz="2000" b="1" u="sng">
                <a:latin typeface="Times New Roman" pitchFamily="18" charset="0"/>
              </a:rPr>
              <a:t>bare</a:t>
            </a:r>
            <a:r>
              <a:rPr lang="en-US" sz="2000" b="1">
                <a:latin typeface="Times New Roman" pitchFamily="18" charset="0"/>
              </a:rPr>
              <a:t>; </a:t>
            </a:r>
            <a:r>
              <a:rPr lang="ru-RU" sz="2000" b="1" i="1">
                <a:latin typeface="Times New Roman" pitchFamily="18" charset="0"/>
              </a:rPr>
              <a:t>пустой</a:t>
            </a:r>
            <a:r>
              <a:rPr lang="en-US" sz="2000" b="1">
                <a:latin typeface="Times New Roman" pitchFamily="18" charset="0"/>
              </a:rPr>
              <a:t>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Youth is full of sport.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/>
            </a:r>
            <a:br>
              <a:rPr lang="en-US" sz="2000" b="1">
                <a:latin typeface="Times New Roman" pitchFamily="18" charset="0"/>
              </a:rPr>
            </a:br>
            <a:endParaRPr lang="ru-RU" sz="2000" b="1">
              <a:latin typeface="Times New Roman" pitchFamily="18" charset="0"/>
            </a:endParaRPr>
          </a:p>
        </p:txBody>
      </p:sp>
      <p:pic>
        <p:nvPicPr>
          <p:cNvPr id="5125" name="Picture 5" descr="Картинка 20 из 1552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89138"/>
            <a:ext cx="2465387" cy="2808287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95738" y="4005263"/>
            <a:ext cx="489743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Возраст и Юность вместе не могут; </a:t>
            </a:r>
          </a:p>
          <a:p>
            <a:r>
              <a:rPr lang="ru-RU" sz="1400" b="1"/>
              <a:t>Юность в забавах, Возраст в тревогах. </a:t>
            </a:r>
          </a:p>
          <a:p>
            <a:r>
              <a:rPr lang="ru-RU" sz="1400" b="1"/>
              <a:t>Юность - как летнего утра дыхание, </a:t>
            </a:r>
          </a:p>
          <a:p>
            <a:r>
              <a:rPr lang="ru-RU" sz="1400" b="1"/>
              <a:t>Возраст – как зимней поры увядание. </a:t>
            </a:r>
          </a:p>
          <a:p>
            <a:r>
              <a:rPr lang="ru-RU" sz="1400" b="1"/>
              <a:t>Юность, как лето, теплом приобнимет, </a:t>
            </a:r>
          </a:p>
          <a:p>
            <a:r>
              <a:rPr lang="ru-RU" sz="1400" b="1"/>
              <a:t>С Возрастом зимняя стужа нахлынет. </a:t>
            </a:r>
          </a:p>
          <a:p>
            <a:r>
              <a:rPr lang="ru-RU" sz="1400" b="1"/>
              <a:t>В Юности думаешь: жизнь бесконечна! </a:t>
            </a:r>
          </a:p>
          <a:p>
            <a:r>
              <a:rPr lang="ru-RU" sz="1400" b="1"/>
              <a:t>Возраст попросит оставить беспечность. </a:t>
            </a:r>
          </a:p>
          <a:p>
            <a:r>
              <a:rPr lang="ru-RU" sz="1400" b="1"/>
              <a:t>Две параллели не могут быть вместе… </a:t>
            </a:r>
          </a:p>
          <a:p>
            <a:r>
              <a:rPr lang="ru-RU" sz="1400" b="1"/>
              <a:t>Юность! Тобой восхищаюсь! Пою тебе песню!</a:t>
            </a:r>
            <a:r>
              <a:rPr lang="ru-RU" sz="1400"/>
              <a:t> </a:t>
            </a:r>
          </a:p>
          <a:p>
            <a:r>
              <a:rPr lang="ru-RU" b="1"/>
              <a:t>                            </a:t>
            </a:r>
            <a:endParaRPr lang="ru-RU"/>
          </a:p>
          <a:p>
            <a:endParaRPr lang="ru-RU" sz="140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39750" y="4941888"/>
            <a:ext cx="327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/>
              <a:t>William Shakespeare</a:t>
            </a:r>
            <a:r>
              <a:rPr lang="en-US"/>
              <a:t>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2138" y="6113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file"/>
              </a:rPr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675687" cy="37449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    </a:t>
            </a:r>
            <a:r>
              <a:rPr lang="en-US"/>
              <a:t>  </a:t>
            </a:r>
            <a:r>
              <a:rPr lang="en-US" b="1"/>
              <a:t>Subculture is  any  group  within  a larger   complex  culture   who   has     interests that are different from those     of the dominant culture. Subculture is      a  group  with a  distinct  style  and identity. Different subcultures have     their own  beliefs,  value  systems,  fashion  and   favourite music.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5700713" cy="942975"/>
          </a:xfrm>
          <a:solidFill>
            <a:schemeClr val="bg1"/>
          </a:solidFill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Youth Movements</a:t>
            </a:r>
            <a:r>
              <a:rPr lang="ru-RU" sz="3200" b="1">
                <a:solidFill>
                  <a:schemeClr val="tx1"/>
                </a:solidFill>
              </a:rPr>
              <a:t/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en-US" sz="3200" b="1">
                <a:solidFill>
                  <a:schemeClr val="tx1"/>
                </a:solidFill>
              </a:rPr>
              <a:t>Ex.40</a:t>
            </a:r>
            <a:r>
              <a:rPr lang="ru-RU" sz="3200" b="1">
                <a:solidFill>
                  <a:schemeClr val="tx1"/>
                </a:solidFill>
              </a:rPr>
              <a:t> </a:t>
            </a:r>
            <a:r>
              <a:rPr lang="en-US" sz="3200" b="1">
                <a:solidFill>
                  <a:schemeClr val="tx1"/>
                </a:solidFill>
              </a:rPr>
              <a:t>p.149</a:t>
            </a:r>
            <a:endParaRPr lang="ru-RU" sz="3200" b="1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68413"/>
            <a:ext cx="6408737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the Church-based Boys` Brigade [brɪ'geɪd]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Boy Scouts [skauts]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Girl Guide Association [gaɪd  əˌsəusɪ'eɪʃ(ə)n]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Nazi ['nɑːtsɪ] Hitler Youth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Blackshirts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Austrian Red Falcons ['fɔː(l)k(ə)ns] c</a:t>
            </a:r>
            <a:r>
              <a:rPr lang="ru-RU" sz="2000" b="1"/>
              <a:t>околы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Octobrist </a:t>
            </a:r>
          </a:p>
          <a:p>
            <a:pPr>
              <a:lnSpc>
                <a:spcPct val="80000"/>
              </a:lnSpc>
            </a:pPr>
            <a:r>
              <a:rPr lang="en-US" sz="2000" b="1"/>
              <a:t>P</a:t>
            </a:r>
            <a:r>
              <a:rPr lang="ru-RU" sz="2000" b="1"/>
              <a:t>ioneer [paɪə'nɪə]</a:t>
            </a: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Komsomol ['kɔmsəmɔl]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Teddy Boys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Mods [mɔdz]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Rockers ['rɔkəz] </a:t>
            </a:r>
          </a:p>
          <a:p>
            <a:pPr>
              <a:lnSpc>
                <a:spcPct val="80000"/>
              </a:lnSpc>
            </a:pPr>
            <a:r>
              <a:rPr lang="en-US" sz="2000" b="1"/>
              <a:t>Skinheads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Hippies ['hɪpɪz]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Punk Rockers [pʌŋk   'rɔkəz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hlinkClick r:id="rId2" action="ppaction://hlinkfile"/>
              </a:rPr>
              <a:t>Titles</a:t>
            </a:r>
            <a:r>
              <a:rPr lang="en-US" b="1"/>
              <a:t> </a:t>
            </a:r>
            <a:endParaRPr lang="ru-RU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569325" cy="5084762"/>
          </a:xfrm>
        </p:spPr>
        <p:txBody>
          <a:bodyPr/>
          <a:lstStyle/>
          <a:p>
            <a:pPr marL="609600" indent="-609600"/>
            <a:r>
              <a:rPr lang="en-US" b="1"/>
              <a:t>Youth Sections in Mass Political Movements</a:t>
            </a:r>
          </a:p>
          <a:p>
            <a:pPr marL="609600" indent="-609600"/>
            <a:r>
              <a:rPr lang="en-US" b="1"/>
              <a:t>Different Types of Youth Movements</a:t>
            </a:r>
          </a:p>
          <a:p>
            <a:pPr marL="609600" indent="-609600"/>
            <a:r>
              <a:rPr lang="en-US" b="1"/>
              <a:t>Young People’s Religious Organizations</a:t>
            </a:r>
          </a:p>
          <a:p>
            <a:pPr marL="609600" indent="-609600"/>
            <a:r>
              <a:rPr lang="en-US" b="1"/>
              <a:t>Post War Youth Cultures</a:t>
            </a:r>
          </a:p>
          <a:p>
            <a:pPr marL="609600" indent="-609600"/>
            <a:r>
              <a:rPr lang="en-US" b="1"/>
              <a:t>Adult-led Youth Movements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57200" y="2463800"/>
          <a:ext cx="4038600" cy="2797175"/>
        </p:xfrm>
        <a:graphic>
          <a:graphicData uri="http://schemas.openxmlformats.org/presentationml/2006/ole">
            <p:oleObj spid="_x0000_s13316" name="Диаграмма" r:id="rId3" imgW="5419776" imgH="3752985" progId="MSGraph.Chart.8">
              <p:embed followColorScheme="full"/>
            </p:oleObj>
          </a:graphicData>
        </a:graphic>
      </p:graphicFrame>
      <p:graphicFrame>
        <p:nvGraphicFramePr>
          <p:cNvPr id="13320" name="Diagram 8"/>
          <p:cNvGraphicFramePr>
            <a:graphicFrameLocks/>
          </p:cNvGraphicFramePr>
          <p:nvPr>
            <p:ph sz="half" idx="2"/>
          </p:nvPr>
        </p:nvGraphicFramePr>
        <p:xfrm>
          <a:off x="971550" y="-315913"/>
          <a:ext cx="6723063" cy="7534276"/>
        </p:xfrm>
        <a:graphic>
          <a:graphicData uri="http://schemas.openxmlformats.org/drawingml/2006/compatibility">
            <com:legacyDrawing xmlns:com="http://schemas.openxmlformats.org/drawingml/2006/compatibility" spid="_x0000_s13320"/>
          </a:graphicData>
        </a:graphic>
      </p:graphicFrame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158750" y="632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4" action="ppaction://hlinksldjump"/>
              </a:rPr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The Church-based Boys` Brigade</a:t>
            </a:r>
            <a:endParaRPr lang="ru-RU" sz="4000" b="1">
              <a:solidFill>
                <a:schemeClr val="tx1"/>
              </a:solidFill>
            </a:endParaRPr>
          </a:p>
        </p:txBody>
      </p:sp>
      <p:pic>
        <p:nvPicPr>
          <p:cNvPr id="14340" name="i-main-pic" descr="Картинка 2 из 2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4500563" y="2133600"/>
            <a:ext cx="3629025" cy="3743325"/>
          </a:xfrm>
          <a:noFill/>
          <a:ln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420938"/>
            <a:ext cx="19954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608263" y="64008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>
                <a:hlinkClick r:id="rId6" action="ppaction://hlinksldjump"/>
              </a:rPr>
              <a:t>Слайд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The Boy Scouts</a:t>
            </a:r>
            <a:r>
              <a:rPr lang="ru-RU" sz="4000" b="1">
                <a:solidFill>
                  <a:schemeClr val="tx1"/>
                </a:solidFill>
              </a:rPr>
              <a:t/>
            </a:r>
            <a:br>
              <a:rPr lang="ru-RU" sz="4000" b="1">
                <a:solidFill>
                  <a:schemeClr val="tx1"/>
                </a:solidFill>
              </a:rPr>
            </a:br>
            <a:r>
              <a:rPr lang="ru-RU" sz="4000" b="1">
                <a:solidFill>
                  <a:schemeClr val="tx1"/>
                </a:solidFill>
              </a:rPr>
              <a:t> </a:t>
            </a:r>
            <a:r>
              <a:rPr lang="en-US" sz="4000" b="1">
                <a:solidFill>
                  <a:schemeClr val="tx1"/>
                </a:solidFill>
              </a:rPr>
              <a:t>T</a:t>
            </a:r>
            <a:r>
              <a:rPr lang="en-US" sz="4000" b="1"/>
              <a:t>he Girl Guide Association </a:t>
            </a:r>
            <a:endParaRPr lang="ru-RU" sz="4000" b="1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2588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133600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im3-tub-ru.yandex.net/i?id=68148347-50-72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93700" y="6207125"/>
            <a:ext cx="387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http://im3-tub-ru.yandex.net/i?id=68148347-50-72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93700" y="6207125"/>
            <a:ext cx="387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Картинка 11 из 7012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2060575"/>
            <a:ext cx="2895600" cy="3810000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400425" y="63293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9" action="ppaction://hlinksldjump"/>
              </a:rPr>
              <a:t>Слайд 9</a:t>
            </a:r>
            <a:r>
              <a:rPr lang="en-US"/>
              <a:t>1</a:t>
            </a:r>
            <a:endParaRPr lang="ru-RU"/>
          </a:p>
        </p:txBody>
      </p:sp>
      <p:pic>
        <p:nvPicPr>
          <p:cNvPr id="15373" name="Picture 13" descr="5812%20DG%2000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2565400"/>
            <a:ext cx="248920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743</Words>
  <Application>Microsoft Office PowerPoint</Application>
  <PresentationFormat>Экран (4:3)</PresentationFormat>
  <Paragraphs>142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Оформление по умолчанию</vt:lpstr>
      <vt:lpstr>Диаграмма</vt:lpstr>
      <vt:lpstr>Слайд 1</vt:lpstr>
      <vt:lpstr>Слайд 2</vt:lpstr>
      <vt:lpstr>A MADRIGAL </vt:lpstr>
      <vt:lpstr>Слайд 4</vt:lpstr>
      <vt:lpstr>Youth Movements Ex.40 p.149</vt:lpstr>
      <vt:lpstr>Titles </vt:lpstr>
      <vt:lpstr>Слайд 7</vt:lpstr>
      <vt:lpstr>The Church-based Boys` Brigade</vt:lpstr>
      <vt:lpstr>The Boy Scouts  The Girl Guide Association </vt:lpstr>
      <vt:lpstr> Pioneer, Octobrist, Komsomol groups</vt:lpstr>
      <vt:lpstr>The Teddy Boys</vt:lpstr>
      <vt:lpstr>The Mods</vt:lpstr>
      <vt:lpstr>The Rockers</vt:lpstr>
      <vt:lpstr>The Hippies</vt:lpstr>
      <vt:lpstr>The Skinheads</vt:lpstr>
      <vt:lpstr>The Punk Rockers</vt:lpstr>
      <vt:lpstr>for and against </vt:lpstr>
      <vt:lpstr>Music pause</vt:lpstr>
      <vt:lpstr>The Self-Sufficient Work</vt:lpstr>
      <vt:lpstr>Слайд 20</vt:lpstr>
      <vt:lpstr>Слайд 21</vt:lpstr>
      <vt:lpstr>Слайд 22</vt:lpstr>
      <vt:lpstr>Слайд 23</vt:lpstr>
      <vt:lpstr>Wisdom </vt:lpstr>
      <vt:lpstr>Homework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orlova</cp:lastModifiedBy>
  <cp:revision>19</cp:revision>
  <dcterms:created xsi:type="dcterms:W3CDTF">2012-03-11T16:56:44Z</dcterms:created>
  <dcterms:modified xsi:type="dcterms:W3CDTF">2023-11-01T10:48:26Z</dcterms:modified>
</cp:coreProperties>
</file>