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96" r:id="rId3"/>
    <p:sldId id="289" r:id="rId4"/>
    <p:sldId id="275" r:id="rId5"/>
    <p:sldId id="295" r:id="rId6"/>
    <p:sldId id="286" r:id="rId7"/>
    <p:sldId id="272" r:id="rId8"/>
    <p:sldId id="297" r:id="rId9"/>
    <p:sldId id="279" r:id="rId10"/>
    <p:sldId id="288" r:id="rId11"/>
    <p:sldId id="256" r:id="rId12"/>
    <p:sldId id="280" r:id="rId13"/>
    <p:sldId id="291" r:id="rId14"/>
    <p:sldId id="293" r:id="rId15"/>
    <p:sldId id="290" r:id="rId16"/>
    <p:sldId id="282" r:id="rId17"/>
    <p:sldId id="284" r:id="rId18"/>
    <p:sldId id="283" r:id="rId19"/>
    <p:sldId id="298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660033"/>
    <a:srgbClr val="336699"/>
    <a:srgbClr val="008080"/>
    <a:srgbClr val="422C16"/>
    <a:srgbClr val="003300"/>
    <a:srgbClr val="800000"/>
    <a:srgbClr val="0C788E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842" autoAdjust="0"/>
    <p:restoredTop sz="88335" autoAdjust="0"/>
  </p:normalViewPr>
  <p:slideViewPr>
    <p:cSldViewPr>
      <p:cViewPr varScale="1">
        <p:scale>
          <a:sx n="53" d="100"/>
          <a:sy n="53" d="100"/>
        </p:scale>
        <p:origin x="-6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5E5D-325D-4628-9A01-61E97F0FF29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B38B4-9486-4149-B756-9C06A7CE9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38B4-9486-4149-B756-9C06A7CE909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38B4-9486-4149-B756-9C06A7CE909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29642" cy="3528392"/>
          </a:xfr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u="sng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i="1" u="sng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i="1" u="sng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i="1" u="sng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gussjatinskaja\Рабочий стол\Геология морей\d8aa41897a759f59cb4cdccac2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476672"/>
            <a:ext cx="7632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 </a:t>
            </a:r>
            <a: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i="1" u="sng" dirty="0" smtClean="0">
                <a:solidFill>
                  <a:srgbClr val="FFFF00"/>
                </a:solidFill>
              </a:rPr>
              <a:t>Экзогенные процессы в Мировом океане: геологическая деятельность Мирового океана</a:t>
            </a:r>
            <a:r>
              <a:rPr lang="ru-RU" sz="2800" i="1" u="sng" dirty="0" smtClean="0">
                <a:solidFill>
                  <a:srgbClr val="FFFF00"/>
                </a:solidFill>
              </a:rPr>
              <a:t>.</a:t>
            </a:r>
            <a:endParaRPr lang="ru-RU" sz="2800" u="sng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221088"/>
            <a:ext cx="3923928" cy="25340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Преподаватель дисциплины</a:t>
            </a: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Гусятинская Екатерина Юрьевна </a:t>
            </a:r>
            <a:endParaRPr lang="ru-RU" b="1" i="1" u="sng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i="1" u="sng" dirty="0" smtClean="0"/>
              <a:t>ГАПОУ  КК  «Новороссийский колледж строительства и экономики»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620688"/>
            <a:ext cx="8174142" cy="1152128"/>
          </a:xfr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В водах океанов и морей содержится около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22 млн. км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3 </a:t>
            </a:r>
            <a:r>
              <a:rPr lang="ru-RU" sz="2400" b="1" dirty="0" smtClean="0">
                <a:solidFill>
                  <a:srgbClr val="C00000"/>
                </a:solidFill>
              </a:rPr>
              <a:t>солей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1716799"/>
            <a:ext cx="878497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выпаривании этой соли из морской воды можно получить слой толщиной 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42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покрывающий весь земной шар.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12976"/>
            <a:ext cx="7776864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Подсчитано, что 1 км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морской воды содержит:  </a:t>
            </a:r>
            <a:r>
              <a:rPr lang="ru-RU" sz="2400" b="1" dirty="0" smtClean="0">
                <a:solidFill>
                  <a:srgbClr val="C00000"/>
                </a:solidFill>
              </a:rPr>
              <a:t>28×10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6</a:t>
            </a:r>
            <a:r>
              <a:rPr lang="ru-RU" sz="2400" b="1" dirty="0" smtClean="0">
                <a:solidFill>
                  <a:srgbClr val="C00000"/>
                </a:solidFill>
              </a:rPr>
              <a:t> т</a:t>
            </a:r>
            <a:r>
              <a:rPr lang="ru-RU" sz="2400" dirty="0" smtClean="0"/>
              <a:t> хлористого натрия,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1,3×10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6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т магния,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3,1×10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4</a:t>
            </a:r>
            <a:r>
              <a:rPr lang="ru-RU" sz="2400" dirty="0" smtClean="0"/>
              <a:t> т бора,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79 т</a:t>
            </a:r>
            <a:r>
              <a:rPr lang="ru-RU" sz="2400" dirty="0" smtClean="0"/>
              <a:t> меди </a:t>
            </a:r>
          </a:p>
          <a:p>
            <a:pPr algn="ctr"/>
            <a:r>
              <a:rPr lang="ru-RU" sz="2400" dirty="0" smtClean="0"/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11 т</a:t>
            </a:r>
            <a:r>
              <a:rPr lang="ru-RU" sz="2400" dirty="0" smtClean="0"/>
              <a:t> урана.</a:t>
            </a: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1692275" y="1500174"/>
            <a:ext cx="57610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6000" dirty="0" smtClean="0">
              <a:solidFill>
                <a:srgbClr val="336699"/>
              </a:solidFill>
            </a:endParaRPr>
          </a:p>
        </p:txBody>
      </p:sp>
      <p:pic>
        <p:nvPicPr>
          <p:cNvPr id="16385" name="Picture 1" descr="C:\Documents and Settings\gussjatinskaja\Рабочий стол\Геология морей\img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gussjatinskaja\Рабочий стол\Геология морей\0003-003-Morja-okrainnye-i-vnutrenni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Documents and Settings\gussjatinskaja\Рабочий стол\Геология морей\image-289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65704" cy="64807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9552" y="463571"/>
            <a:ext cx="86044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5550" algn="l"/>
              </a:tabLst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5550" algn="l"/>
              </a:tabLst>
            </a:pPr>
            <a:endParaRPr lang="ru-RU" sz="28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5550" algn="l"/>
              </a:tabLst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555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Геологическая деятельность моря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555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проявляется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95550" algn="l"/>
              </a:tabLs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495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разрушении горных пород,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4955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транспортировке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4955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отложении разрушенного материала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712968" cy="1990574"/>
          </a:xfrm>
        </p:spPr>
        <p:txBody>
          <a:bodyPr/>
          <a:lstStyle/>
          <a:p>
            <a:r>
              <a:rPr lang="ru-RU" sz="2400" b="1" u="sng" dirty="0" smtClean="0"/>
              <a:t>Разрушительная работа </a:t>
            </a:r>
            <a:r>
              <a:rPr lang="ru-RU" sz="2400" dirty="0" smtClean="0"/>
              <a:t>океанов и морей осуществляется </a:t>
            </a:r>
            <a:r>
              <a:rPr lang="ru-RU" sz="2400" dirty="0" smtClean="0">
                <a:solidFill>
                  <a:srgbClr val="002060"/>
                </a:solidFill>
              </a:rPr>
              <a:t>в процессе движения морской воды,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за счет гидравлического удара,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ударов переносимыми обломками горных пород и химического воздействия.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4888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Разрушительная деятельность моря получила название абразии (лат. «абразио» - соскабливание).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измерениям, давление волн составляет от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до 30 т/м</a:t>
            </a:r>
            <a:r>
              <a:rPr lang="ru-RU" sz="24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суши.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Documents and Settings\gussjatinskaja\Рабочий стол\Геология морей\БЕРЕГОВАЯ АБРАЗ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5256584" cy="27106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528" y="4143126"/>
            <a:ext cx="324036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Наиболее интенсивно разрушаются берега во время шторма, когда высота выброса воды нередко достигает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60 м.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4608512"/>
          </a:xfrm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ru-RU" sz="2400" dirty="0" smtClean="0"/>
              <a:t>Море производит большую работу </a:t>
            </a:r>
            <a:r>
              <a:rPr lang="ru-RU" sz="2400" b="1" u="sng" dirty="0" smtClean="0"/>
              <a:t>по перемещению </a:t>
            </a:r>
            <a:r>
              <a:rPr lang="ru-RU" sz="2400" dirty="0" smtClean="0"/>
              <a:t>обломочного материала </a:t>
            </a:r>
            <a:r>
              <a:rPr lang="ru-RU" sz="2400" u="sng" dirty="0" smtClean="0"/>
              <a:t>силой прибоя, во время прилива и отлива и с помощью морских течений.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Наиболее значительные перемещения обломков происходят </a:t>
            </a:r>
            <a:r>
              <a:rPr lang="ru-RU" sz="2400" u="sng" dirty="0" smtClean="0"/>
              <a:t>во время шторма и при сильном прибое. </a:t>
            </a:r>
            <a:r>
              <a:rPr lang="ru-RU" sz="2400" dirty="0" smtClean="0"/>
              <a:t>Интенсивный перенос осуществляют </a:t>
            </a:r>
            <a:r>
              <a:rPr lang="ru-RU" sz="2400" u="sng" dirty="0" smtClean="0"/>
              <a:t>сильные прибрежные течения.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 время штормов перемещаются также </a:t>
            </a:r>
            <a:r>
              <a:rPr lang="ru-RU" sz="2400" u="sng" dirty="0" smtClean="0"/>
              <a:t>обломки  и глыбы горных пород.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4664"/>
            <a:ext cx="8643998" cy="2016224"/>
          </a:xfrm>
        </p:spPr>
        <p:txBody>
          <a:bodyPr/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280920" cy="120032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Море производит и большую </a:t>
            </a:r>
            <a:r>
              <a:rPr lang="ru-RU" sz="2400" u="sng" dirty="0" smtClean="0">
                <a:solidFill>
                  <a:srgbClr val="C00000"/>
                </a:solidFill>
              </a:rPr>
              <a:t>созидательную работу: </a:t>
            </a:r>
            <a:r>
              <a:rPr lang="ru-RU" sz="2400" dirty="0" smtClean="0"/>
              <a:t>накапливает осадочные толщи горных пород и залежей полезных ископаемых.</a:t>
            </a:r>
            <a:endParaRPr lang="ru-RU" sz="24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1956180"/>
            <a:ext cx="8568952" cy="329320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Морские отложения и закономерности их распределения на дне моря.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океанах и морях происходит сложный процесс аккумуляции осадков. В морях осаждаются обломочные частицы различных минералов и горных пород, которые формируют так называемые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терригенные осадки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(лат. ”терра”- земля).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 соединений выпадает в виде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химических  осадков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являются продуктом жизнедеятельности организмов. Эти осадки называются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органогенными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их образовании значительную роль играют планктон и бентос.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33843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Все осадки морских бассейнов принято делить, сообразуясь с </a:t>
            </a:r>
            <a:r>
              <a:rPr lang="ru-RU" u="sng" dirty="0" smtClean="0">
                <a:solidFill>
                  <a:srgbClr val="CC3399"/>
                </a:solidFill>
              </a:rPr>
              <a:t>гипсографической  кривой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i="1" dirty="0" smtClean="0">
                <a:solidFill>
                  <a:srgbClr val="C00000"/>
                </a:solidFill>
              </a:rPr>
              <a:t>прибрежные</a:t>
            </a:r>
            <a:r>
              <a:rPr lang="ru-RU" dirty="0" smtClean="0">
                <a:solidFill>
                  <a:srgbClr val="C00000"/>
                </a:solidFill>
              </a:rPr>
              <a:t> осадки </a:t>
            </a:r>
            <a:r>
              <a:rPr lang="ru-RU" dirty="0" smtClean="0">
                <a:solidFill>
                  <a:srgbClr val="002060"/>
                </a:solidFill>
              </a:rPr>
              <a:t>областей материковой отмели  (шельфа);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осадки континентального склона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(батиальная область)  и </a:t>
            </a:r>
            <a:r>
              <a:rPr lang="ru-RU" i="1" dirty="0" smtClean="0">
                <a:solidFill>
                  <a:srgbClr val="C00000"/>
                </a:solidFill>
              </a:rPr>
              <a:t>осадки глубоководных частей </a:t>
            </a:r>
            <a:r>
              <a:rPr lang="ru-RU" i="1" dirty="0" smtClean="0">
                <a:solidFill>
                  <a:srgbClr val="C00000"/>
                </a:solidFill>
              </a:rPr>
              <a:t>океана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(абиссальная область).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3" name="Picture 1" descr="C:\Documents and Settings\gussjatinskaja\Рабочий стол\Геология морей\гипсографическая кривая\гипсографическая кри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784976" cy="4320480"/>
          </a:xfrm>
          <a:prstGeom prst="rect">
            <a:avLst/>
          </a:prstGeom>
          <a:noFill/>
          <a:ln w="38100">
            <a:solidFill>
              <a:srgbClr val="CC3399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500198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 является непременной составной частью всего живого.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14555"/>
            <a:ext cx="3008313" cy="3214709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 – СОК ЖИЗНИ.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(Леонардо да Винчи)</a:t>
            </a:r>
          </a:p>
        </p:txBody>
      </p:sp>
      <p:pic>
        <p:nvPicPr>
          <p:cNvPr id="7" name="Содержимое 6" descr="mald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714356"/>
            <a:ext cx="5143536" cy="4429155"/>
          </a:xfrm>
          <a:ln w="38100"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20" y="273050"/>
            <a:ext cx="5072098" cy="5853113"/>
          </a:xfrm>
        </p:spPr>
        <p:txBody>
          <a:bodyPr/>
          <a:lstStyle/>
          <a:p>
            <a:r>
              <a:rPr lang="ru-RU" sz="2000" u="sng" dirty="0" smtClean="0">
                <a:solidFill>
                  <a:srgbClr val="002060"/>
                </a:solidFill>
              </a:rPr>
              <a:t>Вернадский Владимир Иванович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(1863–1945), русский минералог, кристаллограф, геолог, геохимик, историк и организатор науки, философ, общественный деятель. Автор классической работы «Биосфера» (1926 г.). 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«… все природные воды, где бы они не находились и в каком бы состоянии они не были, теснейшим образом связаны между собой и образуют единую оболочку – </a:t>
            </a:r>
            <a:r>
              <a:rPr lang="ru-RU" sz="2000" b="1" u="sng" dirty="0" smtClean="0">
                <a:solidFill>
                  <a:srgbClr val="002060"/>
                </a:solidFill>
              </a:rPr>
              <a:t>ГИДРОСФЕРУ</a:t>
            </a:r>
            <a:r>
              <a:rPr lang="ru-RU" sz="2000" b="1" dirty="0" smtClean="0">
                <a:solidFill>
                  <a:srgbClr val="002060"/>
                </a:solidFill>
              </a:rPr>
              <a:t> Земли.</a:t>
            </a:r>
            <a:r>
              <a:rPr lang="ru-RU" sz="2000" dirty="0" smtClean="0">
                <a:solidFill>
                  <a:srgbClr val="002060"/>
                </a:solidFill>
              </a:rPr>
              <a:t>»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4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342902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общем виде принято деление гидросферы на </a:t>
            </a:r>
            <a:r>
              <a:rPr lang="ru-RU" sz="2800" dirty="0" smtClean="0">
                <a:solidFill>
                  <a:srgbClr val="C00000"/>
                </a:solidFill>
              </a:rPr>
              <a:t>Мировой океан, </a:t>
            </a:r>
            <a:r>
              <a:rPr lang="ru-RU" sz="2800" dirty="0" smtClean="0">
                <a:solidFill>
                  <a:srgbClr val="002060"/>
                </a:solidFill>
              </a:rPr>
              <a:t>континентальные воды и подземные воды. Большая часть воды сосредоточена в океане, значительно меньше — в континентальной речной сети и подземных водах.    Также большие запасы воды имеются в атмосфере, в виде облаков и водяного пара.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Свыше </a:t>
            </a:r>
            <a:r>
              <a:rPr lang="ru-RU" sz="2800" b="1" dirty="0" smtClean="0">
                <a:solidFill>
                  <a:srgbClr val="C00000"/>
                </a:solidFill>
              </a:rPr>
              <a:t>96 % объёма гидросферы составляют моря и океаны</a:t>
            </a:r>
            <a:r>
              <a:rPr lang="ru-RU" sz="2800" dirty="0" smtClean="0">
                <a:solidFill>
                  <a:srgbClr val="002060"/>
                </a:solidFill>
              </a:rPr>
              <a:t>, около 2 % — подземные воды, около 2 % — льды и снега, около 0,02 % — поверхностные воды суши. Часть воды находится в твёрдом состоянии в виде ледников, снежного покрова и в вечной мерзлоте, представляя собой криосферу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ussjatinskaja\Рабочий стол\Геология морей\470be7a07deb1e380bd58d3f2f1236f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506122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ater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285728"/>
            <a:ext cx="5143536" cy="4785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186106" cy="464346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Площадь поверхности океана (акватория) составляет 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361 млн. кв. км</a:t>
            </a:r>
            <a:r>
              <a:rPr lang="ru-RU" sz="2800" dirty="0" smtClean="0">
                <a:solidFill>
                  <a:srgbClr val="002060"/>
                </a:solidFill>
              </a:rPr>
              <a:t>.,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что в 2,4 раза больше площади суши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b="1" u="sng" dirty="0" smtClean="0">
                <a:solidFill>
                  <a:srgbClr val="002060"/>
                </a:solidFill>
              </a:rPr>
              <a:t>149 млн. кв. км</a:t>
            </a:r>
            <a:r>
              <a:rPr lang="ru-RU" sz="2800" dirty="0" smtClean="0">
                <a:solidFill>
                  <a:srgbClr val="002060"/>
                </a:solidFill>
              </a:rPr>
              <a:t>.)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ussjatinskaja\Рабочий стол\Геология морей\Karta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214423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1857364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Экология пришлолщ9шл87шлриродных 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471990" cy="5768997"/>
          </a:xfrm>
        </p:spPr>
        <p:txBody>
          <a:bodyPr/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</p:txBody>
      </p:sp>
      <p:pic>
        <p:nvPicPr>
          <p:cNvPr id="5122" name="Picture 2" descr="C:\Documents and Settings\gussjatinskaja\Рабочий стол\Геология морей\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51125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3714776" cy="116205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Солёность</a:t>
            </a: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b="0" dirty="0" smtClean="0">
                <a:solidFill>
                  <a:srgbClr val="002060"/>
                </a:solidFill>
              </a:rPr>
              <a:t>содержание солей в воде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320px-Wiki_plot_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357298"/>
            <a:ext cx="485778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328982" cy="4911741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Измеряется в «‰» («</a:t>
            </a:r>
            <a:r>
              <a:rPr lang="ru-RU" sz="1600" b="1" dirty="0" smtClean="0">
                <a:solidFill>
                  <a:srgbClr val="002060"/>
                </a:solidFill>
              </a:rPr>
              <a:t>промилле») </a:t>
            </a:r>
            <a:r>
              <a:rPr lang="ru-RU" sz="1600" b="1" dirty="0" smtClean="0">
                <a:solidFill>
                  <a:srgbClr val="002060"/>
                </a:solidFill>
              </a:rPr>
              <a:t>или единицах PSU (Practical Salinity Units) практической шкалы солености (Practical Salinity Scale).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Солёность в промилле это количество твёрдых веществ в граммах, растворённое в 1 кг морской воды, при условии, что все галогены заменены эквивалентным количеством хлора, все карбонаты переведены в окислы, органическое вещество сожжено.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42860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Среднегодовая солёность воды Мирового океана (в промилле).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idx="1"/>
          </p:nvPr>
        </p:nvSpPr>
        <p:spPr>
          <a:xfrm>
            <a:off x="251520" y="273050"/>
            <a:ext cx="8640960" cy="5028158"/>
          </a:xfrm>
          <a:blipFill>
            <a:blip r:embed="rId2" cstate="print"/>
            <a:tile tx="0" ty="0" sx="100000" sy="100000" flip="none" algn="tl"/>
          </a:blipFill>
          <a:effectLst>
            <a:innerShdw blurRad="63500" dist="50800" dir="2700000">
              <a:prstClr val="black">
                <a:alpha val="50000"/>
              </a:prstClr>
            </a:innerShdw>
            <a:softEdge rad="127000"/>
          </a:effectLst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Средняя соленость морской воды  равна </a:t>
            </a:r>
            <a:r>
              <a:rPr lang="ru-RU" sz="2400" dirty="0" smtClean="0">
                <a:solidFill>
                  <a:srgbClr val="C00000"/>
                </a:solidFill>
              </a:rPr>
              <a:t>35 г/кг</a:t>
            </a:r>
            <a:r>
              <a:rPr lang="ru-RU" sz="2400" dirty="0" smtClean="0"/>
              <a:t>, но она поднимается  до </a:t>
            </a:r>
            <a:r>
              <a:rPr lang="ru-RU" sz="2400" dirty="0" smtClean="0">
                <a:solidFill>
                  <a:srgbClr val="C00000"/>
                </a:solidFill>
              </a:rPr>
              <a:t>47 </a:t>
            </a:r>
            <a:r>
              <a:rPr lang="ru-RU" sz="2400" dirty="0" smtClean="0">
                <a:solidFill>
                  <a:srgbClr val="C00000"/>
                </a:solidFill>
              </a:rPr>
              <a:t>г/кг</a:t>
            </a:r>
            <a:r>
              <a:rPr lang="ru-RU" sz="2400" dirty="0" smtClean="0"/>
              <a:t>, </a:t>
            </a:r>
            <a:r>
              <a:rPr lang="ru-RU" sz="2400" dirty="0" smtClean="0"/>
              <a:t>и составляет соответственно </a:t>
            </a:r>
          </a:p>
          <a:p>
            <a:pPr algn="ctr">
              <a:buNone/>
            </a:pPr>
            <a:r>
              <a:rPr lang="ru-RU" sz="2400" dirty="0" smtClean="0"/>
              <a:t>    35 и 47 </a:t>
            </a:r>
            <a:r>
              <a:rPr lang="ru-RU" sz="2400" b="1" dirty="0" smtClean="0"/>
              <a:t>‰. </a:t>
            </a:r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400" dirty="0" smtClean="0"/>
              <a:t>Разные моря земного шара имеют различную соленость: </a:t>
            </a:r>
          </a:p>
          <a:p>
            <a:r>
              <a:rPr lang="ru-RU" sz="2400" dirty="0" smtClean="0"/>
              <a:t>                   Черное море – от </a:t>
            </a:r>
            <a:r>
              <a:rPr lang="ru-RU" sz="2400" dirty="0" smtClean="0">
                <a:solidFill>
                  <a:srgbClr val="C00000"/>
                </a:solidFill>
              </a:rPr>
              <a:t>17 до 22,6 </a:t>
            </a:r>
            <a:r>
              <a:rPr lang="ru-RU" sz="2400" dirty="0" smtClean="0"/>
              <a:t>‰:</a:t>
            </a:r>
          </a:p>
          <a:p>
            <a:r>
              <a:rPr lang="ru-RU" sz="2400" dirty="0" smtClean="0"/>
              <a:t>                   Азовское море – от </a:t>
            </a:r>
            <a:r>
              <a:rPr lang="ru-RU" sz="2400" dirty="0" smtClean="0">
                <a:solidFill>
                  <a:srgbClr val="C00000"/>
                </a:solidFill>
              </a:rPr>
              <a:t>11 до 14 </a:t>
            </a:r>
            <a:r>
              <a:rPr lang="ru-RU" sz="2400" dirty="0" smtClean="0"/>
              <a:t>‰;</a:t>
            </a:r>
          </a:p>
          <a:p>
            <a:r>
              <a:rPr lang="ru-RU" sz="2400" dirty="0" smtClean="0"/>
              <a:t>                   Балтийское море – от </a:t>
            </a:r>
            <a:r>
              <a:rPr lang="ru-RU" sz="2400" dirty="0" smtClean="0">
                <a:solidFill>
                  <a:srgbClr val="C00000"/>
                </a:solidFill>
              </a:rPr>
              <a:t>20 до 30 </a:t>
            </a:r>
            <a:r>
              <a:rPr lang="ru-RU" sz="2400" dirty="0" smtClean="0"/>
              <a:t>‰;</a:t>
            </a:r>
          </a:p>
          <a:p>
            <a:r>
              <a:rPr lang="ru-RU" sz="2400" dirty="0" smtClean="0"/>
              <a:t>                   Каспийское море – от </a:t>
            </a:r>
            <a:r>
              <a:rPr lang="ru-RU" sz="2400" dirty="0" smtClean="0">
                <a:solidFill>
                  <a:srgbClr val="C00000"/>
                </a:solidFill>
              </a:rPr>
              <a:t>5 до 14 </a:t>
            </a:r>
            <a:r>
              <a:rPr lang="ru-RU" sz="2400" dirty="0" smtClean="0"/>
              <a:t>‰  и т.д.</a:t>
            </a: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586</Words>
  <Application>Microsoft Office PowerPoint</Application>
  <PresentationFormat>Экран (4:3)</PresentationFormat>
  <Paragraphs>64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      </vt:lpstr>
      <vt:lpstr>Слайд 2</vt:lpstr>
      <vt:lpstr>В общем виде принято деление гидросферы на Мировой океан, континентальные воды и подземные воды. Большая часть воды сосредоточена в океане, значительно меньше — в континентальной речной сети и подземных водах.    Также большие запасы воды имеются в атмосфере, в виде облаков и водяного пара.  Свыше 96 % объёма гидросферы составляют моря и океаны, около 2 % — подземные воды, около 2 % — льды и снега, около 0,02 % — поверхностные воды суши. Часть воды находится в твёрдом состоянии в виде ледников, снежного покрова и в вечной мерзлоте, представляя собой криосферу</vt:lpstr>
      <vt:lpstr>Слайд 4</vt:lpstr>
      <vt:lpstr>Слайд 5</vt:lpstr>
      <vt:lpstr>Слайд 6</vt:lpstr>
      <vt:lpstr>Слайд 7</vt:lpstr>
      <vt:lpstr>Солёность — содержание солей в воде. </vt:lpstr>
      <vt:lpstr>Слайд 9</vt:lpstr>
      <vt:lpstr>Слайд 10</vt:lpstr>
      <vt:lpstr>Слайд 11</vt:lpstr>
      <vt:lpstr>Слайд 12</vt:lpstr>
      <vt:lpstr>Слайд 13</vt:lpstr>
      <vt:lpstr>Слайд 14</vt:lpstr>
      <vt:lpstr>Разрушительная работа океанов и морей осуществляется в процессе движения морской воды,  за счет гидравлического удара,  ударов переносимыми обломками горных пород и химического воздействия.</vt:lpstr>
      <vt:lpstr>Море производит большую работу по перемещению обломочного материала силой прибоя, во время прилива и отлива и с помощью морских течений.   Наиболее значительные перемещения обломков происходят во время шторма и при сильном прибое. Интенсивный перенос осуществляют сильные прибрежные течения.   Во время штормов перемещаются также обломки  и глыбы горных пород. </vt:lpstr>
      <vt:lpstr>  </vt:lpstr>
      <vt:lpstr>       Все осадки морских бассейнов принято делить, сообразуясь с гипсографической  кривой,  на прибрежные осадки областей материковой отмели  (шельфа); осадки континентального склона (батиальная область)  и осадки глубоководных частей океана (абиссальная область).    </vt:lpstr>
      <vt:lpstr>Вода является непременной составной частью всего живого.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gussjatinskaja</cp:lastModifiedBy>
  <cp:revision>665</cp:revision>
  <dcterms:created xsi:type="dcterms:W3CDTF">2010-05-23T14:28:12Z</dcterms:created>
  <dcterms:modified xsi:type="dcterms:W3CDTF">2018-12-18T06:12:02Z</dcterms:modified>
</cp:coreProperties>
</file>