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83" r:id="rId12"/>
    <p:sldId id="267" r:id="rId13"/>
    <p:sldId id="268" r:id="rId14"/>
    <p:sldId id="269" r:id="rId15"/>
    <p:sldId id="284" r:id="rId16"/>
    <p:sldId id="274" r:id="rId17"/>
    <p:sldId id="275" r:id="rId18"/>
    <p:sldId id="276" r:id="rId19"/>
    <p:sldId id="277" r:id="rId20"/>
    <p:sldId id="278" r:id="rId21"/>
    <p:sldId id="285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5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51637-06D1-4BDA-B634-8DC35F2B98B5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CE26-E2FF-42C2-A7B8-BAD66457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5E3024-D518-4812-96F1-1F818FA1086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EC6767-9783-4940-91D1-DE54992E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1571612"/>
            <a:ext cx="67866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Правовой режим земель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особо охраняемых территорий и объектов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7639080" cy="57864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На землях ООПТ, включающих в себя особо ценные экологические системы и объекты, ради сохранения которых создавалась данная территория, </a:t>
            </a:r>
            <a:r>
              <a:rPr lang="ru-RU" b="1" dirty="0" smtClean="0"/>
              <a:t>запрещается деятельность</a:t>
            </a:r>
            <a:r>
              <a:rPr lang="ru-RU" dirty="0" smtClean="0"/>
              <a:t>, не связанная с сохранением и изучением природных комплексов и объектов и не предусмотренная федеральными законами и законами субъектов РФ. </a:t>
            </a:r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smtClean="0"/>
              <a:t>  </a:t>
            </a:r>
            <a:r>
              <a:rPr lang="ru-RU" dirty="0" smtClean="0"/>
              <a:t>В пределах земель ООПТ изменение целевого назначения земельных участков или прекращение прав на землю для нужд, противоречащих их целевому назначению, не допускается.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39" y="642918"/>
            <a:ext cx="7709279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858180" cy="61882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В составе земель ООПТ </a:t>
            </a:r>
            <a:r>
              <a:rPr lang="ru-RU" u="sng" dirty="0" smtClean="0"/>
              <a:t>выделяются земельные участки частичного хозяйственного использования,</a:t>
            </a:r>
            <a:r>
              <a:rPr lang="ru-RU" dirty="0" smtClean="0"/>
              <a:t> на которых разрешено осуществлять хозяйственную и иную деятельность с соблюдением установленных ограничений. ФЗ "Об особо охраняемых природных территориях" предусматривает выделение таких участков только на территориях государственных природных заповедников.</a:t>
            </a:r>
          </a:p>
          <a:p>
            <a:pPr algn="just">
              <a:buNone/>
            </a:pPr>
            <a:r>
              <a:rPr lang="ru-RU" dirty="0" smtClean="0"/>
              <a:t>          На территориях национальных парков, природных парков, дендрологических парков и ботанических садов такие земельные участки </a:t>
            </a:r>
            <a:r>
              <a:rPr lang="ru-RU" u="sng" dirty="0" smtClean="0"/>
              <a:t>не выделяются. </a:t>
            </a:r>
            <a:r>
              <a:rPr lang="ru-RU" dirty="0" smtClean="0"/>
              <a:t>На этих территориях выделяются лишь функциональные зоны. Федеральные законы также не содержат требований о выделении участков частичного хозяйственного использования на территориях государственных природных заказников.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786742" cy="61882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На землях ООПР федерального значения запрещается: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ru-RU" dirty="0" smtClean="0"/>
              <a:t> предоставление земельных участков для садоводства и дачного хозяйства;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ru-RU" dirty="0" smtClean="0"/>
              <a:t> строительство автомобильных дорог, трубопроводов, линий электропередачи и других коммуникаций, а также строительство и эксплуатация промышленных, хозяйственных и жилых объектов, не связанных с разрешенной на ООПТ деятельностью в соответствии с ФЗ;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ru-RU" dirty="0" smtClean="0"/>
              <a:t> движение и стоянка механических транспортных средств, не связанные с функционированием ООПТ, прогон скота вне автомобильных дорог;</a:t>
            </a:r>
          </a:p>
          <a:p>
            <a:pPr marL="457200" indent="-457200" algn="just">
              <a:buSzPct val="100000"/>
              <a:buFont typeface="+mj-lt"/>
              <a:buAutoNum type="arabicPeriod"/>
            </a:pPr>
            <a:r>
              <a:rPr lang="ru-RU" dirty="0" smtClean="0"/>
              <a:t> иные виды деятельности, запрещенные федеральными законами.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858180" cy="621510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В целях защиты земель ООПТ от неблагоприятных антропогенных воздействий на прилегающих к ним земельных участках могут создаваться </a:t>
            </a:r>
            <a:r>
              <a:rPr lang="ru-RU" b="1" dirty="0" smtClean="0"/>
              <a:t>охранные зоны </a:t>
            </a:r>
            <a:r>
              <a:rPr lang="ru-RU" dirty="0" smtClean="0"/>
              <a:t>или округа с регулируемым режимом хозяйственной деятельности. В границах этих зон запрещается деятельность, оказывающая негативное воздействие на природные комплексы особо охраняемых природных территорий. Границы охранных зон должны быть обозначены специальными информационными знаками.</a:t>
            </a:r>
          </a:p>
          <a:p>
            <a:pPr algn="just">
              <a:buNone/>
            </a:pPr>
            <a:r>
              <a:rPr lang="ru-RU" dirty="0" smtClean="0"/>
              <a:t>       В ФЗ "Об особо охраняемых природных территориях" предусматривается необходимость создания охранных зон на участках земли и водного пространства, прилегающих к территориям государственных природных заповедников, национальных парков, природных парков, памятников природы.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428604"/>
            <a:ext cx="762005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Правовой режим земель природоохранного назначения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К землям природоохранного назначения относятся земли:</a:t>
            </a:r>
          </a:p>
          <a:p>
            <a:pPr algn="just">
              <a:buNone/>
            </a:pPr>
            <a:r>
              <a:rPr lang="ru-RU" dirty="0" smtClean="0">
                <a:solidFill>
                  <a:srgbClr val="FB8503"/>
                </a:solidFill>
              </a:rPr>
              <a:t>1) </a:t>
            </a:r>
            <a:r>
              <a:rPr lang="ru-RU" dirty="0" smtClean="0"/>
              <a:t>запретных и </a:t>
            </a:r>
            <a:r>
              <a:rPr lang="ru-RU" dirty="0" err="1" smtClean="0"/>
              <a:t>нерестоохранных</a:t>
            </a:r>
            <a:r>
              <a:rPr lang="ru-RU" dirty="0" smtClean="0"/>
              <a:t> полос, находящиеся в местах нереста определенных видов рыб;</a:t>
            </a:r>
          </a:p>
          <a:p>
            <a:pPr algn="just">
              <a:buNone/>
            </a:pPr>
            <a:r>
              <a:rPr lang="ru-RU" dirty="0" smtClean="0">
                <a:solidFill>
                  <a:srgbClr val="FB8503"/>
                </a:solidFill>
              </a:rPr>
              <a:t>2) </a:t>
            </a:r>
            <a:r>
              <a:rPr lang="ru-RU" dirty="0" smtClean="0"/>
              <a:t>занятые защитными лесами, предусмотренными лесным законодательством (за исключением защитных лесов, расположенных на землях лесного фонда, землях особо охраняемых территорий);</a:t>
            </a:r>
          </a:p>
          <a:p>
            <a:pPr algn="just">
              <a:buNone/>
            </a:pPr>
            <a:r>
              <a:rPr lang="ru-RU" dirty="0" smtClean="0">
                <a:solidFill>
                  <a:srgbClr val="FB8503"/>
                </a:solidFill>
              </a:rPr>
              <a:t>3) </a:t>
            </a:r>
            <a:r>
              <a:rPr lang="ru-RU" dirty="0" smtClean="0"/>
              <a:t>иные земли, выполняющие природоохранные функции.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8143900" cy="62865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Земельные участки в пределах этих земель не изымаются и не выкупаются у собственников, землепользователей, землевладельцев и арендаторов земельных участков.</a:t>
            </a:r>
          </a:p>
          <a:p>
            <a:pPr algn="just">
              <a:buNone/>
            </a:pPr>
            <a:r>
              <a:rPr lang="ru-RU" dirty="0" smtClean="0"/>
              <a:t>       В этом правовой режим территорий природоохранного назначения отличается от правового режима ООПТ, некоторые виды которых (государственные природные заказники, памятники природы) допускают изъятие земель у частных правообладателей.</a:t>
            </a:r>
          </a:p>
          <a:p>
            <a:pPr algn="just">
              <a:buNone/>
            </a:pPr>
            <a:r>
              <a:rPr lang="ru-RU" dirty="0" smtClean="0"/>
              <a:t>         Юридические лица, в интересах которых выделяются земельные участки с особыми условиями использования, обязаны обозначить их границы специальными информационными знаками.</a:t>
            </a:r>
          </a:p>
          <a:p>
            <a:pPr algn="just">
              <a:buNone/>
            </a:pPr>
            <a:r>
              <a:rPr lang="ru-RU" dirty="0" smtClean="0"/>
              <a:t>         На землях природоохранного назначения допускается ограниченная хозяйственная деятельность при соблюдении установленного режима охраны этих земель. Следовательно, владеть, пользоваться и распоряжаться земельными участками, находящимися в пределах земель природоохранного назначения, можно только в той мере, в какой это не нарушает установленного правового режима земель природоохранного назначения.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Правовой режим земель рекреационного назначения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7639080" cy="232886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К землям рекреационного назначения относятся земли, предназначенные и используемые для организации отдыха, туризма, физкультурно-оздоровительной и спортивной деятельности граждан.</a:t>
            </a:r>
          </a:p>
          <a:p>
            <a:pPr algn="just">
              <a:buNone/>
            </a:pPr>
            <a:r>
              <a:rPr lang="ru-RU" dirty="0" smtClean="0"/>
              <a:t>      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429000"/>
            <a:ext cx="5572164" cy="30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7858180" cy="61436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Свободный оборот земель рекреационного назначения, в отличие от земель ООПТ, земель особого историко-культурного наследия (ст. 27 ЗК РФ), означает возможность их нахождения в частной собственности, в том числе в порядке приватизации.</a:t>
            </a:r>
          </a:p>
          <a:p>
            <a:pPr algn="just">
              <a:buNone/>
            </a:pPr>
            <a:r>
              <a:rPr lang="ru-RU" dirty="0" smtClean="0"/>
              <a:t>        Признание земель землями рекреационного назначения не влечет за собой изъятие земельных участков у собственников, землепользователей, землевладельцев и арендаторов. Что касается владения, пользования и распоряжения этими земельными участками, то они ограничиваются. Граждане и юридические лица, чьи земельные участки располагаются на землях рекреационного назначения, обязаны соблюдать режим, установленный для этих земель.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Правовой статус земель  особо охраняемых территорий и объектов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8001024" cy="49023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Правовое регулирование отношений в сфере земель особо охраняемых территорий и объектов осуществляется нормами главы 17 Земельного кодекса</a:t>
            </a:r>
            <a:r>
              <a:rPr lang="ru-RU" b="1" dirty="0" smtClean="0"/>
              <a:t> </a:t>
            </a:r>
            <a:r>
              <a:rPr lang="ru-RU" dirty="0" smtClean="0"/>
              <a:t>Российской Федерации и принятого в их развитие Федерального закона от 14 марта 1995г. N 33-ФЗ "Об особо охраняемых природных территориях" (в ред. от 27 декабря 2009г.).</a:t>
            </a:r>
          </a:p>
          <a:p>
            <a:pPr algn="just">
              <a:buNone/>
            </a:pPr>
            <a:r>
              <a:rPr lang="ru-RU" dirty="0" smtClean="0"/>
              <a:t>        К </a:t>
            </a:r>
            <a:r>
              <a:rPr lang="ru-RU" b="1" dirty="0" smtClean="0"/>
              <a:t>землям особо охраняемых территорий и объектов </a:t>
            </a:r>
            <a:r>
              <a:rPr lang="ru-RU" dirty="0" smtClean="0"/>
              <a:t>относятся особо ценные земли, которые в соответствии с решениями органов государственной власти Российской Федерации, субъектов РФ, органов местного самоуправления изъяты или ограничены в обороте с установлением для них особого правового режима (ст. 94 ЗК РФ).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Правовой режим земель историко-культурного назначения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К землям историко-культурного назначения ст. 99 ЗК РФ относит земли:</a:t>
            </a:r>
          </a:p>
          <a:p>
            <a:pPr algn="just">
              <a:buNone/>
            </a:pPr>
            <a:r>
              <a:rPr lang="ru-RU" dirty="0" smtClean="0">
                <a:solidFill>
                  <a:srgbClr val="FB8503"/>
                </a:solidFill>
              </a:rPr>
              <a:t>1) </a:t>
            </a:r>
            <a:r>
              <a:rPr lang="ru-RU" dirty="0" smtClean="0"/>
              <a:t>объектов культурного наследия народов Российской Федерации (памятников истории и культуры), в том числе объектов археологического наследия;</a:t>
            </a:r>
          </a:p>
          <a:p>
            <a:pPr algn="just">
              <a:buNone/>
            </a:pPr>
            <a:r>
              <a:rPr lang="ru-RU" dirty="0" smtClean="0">
                <a:solidFill>
                  <a:srgbClr val="FB8503"/>
                </a:solidFill>
              </a:rPr>
              <a:t>2) </a:t>
            </a:r>
            <a:r>
              <a:rPr lang="ru-RU" dirty="0" smtClean="0"/>
              <a:t>достопримечательных мест, в том числе мест бытования исторических промыслов, производств и ремесел;</a:t>
            </a:r>
          </a:p>
          <a:p>
            <a:pPr algn="just">
              <a:buNone/>
            </a:pPr>
            <a:r>
              <a:rPr lang="ru-RU" dirty="0" smtClean="0">
                <a:solidFill>
                  <a:srgbClr val="FB8503"/>
                </a:solidFill>
              </a:rPr>
              <a:t>3) </a:t>
            </a:r>
            <a:r>
              <a:rPr lang="ru-RU" dirty="0" smtClean="0"/>
              <a:t>военных и гражданских захоронений.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000924" cy="606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786742" cy="62865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Основным законодательным актом, регулирующим отношения в сфере сохранения историко-культурного наследия, является ФЗ от 25 июня 2002 г. N 73-ФЗ "Об объектах культурного наследия (памятниках истории и культуры) народов РФ".  </a:t>
            </a:r>
          </a:p>
          <a:p>
            <a:pPr algn="just">
              <a:buNone/>
            </a:pPr>
            <a:r>
              <a:rPr lang="ru-RU" dirty="0" smtClean="0"/>
              <a:t>        Особо ценные объекты культурного наследия народов РФ входят в число объектов культурного наследия народов РФ, и это разные по объему понятия. Решение о признании объекта культурного наследия федерального значения особо ценным объектом культурного наследия народов РФ принимается Правительством РФ. Объект культурного наследия, включенный в Список всемирного наследия, признается особо ценным объектом культурного наследия народов РФ в первоочередном порядке (ст. 24 Федерального закона N 73-ФЗ).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Правовой режим особо ценных земель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7858180" cy="478634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К особо ценным землям относятся земли, в пределах которых имеются природные объекты и объекты культурного наследия, представляющие особую научную, историко-культурную ценность (типичные или редкие ландшафты, культурные ландшафты, сообщества растительных, животных организмов, редкие геологические образования, земельные участки) предназначенные для осуществления деятельности научно-исследовательских организаций.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858180" cy="628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Особо ценные земли, указанные в ст. 100 ЗК РФ, следует отграничивать от иных особо ценных земель, исходя из следующих требований: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наличие на особо ценных землях природных объектов и объектов культурного наследия, представляющих особую научную и историко-культурную ценность;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осуществление на особо ценных землях деятельности научно-исследовательских организаций.</a:t>
            </a:r>
          </a:p>
          <a:p>
            <a:pPr algn="just">
              <a:buNone/>
            </a:pPr>
            <a:r>
              <a:rPr lang="ru-RU" dirty="0" smtClean="0"/>
              <a:t>        Эти требования позволяют утверждать, что основным назначением указанных особо ценных земель является научное значение. Другие земли тоже могут иметь научное значение, но оно для них основным не будет.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320" y="2967335"/>
            <a:ext cx="86773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 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639080" cy="6188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К землям особо охраняемых территорий и объектов относятся земли: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особо охраняемые природные территории, в том числе лечебно-оздоровительные местности и курорты;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земли природоохранного назначения;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земельные участки рекреационного назначения;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земли историко-культурного назначения;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иные особо ценные земли.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929066"/>
            <a:ext cx="3816829" cy="26717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7639080" cy="6116786"/>
          </a:xfrm>
        </p:spPr>
        <p:txBody>
          <a:bodyPr/>
          <a:lstStyle/>
          <a:p>
            <a:pPr algn="ctr">
              <a:buNone/>
            </a:pPr>
            <a:r>
              <a:rPr lang="ru-RU" sz="2600" dirty="0" smtClean="0"/>
              <a:t>         </a:t>
            </a:r>
            <a:r>
              <a:rPr lang="ru-RU" sz="2600" b="1" dirty="0" smtClean="0"/>
              <a:t>Общими признаками земель особо охраняемых территорий </a:t>
            </a:r>
          </a:p>
          <a:p>
            <a:pPr algn="ctr">
              <a:buNone/>
            </a:pPr>
            <a:r>
              <a:rPr lang="ru-RU" sz="2600" b="1" dirty="0" smtClean="0"/>
              <a:t>и объектов являются: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/>
              <a:t> особо ценное природное либо социальное значение земель;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/>
              <a:t> изъятие или ограничение данных земель в обороте, а также установление для них особого правового режима органами государственной власти Российской Федерации, субъектов РФ или органами местного самоуправления. Соответственно, таким землям придается федеральное, региональное или местное значение.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8143900" cy="65722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Необходимо отметить, что по признаку </a:t>
            </a:r>
            <a:r>
              <a:rPr lang="ru-RU" dirty="0" err="1" smtClean="0"/>
              <a:t>оборотоспособности</a:t>
            </a:r>
            <a:r>
              <a:rPr lang="ru-RU" dirty="0" smtClean="0"/>
              <a:t> земельные участки в пределах особо охраняемых территорий и объектов являются изъятыми из оборота (т.е. не могут предоставляться в частную собственность, а также быть объектами сделок).   </a:t>
            </a:r>
          </a:p>
          <a:p>
            <a:pPr algn="just">
              <a:buNone/>
            </a:pPr>
            <a:r>
              <a:rPr lang="ru-RU" dirty="0" smtClean="0"/>
              <a:t>         Порядок использования, охраны и отнесения земель к определенному виду земель особо охраняемых территорий устанавливается ФЗ, законом субъекта РФ или нормативным правовым актом органа местного самоуправления;</a:t>
            </a:r>
          </a:p>
          <a:p>
            <a:pPr algn="just">
              <a:buNone/>
            </a:pPr>
            <a:r>
              <a:rPr lang="ru-RU" dirty="0" smtClean="0"/>
              <a:t>         РФ, субъект РФ, орган местного самоуправления вправе устанавливать иные виды земель особо охраняемых территорий и объектов, помимо вышеперечисленных видов (например, на которых находятся охраняемые береговые линии, охраняемые природные ландшафты, биологические станции, </a:t>
            </a:r>
            <a:r>
              <a:rPr lang="ru-RU" dirty="0" err="1" smtClean="0"/>
              <a:t>микрозаповедники</a:t>
            </a:r>
            <a:r>
              <a:rPr lang="ru-RU" dirty="0" smtClean="0"/>
              <a:t>).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7786742" cy="621510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По смыслу ст. 94 ЗК РФ исключительно в собственности РФ находятся особо охраняемые территории и объекты, изъятые из оборота. К ним отнесены </a:t>
            </a:r>
            <a:r>
              <a:rPr lang="ru-RU" u="sng" dirty="0" smtClean="0"/>
              <a:t>государственные природные заповедники и национальные парки</a:t>
            </a:r>
            <a:r>
              <a:rPr lang="ru-RU" dirty="0" smtClean="0"/>
              <a:t>, они могут находиться лишь в федеральной собственности.</a:t>
            </a:r>
          </a:p>
          <a:p>
            <a:pPr algn="just">
              <a:buNone/>
            </a:pPr>
            <a:r>
              <a:rPr lang="ru-RU" dirty="0" smtClean="0"/>
              <a:t>         Исключительно в собственности субъектов РФ и муниципальных образований находятся иные особо охраняемые природные территории, помимо государственных природных заповедников и национальных парков, а также занятые особо ценными объектами культурного наследия народов Российской Федерации, объектами, включенными в Список всемирного наследия, историко-культурными заповедниками, объектами археологического наследия.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8143900" cy="65722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Оставшиеся виды земель особо охраняемых территорий и объектов (природоохранного назначения; рекреационного назначения и т. д.) не изъяты и не ограничены в обороте. Следовательно, они могут находиться в частной собственности. Однако в законе не определен порядок создания частных особо охраняемых территорий и объектов.</a:t>
            </a:r>
          </a:p>
          <a:p>
            <a:pPr algn="just">
              <a:buNone/>
            </a:pPr>
            <a:r>
              <a:rPr lang="ru-RU" dirty="0" smtClean="0"/>
              <a:t>          Частным лицам могут принадлежать земельные участки в границах особо охраняемых территорий и объектов. Обычно это происходит в случае создания данных территорий и объектов после возникновения прав граждан и юридических лиц на соответствующие земли. Поэтому закон предусматривает возможность изъятия (п. 3 ст. 96 ЗК РФ) или исключительное право приобретения таких земельных участков публичными образованиями (например, для национальных природных парков).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78" y="571480"/>
            <a:ext cx="7797484" cy="528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Правовой режим земель</a:t>
            </a:r>
            <a:r>
              <a:rPr lang="ru-RU" sz="2800" dirty="0" smtClean="0"/>
              <a:t>  </a:t>
            </a:r>
            <a:r>
              <a:rPr lang="ru-RU" sz="2800" b="1" dirty="0" smtClean="0"/>
              <a:t>особо охраняемых природных территорий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 землям ООПТ относятся земли: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государственных природных заповедников, в том числе биосферных;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государственных природных заказников;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 smtClean="0"/>
              <a:t>памятников природы;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национальных парков, природных парков, дендрологических парков, ботанических садов;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территорий традиционного природопользования коренных малочисленных народов Севера, Сибири и Дальнего Востока РФ;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земли лечебно-оздоровительных местностей и курортов.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1587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Слайд 1</vt:lpstr>
      <vt:lpstr>Правовой статус земель  особо охраняемых территорий и объектов  </vt:lpstr>
      <vt:lpstr>Слайд 3</vt:lpstr>
      <vt:lpstr>Слайд 4</vt:lpstr>
      <vt:lpstr>Слайд 5</vt:lpstr>
      <vt:lpstr>Слайд 6</vt:lpstr>
      <vt:lpstr>Слайд 7</vt:lpstr>
      <vt:lpstr>Слайд 8</vt:lpstr>
      <vt:lpstr>Правовой режим земель  особо охраняемых природных территорий</vt:lpstr>
      <vt:lpstr>Слайд 10</vt:lpstr>
      <vt:lpstr>Слайд 11</vt:lpstr>
      <vt:lpstr>Слайд 12</vt:lpstr>
      <vt:lpstr>Слайд 13</vt:lpstr>
      <vt:lpstr>Слайд 14</vt:lpstr>
      <vt:lpstr>Слайд 15</vt:lpstr>
      <vt:lpstr>Правовой режим земель природоохранного назначения </vt:lpstr>
      <vt:lpstr>Слайд 17</vt:lpstr>
      <vt:lpstr>Правовой режим земель рекреационного назначения</vt:lpstr>
      <vt:lpstr>Слайд 19</vt:lpstr>
      <vt:lpstr>Правовой режим земель историко-культурного назначения</vt:lpstr>
      <vt:lpstr>Слайд 21</vt:lpstr>
      <vt:lpstr>Слайд 22</vt:lpstr>
      <vt:lpstr>Правовой режим особо ценных земель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26</cp:revision>
  <dcterms:created xsi:type="dcterms:W3CDTF">2012-09-11T17:00:23Z</dcterms:created>
  <dcterms:modified xsi:type="dcterms:W3CDTF">2012-09-12T16:12:50Z</dcterms:modified>
</cp:coreProperties>
</file>