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378" y="90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presProps" Target="presProps.xml" /><Relationship Id="rId25" Type="http://schemas.openxmlformats.org/officeDocument/2006/relationships/tableStyles" Target="tableStyles.xml" /><Relationship Id="rId2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3999" y="1122363"/>
            <a:ext cx="9144000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3999" y="3602037"/>
            <a:ext cx="9144000" cy="16557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899" y="365124"/>
            <a:ext cx="2628900" cy="5811837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199" y="365124"/>
            <a:ext cx="7734299" cy="5811837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49" y="1709737"/>
            <a:ext cx="10515600" cy="2852736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49" y="4589462"/>
            <a:ext cx="10515600" cy="15001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199" y="1825624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4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7" y="365124"/>
            <a:ext cx="10515600" cy="132556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7" y="1681162"/>
            <a:ext cx="5157786" cy="823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7" y="2505074"/>
            <a:ext cx="5157786" cy="3684587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2"/>
            <a:ext cx="5183187" cy="823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7" cy="3684587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7" y="987424"/>
            <a:ext cx="6172200" cy="48736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400"/>
            <a:ext cx="3932236" cy="3811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ChangeAspect="1" noGrp="1"/>
          </p:cNvSpPr>
          <p:nvPr>
            <p:ph type="pic" idx="1"/>
          </p:nvPr>
        </p:nvSpPr>
        <p:spPr bwMode="auto">
          <a:xfrm>
            <a:off x="5183187" y="987424"/>
            <a:ext cx="6172200" cy="487362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400"/>
            <a:ext cx="3932236" cy="3811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199" y="365124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199" y="182562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199" y="6356349"/>
            <a:ext cx="2743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599" y="6356349"/>
            <a:ext cx="41148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599" y="6356349"/>
            <a:ext cx="2743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4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5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6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7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8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0940713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14852" y="0"/>
            <a:ext cx="12195735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spc="-24">
                <a:solidFill>
                  <a:schemeClr val="bg1"/>
                </a:solidFill>
              </a:rPr>
              <a:t>Технология</a:t>
            </a:r>
            <a:r>
              <a:rPr spc="-79">
                <a:solidFill>
                  <a:schemeClr val="bg1"/>
                </a:solidFill>
              </a:rPr>
              <a:t> </a:t>
            </a:r>
            <a:r>
              <a:rPr spc="-24">
                <a:solidFill>
                  <a:schemeClr val="bg1"/>
                </a:solidFill>
              </a:rPr>
              <a:t>обработки</a:t>
            </a:r>
            <a:r>
              <a:rPr spc="-54">
                <a:solidFill>
                  <a:schemeClr val="bg1"/>
                </a:solidFill>
              </a:rPr>
              <a:t> </a:t>
            </a:r>
            <a:r>
              <a:rPr spc="-24">
                <a:solidFill>
                  <a:schemeClr val="bg1"/>
                </a:solidFill>
              </a:rPr>
              <a:t>числовой информации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 algn="r">
              <a:defRPr/>
            </a:pPr>
            <a:r>
              <a:rPr lang="ru-RU">
                <a:solidFill>
                  <a:schemeClr val="bg1"/>
                </a:solidFill>
              </a:rPr>
              <a:t>Преподаватель </a:t>
            </a:r>
            <a:r>
              <a:rPr lang="ru-RU">
                <a:solidFill>
                  <a:schemeClr val="bg1"/>
                </a:solidFill>
              </a:rPr>
              <a:t>информатики </a:t>
            </a:r>
            <a:endParaRPr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ru-RU">
                <a:solidFill>
                  <a:schemeClr val="bg1"/>
                </a:solidFill>
              </a:rPr>
              <a:t>Кимерина И.С.</a:t>
            </a: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5219669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1867" y="0"/>
            <a:ext cx="12195734" cy="6857998"/>
          </a:xfrm>
          <a:prstGeom prst="rect">
            <a:avLst/>
          </a:prstGeom>
        </p:spPr>
      </p:pic>
      <p:pic>
        <p:nvPicPr>
          <p:cNvPr id="200410863" name="image2.jpe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0" flipH="0" flipV="0">
            <a:off x="1911727" y="1989511"/>
            <a:ext cx="7272235" cy="3194017"/>
          </a:xfrm>
          <a:prstGeom prst="rect">
            <a:avLst/>
          </a:prstGeom>
        </p:spPr>
      </p:pic>
      <p:sp>
        <p:nvSpPr>
          <p:cNvPr id="1720702751" name=""/>
          <p:cNvSpPr txBox="1"/>
          <p:nvPr/>
        </p:nvSpPr>
        <p:spPr bwMode="auto">
          <a:xfrm flipH="0" flipV="0">
            <a:off x="881617" y="999999"/>
            <a:ext cx="9825983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1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При использовании формул</a:t>
            </a:r>
            <a:r>
              <a:rPr lang="ru-RU" sz="18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 ячейках</a:t>
            </a:r>
            <a:r>
              <a:rPr lang="ru-RU" sz="18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электронной таблицы могут</a:t>
            </a:r>
            <a:r>
              <a:rPr lang="ru-RU" sz="1800" b="0" i="0" u="none" strike="noStrike" cap="none" spc="299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появляться сообщения</a:t>
            </a:r>
            <a:r>
              <a:rPr lang="ru-RU" sz="18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об ошибках</a:t>
            </a: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2016727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14851" y="0"/>
            <a:ext cx="12195734" cy="6857998"/>
          </a:xfrm>
          <a:prstGeom prst="rect">
            <a:avLst/>
          </a:prstGeom>
        </p:spPr>
      </p:pic>
      <p:sp>
        <p:nvSpPr>
          <p:cNvPr id="1313211059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838199" y="570440"/>
            <a:ext cx="10515600" cy="560652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marR="71119" indent="360000" algn="just">
              <a:lnSpc>
                <a:spcPct val="100000"/>
              </a:lnSpc>
              <a:buFont typeface="Arial"/>
              <a:buNone/>
              <a:defRPr/>
            </a:pPr>
            <a:r>
              <a:rPr sz="1600">
                <a:solidFill>
                  <a:schemeClr val="bg1"/>
                </a:solidFill>
              </a:rPr>
              <a:t>Ввод текста в ячейку электронной таблицы имеет некоторые особенности. По умолчанию</a:t>
            </a:r>
            <a:r>
              <a:rPr sz="1600" spc="4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текст выравнивается по левому краю. Если длина текста больше ширины ячейки, то текст на</a:t>
            </a:r>
            <a:r>
              <a:rPr sz="1600" spc="4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экране может отобразиться полностью, перекрыв свободные ячейки, расположенные правее. Если</a:t>
            </a:r>
            <a:r>
              <a:rPr sz="1600" spc="4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справа</a:t>
            </a:r>
            <a:r>
              <a:rPr sz="1600" spc="-14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нет свободных ячеек, то</a:t>
            </a:r>
            <a:r>
              <a:rPr sz="1600" spc="-4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видимая часть</a:t>
            </a:r>
            <a:r>
              <a:rPr sz="1600" spc="4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текста</a:t>
            </a:r>
            <a:r>
              <a:rPr sz="1600" spc="-4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будет обрезана.</a:t>
            </a:r>
            <a:endParaRPr sz="1600">
              <a:solidFill>
                <a:schemeClr val="bg1"/>
              </a:solidFill>
            </a:endParaRPr>
          </a:p>
          <a:p>
            <a:pPr marL="0" marR="71119" indent="360000" algn="just">
              <a:lnSpc>
                <a:spcPct val="100000"/>
              </a:lnSpc>
              <a:buFont typeface="Arial"/>
              <a:buNone/>
              <a:defRPr/>
            </a:pPr>
            <a:r>
              <a:rPr sz="1600">
                <a:solidFill>
                  <a:schemeClr val="bg1"/>
                </a:solidFill>
              </a:rPr>
              <a:t>Чтобы</a:t>
            </a:r>
            <a:r>
              <a:rPr sz="1600" spc="49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ввести</a:t>
            </a:r>
            <a:r>
              <a:rPr sz="1600" spc="64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данные</a:t>
            </a:r>
            <a:r>
              <a:rPr sz="1600" spc="49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в</a:t>
            </a:r>
            <a:r>
              <a:rPr sz="1600" spc="45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новой</a:t>
            </a:r>
            <a:r>
              <a:rPr sz="1600" spc="49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строке</a:t>
            </a:r>
            <a:r>
              <a:rPr sz="1600" spc="54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ячейки,</a:t>
            </a:r>
            <a:r>
              <a:rPr sz="1600" spc="45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вставляют</a:t>
            </a:r>
            <a:r>
              <a:rPr sz="1600" spc="59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разрыв</a:t>
            </a:r>
            <a:r>
              <a:rPr sz="1600" spc="54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строки,</a:t>
            </a:r>
            <a:r>
              <a:rPr sz="1600" spc="45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нажав</a:t>
            </a:r>
            <a:r>
              <a:rPr sz="1600" spc="54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клавиши</a:t>
            </a:r>
            <a:r>
              <a:rPr sz="1600" spc="49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Alt </a:t>
            </a:r>
            <a:r>
              <a:rPr sz="1600">
                <a:solidFill>
                  <a:schemeClr val="bg1"/>
                </a:solidFill>
              </a:rPr>
              <a:t>+</a:t>
            </a:r>
            <a:r>
              <a:rPr sz="1600" spc="-9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Enter.</a:t>
            </a:r>
            <a:endParaRPr sz="1600">
              <a:solidFill>
                <a:schemeClr val="bg1"/>
              </a:solidFill>
            </a:endParaRPr>
          </a:p>
          <a:p>
            <a:pPr marL="0" marR="71119" indent="360000" algn="just">
              <a:lnSpc>
                <a:spcPct val="100000"/>
              </a:lnSpc>
              <a:spcBef>
                <a:spcPts val="4"/>
              </a:spcBef>
              <a:buFont typeface="Arial"/>
              <a:buNone/>
              <a:defRPr/>
            </a:pPr>
            <a:r>
              <a:rPr sz="1600">
                <a:solidFill>
                  <a:schemeClr val="bg1"/>
                </a:solidFill>
              </a:rPr>
              <a:t>Иногда требуется сохранить в виде текста числа, даты или формулы. Для этого их ввод в</a:t>
            </a:r>
            <a:r>
              <a:rPr sz="1600" spc="4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ячейку</a:t>
            </a:r>
            <a:r>
              <a:rPr sz="1600" spc="-29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надо начинать с</a:t>
            </a:r>
            <a:r>
              <a:rPr sz="1600" spc="-4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апострофа.</a:t>
            </a:r>
            <a:endParaRPr sz="1600">
              <a:solidFill>
                <a:schemeClr val="bg1"/>
              </a:solidFill>
            </a:endParaRPr>
          </a:p>
          <a:p>
            <a:pPr marL="0" marR="71119" indent="360000" algn="ctr">
              <a:lnSpc>
                <a:spcPct val="100000"/>
              </a:lnSpc>
              <a:spcBef>
                <a:spcPts val="4"/>
              </a:spcBef>
              <a:buFont typeface="Arial"/>
              <a:buNone/>
              <a:defRPr/>
            </a:pPr>
            <a:r>
              <a:rPr sz="1600" b="1">
                <a:solidFill>
                  <a:schemeClr val="bg1"/>
                </a:solidFill>
              </a:rPr>
              <a:t>Копирование</a:t>
            </a:r>
            <a:r>
              <a:rPr sz="1600" b="1" spc="-19">
                <a:solidFill>
                  <a:schemeClr val="bg1"/>
                </a:solidFill>
              </a:rPr>
              <a:t> </a:t>
            </a:r>
            <a:r>
              <a:rPr sz="1600" b="1">
                <a:solidFill>
                  <a:schemeClr val="bg1"/>
                </a:solidFill>
              </a:rPr>
              <a:t>и</a:t>
            </a:r>
            <a:r>
              <a:rPr sz="1600" b="1" spc="-19">
                <a:solidFill>
                  <a:schemeClr val="bg1"/>
                </a:solidFill>
              </a:rPr>
              <a:t> </a:t>
            </a:r>
            <a:r>
              <a:rPr sz="1600" b="1">
                <a:solidFill>
                  <a:schemeClr val="bg1"/>
                </a:solidFill>
              </a:rPr>
              <a:t>перемещение</a:t>
            </a:r>
            <a:r>
              <a:rPr sz="1600" b="1" spc="-14">
                <a:solidFill>
                  <a:schemeClr val="bg1"/>
                </a:solidFill>
              </a:rPr>
              <a:t> </a:t>
            </a:r>
            <a:r>
              <a:rPr sz="1600" b="1">
                <a:solidFill>
                  <a:schemeClr val="bg1"/>
                </a:solidFill>
              </a:rPr>
              <a:t>данных</a:t>
            </a:r>
            <a:endParaRPr sz="1600" b="1">
              <a:solidFill>
                <a:schemeClr val="bg1"/>
              </a:solidFill>
            </a:endParaRPr>
          </a:p>
          <a:p>
            <a:pPr marL="0" marR="71119" indent="360000" algn="just">
              <a:lnSpc>
                <a:spcPct val="100000"/>
              </a:lnSpc>
              <a:buFont typeface="Arial"/>
              <a:buNone/>
              <a:defRPr/>
            </a:pPr>
            <a:r>
              <a:rPr sz="1600">
                <a:solidFill>
                  <a:schemeClr val="bg1"/>
                </a:solidFill>
              </a:rPr>
              <a:t>Для выполнения операций копирования и перемещения данных в электронных таблицах</a:t>
            </a:r>
            <a:r>
              <a:rPr sz="1600" spc="4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соответствующие</a:t>
            </a:r>
            <a:r>
              <a:rPr sz="1600" spc="9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ячейку</a:t>
            </a:r>
            <a:r>
              <a:rPr sz="1600" spc="279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или</a:t>
            </a:r>
            <a:r>
              <a:rPr sz="1600" spc="19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диапазон</a:t>
            </a:r>
            <a:r>
              <a:rPr sz="1600" spc="19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ячеек</a:t>
            </a:r>
            <a:r>
              <a:rPr sz="1600" spc="19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сначала</a:t>
            </a:r>
            <a:r>
              <a:rPr sz="1600" spc="9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следует</a:t>
            </a:r>
            <a:r>
              <a:rPr sz="1600" spc="29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выделить,</a:t>
            </a:r>
            <a:r>
              <a:rPr sz="1600" spc="14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а</a:t>
            </a:r>
            <a:r>
              <a:rPr sz="1600" spc="9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затем</a:t>
            </a:r>
            <a:r>
              <a:rPr sz="1600" spc="9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можно </a:t>
            </a:r>
            <a:r>
              <a:rPr sz="1600">
                <a:solidFill>
                  <a:schemeClr val="bg1"/>
                </a:solidFill>
              </a:rPr>
              <a:t>воспользоваться </a:t>
            </a:r>
            <a:r>
              <a:rPr sz="1600">
                <a:solidFill>
                  <a:schemeClr val="bg1"/>
                </a:solidFill>
              </a:rPr>
              <a:t>командами</a:t>
            </a:r>
            <a:r>
              <a:rPr sz="1600" spc="-4">
                <a:solidFill>
                  <a:schemeClr val="bg1"/>
                </a:solidFill>
              </a:rPr>
              <a:t> </a:t>
            </a:r>
            <a:r>
              <a:rPr sz="1600" b="1">
                <a:solidFill>
                  <a:schemeClr val="bg1"/>
                </a:solidFill>
              </a:rPr>
              <a:t>Копировать</a:t>
            </a:r>
            <a:r>
              <a:rPr sz="1600">
                <a:solidFill>
                  <a:schemeClr val="bg1"/>
                </a:solidFill>
              </a:rPr>
              <a:t>,</a:t>
            </a:r>
            <a:r>
              <a:rPr sz="1600" spc="-14">
                <a:solidFill>
                  <a:schemeClr val="bg1"/>
                </a:solidFill>
              </a:rPr>
              <a:t> </a:t>
            </a:r>
            <a:r>
              <a:rPr sz="1600" b="1">
                <a:solidFill>
                  <a:schemeClr val="bg1"/>
                </a:solidFill>
              </a:rPr>
              <a:t>Вырезать</a:t>
            </a:r>
            <a:r>
              <a:rPr sz="1600">
                <a:solidFill>
                  <a:schemeClr val="bg1"/>
                </a:solidFill>
              </a:rPr>
              <a:t>,</a:t>
            </a:r>
            <a:r>
              <a:rPr sz="1600" spc="-14">
                <a:solidFill>
                  <a:schemeClr val="bg1"/>
                </a:solidFill>
              </a:rPr>
              <a:t> </a:t>
            </a:r>
            <a:r>
              <a:rPr sz="1600" b="1">
                <a:solidFill>
                  <a:schemeClr val="bg1"/>
                </a:solidFill>
              </a:rPr>
              <a:t>Вставить</a:t>
            </a:r>
            <a:r>
              <a:rPr sz="1600" b="1" spc="-24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группы</a:t>
            </a:r>
            <a:r>
              <a:rPr sz="1600" spc="-14">
                <a:solidFill>
                  <a:schemeClr val="bg1"/>
                </a:solidFill>
              </a:rPr>
              <a:t> </a:t>
            </a:r>
            <a:r>
              <a:rPr sz="1600" b="1">
                <a:solidFill>
                  <a:schemeClr val="bg1"/>
                </a:solidFill>
              </a:rPr>
              <a:t>Буфер</a:t>
            </a:r>
            <a:r>
              <a:rPr sz="1600" b="1" spc="-9">
                <a:solidFill>
                  <a:schemeClr val="bg1"/>
                </a:solidFill>
              </a:rPr>
              <a:t> </a:t>
            </a:r>
            <a:r>
              <a:rPr sz="1600" b="1">
                <a:solidFill>
                  <a:schemeClr val="bg1"/>
                </a:solidFill>
              </a:rPr>
              <a:t>обмена</a:t>
            </a:r>
            <a:r>
              <a:rPr sz="1600" b="1" spc="-4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вкладки</a:t>
            </a:r>
            <a:r>
              <a:rPr sz="1600" spc="-4">
                <a:solidFill>
                  <a:schemeClr val="bg1"/>
                </a:solidFill>
              </a:rPr>
              <a:t> </a:t>
            </a:r>
            <a:r>
              <a:rPr sz="1600" b="1">
                <a:solidFill>
                  <a:schemeClr val="bg1"/>
                </a:solidFill>
              </a:rPr>
              <a:t>Главная</a:t>
            </a:r>
            <a:r>
              <a:rPr sz="1600">
                <a:solidFill>
                  <a:schemeClr val="bg1"/>
                </a:solidFill>
              </a:rPr>
              <a:t>.</a:t>
            </a:r>
            <a:endParaRPr sz="1600">
              <a:solidFill>
                <a:schemeClr val="bg1"/>
              </a:solidFill>
            </a:endParaRPr>
          </a:p>
          <a:p>
            <a:pPr marL="0" marR="71119" indent="360000">
              <a:lnSpc>
                <a:spcPct val="100000"/>
              </a:lnSpc>
              <a:spcBef>
                <a:spcPts val="4"/>
              </a:spcBef>
              <a:buFont typeface="Arial"/>
              <a:buNone/>
              <a:defRPr/>
            </a:pPr>
            <a:r>
              <a:rPr sz="1600">
                <a:solidFill>
                  <a:schemeClr val="bg1"/>
                </a:solidFill>
              </a:rPr>
              <a:t>Для</a:t>
            </a:r>
            <a:r>
              <a:rPr sz="1600" spc="4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выделения</a:t>
            </a:r>
            <a:r>
              <a:rPr sz="1600" spc="9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несвязного</a:t>
            </a:r>
            <a:r>
              <a:rPr sz="1600" spc="4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диапазона</a:t>
            </a:r>
            <a:r>
              <a:rPr sz="1600" spc="4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ячеек</a:t>
            </a:r>
            <a:r>
              <a:rPr sz="1600" spc="9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можно</a:t>
            </a:r>
            <a:r>
              <a:rPr sz="1600" spc="9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выделить</a:t>
            </a:r>
            <a:r>
              <a:rPr sz="1600" spc="9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первую</a:t>
            </a:r>
            <a:r>
              <a:rPr sz="1600" spc="24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связную</a:t>
            </a:r>
            <a:r>
              <a:rPr sz="1600" spc="19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часть,</a:t>
            </a:r>
            <a:r>
              <a:rPr sz="1600" spc="14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а</a:t>
            </a:r>
            <a:r>
              <a:rPr sz="1600" spc="4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затем</a:t>
            </a:r>
            <a:r>
              <a:rPr sz="1600" spc="-284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нажать</a:t>
            </a:r>
            <a:r>
              <a:rPr sz="1600" spc="-4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клавишу</a:t>
            </a:r>
            <a:r>
              <a:rPr sz="1600" spc="-39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Ctrl</a:t>
            </a:r>
            <a:r>
              <a:rPr sz="1600" spc="-4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и, удерживая её,</a:t>
            </a:r>
            <a:r>
              <a:rPr sz="1600" spc="4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выделить следующие связные</a:t>
            </a:r>
            <a:r>
              <a:rPr sz="1600" spc="-9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диапазоны.</a:t>
            </a:r>
            <a:endParaRPr sz="1600">
              <a:solidFill>
                <a:schemeClr val="bg1"/>
              </a:solidFill>
            </a:endParaRPr>
          </a:p>
          <a:p>
            <a:pPr marL="0" marR="71119" indent="360000">
              <a:lnSpc>
                <a:spcPct val="100000"/>
              </a:lnSpc>
              <a:spcBef>
                <a:spcPts val="4"/>
              </a:spcBef>
              <a:buFont typeface="Arial"/>
              <a:buNone/>
              <a:defRPr/>
            </a:pPr>
            <a:r>
              <a:rPr sz="1600">
                <a:solidFill>
                  <a:schemeClr val="bg1"/>
                </a:solidFill>
              </a:rPr>
              <a:t>По</a:t>
            </a:r>
            <a:r>
              <a:rPr sz="1600" spc="-9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умолчанию</a:t>
            </a:r>
            <a:r>
              <a:rPr sz="1600" spc="-9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при</a:t>
            </a:r>
            <a:r>
              <a:rPr sz="1600" spc="-14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вставке</a:t>
            </a:r>
            <a:r>
              <a:rPr sz="1600" spc="-14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новые</a:t>
            </a:r>
            <a:r>
              <a:rPr sz="1600" spc="-14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данные</a:t>
            </a:r>
            <a:r>
              <a:rPr sz="1600" spc="-24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заменяют</a:t>
            </a:r>
            <a:r>
              <a:rPr sz="1600" spc="-9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данные,</a:t>
            </a:r>
            <a:r>
              <a:rPr sz="1600" spc="-14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имеющиеся</a:t>
            </a:r>
            <a:r>
              <a:rPr sz="1600" spc="-9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в</a:t>
            </a:r>
            <a:r>
              <a:rPr sz="1600" spc="-14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ячейках.</a:t>
            </a:r>
            <a:endParaRPr sz="1600">
              <a:solidFill>
                <a:schemeClr val="bg1"/>
              </a:solidFill>
            </a:endParaRPr>
          </a:p>
          <a:p>
            <a:pPr marL="0" marR="71119" indent="360000">
              <a:lnSpc>
                <a:spcPct val="100000"/>
              </a:lnSpc>
              <a:buFont typeface="Arial"/>
              <a:buNone/>
              <a:defRPr/>
            </a:pPr>
            <a:r>
              <a:rPr sz="1600">
                <a:solidFill>
                  <a:schemeClr val="bg1"/>
                </a:solidFill>
              </a:rPr>
              <a:t>Если</a:t>
            </a:r>
            <a:r>
              <a:rPr sz="1600" spc="264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содержимым</a:t>
            </a:r>
            <a:r>
              <a:rPr sz="1600" spc="249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ячейки</a:t>
            </a:r>
            <a:r>
              <a:rPr sz="1600" spc="259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является</a:t>
            </a:r>
            <a:r>
              <a:rPr sz="1600" spc="259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формула,</a:t>
            </a:r>
            <a:r>
              <a:rPr sz="1600" spc="269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включающая</a:t>
            </a:r>
            <a:r>
              <a:rPr sz="1600" spc="254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ссылки,</a:t>
            </a:r>
            <a:r>
              <a:rPr sz="1600" spc="259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то</a:t>
            </a:r>
            <a:r>
              <a:rPr sz="1600" spc="254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при</a:t>
            </a:r>
            <a:r>
              <a:rPr sz="1600" spc="249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копировании</a:t>
            </a:r>
            <a:r>
              <a:rPr sz="1600" spc="-284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этой</a:t>
            </a:r>
            <a:r>
              <a:rPr sz="1600" spc="-4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ячейки</a:t>
            </a:r>
            <a:r>
              <a:rPr sz="1600" spc="-4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в</a:t>
            </a:r>
            <a:r>
              <a:rPr sz="1600" spc="-4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формуле может происходить</a:t>
            </a:r>
            <a:r>
              <a:rPr sz="1600" spc="-4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автоматическое</a:t>
            </a:r>
            <a:r>
              <a:rPr sz="1600" spc="-4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изменение</a:t>
            </a:r>
            <a:r>
              <a:rPr sz="1600" spc="-9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ссылок.</a:t>
            </a:r>
            <a:endParaRPr sz="1600">
              <a:solidFill>
                <a:schemeClr val="bg1"/>
              </a:solidFill>
            </a:endParaRPr>
          </a:p>
          <a:p>
            <a:pPr marL="0" marR="71119" indent="360000">
              <a:lnSpc>
                <a:spcPct val="100000"/>
              </a:lnSpc>
              <a:buFont typeface="Arial"/>
              <a:buNone/>
              <a:defRPr/>
            </a:pPr>
            <a:r>
              <a:rPr sz="1600">
                <a:solidFill>
                  <a:schemeClr val="bg1"/>
                </a:solidFill>
              </a:rPr>
              <a:t>Ссылка, которая изменяется при копировании формулы, называется </a:t>
            </a:r>
            <a:r>
              <a:rPr sz="1600" b="1" u="sng">
                <a:solidFill>
                  <a:schemeClr val="bg1"/>
                </a:solidFill>
              </a:rPr>
              <a:t>относительной</a:t>
            </a:r>
            <a:r>
              <a:rPr sz="1600">
                <a:solidFill>
                  <a:schemeClr val="bg1"/>
                </a:solidFill>
              </a:rPr>
              <a:t>.</a:t>
            </a:r>
            <a:r>
              <a:rPr sz="1600" spc="4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Ссылка,</a:t>
            </a:r>
            <a:r>
              <a:rPr sz="1600" spc="-9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которая</a:t>
            </a:r>
            <a:r>
              <a:rPr sz="1600" spc="-4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не</a:t>
            </a:r>
            <a:r>
              <a:rPr sz="1600" spc="-9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изменяется</a:t>
            </a:r>
            <a:r>
              <a:rPr sz="1600" spc="-9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при</a:t>
            </a:r>
            <a:r>
              <a:rPr sz="1600" spc="-4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копировании</a:t>
            </a:r>
            <a:r>
              <a:rPr sz="1600" spc="-4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формулы,</a:t>
            </a:r>
            <a:r>
              <a:rPr sz="1600" spc="-9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называется</a:t>
            </a:r>
            <a:r>
              <a:rPr sz="1600" spc="19">
                <a:solidFill>
                  <a:schemeClr val="bg1"/>
                </a:solidFill>
              </a:rPr>
              <a:t> </a:t>
            </a:r>
            <a:r>
              <a:rPr sz="1600" b="1" u="sng">
                <a:solidFill>
                  <a:schemeClr val="bg1"/>
                </a:solidFill>
              </a:rPr>
              <a:t>абсолютной</a:t>
            </a:r>
            <a:r>
              <a:rPr sz="1600">
                <a:solidFill>
                  <a:schemeClr val="bg1"/>
                </a:solidFill>
              </a:rPr>
              <a:t>.</a:t>
            </a:r>
            <a:endParaRPr sz="1600">
              <a:solidFill>
                <a:schemeClr val="bg1"/>
              </a:solidFill>
            </a:endParaRPr>
          </a:p>
          <a:p>
            <a:pPr marL="0" marR="71119" indent="360000">
              <a:lnSpc>
                <a:spcPct val="100000"/>
              </a:lnSpc>
              <a:buFont typeface="Arial"/>
              <a:buNone/>
              <a:defRPr/>
            </a:pPr>
            <a:r>
              <a:rPr sz="1600">
                <a:solidFill>
                  <a:schemeClr val="bg1"/>
                </a:solidFill>
              </a:rPr>
              <a:t>Ссылка, в которой при копировании формулы изменяется только номер строки или только</a:t>
            </a:r>
            <a:r>
              <a:rPr sz="1600" spc="4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имя</a:t>
            </a:r>
            <a:r>
              <a:rPr sz="1600" spc="-4">
                <a:solidFill>
                  <a:schemeClr val="bg1"/>
                </a:solidFill>
              </a:rPr>
              <a:t> </a:t>
            </a:r>
            <a:r>
              <a:rPr sz="1600">
                <a:solidFill>
                  <a:schemeClr val="bg1"/>
                </a:solidFill>
              </a:rPr>
              <a:t>столбца, называется</a:t>
            </a:r>
            <a:r>
              <a:rPr sz="1600" spc="4">
                <a:solidFill>
                  <a:schemeClr val="bg1"/>
                </a:solidFill>
              </a:rPr>
              <a:t> </a:t>
            </a:r>
            <a:r>
              <a:rPr sz="1600" b="1" u="sng">
                <a:solidFill>
                  <a:schemeClr val="bg1"/>
                </a:solidFill>
              </a:rPr>
              <a:t>смешанной</a:t>
            </a:r>
            <a:r>
              <a:rPr sz="1600">
                <a:solidFill>
                  <a:schemeClr val="bg1"/>
                </a:solidFill>
              </a:rPr>
              <a:t>.</a:t>
            </a:r>
            <a:endParaRPr sz="16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5113415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14851" y="0"/>
            <a:ext cx="12195734" cy="6857998"/>
          </a:xfrm>
          <a:prstGeom prst="rect">
            <a:avLst/>
          </a:prstGeom>
        </p:spPr>
      </p:pic>
      <p:sp>
        <p:nvSpPr>
          <p:cNvPr id="1329663288" name=""/>
          <p:cNvSpPr txBox="1"/>
          <p:nvPr/>
        </p:nvSpPr>
        <p:spPr bwMode="auto">
          <a:xfrm flipH="0" flipV="0">
            <a:off x="837479" y="589117"/>
            <a:ext cx="10528919" cy="53165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marR="67944" indent="360000" algn="l">
              <a:defRPr/>
            </a:pPr>
            <a:r>
              <a:rPr>
                <a:solidFill>
                  <a:schemeClr val="bg1"/>
                </a:solidFill>
              </a:rPr>
              <a:t>Большинство ссылок в формулах относительные. При копировании в составе формулы в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другую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ячейку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они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автоматически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изменяются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в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соответствии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с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новым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положением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скопированной формулы, т. е. они изменяются относительно месторасположения формул. В этом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состоит</a:t>
            </a:r>
            <a:r>
              <a:rPr spc="-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суть</a:t>
            </a:r>
            <a:r>
              <a:rPr spc="9">
                <a:solidFill>
                  <a:schemeClr val="bg1"/>
                </a:solidFill>
              </a:rPr>
              <a:t> </a:t>
            </a:r>
            <a:r>
              <a:rPr b="1">
                <a:solidFill>
                  <a:schemeClr val="bg1"/>
                </a:solidFill>
              </a:rPr>
              <a:t>принципа</a:t>
            </a:r>
            <a:r>
              <a:rPr b="1" spc="-14">
                <a:solidFill>
                  <a:schemeClr val="bg1"/>
                </a:solidFill>
              </a:rPr>
              <a:t> </a:t>
            </a:r>
            <a:r>
              <a:rPr b="1">
                <a:solidFill>
                  <a:schemeClr val="bg1"/>
                </a:solidFill>
              </a:rPr>
              <a:t>относительной адресации</a:t>
            </a:r>
            <a:r>
              <a:rPr>
                <a:solidFill>
                  <a:schemeClr val="bg1"/>
                </a:solidFill>
              </a:rPr>
              <a:t>.</a:t>
            </a:r>
            <a:endParaRPr>
              <a:solidFill>
                <a:schemeClr val="bg1"/>
              </a:solidFill>
            </a:endParaRPr>
          </a:p>
          <a:p>
            <a:pPr marL="0" marR="67944" indent="360000" algn="l">
              <a:defRPr/>
            </a:pPr>
            <a:r>
              <a:rPr>
                <a:solidFill>
                  <a:schemeClr val="bg1"/>
                </a:solidFill>
              </a:rPr>
              <a:t>При копировании формулы с относительными ссылками [столбец] [строка] на </a:t>
            </a:r>
            <a:r>
              <a:rPr i="1">
                <a:solidFill>
                  <a:schemeClr val="bg1"/>
                </a:solidFill>
              </a:rPr>
              <a:t>n </a:t>
            </a:r>
            <a:r>
              <a:rPr>
                <a:solidFill>
                  <a:schemeClr val="bg1"/>
                </a:solidFill>
              </a:rPr>
              <a:t>строк ниже</a:t>
            </a:r>
            <a:r>
              <a:rPr spc="-28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(выше)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и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на </a:t>
            </a:r>
            <a:r>
              <a:rPr i="1">
                <a:solidFill>
                  <a:schemeClr val="bg1"/>
                </a:solidFill>
              </a:rPr>
              <a:t>m </a:t>
            </a:r>
            <a:r>
              <a:rPr>
                <a:solidFill>
                  <a:schemeClr val="bg1"/>
                </a:solidFill>
              </a:rPr>
              <a:t>столбцов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правее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(левее)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ссылка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изменяется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на [столбец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± </a:t>
            </a:r>
            <a:r>
              <a:rPr i="1">
                <a:solidFill>
                  <a:schemeClr val="bg1"/>
                </a:solidFill>
              </a:rPr>
              <a:t>n</a:t>
            </a:r>
            <a:r>
              <a:rPr>
                <a:solidFill>
                  <a:schemeClr val="bg1"/>
                </a:solidFill>
              </a:rPr>
              <a:t>]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[строка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± </a:t>
            </a:r>
            <a:r>
              <a:rPr i="1">
                <a:solidFill>
                  <a:schemeClr val="bg1"/>
                </a:solidFill>
              </a:rPr>
              <a:t>m</a:t>
            </a:r>
            <a:r>
              <a:rPr>
                <a:solidFill>
                  <a:schemeClr val="bg1"/>
                </a:solidFill>
              </a:rPr>
              <a:t>].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При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копировании формулы в пределах одного столбца (одной строки) обозначения столбцов (номера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строк)</a:t>
            </a:r>
            <a:r>
              <a:rPr spc="-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в</a:t>
            </a:r>
            <a:r>
              <a:rPr spc="-9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формулах</a:t>
            </a:r>
            <a:r>
              <a:rPr spc="9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не</a:t>
            </a:r>
            <a:r>
              <a:rPr spc="-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изменяются.</a:t>
            </a:r>
            <a:endParaRPr>
              <a:solidFill>
                <a:schemeClr val="bg1"/>
              </a:solidFill>
            </a:endParaRPr>
          </a:p>
          <a:p>
            <a:pPr marL="0" marR="67944" indent="360000" algn="l">
              <a:defRPr/>
            </a:pPr>
            <a:r>
              <a:rPr>
                <a:solidFill>
                  <a:schemeClr val="bg1"/>
                </a:solidFill>
              </a:rPr>
              <a:t>Иногда нужно, чтобы при копировании формул адреса ячеек не менялись. В этом случае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используют</a:t>
            </a:r>
            <a:r>
              <a:rPr spc="-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абсолютные</a:t>
            </a:r>
            <a:r>
              <a:rPr spc="-9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ссылки.</a:t>
            </a:r>
            <a:endParaRPr>
              <a:solidFill>
                <a:schemeClr val="bg1"/>
              </a:solidFill>
            </a:endParaRPr>
          </a:p>
          <a:p>
            <a:pPr marL="0" marR="67944" indent="360000" algn="l">
              <a:spcBef>
                <a:spcPts val="374"/>
              </a:spcBef>
              <a:defRPr/>
            </a:pPr>
            <a:r>
              <a:rPr b="1">
                <a:solidFill>
                  <a:schemeClr val="bg1"/>
                </a:solidFill>
              </a:rPr>
              <a:t>Для</a:t>
            </a:r>
            <a:r>
              <a:rPr b="1" spc="139">
                <a:solidFill>
                  <a:schemeClr val="bg1"/>
                </a:solidFill>
              </a:rPr>
              <a:t> </a:t>
            </a:r>
            <a:r>
              <a:rPr b="1">
                <a:solidFill>
                  <a:schemeClr val="bg1"/>
                </a:solidFill>
              </a:rPr>
              <a:t>создания</a:t>
            </a:r>
            <a:r>
              <a:rPr b="1" spc="139">
                <a:solidFill>
                  <a:schemeClr val="bg1"/>
                </a:solidFill>
              </a:rPr>
              <a:t> </a:t>
            </a:r>
            <a:r>
              <a:rPr b="1">
                <a:solidFill>
                  <a:schemeClr val="bg1"/>
                </a:solidFill>
              </a:rPr>
              <a:t>абсолютной</a:t>
            </a:r>
            <a:r>
              <a:rPr b="1" spc="144">
                <a:solidFill>
                  <a:schemeClr val="bg1"/>
                </a:solidFill>
              </a:rPr>
              <a:t> </a:t>
            </a:r>
            <a:r>
              <a:rPr b="1">
                <a:solidFill>
                  <a:schemeClr val="bg1"/>
                </a:solidFill>
              </a:rPr>
              <a:t>ссылки</a:t>
            </a:r>
            <a:r>
              <a:rPr b="1" spc="149">
                <a:solidFill>
                  <a:schemeClr val="bg1"/>
                </a:solidFill>
              </a:rPr>
              <a:t> </a:t>
            </a:r>
            <a:r>
              <a:rPr b="1">
                <a:solidFill>
                  <a:schemeClr val="bg1"/>
                </a:solidFill>
              </a:rPr>
              <a:t>служит</a:t>
            </a:r>
            <a:r>
              <a:rPr b="1" spc="144">
                <a:solidFill>
                  <a:schemeClr val="bg1"/>
                </a:solidFill>
              </a:rPr>
              <a:t> </a:t>
            </a:r>
            <a:r>
              <a:rPr b="1">
                <a:solidFill>
                  <a:schemeClr val="bg1"/>
                </a:solidFill>
              </a:rPr>
              <a:t>знак</a:t>
            </a:r>
            <a:r>
              <a:rPr b="1" spc="599">
                <a:solidFill>
                  <a:schemeClr val="bg1"/>
                </a:solidFill>
              </a:rPr>
              <a:t> </a:t>
            </a:r>
            <a:r>
              <a:rPr lang="en-US" b="1" spc="599">
                <a:solidFill>
                  <a:schemeClr val="bg1"/>
                </a:solidFill>
              </a:rPr>
              <a:t>$</a:t>
            </a:r>
            <a:endParaRPr>
              <a:solidFill>
                <a:schemeClr val="bg1"/>
              </a:solidFill>
            </a:endParaRPr>
          </a:p>
          <a:p>
            <a:pPr marL="0" marR="67944" indent="360000" algn="l">
              <a:spcBef>
                <a:spcPts val="374"/>
              </a:spcBef>
              <a:defRPr/>
            </a:pPr>
            <a:r>
              <a:rPr>
                <a:solidFill>
                  <a:schemeClr val="bg1"/>
                </a:solidFill>
              </a:rPr>
              <a:t>С</a:t>
            </a:r>
            <a:r>
              <a:rPr spc="149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помощью</a:t>
            </a:r>
            <a:r>
              <a:rPr spc="13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него</a:t>
            </a:r>
            <a:r>
              <a:rPr spc="139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можно</a:t>
            </a:r>
            <a:r>
              <a:rPr spc="14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зафиксировать</a:t>
            </a:r>
            <a:endParaRPr>
              <a:solidFill>
                <a:schemeClr val="bg1"/>
              </a:solidFill>
            </a:endParaRPr>
          </a:p>
          <a:p>
            <a:pPr marL="0" marR="67944" indent="360000" algn="l">
              <a:spcBef>
                <a:spcPts val="374"/>
              </a:spcBef>
              <a:buFont typeface="Arial"/>
              <a:buChar char="•"/>
              <a:defRPr/>
            </a:pPr>
            <a:r>
              <a:rPr>
                <a:solidFill>
                  <a:schemeClr val="bg1"/>
                </a:solidFill>
              </a:rPr>
              <a:t>весь</a:t>
            </a:r>
            <a:r>
              <a:rPr spc="259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адрес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$А</a:t>
            </a:r>
            <a:r>
              <a:rPr lang="en-US">
                <a:solidFill>
                  <a:schemeClr val="bg1"/>
                </a:solidFill>
              </a:rPr>
              <a:t>$</a:t>
            </a:r>
            <a:r>
              <a:rPr>
                <a:solidFill>
                  <a:schemeClr val="bg1"/>
                </a:solidFill>
              </a:rPr>
              <a:t>1</a:t>
            </a:r>
            <a:r>
              <a:rPr>
                <a:solidFill>
                  <a:schemeClr val="bg1"/>
                </a:solidFill>
              </a:rPr>
              <a:t>	</a:t>
            </a:r>
            <a:endParaRPr spc="264">
              <a:solidFill>
                <a:schemeClr val="bg1"/>
              </a:solidFill>
            </a:endParaRPr>
          </a:p>
          <a:p>
            <a:pPr marL="0" marR="67944" indent="360000" algn="l">
              <a:spcBef>
                <a:spcPts val="374"/>
              </a:spcBef>
              <a:buFont typeface="Arial"/>
              <a:buChar char="•"/>
              <a:defRPr/>
            </a:pPr>
            <a:r>
              <a:rPr>
                <a:solidFill>
                  <a:schemeClr val="bg1"/>
                </a:solidFill>
              </a:rPr>
              <a:t>только</a:t>
            </a:r>
            <a:r>
              <a:rPr spc="26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столбец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$А1</a:t>
            </a:r>
            <a:r>
              <a:rPr>
                <a:solidFill>
                  <a:schemeClr val="bg1"/>
                </a:solidFill>
              </a:rPr>
              <a:t>	</a:t>
            </a:r>
            <a:endParaRPr>
              <a:solidFill>
                <a:schemeClr val="bg1"/>
              </a:solidFill>
            </a:endParaRPr>
          </a:p>
          <a:p>
            <a:pPr marL="0" marR="67944" indent="360000" algn="l">
              <a:spcBef>
                <a:spcPts val="374"/>
              </a:spcBef>
              <a:buFont typeface="Arial"/>
              <a:buChar char="•"/>
              <a:defRPr/>
            </a:pPr>
            <a:r>
              <a:rPr>
                <a:solidFill>
                  <a:schemeClr val="bg1"/>
                </a:solidFill>
              </a:rPr>
              <a:t>только</a:t>
            </a:r>
            <a:r>
              <a:rPr spc="26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строку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А</a:t>
            </a:r>
            <a:r>
              <a:rPr>
                <a:solidFill>
                  <a:schemeClr val="bg1"/>
                </a:solidFill>
              </a:rPr>
              <a:t>$</a:t>
            </a:r>
            <a:r>
              <a:rPr>
                <a:solidFill>
                  <a:schemeClr val="bg1"/>
                </a:solidFill>
              </a:rPr>
              <a:t>1</a:t>
            </a:r>
            <a:r>
              <a:rPr>
                <a:solidFill>
                  <a:schemeClr val="bg1"/>
                </a:solidFill>
              </a:rPr>
              <a:t>.</a:t>
            </a:r>
            <a:r>
              <a:rPr spc="249">
                <a:solidFill>
                  <a:schemeClr val="bg1"/>
                </a:solidFill>
              </a:rPr>
              <a:t> </a:t>
            </a:r>
            <a:endParaRPr>
              <a:solidFill>
                <a:schemeClr val="bg1"/>
              </a:solidFill>
            </a:endParaRPr>
          </a:p>
          <a:p>
            <a:pPr marL="0" marR="67944" indent="360000" algn="l">
              <a:spcBef>
                <a:spcPts val="374"/>
              </a:spcBef>
              <a:defRPr/>
            </a:pPr>
            <a:r>
              <a:rPr>
                <a:solidFill>
                  <a:schemeClr val="bg1"/>
                </a:solidFill>
              </a:rPr>
              <a:t>В</a:t>
            </a:r>
            <a:r>
              <a:rPr spc="249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двух</a:t>
            </a:r>
            <a:r>
              <a:rPr spc="26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последних</a:t>
            </a:r>
            <a:r>
              <a:rPr spc="26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случаях</a:t>
            </a:r>
            <a:r>
              <a:rPr spc="-28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говорят</a:t>
            </a:r>
            <a:r>
              <a:rPr spc="-9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о смешанных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ссылках.</a:t>
            </a:r>
            <a:endParaRPr>
              <a:solidFill>
                <a:schemeClr val="bg1"/>
              </a:solidFill>
            </a:endParaRPr>
          </a:p>
          <a:p>
            <a:pPr marL="0" marR="67944" indent="360000" algn="l">
              <a:spcBef>
                <a:spcPts val="4"/>
              </a:spcBef>
              <a:defRPr/>
            </a:pPr>
            <a:r>
              <a:rPr>
                <a:solidFill>
                  <a:schemeClr val="bg1"/>
                </a:solidFill>
              </a:rPr>
              <a:t>При</a:t>
            </a:r>
            <a:r>
              <a:rPr spc="-1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перемещении</a:t>
            </a:r>
            <a:r>
              <a:rPr spc="-9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формулы</a:t>
            </a:r>
            <a:r>
              <a:rPr spc="-19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имеющиеся</a:t>
            </a:r>
            <a:r>
              <a:rPr spc="-9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в</a:t>
            </a:r>
            <a:r>
              <a:rPr spc="-1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ней</a:t>
            </a:r>
            <a:r>
              <a:rPr spc="-1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ссылки</a:t>
            </a:r>
            <a:r>
              <a:rPr spc="-9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не</a:t>
            </a:r>
            <a:r>
              <a:rPr spc="-1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изменяются.</a:t>
            </a:r>
            <a:endParaRPr>
              <a:solidFill>
                <a:schemeClr val="bg1"/>
              </a:solidFill>
            </a:endParaRPr>
          </a:p>
          <a:p>
            <a:pPr marR="72389" algn="l">
              <a:spcBef>
                <a:spcPts val="4"/>
              </a:spcBef>
              <a:defRPr/>
            </a:pP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6368763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14851" y="0"/>
            <a:ext cx="12195734" cy="6857998"/>
          </a:xfrm>
          <a:prstGeom prst="rect">
            <a:avLst/>
          </a:prstGeom>
        </p:spPr>
      </p:pic>
      <p:sp>
        <p:nvSpPr>
          <p:cNvPr id="101561400" name=""/>
          <p:cNvSpPr txBox="1"/>
          <p:nvPr/>
        </p:nvSpPr>
        <p:spPr bwMode="auto">
          <a:xfrm flipH="0" flipV="0">
            <a:off x="837479" y="551764"/>
            <a:ext cx="10527839" cy="559470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marR="72389" indent="360000" algn="l">
              <a:spcBef>
                <a:spcPts val="4"/>
              </a:spcBef>
              <a:defRPr/>
            </a:pPr>
            <a:r>
              <a:rPr sz="1800" b="1">
                <a:solidFill>
                  <a:schemeClr val="bg1"/>
                </a:solidFill>
              </a:rPr>
              <a:t>Пример 1. </a:t>
            </a:r>
            <a:r>
              <a:rPr sz="1800">
                <a:solidFill>
                  <a:schemeClr val="bg1"/>
                </a:solidFill>
              </a:rPr>
              <a:t>При работе с электронной таблицей в ячейке В1 записана формула =2*$А1.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Выясним, какой вид приобретёт формула, после того как содержимое ячейки В1 скопируют в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ячейку</a:t>
            </a:r>
            <a:r>
              <a:rPr sz="1800" spc="-2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С2.</a:t>
            </a:r>
            <a:endParaRPr sz="1800">
              <a:solidFill>
                <a:schemeClr val="bg1"/>
              </a:solidFill>
            </a:endParaRPr>
          </a:p>
          <a:p>
            <a:pPr marL="0" marR="72389" indent="360000" algn="l">
              <a:defRPr/>
            </a:pPr>
            <a:r>
              <a:rPr sz="1800">
                <a:solidFill>
                  <a:schemeClr val="bg1"/>
                </a:solidFill>
              </a:rPr>
              <a:t>В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формуле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используется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смешанная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ссылка: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при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копировании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формулы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имя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столбца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останется неизменным, а номер строки увеличится на 1. Таким образом, после копирования в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ячейке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С2 будет формула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=2*$А2.</a:t>
            </a:r>
            <a:endParaRPr sz="1800">
              <a:solidFill>
                <a:schemeClr val="bg1"/>
              </a:solidFill>
            </a:endParaRPr>
          </a:p>
          <a:p>
            <a:pPr marL="0" marR="72389" indent="360000" algn="l">
              <a:spcBef>
                <a:spcPts val="0"/>
              </a:spcBef>
              <a:defRPr/>
            </a:pPr>
            <a:endParaRPr sz="1800">
              <a:solidFill>
                <a:schemeClr val="bg1"/>
              </a:solidFill>
            </a:endParaRPr>
          </a:p>
          <a:p>
            <a:pPr marL="0" marR="72389" indent="360000" algn="l">
              <a:spcBef>
                <a:spcPts val="0"/>
              </a:spcBef>
              <a:defRPr/>
            </a:pPr>
            <a:r>
              <a:rPr sz="1800" b="1">
                <a:solidFill>
                  <a:schemeClr val="bg1"/>
                </a:solidFill>
              </a:rPr>
              <a:t>Пример</a:t>
            </a:r>
            <a:r>
              <a:rPr sz="1800" b="1" spc="-19">
                <a:solidFill>
                  <a:schemeClr val="bg1"/>
                </a:solidFill>
              </a:rPr>
              <a:t> </a:t>
            </a:r>
            <a:r>
              <a:rPr sz="1800" b="1">
                <a:solidFill>
                  <a:schemeClr val="bg1"/>
                </a:solidFill>
              </a:rPr>
              <a:t>2.</a:t>
            </a:r>
            <a:r>
              <a:rPr sz="1800" b="1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Дан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фрагмент</a:t>
            </a:r>
            <a:r>
              <a:rPr sz="1800" spc="-1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электронной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таблицы:</a:t>
            </a:r>
            <a:endParaRPr sz="1800">
              <a:solidFill>
                <a:schemeClr val="bg1"/>
              </a:solidFill>
            </a:endParaRPr>
          </a:p>
          <a:p>
            <a:pPr marL="0" marR="72389" indent="360000" algn="l">
              <a:spcBef>
                <a:spcPts val="4"/>
              </a:spcBef>
              <a:defRPr/>
            </a:pPr>
            <a:endParaRPr sz="1800">
              <a:solidFill>
                <a:schemeClr val="bg1"/>
              </a:solidFill>
            </a:endParaRPr>
          </a:p>
          <a:p>
            <a:pPr marL="0" marR="72389" indent="360000" algn="l">
              <a:spcBef>
                <a:spcPts val="119"/>
              </a:spcBef>
              <a:defRPr/>
            </a:pPr>
            <a:endParaRPr sz="1800">
              <a:solidFill>
                <a:schemeClr val="bg1"/>
              </a:solidFill>
            </a:endParaRPr>
          </a:p>
          <a:p>
            <a:pPr marL="0" marR="72389" indent="360000" algn="l">
              <a:defRPr/>
            </a:pPr>
            <a:endParaRPr sz="1800">
              <a:solidFill>
                <a:schemeClr val="bg1"/>
              </a:solidFill>
            </a:endParaRPr>
          </a:p>
          <a:p>
            <a:pPr marL="0" marR="72389" indent="360000" algn="l">
              <a:defRPr/>
            </a:pPr>
            <a:endParaRPr sz="1800">
              <a:solidFill>
                <a:schemeClr val="bg1"/>
              </a:solidFill>
            </a:endParaRPr>
          </a:p>
          <a:p>
            <a:pPr marL="0" marR="72389" indent="360000" algn="l">
              <a:defRPr/>
            </a:pPr>
            <a:endParaRPr sz="1800">
              <a:solidFill>
                <a:schemeClr val="bg1"/>
              </a:solidFill>
            </a:endParaRPr>
          </a:p>
          <a:p>
            <a:pPr marL="0" marR="72389" indent="360000" algn="l">
              <a:defRPr/>
            </a:pPr>
            <a:endParaRPr sz="1800">
              <a:solidFill>
                <a:schemeClr val="bg1"/>
              </a:solidFill>
            </a:endParaRPr>
          </a:p>
          <a:p>
            <a:pPr marL="0" marR="72389" indent="360000" algn="l">
              <a:defRPr/>
            </a:pPr>
            <a:r>
              <a:rPr sz="1800">
                <a:solidFill>
                  <a:schemeClr val="bg1"/>
                </a:solidFill>
              </a:rPr>
              <a:t>Выясним,</a:t>
            </a:r>
            <a:r>
              <a:rPr sz="1800" spc="2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чему</a:t>
            </a:r>
            <a:r>
              <a:rPr sz="1800" spc="18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станет</a:t>
            </a:r>
            <a:r>
              <a:rPr sz="1800" spc="22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равным</a:t>
            </a:r>
            <a:r>
              <a:rPr sz="1800" spc="20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значение</a:t>
            </a:r>
            <a:r>
              <a:rPr sz="1800" spc="2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ячейки</a:t>
            </a:r>
            <a:r>
              <a:rPr sz="1800" spc="20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С1,</a:t>
            </a:r>
            <a:r>
              <a:rPr sz="1800" spc="2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если</a:t>
            </a:r>
            <a:r>
              <a:rPr sz="1800" spc="21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</a:t>
            </a:r>
            <a:r>
              <a:rPr sz="1800" spc="19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неё</a:t>
            </a:r>
            <a:r>
              <a:rPr sz="1800" spc="2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скопировать</a:t>
            </a:r>
            <a:r>
              <a:rPr sz="1800" spc="20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формулу</a:t>
            </a:r>
            <a:r>
              <a:rPr sz="1800" spc="180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из</a:t>
            </a:r>
            <a:r>
              <a:rPr sz="1800" spc="-28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ячейки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С2.</a:t>
            </a:r>
            <a:endParaRPr sz="1800">
              <a:solidFill>
                <a:schemeClr val="bg1"/>
              </a:solidFill>
            </a:endParaRPr>
          </a:p>
          <a:p>
            <a:pPr marL="0" marR="72389" indent="360000" algn="l">
              <a:spcBef>
                <a:spcPts val="4"/>
              </a:spcBef>
              <a:defRPr/>
            </a:pPr>
            <a:r>
              <a:rPr sz="1800">
                <a:solidFill>
                  <a:schemeClr val="bg1"/>
                </a:solidFill>
              </a:rPr>
              <a:t>Так</a:t>
            </a:r>
            <a:r>
              <a:rPr sz="1800" spc="7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как</a:t>
            </a:r>
            <a:r>
              <a:rPr sz="1800" spc="6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копирование</a:t>
            </a:r>
            <a:r>
              <a:rPr sz="1800" spc="5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формулы</a:t>
            </a:r>
            <a:r>
              <a:rPr sz="1800" spc="6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происходит</a:t>
            </a:r>
            <a:r>
              <a:rPr sz="1800" spc="5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внутри</a:t>
            </a:r>
            <a:r>
              <a:rPr sz="1800" spc="7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одного</a:t>
            </a:r>
            <a:r>
              <a:rPr sz="1800" spc="6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столбца,</a:t>
            </a:r>
            <a:r>
              <a:rPr sz="1800" spc="6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имена</a:t>
            </a:r>
            <a:r>
              <a:rPr sz="1800" spc="6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столбцов</a:t>
            </a:r>
            <a:r>
              <a:rPr sz="1800" spc="6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</a:t>
            </a:r>
            <a:r>
              <a:rPr sz="1800" spc="-28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формуле</a:t>
            </a:r>
            <a:r>
              <a:rPr sz="1800" spc="9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не</a:t>
            </a:r>
            <a:r>
              <a:rPr sz="1800" spc="9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изменятся,</a:t>
            </a:r>
            <a:r>
              <a:rPr sz="1800" spc="9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а</a:t>
            </a:r>
            <a:r>
              <a:rPr sz="1800" spc="9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номер</a:t>
            </a:r>
            <a:r>
              <a:rPr sz="1800" spc="9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строки</a:t>
            </a:r>
            <a:r>
              <a:rPr sz="1800" spc="10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</a:t>
            </a:r>
            <a:r>
              <a:rPr sz="1800" spc="10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ссылках</a:t>
            </a:r>
            <a:r>
              <a:rPr sz="1800" spc="12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уменьшится</a:t>
            </a:r>
            <a:r>
              <a:rPr sz="1800" spc="10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на</a:t>
            </a:r>
            <a:r>
              <a:rPr sz="1800" spc="9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единицу.</a:t>
            </a:r>
            <a:r>
              <a:rPr sz="1800" spc="10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Формула</a:t>
            </a:r>
            <a:r>
              <a:rPr sz="1800" spc="9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примет</a:t>
            </a:r>
            <a:r>
              <a:rPr sz="1800" spc="10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вид:</a:t>
            </a:r>
            <a:endParaRPr sz="1800">
              <a:solidFill>
                <a:schemeClr val="bg1"/>
              </a:solidFill>
            </a:endParaRPr>
          </a:p>
          <a:p>
            <a:pPr marL="0" marR="72389" indent="360000" algn="l">
              <a:defRPr/>
            </a:pPr>
            <a:r>
              <a:rPr sz="1800">
                <a:solidFill>
                  <a:schemeClr val="bg1"/>
                </a:solidFill>
              </a:rPr>
              <a:t>=($А1+В1)/2. В</a:t>
            </a:r>
            <a:r>
              <a:rPr sz="1800" spc="-1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ячейке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С1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отобразится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число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14.</a:t>
            </a:r>
            <a:endParaRPr sz="1800">
              <a:solidFill>
                <a:schemeClr val="bg1"/>
              </a:solidFill>
            </a:endParaRPr>
          </a:p>
        </p:txBody>
      </p:sp>
      <p:pic>
        <p:nvPicPr>
          <p:cNvPr id="760279019" name="image7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2174118" y="2906615"/>
            <a:ext cx="4839934" cy="10447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9659561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14851" y="0"/>
            <a:ext cx="12195734" cy="6857998"/>
          </a:xfrm>
          <a:prstGeom prst="rect">
            <a:avLst/>
          </a:prstGeom>
        </p:spPr>
      </p:pic>
      <p:sp>
        <p:nvSpPr>
          <p:cNvPr id="500468454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838199" y="253065"/>
            <a:ext cx="10987829" cy="1325562"/>
          </a:xfrm>
        </p:spPr>
        <p:txBody>
          <a:bodyPr/>
          <a:lstStyle/>
          <a:p>
            <a:pPr>
              <a:defRPr/>
            </a:pPr>
            <a:r>
              <a:rPr lang="en-US" sz="2800" b="1" i="1">
                <a:solidFill>
                  <a:schemeClr val="bg1"/>
                </a:solidFill>
              </a:rPr>
              <a:t>3. </a:t>
            </a:r>
            <a:r>
              <a:rPr sz="2800" b="1" i="1">
                <a:solidFill>
                  <a:schemeClr val="bg1"/>
                </a:solidFill>
              </a:rPr>
              <a:t>Встроенные</a:t>
            </a:r>
            <a:r>
              <a:rPr sz="2800" b="1" i="1" spc="-19">
                <a:solidFill>
                  <a:schemeClr val="bg1"/>
                </a:solidFill>
              </a:rPr>
              <a:t> </a:t>
            </a:r>
            <a:r>
              <a:rPr sz="2800" b="1" i="1">
                <a:solidFill>
                  <a:schemeClr val="bg1"/>
                </a:solidFill>
              </a:rPr>
              <a:t>функции</a:t>
            </a:r>
            <a:r>
              <a:rPr sz="2800" b="1" i="1" spc="-19">
                <a:solidFill>
                  <a:schemeClr val="bg1"/>
                </a:solidFill>
              </a:rPr>
              <a:t> </a:t>
            </a:r>
            <a:r>
              <a:rPr sz="2800" b="1" i="1">
                <a:solidFill>
                  <a:schemeClr val="bg1"/>
                </a:solidFill>
              </a:rPr>
              <a:t>и</a:t>
            </a:r>
            <a:r>
              <a:rPr sz="2800" b="1" i="1" spc="-9">
                <a:solidFill>
                  <a:schemeClr val="bg1"/>
                </a:solidFill>
              </a:rPr>
              <a:t> </a:t>
            </a:r>
            <a:r>
              <a:rPr sz="2800" b="1" i="1">
                <a:solidFill>
                  <a:schemeClr val="bg1"/>
                </a:solidFill>
              </a:rPr>
              <a:t>их</a:t>
            </a:r>
            <a:r>
              <a:rPr sz="2800" b="1" i="1" spc="-4">
                <a:solidFill>
                  <a:schemeClr val="bg1"/>
                </a:solidFill>
              </a:rPr>
              <a:t> </a:t>
            </a:r>
            <a:r>
              <a:rPr sz="2800" b="1" i="1">
                <a:solidFill>
                  <a:schemeClr val="bg1"/>
                </a:solidFill>
              </a:rPr>
              <a:t>использование</a:t>
            </a:r>
            <a:endParaRPr sz="2800" b="1" i="1">
              <a:solidFill>
                <a:schemeClr val="bg1"/>
              </a:solidFill>
            </a:endParaRPr>
          </a:p>
        </p:txBody>
      </p:sp>
      <p:sp>
        <p:nvSpPr>
          <p:cNvPr id="539568905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825215" y="1242793"/>
            <a:ext cx="10515600" cy="291352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 marL="0" marR="0" indent="360000" algn="just">
              <a:buFont typeface="Arial"/>
              <a:buNone/>
              <a:defRPr/>
            </a:pPr>
            <a:r>
              <a:rPr sz="1800" b="1">
                <a:solidFill>
                  <a:schemeClr val="bg1"/>
                </a:solidFill>
              </a:rPr>
              <a:t>Встроенная</a:t>
            </a:r>
            <a:r>
              <a:rPr sz="1800" b="1" spc="-14">
                <a:solidFill>
                  <a:schemeClr val="bg1"/>
                </a:solidFill>
              </a:rPr>
              <a:t> </a:t>
            </a:r>
            <a:r>
              <a:rPr sz="1800" b="1">
                <a:solidFill>
                  <a:schemeClr val="bg1"/>
                </a:solidFill>
              </a:rPr>
              <a:t>функция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—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это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заранее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написанная</a:t>
            </a:r>
            <a:r>
              <a:rPr sz="1800" spc="-2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процедура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преобразования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данных.</a:t>
            </a:r>
            <a:endParaRPr sz="1800">
              <a:solidFill>
                <a:schemeClr val="bg1"/>
              </a:solidFill>
            </a:endParaRPr>
          </a:p>
          <a:p>
            <a:pPr marL="0" marR="0" indent="360000" algn="just">
              <a:spcBef>
                <a:spcPts val="4"/>
              </a:spcBef>
              <a:buFont typeface="Arial"/>
              <a:buNone/>
              <a:defRPr/>
            </a:pPr>
            <a:r>
              <a:rPr sz="1800">
                <a:solidFill>
                  <a:schemeClr val="bg1"/>
                </a:solidFill>
              </a:rPr>
              <a:t>Всё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многообразие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встроенных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табличные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процессоры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функций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принято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делить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на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категории по их назначению, выделяя среди них математические, статистические, логические,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текстовые,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финансовые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и другие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типы функций.</a:t>
            </a:r>
            <a:endParaRPr sz="1800">
              <a:solidFill>
                <a:schemeClr val="bg1"/>
              </a:solidFill>
            </a:endParaRPr>
          </a:p>
          <a:p>
            <a:pPr marL="0" marR="0" indent="360000" algn="just">
              <a:buFont typeface="Arial"/>
              <a:buNone/>
              <a:defRPr/>
            </a:pPr>
            <a:r>
              <a:rPr sz="1800">
                <a:solidFill>
                  <a:schemeClr val="bg1"/>
                </a:solidFill>
              </a:rPr>
              <a:t>Каждая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встроенная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функция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имеет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имя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—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как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правило,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это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сокращённое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название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производимого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ею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действия.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Функции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вызываются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некоторыми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аргументами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и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возвращают</a:t>
            </a:r>
            <a:r>
              <a:rPr sz="1800" spc="-28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единственное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значение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— аргумент обработки.</a:t>
            </a:r>
            <a:endParaRPr sz="1800">
              <a:solidFill>
                <a:schemeClr val="bg1"/>
              </a:solidFill>
            </a:endParaRPr>
          </a:p>
          <a:p>
            <a:pPr marL="0" marR="0" indent="360000" algn="just">
              <a:spcBef>
                <a:spcPts val="324"/>
              </a:spcBef>
              <a:buFont typeface="Arial"/>
              <a:buNone/>
              <a:defRPr/>
            </a:pPr>
            <a:r>
              <a:rPr sz="1800">
                <a:solidFill>
                  <a:schemeClr val="bg1"/>
                </a:solidFill>
              </a:rPr>
              <a:t>Аргументом функции может быть число, текст, выражение, ссылка на ячейку или диапазон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ячеек,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результат другой функции.</a:t>
            </a:r>
            <a:endParaRPr sz="1800">
              <a:solidFill>
                <a:schemeClr val="bg1"/>
              </a:solidFill>
            </a:endParaRPr>
          </a:p>
          <a:p>
            <a:pPr marL="0" marR="0" indent="360000">
              <a:buFont typeface="Arial"/>
              <a:buNone/>
              <a:defRPr/>
            </a:pPr>
            <a:r>
              <a:rPr sz="1800">
                <a:solidFill>
                  <a:schemeClr val="bg1"/>
                </a:solidFill>
              </a:rPr>
              <a:t>При использовании функции в формуле сначала указывается её имя, а затем в скобках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указывается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список аргументов через точку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запятой.</a:t>
            </a:r>
            <a:endParaRPr sz="1800">
              <a:solidFill>
                <a:schemeClr val="bg1"/>
              </a:solidFill>
            </a:endParaRPr>
          </a:p>
        </p:txBody>
      </p:sp>
      <p:pic>
        <p:nvPicPr>
          <p:cNvPr id="814367476" name="image8.jpe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0" flipH="0" flipV="0">
            <a:off x="2623454" y="4380441"/>
            <a:ext cx="6027574" cy="20307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7880956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14851" y="0"/>
            <a:ext cx="12195734" cy="6857998"/>
          </a:xfrm>
          <a:prstGeom prst="rect">
            <a:avLst/>
          </a:prstGeom>
        </p:spPr>
      </p:pic>
      <p:pic>
        <p:nvPicPr>
          <p:cNvPr id="77564932" name="image9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2342923" y="2176617"/>
            <a:ext cx="7185900" cy="4090146"/>
          </a:xfrm>
          <a:prstGeom prst="rect">
            <a:avLst/>
          </a:prstGeom>
        </p:spPr>
      </p:pic>
      <p:sp>
        <p:nvSpPr>
          <p:cNvPr id="1273101989" name=""/>
          <p:cNvSpPr txBox="1"/>
          <p:nvPr/>
        </p:nvSpPr>
        <p:spPr bwMode="auto">
          <a:xfrm flipH="0" flipV="0">
            <a:off x="872533" y="875616"/>
            <a:ext cx="10449451" cy="146162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marR="71754" indent="360000" algn="l">
              <a:lnSpc>
                <a:spcPct val="98750"/>
              </a:lnSpc>
              <a:defRPr/>
            </a:pPr>
            <a:r>
              <a:rPr>
                <a:solidFill>
                  <a:schemeClr val="bg1"/>
                </a:solidFill>
              </a:rPr>
              <a:t>Назначение</a:t>
            </a:r>
            <a:r>
              <a:rPr spc="49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каждой</a:t>
            </a:r>
            <a:r>
              <a:rPr spc="69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функции,</a:t>
            </a:r>
            <a:r>
              <a:rPr spc="45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наличие</a:t>
            </a:r>
            <a:r>
              <a:rPr spc="5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аргументов,</a:t>
            </a:r>
            <a:r>
              <a:rPr spc="49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их</a:t>
            </a:r>
            <a:r>
              <a:rPr spc="69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количество</a:t>
            </a:r>
            <a:r>
              <a:rPr spc="49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и</a:t>
            </a:r>
            <a:r>
              <a:rPr spc="6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тип</a:t>
            </a:r>
            <a:r>
              <a:rPr spc="59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можно</a:t>
            </a:r>
            <a:r>
              <a:rPr spc="45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посмотреть</a:t>
            </a:r>
            <a:r>
              <a:rPr spc="-289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в</a:t>
            </a:r>
            <a:r>
              <a:rPr spc="-9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Справке</a:t>
            </a:r>
            <a:r>
              <a:rPr spc="-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или в</a:t>
            </a:r>
            <a:r>
              <a:rPr spc="-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комментариях</a:t>
            </a:r>
            <a:r>
              <a:rPr spc="9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при</a:t>
            </a:r>
            <a:r>
              <a:rPr spc="-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вводе</a:t>
            </a:r>
            <a:r>
              <a:rPr spc="-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функции в</a:t>
            </a:r>
            <a:r>
              <a:rPr spc="-9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формулу.</a:t>
            </a:r>
            <a:endParaRPr>
              <a:solidFill>
                <a:schemeClr val="bg1"/>
              </a:solidFill>
            </a:endParaRPr>
          </a:p>
          <a:p>
            <a:pPr marL="0" marR="71754" indent="360000" algn="l">
              <a:spcBef>
                <a:spcPts val="4"/>
              </a:spcBef>
              <a:defRPr/>
            </a:pPr>
            <a:r>
              <a:rPr>
                <a:solidFill>
                  <a:schemeClr val="bg1"/>
                </a:solidFill>
              </a:rPr>
              <a:t>Для решения математических задач нам могут быть полезны </a:t>
            </a:r>
            <a:r>
              <a:rPr b="1">
                <a:solidFill>
                  <a:schemeClr val="bg1"/>
                </a:solidFill>
              </a:rPr>
              <a:t>Математические функции</a:t>
            </a:r>
            <a:r>
              <a:rPr>
                <a:solidFill>
                  <a:schemeClr val="bg1"/>
                </a:solidFill>
              </a:rPr>
              <a:t>,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некоторые</a:t>
            </a:r>
            <a:r>
              <a:rPr spc="-1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из</a:t>
            </a:r>
            <a:r>
              <a:rPr spc="-9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которых</a:t>
            </a:r>
            <a:r>
              <a:rPr spc="-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представлены в</a:t>
            </a:r>
            <a:r>
              <a:rPr spc="-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таблице.</a:t>
            </a:r>
            <a:endParaRPr>
              <a:solidFill>
                <a:schemeClr val="bg1"/>
              </a:solidFill>
            </a:endParaRPr>
          </a:p>
          <a:p>
            <a:pPr marL="0" indent="0" algn="l">
              <a:spcBef>
                <a:spcPts val="34"/>
              </a:spcBef>
              <a:defRPr/>
            </a:pP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2112527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14851" y="0"/>
            <a:ext cx="12195734" cy="6857998"/>
          </a:xfrm>
          <a:prstGeom prst="rect">
            <a:avLst/>
          </a:prstGeom>
        </p:spPr>
      </p:pic>
      <p:pic>
        <p:nvPicPr>
          <p:cNvPr id="2072312722" name="image10.jpe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246326" y="1728382"/>
            <a:ext cx="9492103" cy="3716617"/>
          </a:xfrm>
          <a:prstGeom prst="rect">
            <a:avLst/>
          </a:prstGeom>
        </p:spPr>
      </p:pic>
      <p:sp>
        <p:nvSpPr>
          <p:cNvPr id="2023833538" name=""/>
          <p:cNvSpPr txBox="1"/>
          <p:nvPr/>
        </p:nvSpPr>
        <p:spPr bwMode="auto">
          <a:xfrm flipH="0" flipV="0">
            <a:off x="838199" y="819649"/>
            <a:ext cx="10579106" cy="108366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R="69214" algn="l">
              <a:defRPr/>
            </a:pPr>
            <a:r>
              <a:rPr b="1">
                <a:solidFill>
                  <a:schemeClr val="bg1"/>
                </a:solidFill>
              </a:rPr>
              <a:t>Статистические</a:t>
            </a:r>
            <a:r>
              <a:rPr b="1" spc="4">
                <a:solidFill>
                  <a:schemeClr val="bg1"/>
                </a:solidFill>
              </a:rPr>
              <a:t> </a:t>
            </a:r>
            <a:r>
              <a:rPr b="1">
                <a:solidFill>
                  <a:schemeClr val="bg1"/>
                </a:solidFill>
              </a:rPr>
              <a:t>функции </a:t>
            </a:r>
            <a:r>
              <a:rPr>
                <a:solidFill>
                  <a:schemeClr val="bg1"/>
                </a:solidFill>
              </a:rPr>
              <a:t>позволяют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автоматизировать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статистическую</a:t>
            </a:r>
            <a:r>
              <a:rPr spc="30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обработку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данных. С их помощью можно вычислить наименьшее значение, подсчитать количество ячеек,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содержащих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заданную</a:t>
            </a:r>
            <a:r>
              <a:rPr spc="9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информацию и т.д.</a:t>
            </a:r>
            <a:endParaRPr>
              <a:solidFill>
                <a:schemeClr val="bg1"/>
              </a:solidFill>
            </a:endParaRPr>
          </a:p>
          <a:p>
            <a:pPr marL="0" indent="0" algn="l">
              <a:spcBef>
                <a:spcPts val="9"/>
              </a:spcBef>
              <a:defRPr/>
            </a:pPr>
            <a:endParaRPr sz="1100">
              <a:solidFill>
                <a:schemeClr val="bg1"/>
              </a:solidFill>
            </a:endParaRPr>
          </a:p>
        </p:txBody>
      </p:sp>
      <p:sp>
        <p:nvSpPr>
          <p:cNvPr id="1118518234" name=""/>
          <p:cNvSpPr txBox="1"/>
          <p:nvPr/>
        </p:nvSpPr>
        <p:spPr bwMode="auto">
          <a:xfrm flipH="0" flipV="0">
            <a:off x="1005040" y="5557058"/>
            <a:ext cx="10150075" cy="9147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marR="70484" indent="360000" algn="just">
              <a:lnSpc>
                <a:spcPct val="100000"/>
              </a:lnSpc>
              <a:spcBef>
                <a:spcPts val="303"/>
              </a:spcBef>
              <a:buFont typeface="Arial"/>
              <a:buNone/>
              <a:defRPr/>
            </a:pPr>
            <a:r>
              <a:rPr lang="ru-RU" sz="1800" b="1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Финансовые</a:t>
            </a:r>
            <a:r>
              <a:rPr lang="ru-RU" sz="1800" b="1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1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функции </a:t>
            </a:r>
            <a:r>
              <a:rPr lang="ru-RU" sz="1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используются</a:t>
            </a:r>
            <a:r>
              <a:rPr lang="ru-RU" sz="18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для</a:t>
            </a:r>
            <a:r>
              <a:rPr lang="ru-RU" sz="18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вычисления</a:t>
            </a:r>
            <a:r>
              <a:rPr lang="ru-RU" sz="18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размеров</a:t>
            </a:r>
            <a:r>
              <a:rPr lang="ru-RU" sz="18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выплат</a:t>
            </a:r>
            <a:r>
              <a:rPr lang="ru-RU" sz="18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при</a:t>
            </a:r>
            <a:r>
              <a:rPr lang="ru-RU" sz="18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погашении</a:t>
            </a:r>
            <a:r>
              <a:rPr lang="ru-RU" sz="1800" b="0" i="0" u="none" strike="noStrike" cap="none" spc="-28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кредитов,</a:t>
            </a:r>
            <a:r>
              <a:rPr lang="ru-RU" sz="1800" b="0" i="0" u="none" strike="noStrike" cap="none" spc="-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банковских</a:t>
            </a:r>
            <a:r>
              <a:rPr lang="ru-RU" sz="18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процентов</a:t>
            </a:r>
            <a:r>
              <a:rPr lang="ru-RU" sz="1800" b="0" i="0" u="none" strike="noStrike" cap="none" spc="-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</a:t>
            </a:r>
            <a:r>
              <a:rPr lang="ru-RU" sz="1800" b="0" i="0" u="none" strike="noStrike" cap="none" spc="-9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вклады,</a:t>
            </a:r>
            <a:r>
              <a:rPr lang="ru-RU" sz="1800" b="0" i="0" u="none" strike="noStrike" cap="none" spc="-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для</a:t>
            </a:r>
            <a:r>
              <a:rPr lang="ru-RU" sz="1800" b="0" i="0" u="none" strike="noStrike" cap="none" spc="-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определения</a:t>
            </a:r>
            <a:r>
              <a:rPr lang="ru-RU" sz="1800" b="0" i="0" u="none" strike="noStrike" cap="none" spc="-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процентной</a:t>
            </a:r>
            <a:r>
              <a:rPr lang="ru-RU" sz="1800" b="0" i="0" u="none" strike="noStrike" cap="none" spc="-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ставки</a:t>
            </a:r>
            <a:r>
              <a:rPr lang="ru-RU" sz="1800" b="0" i="0" u="none" strike="noStrike" cap="none" spc="-9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ru-RU" sz="1800" b="0" i="0" u="none" strike="noStrike" cap="none" spc="-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др.</a:t>
            </a:r>
            <a:endParaRPr sz="1800">
              <a:solidFill>
                <a:schemeClr val="bg1"/>
              </a:solidFill>
            </a:endParaRPr>
          </a:p>
          <a:p>
            <a:pPr>
              <a:defRPr/>
            </a:pP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5719716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14851" y="0"/>
            <a:ext cx="12195734" cy="6857998"/>
          </a:xfrm>
          <a:prstGeom prst="rect">
            <a:avLst/>
          </a:prstGeom>
        </p:spPr>
      </p:pic>
      <p:sp>
        <p:nvSpPr>
          <p:cNvPr id="76347079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838199" y="645147"/>
            <a:ext cx="10515600" cy="5640293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marR="70484" indent="360000" algn="just">
              <a:lnSpc>
                <a:spcPct val="100000"/>
              </a:lnSpc>
              <a:spcBef>
                <a:spcPts val="4"/>
              </a:spcBef>
              <a:buFont typeface="Arial"/>
              <a:buNone/>
              <a:defRPr/>
            </a:pPr>
            <a:r>
              <a:rPr sz="1800">
                <a:solidFill>
                  <a:schemeClr val="bg1"/>
                </a:solidFill>
              </a:rPr>
              <a:t>В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основном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табличные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процессоры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используются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для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работы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числами,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но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них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предусмотрена и возможность работы с текстом. Например, в электронные таблицы заносятся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наименования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товаров и</a:t>
            </a:r>
            <a:r>
              <a:rPr sz="1800" spc="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услуг,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фамилии, адреса, телефоны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и др.</a:t>
            </a:r>
            <a:endParaRPr sz="1800">
              <a:solidFill>
                <a:schemeClr val="bg1"/>
              </a:solidFill>
            </a:endParaRPr>
          </a:p>
          <a:p>
            <a:pPr marL="0" marR="70484" indent="360000" algn="just">
              <a:lnSpc>
                <a:spcPct val="100000"/>
              </a:lnSpc>
              <a:buFont typeface="Arial"/>
              <a:buNone/>
              <a:defRPr/>
            </a:pPr>
            <a:r>
              <a:rPr sz="1800">
                <a:solidFill>
                  <a:schemeClr val="bg1"/>
                </a:solidFill>
              </a:rPr>
              <a:t>Для обработки текста в табличных процессорах имеется набор функций, которые можно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использовать для определения длины текста, номера позиции первого вхождения символа в текст,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части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текста, который</a:t>
            </a:r>
            <a:r>
              <a:rPr sz="1800" spc="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удовлетворяет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определённому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условию и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т. д.</a:t>
            </a:r>
            <a:endParaRPr sz="1800">
              <a:solidFill>
                <a:schemeClr val="bg1"/>
              </a:solidFill>
            </a:endParaRPr>
          </a:p>
          <a:p>
            <a:pPr marL="0" marR="70484" indent="360000" algn="just">
              <a:lnSpc>
                <a:spcPct val="100000"/>
              </a:lnSpc>
              <a:buFont typeface="Arial"/>
              <a:buNone/>
              <a:defRPr/>
            </a:pPr>
            <a:r>
              <a:rPr sz="1800">
                <a:solidFill>
                  <a:schemeClr val="bg1"/>
                </a:solidFill>
              </a:rPr>
              <a:t>Аргументами </a:t>
            </a:r>
            <a:r>
              <a:rPr sz="1800" b="1">
                <a:solidFill>
                  <a:schemeClr val="bg1"/>
                </a:solidFill>
              </a:rPr>
              <a:t>текстовых функций </a:t>
            </a:r>
            <a:r>
              <a:rPr sz="1800">
                <a:solidFill>
                  <a:schemeClr val="bg1"/>
                </a:solidFill>
              </a:rPr>
              <a:t>могут быть текстовые данные (их нужно заключать в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кавычки),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ссылки на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ячейки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текстом, ссылки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на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ячейки с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числами.</a:t>
            </a:r>
            <a:endParaRPr sz="1800">
              <a:solidFill>
                <a:schemeClr val="bg1"/>
              </a:solidFill>
            </a:endParaRPr>
          </a:p>
          <a:p>
            <a:pPr marL="0" marR="70484" indent="360000" algn="just">
              <a:lnSpc>
                <a:spcPct val="100000"/>
              </a:lnSpc>
              <a:buFont typeface="Arial"/>
              <a:buNone/>
              <a:defRPr/>
            </a:pPr>
            <a:r>
              <a:rPr sz="1800">
                <a:solidFill>
                  <a:schemeClr val="bg1"/>
                </a:solidFill>
              </a:rPr>
              <a:t>Рассмотрим</a:t>
            </a:r>
            <a:r>
              <a:rPr sz="1800" spc="-2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примеры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некоторых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текстовых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функций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Microsoft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Excel.</a:t>
            </a:r>
            <a:endParaRPr sz="1800">
              <a:solidFill>
                <a:schemeClr val="bg1"/>
              </a:solidFill>
            </a:endParaRPr>
          </a:p>
          <a:p>
            <a:pPr marL="0" marR="70484" indent="360000">
              <a:lnSpc>
                <a:spcPct val="100000"/>
              </a:lnSpc>
              <a:buFont typeface="Arial"/>
              <a:buNone/>
              <a:defRPr/>
            </a:pPr>
            <a:r>
              <a:rPr sz="1800">
                <a:solidFill>
                  <a:schemeClr val="bg1"/>
                </a:solidFill>
              </a:rPr>
              <a:t>Функция СТРОЧН преобразует все буквы обрабатываемого текста в строчные, а функция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ПРОПИСН,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наоборот,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—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прописные.</a:t>
            </a:r>
            <a:r>
              <a:rPr sz="1800" spc="4">
                <a:solidFill>
                  <a:schemeClr val="bg1"/>
                </a:solidFill>
              </a:rPr>
              <a:t> </a:t>
            </a:r>
            <a:endParaRPr sz="1800">
              <a:solidFill>
                <a:schemeClr val="bg1"/>
              </a:solidFill>
            </a:endParaRPr>
          </a:p>
          <a:p>
            <a:pPr marL="0" marR="70484" indent="360000">
              <a:lnSpc>
                <a:spcPct val="100000"/>
              </a:lnSpc>
              <a:buFont typeface="Arial"/>
              <a:buNone/>
              <a:defRPr/>
            </a:pPr>
            <a:r>
              <a:rPr sz="1800">
                <a:solidFill>
                  <a:schemeClr val="bg1"/>
                </a:solidFill>
              </a:rPr>
              <a:t>Функция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ПРОПНАЧ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делает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прописной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первую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букву</a:t>
            </a:r>
            <a:r>
              <a:rPr sz="1800" spc="-28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каждого слова, а все остальные буквы — строчными. </a:t>
            </a:r>
            <a:endParaRPr sz="1800">
              <a:solidFill>
                <a:schemeClr val="bg1"/>
              </a:solidFill>
            </a:endParaRPr>
          </a:p>
          <a:p>
            <a:pPr marL="0" marR="70484" indent="360000">
              <a:lnSpc>
                <a:spcPct val="100000"/>
              </a:lnSpc>
              <a:buFont typeface="Arial"/>
              <a:buNone/>
              <a:defRPr/>
            </a:pPr>
            <a:r>
              <a:rPr sz="1800">
                <a:solidFill>
                  <a:schemeClr val="bg1"/>
                </a:solidFill>
              </a:rPr>
              <a:t>Функция СОВПАД позволяет сравнить две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текстовые строки в Microsoft Excel. Если они в точности совпадают, то возвращается значение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ИСТИНА, в противном случае — ЛОЖЬ (функция учитывает регистр, но игнорирует различие в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форматировании).</a:t>
            </a:r>
            <a:r>
              <a:rPr sz="1800" spc="4">
                <a:solidFill>
                  <a:schemeClr val="bg1"/>
                </a:solidFill>
              </a:rPr>
              <a:t> </a:t>
            </a:r>
            <a:endParaRPr sz="1800" spc="4">
              <a:solidFill>
                <a:schemeClr val="bg1"/>
              </a:solidFill>
            </a:endParaRPr>
          </a:p>
          <a:p>
            <a:pPr marL="0" marR="70484" indent="360000">
              <a:lnSpc>
                <a:spcPct val="100000"/>
              </a:lnSpc>
              <a:buFont typeface="Arial"/>
              <a:buNone/>
              <a:defRPr/>
            </a:pPr>
            <a:r>
              <a:rPr sz="1800">
                <a:solidFill>
                  <a:schemeClr val="bg1"/>
                </a:solidFill>
              </a:rPr>
              <a:t>Назначение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функций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СЖПРОБЕЛЫ,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ПЕЧСИМВ,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СЦЕПИТЬ,</a:t>
            </a:r>
            <a:r>
              <a:rPr sz="1800" spc="30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ПОВТОР,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НАЙТИ</a:t>
            </a:r>
            <a:r>
              <a:rPr sz="1800" spc="-1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и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многих других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можно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посмотреть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</a:t>
            </a:r>
            <a:r>
              <a:rPr sz="1800" spc="-1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Справке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или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комментариях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при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вводе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функции.</a:t>
            </a:r>
            <a:endParaRPr sz="18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9685317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14851" y="0"/>
            <a:ext cx="12195734" cy="6857998"/>
          </a:xfrm>
          <a:prstGeom prst="rect">
            <a:avLst/>
          </a:prstGeom>
        </p:spPr>
      </p:pic>
      <p:sp>
        <p:nvSpPr>
          <p:cNvPr id="2142771839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246617" y="365124"/>
            <a:ext cx="11504705" cy="1325562"/>
          </a:xfrm>
        </p:spPr>
        <p:txBody>
          <a:bodyPr/>
          <a:lstStyle/>
          <a:p>
            <a:pPr marL="720000" marR="0" indent="-45084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>
                <a:solidFill>
                  <a:schemeClr val="bg1"/>
                </a:solidFill>
              </a:rPr>
              <a:t>4. </a:t>
            </a:r>
            <a:r>
              <a:rPr sz="2800" b="1" i="1">
                <a:solidFill>
                  <a:schemeClr val="bg1"/>
                </a:solidFill>
              </a:rPr>
              <a:t>Деловая</a:t>
            </a:r>
            <a:r>
              <a:rPr sz="2800" b="1" i="1" spc="-14">
                <a:solidFill>
                  <a:schemeClr val="bg1"/>
                </a:solidFill>
              </a:rPr>
              <a:t> </a:t>
            </a:r>
            <a:r>
              <a:rPr sz="2800" b="1" i="1">
                <a:solidFill>
                  <a:schemeClr val="bg1"/>
                </a:solidFill>
              </a:rPr>
              <a:t>графика.</a:t>
            </a:r>
            <a:r>
              <a:rPr sz="2800" b="1" i="1" spc="-9">
                <a:solidFill>
                  <a:schemeClr val="bg1"/>
                </a:solidFill>
              </a:rPr>
              <a:t> </a:t>
            </a:r>
            <a:r>
              <a:rPr sz="2800" b="1" i="1">
                <a:solidFill>
                  <a:schemeClr val="bg1"/>
                </a:solidFill>
              </a:rPr>
              <a:t>Построение</a:t>
            </a:r>
            <a:r>
              <a:rPr sz="2800" b="1" i="1" spc="-19">
                <a:solidFill>
                  <a:schemeClr val="bg1"/>
                </a:solidFill>
              </a:rPr>
              <a:t> </a:t>
            </a:r>
            <a:r>
              <a:rPr sz="2800" b="1" i="1">
                <a:solidFill>
                  <a:schemeClr val="bg1"/>
                </a:solidFill>
              </a:rPr>
              <a:t>графиков</a:t>
            </a:r>
            <a:r>
              <a:rPr sz="2800" b="1" i="1" spc="-9">
                <a:solidFill>
                  <a:schemeClr val="bg1"/>
                </a:solidFill>
              </a:rPr>
              <a:t> </a:t>
            </a:r>
            <a:r>
              <a:rPr sz="2800" b="1" i="1">
                <a:solidFill>
                  <a:schemeClr val="bg1"/>
                </a:solidFill>
              </a:rPr>
              <a:t>функций</a:t>
            </a:r>
            <a:endParaRPr sz="2800" b="1" i="1">
              <a:solidFill>
                <a:schemeClr val="bg1"/>
              </a:solidFill>
            </a:endParaRPr>
          </a:p>
          <a:p>
            <a:pPr>
              <a:defRPr/>
            </a:pPr>
            <a:endParaRPr sz="2800" b="1" i="1">
              <a:solidFill>
                <a:schemeClr val="bg1"/>
              </a:solidFill>
            </a:endParaRPr>
          </a:p>
        </p:txBody>
      </p:sp>
      <p:sp>
        <p:nvSpPr>
          <p:cNvPr id="1266846252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838199" y="1242793"/>
            <a:ext cx="10515600" cy="493416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60000" lnSpcReduction="8000"/>
          </a:bodyPr>
          <a:lstStyle/>
          <a:p>
            <a:pPr marL="0" indent="0">
              <a:spcBef>
                <a:spcPts val="34"/>
              </a:spcBef>
              <a:defRPr/>
            </a:pPr>
            <a:endParaRPr sz="1150" b="1">
              <a:solidFill>
                <a:schemeClr val="bg1"/>
              </a:solidFill>
            </a:endParaRPr>
          </a:p>
          <a:p>
            <a:pPr marL="0" marR="66039" indent="0" algn="just">
              <a:buFont typeface="Arial"/>
              <a:buNone/>
              <a:defRPr/>
            </a:pPr>
            <a:r>
              <a:rPr>
                <a:solidFill>
                  <a:schemeClr val="bg1"/>
                </a:solidFill>
              </a:rPr>
              <a:t>Как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правило,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электронные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таблицы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содержат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большое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количество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числовых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данных,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которые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требуется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сравнивать,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оценивать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их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изменение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с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течением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времени,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определять</a:t>
            </a:r>
            <a:r>
              <a:rPr spc="-28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соотношение между ними и т. д. Проводить подобный анализ большого количества числовых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данных значительно легче, если изобразить их графически (визуализировать). Для графического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представления</a:t>
            </a:r>
            <a:r>
              <a:rPr spc="-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числовых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данных</a:t>
            </a:r>
            <a:r>
              <a:rPr spc="-9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используются</a:t>
            </a:r>
            <a:r>
              <a:rPr spc="9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диаграммы.</a:t>
            </a:r>
            <a:endParaRPr>
              <a:solidFill>
                <a:schemeClr val="bg1"/>
              </a:solidFill>
            </a:endParaRPr>
          </a:p>
          <a:p>
            <a:pPr marL="0" marR="73024" indent="0" algn="just">
              <a:buFont typeface="Arial"/>
              <a:buNone/>
              <a:defRPr/>
            </a:pPr>
            <a:r>
              <a:rPr b="1">
                <a:solidFill>
                  <a:schemeClr val="bg1"/>
                </a:solidFill>
              </a:rPr>
              <a:t>Диаграмма </a:t>
            </a:r>
            <a:r>
              <a:rPr>
                <a:solidFill>
                  <a:schemeClr val="bg1"/>
                </a:solidFill>
              </a:rPr>
              <a:t>—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это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графическое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представление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числовых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данных,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позволяющее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быстро</a:t>
            </a:r>
            <a:r>
              <a:rPr spc="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оценить</a:t>
            </a:r>
            <a:r>
              <a:rPr spc="-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соотношение</a:t>
            </a:r>
            <a:r>
              <a:rPr spc="-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нескольких</a:t>
            </a:r>
            <a:r>
              <a:rPr spc="9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величин.</a:t>
            </a:r>
            <a:endParaRPr>
              <a:solidFill>
                <a:schemeClr val="bg1"/>
              </a:solidFill>
            </a:endParaRPr>
          </a:p>
          <a:p>
            <a:pPr marL="0" marR="73024" indent="0" algn="just">
              <a:buFont typeface="Arial"/>
              <a:buNone/>
              <a:defRPr/>
            </a:pPr>
            <a:endParaRPr>
              <a:solidFill>
                <a:schemeClr val="bg1"/>
              </a:solidFill>
            </a:endParaRPr>
          </a:p>
          <a:p>
            <a:pPr marR="74293" algn="just">
              <a:spcBef>
                <a:spcPts val="3"/>
              </a:spcBef>
              <a:defRPr/>
            </a:pPr>
            <a:r>
              <a:rPr lang="ru-RU" sz="2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</a:t>
            </a:r>
            <a:r>
              <a:rPr lang="ru-RU" sz="28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диаграммах</a:t>
            </a:r>
            <a:r>
              <a:rPr lang="ru-RU" sz="28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разных</a:t>
            </a:r>
            <a:r>
              <a:rPr lang="ru-RU" sz="28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типов</a:t>
            </a:r>
            <a:r>
              <a:rPr lang="ru-RU" sz="28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числовые</a:t>
            </a:r>
            <a:r>
              <a:rPr lang="ru-RU" sz="28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данные</a:t>
            </a:r>
            <a:r>
              <a:rPr lang="ru-RU" sz="28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могут</a:t>
            </a:r>
            <a:r>
              <a:rPr lang="ru-RU" sz="28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быть</a:t>
            </a:r>
            <a:r>
              <a:rPr lang="ru-RU" sz="28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представлены</a:t>
            </a:r>
            <a:r>
              <a:rPr lang="ru-RU" sz="28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точками,</a:t>
            </a:r>
            <a:r>
              <a:rPr lang="ru-RU" sz="28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отрезками, прямоугольниками, секторами круга, прямоугольными параллелепипедами и другими</a:t>
            </a:r>
            <a:r>
              <a:rPr lang="ru-RU" sz="28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геометрическими</a:t>
            </a:r>
            <a:r>
              <a:rPr lang="ru-RU" sz="28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фигурами.</a:t>
            </a:r>
            <a:r>
              <a:rPr lang="ru-RU" sz="28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При</a:t>
            </a:r>
            <a:r>
              <a:rPr lang="ru-RU" sz="28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этом</a:t>
            </a:r>
            <a:r>
              <a:rPr lang="ru-RU" sz="28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размеры</a:t>
            </a:r>
            <a:r>
              <a:rPr lang="ru-RU" sz="28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фигур</a:t>
            </a:r>
            <a:r>
              <a:rPr lang="ru-RU" sz="28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ru-RU" sz="28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расстояния</a:t>
            </a:r>
            <a:r>
              <a:rPr lang="ru-RU" sz="28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от</a:t>
            </a:r>
            <a:r>
              <a:rPr lang="ru-RU" sz="28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них</a:t>
            </a:r>
            <a:r>
              <a:rPr lang="ru-RU" sz="28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до</a:t>
            </a:r>
            <a:r>
              <a:rPr lang="ru-RU" sz="28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осей</a:t>
            </a:r>
            <a:r>
              <a:rPr lang="ru-RU" sz="28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пропорциональны</a:t>
            </a:r>
            <a:r>
              <a:rPr lang="ru-RU" sz="2800" b="0" i="0" u="none" strike="noStrike" cap="none" spc="-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числовым</a:t>
            </a:r>
            <a:r>
              <a:rPr lang="ru-RU" sz="2800" b="0" i="0" u="none" strike="noStrike" cap="none" spc="-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данным, которые</a:t>
            </a:r>
            <a:r>
              <a:rPr lang="ru-RU" sz="2800" b="0" i="0" u="none" strike="noStrike" cap="none" spc="-1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они отображают.</a:t>
            </a:r>
            <a:endParaRPr sz="2800">
              <a:solidFill>
                <a:schemeClr val="bg1"/>
              </a:solidFill>
            </a:endParaRPr>
          </a:p>
          <a:p>
            <a:pPr algn="just">
              <a:spcAft>
                <a:spcPts val="0"/>
              </a:spcAft>
              <a:defRPr/>
            </a:pPr>
            <a:endParaRPr sz="280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Диаграммы, создаваемые в электронных таблицах, динамические – при редактировании</a:t>
            </a:r>
            <a:r>
              <a:rPr lang="ru-RU" sz="28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данных</a:t>
            </a:r>
            <a:r>
              <a:rPr lang="ru-RU" sz="28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sz="28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таблице</a:t>
            </a:r>
            <a:r>
              <a:rPr lang="ru-RU" sz="28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размеры</a:t>
            </a:r>
            <a:r>
              <a:rPr lang="ru-RU" sz="28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или</a:t>
            </a:r>
            <a:r>
              <a:rPr lang="ru-RU" sz="28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количество</a:t>
            </a:r>
            <a:r>
              <a:rPr lang="ru-RU" sz="28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фигур,</a:t>
            </a:r>
            <a:r>
              <a:rPr lang="ru-RU" sz="28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обозначающих</a:t>
            </a:r>
            <a:r>
              <a:rPr lang="ru-RU" sz="28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эти</a:t>
            </a:r>
            <a:r>
              <a:rPr lang="ru-RU" sz="28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данные,</a:t>
            </a:r>
            <a:r>
              <a:rPr lang="ru-RU" sz="28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автоматически</a:t>
            </a:r>
            <a:r>
              <a:rPr lang="ru-RU" sz="2800" b="0" i="0" u="none" strike="noStrike" cap="none" spc="-28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изменяются.</a:t>
            </a:r>
            <a:endParaRPr sz="2800">
              <a:solidFill>
                <a:schemeClr val="bg1"/>
              </a:solidFill>
            </a:endParaRPr>
          </a:p>
          <a:p>
            <a:pPr marL="0" marR="73024" indent="0" algn="just">
              <a:buFont typeface="Arial"/>
              <a:buNone/>
              <a:defRPr/>
            </a:pPr>
            <a:endParaRPr>
              <a:solidFill>
                <a:schemeClr val="bg1"/>
              </a:solidFill>
            </a:endParaRPr>
          </a:p>
          <a:p>
            <a:pPr marL="0" indent="0">
              <a:buFont typeface="Arial"/>
              <a:buNone/>
              <a:defRPr/>
            </a:pPr>
            <a:r>
              <a:rPr>
                <a:solidFill>
                  <a:schemeClr val="bg1"/>
                </a:solidFill>
              </a:rPr>
              <a:t>Табличные</a:t>
            </a:r>
            <a:r>
              <a:rPr spc="-29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процессоры</a:t>
            </a:r>
            <a:r>
              <a:rPr spc="-1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позволяют</a:t>
            </a:r>
            <a:r>
              <a:rPr spc="-19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строить</a:t>
            </a:r>
            <a:r>
              <a:rPr spc="-29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диаграммы</a:t>
            </a:r>
            <a:r>
              <a:rPr spc="-9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следующих</a:t>
            </a:r>
            <a:r>
              <a:rPr spc="-9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типов:</a:t>
            </a: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1888756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4900463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40654880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14851" y="0"/>
            <a:ext cx="12195734" cy="6857998"/>
          </a:xfrm>
          <a:prstGeom prst="rect">
            <a:avLst/>
          </a:prstGeom>
        </p:spPr>
      </p:pic>
      <p:pic>
        <p:nvPicPr>
          <p:cNvPr id="86272434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2090457" y="275866"/>
            <a:ext cx="7569101" cy="6306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037893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14851" y="0"/>
            <a:ext cx="12195734" cy="6857998"/>
          </a:xfrm>
          <a:prstGeom prst="rect">
            <a:avLst/>
          </a:prstGeom>
        </p:spPr>
      </p:pic>
      <p:sp>
        <p:nvSpPr>
          <p:cNvPr id="159025603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>
                <a:solidFill>
                  <a:schemeClr val="bg1"/>
                </a:solidFill>
              </a:rPr>
              <a:t>План: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2079410652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3720787" indent="-394023">
              <a:lnSpc>
                <a:spcPts val="1369"/>
              </a:lnSpc>
              <a:spcBef>
                <a:spcPts val="449"/>
              </a:spcBef>
              <a:buFont typeface="Arial"/>
              <a:buAutoNum type="arabicPeriod"/>
              <a:defRPr/>
            </a:pPr>
            <a:endParaRPr>
              <a:solidFill>
                <a:schemeClr val="bg1"/>
              </a:solidFill>
            </a:endParaRPr>
          </a:p>
          <a:p>
            <a:pPr marL="914088" marR="0" indent="-394023" algn="l">
              <a:lnSpc>
                <a:spcPts val="1369"/>
              </a:lnSpc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  <a:defRPr/>
            </a:pPr>
            <a:r>
              <a:rPr>
                <a:solidFill>
                  <a:schemeClr val="bg1"/>
                </a:solidFill>
              </a:rPr>
              <a:t>Электронные</a:t>
            </a:r>
            <a:r>
              <a:rPr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калькуляторы</a:t>
            </a:r>
            <a:endParaRPr>
              <a:solidFill>
                <a:schemeClr val="bg1"/>
              </a:solidFill>
            </a:endParaRPr>
          </a:p>
          <a:p>
            <a:pPr marL="914088" marR="0" indent="-3940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  <a:defRPr/>
            </a:pPr>
            <a:r>
              <a:rPr>
                <a:solidFill>
                  <a:schemeClr val="bg1"/>
                </a:solidFill>
              </a:rPr>
              <a:t>Объекты</a:t>
            </a:r>
            <a:r>
              <a:rPr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табличного</a:t>
            </a:r>
            <a:r>
              <a:rPr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процессора</a:t>
            </a:r>
            <a:endParaRPr>
              <a:solidFill>
                <a:schemeClr val="bg1"/>
              </a:solidFill>
            </a:endParaRPr>
          </a:p>
          <a:p>
            <a:pPr marL="914088" marR="0" indent="-3940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  <a:defRPr/>
            </a:pPr>
            <a:r>
              <a:rPr>
                <a:solidFill>
                  <a:schemeClr val="bg1"/>
                </a:solidFill>
              </a:rPr>
              <a:t>Встроенные</a:t>
            </a:r>
            <a:r>
              <a:rPr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функции</a:t>
            </a:r>
            <a:r>
              <a:rPr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и</a:t>
            </a:r>
            <a:r>
              <a:rPr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их</a:t>
            </a:r>
            <a:r>
              <a:rPr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использование</a:t>
            </a:r>
            <a:endParaRPr>
              <a:solidFill>
                <a:schemeClr val="bg1"/>
              </a:solidFill>
            </a:endParaRPr>
          </a:p>
          <a:p>
            <a:pPr marL="914088" marR="0" indent="-3940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  <a:defRPr/>
            </a:pPr>
            <a:r>
              <a:rPr>
                <a:solidFill>
                  <a:schemeClr val="bg1"/>
                </a:solidFill>
              </a:rPr>
              <a:t>Деловая</a:t>
            </a:r>
            <a:r>
              <a:rPr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графика.</a:t>
            </a:r>
            <a:r>
              <a:rPr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Построение</a:t>
            </a:r>
            <a:r>
              <a:rPr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графиков</a:t>
            </a:r>
            <a:r>
              <a:rPr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функций</a:t>
            </a:r>
            <a:endParaRPr>
              <a:solidFill>
                <a:schemeClr val="bg1"/>
              </a:solidFill>
            </a:endParaRPr>
          </a:p>
          <a:p>
            <a:pPr marL="934023" marR="0" indent="-394023">
              <a:spcBef>
                <a:spcPts val="0"/>
              </a:spcBef>
              <a:buFont typeface="Arial"/>
              <a:buAutoNum type="arabicPeriod"/>
              <a:defRPr/>
            </a:pPr>
            <a:r>
              <a:rPr>
                <a:solidFill>
                  <a:schemeClr val="bg1"/>
                </a:solidFill>
              </a:rPr>
              <a:t>Применение</a:t>
            </a:r>
            <a:r>
              <a:rPr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сортировки</a:t>
            </a:r>
            <a:r>
              <a:rPr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и</a:t>
            </a:r>
            <a:r>
              <a:rPr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фильтров</a:t>
            </a: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3077125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 marL="450214" marR="0" indent="-450214" algn="ctr">
              <a:lnSpc>
                <a:spcPct val="100000"/>
              </a:lnSpc>
              <a:spcBef>
                <a:spcPts val="4"/>
              </a:spcBef>
              <a:spcAft>
                <a:spcPts val="0"/>
              </a:spcAft>
              <a:defRPr/>
            </a:pPr>
            <a:r>
              <a:rPr lang="en-US" sz="2800" b="1" i="1">
                <a:solidFill>
                  <a:srgbClr val="1D1D1B"/>
                </a:solidFill>
              </a:rPr>
              <a:t>5. </a:t>
            </a:r>
            <a:r>
              <a:rPr sz="2800" b="1" i="1">
                <a:solidFill>
                  <a:srgbClr val="1D1D1B"/>
                </a:solidFill>
              </a:rPr>
              <a:t>Применение</a:t>
            </a:r>
            <a:r>
              <a:rPr sz="2800" b="1" i="1" spc="-14">
                <a:solidFill>
                  <a:srgbClr val="1D1D1B"/>
                </a:solidFill>
              </a:rPr>
              <a:t> </a:t>
            </a:r>
            <a:r>
              <a:rPr sz="2800" b="1" i="1">
                <a:solidFill>
                  <a:srgbClr val="1D1D1B"/>
                </a:solidFill>
              </a:rPr>
              <a:t>сортировки</a:t>
            </a:r>
            <a:r>
              <a:rPr sz="2800" b="1" i="1" spc="-9">
                <a:solidFill>
                  <a:srgbClr val="1D1D1B"/>
                </a:solidFill>
              </a:rPr>
              <a:t> </a:t>
            </a:r>
            <a:r>
              <a:rPr sz="2800" b="1" i="1">
                <a:solidFill>
                  <a:srgbClr val="1D1D1B"/>
                </a:solidFill>
              </a:rPr>
              <a:t>и</a:t>
            </a:r>
            <a:r>
              <a:rPr sz="2800" b="1" i="1" spc="-9">
                <a:solidFill>
                  <a:srgbClr val="1D1D1B"/>
                </a:solidFill>
              </a:rPr>
              <a:t> </a:t>
            </a:r>
            <a:r>
              <a:rPr sz="2800" b="1" i="1">
                <a:solidFill>
                  <a:srgbClr val="1D1D1B"/>
                </a:solidFill>
              </a:rPr>
              <a:t>фильтров</a:t>
            </a:r>
            <a:endParaRPr sz="2800" b="1" i="1"/>
          </a:p>
          <a:p>
            <a:pPr marL="0" indent="0">
              <a:spcBef>
                <a:spcPts val="29"/>
              </a:spcBef>
              <a:defRPr/>
            </a:pPr>
            <a:endParaRPr sz="2800" b="1" i="1"/>
          </a:p>
          <a:p>
            <a:pPr>
              <a:defRPr/>
            </a:pPr>
            <a:endParaRPr sz="2800" b="1" i="1"/>
          </a:p>
        </p:txBody>
      </p:sp>
      <p:pic>
        <p:nvPicPr>
          <p:cNvPr id="175127361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14851" y="0"/>
            <a:ext cx="12195734" cy="6857998"/>
          </a:xfrm>
          <a:prstGeom prst="rect">
            <a:avLst/>
          </a:prstGeom>
        </p:spPr>
      </p:pic>
      <p:sp>
        <p:nvSpPr>
          <p:cNvPr id="1409640735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838199" y="1242793"/>
            <a:ext cx="10515600" cy="493416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marR="70484" indent="0" algn="just">
              <a:buFont typeface="Arial"/>
              <a:buNone/>
              <a:defRPr/>
            </a:pPr>
            <a:r>
              <a:rPr sz="1800">
                <a:solidFill>
                  <a:schemeClr val="bg1"/>
                </a:solidFill>
              </a:rPr>
              <a:t>Данные в электронной таблице можно сортировать, т. е. изменять порядок их расположения</a:t>
            </a:r>
            <a:r>
              <a:rPr sz="1800" spc="-28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строках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или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столбцах.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отсортированных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данных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легче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найти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необходимые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значения,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осуществить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их</a:t>
            </a:r>
            <a:r>
              <a:rPr sz="1800" spc="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анализ,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выявить закономерности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и др.</a:t>
            </a:r>
            <a:endParaRPr sz="1800">
              <a:solidFill>
                <a:schemeClr val="bg1"/>
              </a:solidFill>
            </a:endParaRPr>
          </a:p>
          <a:p>
            <a:pPr marL="0" marR="70484" indent="0" algn="just">
              <a:buFont typeface="Arial"/>
              <a:buNone/>
              <a:defRPr/>
            </a:pPr>
            <a:r>
              <a:rPr sz="1800" b="1">
                <a:solidFill>
                  <a:schemeClr val="bg1"/>
                </a:solidFill>
              </a:rPr>
              <a:t>Сортировка</a:t>
            </a:r>
            <a:r>
              <a:rPr sz="1800" b="1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—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это упорядочение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данных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</a:t>
            </a:r>
            <a:r>
              <a:rPr sz="1800" spc="-2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таблице.</a:t>
            </a:r>
            <a:endParaRPr sz="1800">
              <a:solidFill>
                <a:schemeClr val="bg1"/>
              </a:solidFill>
            </a:endParaRPr>
          </a:p>
          <a:p>
            <a:pPr marL="0" marR="71119" indent="0" algn="just">
              <a:buFont typeface="Arial"/>
              <a:buNone/>
              <a:defRPr/>
            </a:pPr>
            <a:r>
              <a:rPr sz="1800">
                <a:solidFill>
                  <a:schemeClr val="bg1"/>
                </a:solidFill>
              </a:rPr>
              <a:t>Сортировка данных может проводиться по возрастанию (от наименьшего к наибольшему)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или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по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убыванию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(от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наибольшего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к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наименьшему).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Microsoft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Excel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соответствующие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инструменты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размещены во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вкладке</a:t>
            </a:r>
            <a:r>
              <a:rPr sz="1800" spc="9">
                <a:solidFill>
                  <a:schemeClr val="bg1"/>
                </a:solidFill>
              </a:rPr>
              <a:t> </a:t>
            </a:r>
            <a:r>
              <a:rPr sz="1800" b="1">
                <a:solidFill>
                  <a:schemeClr val="bg1"/>
                </a:solidFill>
              </a:rPr>
              <a:t>Данные</a:t>
            </a:r>
            <a:r>
              <a:rPr sz="1800" b="1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группе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 b="1">
                <a:solidFill>
                  <a:schemeClr val="bg1"/>
                </a:solidFill>
              </a:rPr>
              <a:t>Сортировка и</a:t>
            </a:r>
            <a:r>
              <a:rPr sz="1800" b="1" spc="-9">
                <a:solidFill>
                  <a:schemeClr val="bg1"/>
                </a:solidFill>
              </a:rPr>
              <a:t> </a:t>
            </a:r>
            <a:r>
              <a:rPr sz="1800" b="1">
                <a:solidFill>
                  <a:schemeClr val="bg1"/>
                </a:solidFill>
              </a:rPr>
              <a:t>фильтр.</a:t>
            </a:r>
            <a:endParaRPr sz="1800" b="1">
              <a:solidFill>
                <a:schemeClr val="bg1"/>
              </a:solidFill>
            </a:endParaRPr>
          </a:p>
          <a:p>
            <a:pPr marL="0" marR="71119" indent="0" algn="just">
              <a:buFont typeface="Arial"/>
              <a:buNone/>
              <a:defRPr/>
            </a:pPr>
            <a:r>
              <a:rPr sz="1800">
                <a:solidFill>
                  <a:schemeClr val="bg1"/>
                </a:solidFill>
              </a:rPr>
              <a:t>В</a:t>
            </a:r>
            <a:r>
              <a:rPr sz="1800" spc="-1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Microsoft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Excel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сортировка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данных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по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возрастанию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заключается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следующем:</a:t>
            </a:r>
            <a:endParaRPr sz="1800" b="1">
              <a:solidFill>
                <a:schemeClr val="bg1"/>
              </a:solidFill>
            </a:endParaRPr>
          </a:p>
          <a:p>
            <a:pPr marL="71119" marR="69849" indent="449579" algn="l">
              <a:lnSpc>
                <a:spcPct val="100000"/>
              </a:lnSpc>
              <a:spcBef>
                <a:spcPts val="4"/>
              </a:spcBef>
              <a:spcAft>
                <a:spcPts val="0"/>
              </a:spcAft>
              <a:defRPr/>
            </a:pPr>
            <a:r>
              <a:rPr sz="1800">
                <a:solidFill>
                  <a:schemeClr val="bg1"/>
                </a:solidFill>
              </a:rPr>
              <a:t>Символы</a:t>
            </a:r>
            <a:r>
              <a:rPr sz="1800" spc="8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упорядочиваются</a:t>
            </a:r>
            <a:r>
              <a:rPr sz="1800" spc="7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</a:t>
            </a:r>
            <a:r>
              <a:rPr sz="1800" spc="7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порядке</a:t>
            </a:r>
            <a:r>
              <a:rPr sz="1800" spc="6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размещения</a:t>
            </a:r>
            <a:r>
              <a:rPr sz="1800" spc="7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их</a:t>
            </a:r>
            <a:r>
              <a:rPr sz="1800" spc="8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кодов</a:t>
            </a:r>
            <a:r>
              <a:rPr sz="1800" spc="7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</a:t>
            </a:r>
            <a:r>
              <a:rPr sz="1800" spc="7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кодовой</a:t>
            </a:r>
            <a:r>
              <a:rPr sz="1800" spc="7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таблице</a:t>
            </a:r>
            <a:r>
              <a:rPr sz="1800" spc="-28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Unicode.</a:t>
            </a:r>
            <a:endParaRPr sz="1800">
              <a:solidFill>
                <a:schemeClr val="bg1"/>
              </a:solidFill>
            </a:endParaRPr>
          </a:p>
          <a:p>
            <a:pPr marL="71119" marR="72389" indent="4495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solidFill>
                  <a:schemeClr val="bg1"/>
                </a:solidFill>
              </a:rPr>
              <a:t>Числа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и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даты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упорядочиваются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от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наименьшего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значения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к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наибольшему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и</a:t>
            </a:r>
            <a:r>
              <a:rPr sz="1800" spc="-28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располагаются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перед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текстовыми данными,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причём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сначала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располагаются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числа.</a:t>
            </a:r>
            <a:endParaRPr sz="1800">
              <a:solidFill>
                <a:schemeClr val="bg1"/>
              </a:solidFill>
            </a:endParaRPr>
          </a:p>
          <a:p>
            <a:pPr marL="71119" marR="73024" indent="4495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solidFill>
                  <a:schemeClr val="bg1"/>
                </a:solidFill>
              </a:rPr>
              <a:t>Текстовые</a:t>
            </a:r>
            <a:r>
              <a:rPr sz="1800" spc="11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данные</a:t>
            </a:r>
            <a:r>
              <a:rPr sz="1800" spc="11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сначала</a:t>
            </a:r>
            <a:r>
              <a:rPr sz="1800" spc="14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упорядочиваются</a:t>
            </a:r>
            <a:r>
              <a:rPr sz="1800" spc="13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по</a:t>
            </a:r>
            <a:r>
              <a:rPr sz="1800" spc="12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их</a:t>
            </a:r>
            <a:r>
              <a:rPr sz="1800" spc="13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первым</a:t>
            </a:r>
            <a:r>
              <a:rPr sz="1800" spc="12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символам;</a:t>
            </a:r>
            <a:r>
              <a:rPr sz="1800" spc="12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если</a:t>
            </a:r>
            <a:r>
              <a:rPr sz="1800" spc="12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первые</a:t>
            </a:r>
            <a:r>
              <a:rPr sz="1800" spc="-28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символы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текстах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совпали,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то они</a:t>
            </a:r>
            <a:r>
              <a:rPr sz="1800" spc="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упорядочиваются по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вторым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символам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и т.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д.</a:t>
            </a:r>
            <a:endParaRPr sz="1800">
              <a:solidFill>
                <a:schemeClr val="bg1"/>
              </a:solidFill>
            </a:endParaRPr>
          </a:p>
          <a:p>
            <a:pPr marL="970279" marR="0" indent="-45021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solidFill>
                  <a:schemeClr val="bg1"/>
                </a:solidFill>
              </a:rPr>
              <a:t>Логическое</a:t>
            </a:r>
            <a:r>
              <a:rPr sz="1800" spc="-2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значение</a:t>
            </a:r>
            <a:r>
              <a:rPr sz="1800" spc="-1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ЛОЖЬ</a:t>
            </a:r>
            <a:r>
              <a:rPr sz="1800" spc="-2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размещается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перед значением</a:t>
            </a:r>
            <a:r>
              <a:rPr sz="1800" spc="-1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ИСТИНА.</a:t>
            </a:r>
            <a:endParaRPr sz="1800">
              <a:solidFill>
                <a:schemeClr val="bg1"/>
              </a:solidFill>
            </a:endParaRPr>
          </a:p>
          <a:p>
            <a:pPr marL="970279" marR="0" indent="-45021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solidFill>
                  <a:schemeClr val="bg1"/>
                </a:solidFill>
              </a:rPr>
              <a:t>Пустые</a:t>
            </a:r>
            <a:r>
              <a:rPr sz="1800" spc="-2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ячейки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всегда</a:t>
            </a:r>
            <a:r>
              <a:rPr sz="1800" spc="-1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располагаются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последними.</a:t>
            </a:r>
            <a:endParaRPr sz="1800">
              <a:solidFill>
                <a:schemeClr val="bg1"/>
              </a:solidFill>
            </a:endParaRPr>
          </a:p>
          <a:p>
            <a:pPr marL="0" indent="0">
              <a:buFont typeface="Arial"/>
              <a:buNone/>
              <a:defRPr/>
            </a:pPr>
            <a:r>
              <a:rPr sz="1800">
                <a:solidFill>
                  <a:schemeClr val="bg1"/>
                </a:solidFill>
              </a:rPr>
              <a:t>При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сортировке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данных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по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убыванию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порядок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расположения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будет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обратный,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за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исключением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пустых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ячеек,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которые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всегда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располагаются последними.</a:t>
            </a:r>
            <a:endParaRPr sz="18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203936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14851" y="0"/>
            <a:ext cx="12195734" cy="6857998"/>
          </a:xfrm>
          <a:prstGeom prst="rect">
            <a:avLst/>
          </a:prstGeom>
        </p:spPr>
      </p:pic>
      <p:sp>
        <p:nvSpPr>
          <p:cNvPr id="1501101093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838199" y="570440"/>
            <a:ext cx="10515600" cy="560652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marR="69214" indent="0" algn="just">
              <a:lnSpc>
                <a:spcPct val="114999"/>
              </a:lnSpc>
              <a:buFont typeface="Arial"/>
              <a:buNone/>
              <a:defRPr/>
            </a:pPr>
            <a:r>
              <a:rPr sz="1800" b="1">
                <a:solidFill>
                  <a:schemeClr val="bg1"/>
                </a:solidFill>
              </a:rPr>
              <a:t>Фильтрация </a:t>
            </a:r>
            <a:r>
              <a:rPr sz="1800">
                <a:solidFill>
                  <a:schemeClr val="bg1"/>
                </a:solidFill>
              </a:rPr>
              <a:t>— выбор в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электронной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таблице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данных,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соответствующих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определённым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условиям.</a:t>
            </a:r>
            <a:endParaRPr sz="1800">
              <a:solidFill>
                <a:schemeClr val="bg1"/>
              </a:solidFill>
            </a:endParaRPr>
          </a:p>
          <a:p>
            <a:pPr marL="0" marR="70484" indent="0" algn="just">
              <a:lnSpc>
                <a:spcPct val="114999"/>
              </a:lnSpc>
              <a:spcBef>
                <a:spcPts val="4"/>
              </a:spcBef>
              <a:buFont typeface="Arial"/>
              <a:buNone/>
              <a:defRPr/>
            </a:pPr>
            <a:r>
              <a:rPr sz="1800">
                <a:solidFill>
                  <a:schemeClr val="bg1"/>
                </a:solidFill>
              </a:rPr>
              <a:t>Операция фильтрации, в отличие от операции сортировки, не меняет порядок строк. В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отфильтрованном списке отображаются только строки, отвечающие условиям отбора данных, а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остальные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строки временно скрываются.</a:t>
            </a:r>
            <a:endParaRPr sz="1800">
              <a:solidFill>
                <a:schemeClr val="bg1"/>
              </a:solidFill>
            </a:endParaRPr>
          </a:p>
          <a:p>
            <a:pPr marL="0" marR="69849" indent="0" algn="just">
              <a:lnSpc>
                <a:spcPct val="114999"/>
              </a:lnSpc>
              <a:buFont typeface="Arial"/>
              <a:buNone/>
              <a:defRPr/>
            </a:pPr>
            <a:r>
              <a:rPr sz="1800">
                <a:solidFill>
                  <a:schemeClr val="bg1"/>
                </a:solidFill>
              </a:rPr>
              <a:t>Если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установить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табличный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курсор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произвольную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ячейку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заполненного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данными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диапазона и вызвать инструмент </a:t>
            </a:r>
            <a:r>
              <a:rPr sz="1800" b="1">
                <a:solidFill>
                  <a:schemeClr val="bg1"/>
                </a:solidFill>
              </a:rPr>
              <a:t>Фильтр</a:t>
            </a:r>
            <a:r>
              <a:rPr sz="1800">
                <a:solidFill>
                  <a:schemeClr val="bg1"/>
                </a:solidFill>
              </a:rPr>
              <a:t>, то около правой границы каждой ячейки первой строки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этого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диапазона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появятся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кнопки открытия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списков, в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которых</a:t>
            </a:r>
            <a:r>
              <a:rPr sz="1800" spc="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находятся:</a:t>
            </a:r>
            <a:endParaRPr sz="1800">
              <a:solidFill>
                <a:schemeClr val="bg1"/>
              </a:solidFill>
            </a:endParaRPr>
          </a:p>
          <a:p>
            <a:pPr marL="540000" marR="0" indent="-19935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solidFill>
                  <a:schemeClr val="bg1"/>
                </a:solidFill>
              </a:rPr>
              <a:t>команды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сортировки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данных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по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значениям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данного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столбца;</a:t>
            </a:r>
            <a:endParaRPr sz="1800">
              <a:solidFill>
                <a:schemeClr val="bg1"/>
              </a:solidFill>
            </a:endParaRPr>
          </a:p>
          <a:p>
            <a:pPr marL="540000" marR="0" indent="-19935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solidFill>
                  <a:schemeClr val="bg1"/>
                </a:solidFill>
              </a:rPr>
              <a:t>команда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 b="1">
                <a:solidFill>
                  <a:schemeClr val="bg1"/>
                </a:solidFill>
              </a:rPr>
              <a:t>Фильтр по</a:t>
            </a:r>
            <a:r>
              <a:rPr sz="1800" b="1" spc="-14">
                <a:solidFill>
                  <a:schemeClr val="bg1"/>
                </a:solidFill>
              </a:rPr>
              <a:t> </a:t>
            </a:r>
            <a:r>
              <a:rPr sz="1800" b="1">
                <a:solidFill>
                  <a:schemeClr val="bg1"/>
                </a:solidFill>
              </a:rPr>
              <a:t>цвету</a:t>
            </a:r>
            <a:r>
              <a:rPr sz="1800">
                <a:solidFill>
                  <a:schemeClr val="bg1"/>
                </a:solidFill>
              </a:rPr>
              <a:t>;</a:t>
            </a:r>
            <a:endParaRPr sz="1800">
              <a:solidFill>
                <a:schemeClr val="bg1"/>
              </a:solidFill>
            </a:endParaRPr>
          </a:p>
          <a:p>
            <a:pPr marL="540000" marR="0" indent="-19935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solidFill>
                  <a:schemeClr val="bg1"/>
                </a:solidFill>
              </a:rPr>
              <a:t>команда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 b="1">
                <a:solidFill>
                  <a:schemeClr val="bg1"/>
                </a:solidFill>
              </a:rPr>
              <a:t>Снять</a:t>
            </a:r>
            <a:r>
              <a:rPr sz="1800" b="1" spc="-4">
                <a:solidFill>
                  <a:schemeClr val="bg1"/>
                </a:solidFill>
              </a:rPr>
              <a:t> </a:t>
            </a:r>
            <a:r>
              <a:rPr sz="1800" b="1">
                <a:solidFill>
                  <a:schemeClr val="bg1"/>
                </a:solidFill>
              </a:rPr>
              <a:t>фильтр</a:t>
            </a:r>
            <a:r>
              <a:rPr sz="1800" b="1" spc="-4">
                <a:solidFill>
                  <a:schemeClr val="bg1"/>
                </a:solidFill>
              </a:rPr>
              <a:t> </a:t>
            </a:r>
            <a:r>
              <a:rPr sz="1800" b="1">
                <a:solidFill>
                  <a:schemeClr val="bg1"/>
                </a:solidFill>
              </a:rPr>
              <a:t>с</a:t>
            </a:r>
            <a:r>
              <a:rPr sz="1800">
                <a:solidFill>
                  <a:schemeClr val="bg1"/>
                </a:solidFill>
              </a:rPr>
              <a:t>;</a:t>
            </a:r>
            <a:endParaRPr sz="1800">
              <a:solidFill>
                <a:schemeClr val="bg1"/>
              </a:solidFill>
            </a:endParaRPr>
          </a:p>
          <a:p>
            <a:pPr marL="540000" marR="0" indent="-19935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solidFill>
                  <a:schemeClr val="bg1"/>
                </a:solidFill>
              </a:rPr>
              <a:t>команда</a:t>
            </a:r>
            <a:r>
              <a:rPr sz="1800" spc="-2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открытия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меню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команд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для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установки условий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фильтрации:</a:t>
            </a:r>
            <a:endParaRPr sz="1800">
              <a:solidFill>
                <a:schemeClr val="bg1"/>
              </a:solidFill>
            </a:endParaRPr>
          </a:p>
          <a:p>
            <a:pPr marL="540000" marR="0" indent="-19935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solidFill>
                  <a:schemeClr val="bg1"/>
                </a:solidFill>
              </a:rPr>
              <a:t>числовые</a:t>
            </a:r>
            <a:r>
              <a:rPr sz="1800" spc="-1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фильтры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(если в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столбце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числовые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данные);</a:t>
            </a:r>
            <a:endParaRPr sz="1800">
              <a:solidFill>
                <a:schemeClr val="bg1"/>
              </a:solidFill>
            </a:endParaRPr>
          </a:p>
          <a:p>
            <a:pPr marL="540000" marR="0" indent="-19935" algn="l">
              <a:lnSpc>
                <a:spcPct val="114999"/>
              </a:lnSpc>
              <a:spcBef>
                <a:spcPts val="4"/>
              </a:spcBef>
              <a:spcAft>
                <a:spcPts val="0"/>
              </a:spcAft>
              <a:defRPr/>
            </a:pPr>
            <a:r>
              <a:rPr sz="1800">
                <a:solidFill>
                  <a:schemeClr val="bg1"/>
                </a:solidFill>
              </a:rPr>
              <a:t>текстовые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фильтры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(если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столбце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текстовые</a:t>
            </a:r>
            <a:r>
              <a:rPr sz="1800" spc="-1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данные);</a:t>
            </a:r>
            <a:endParaRPr sz="1800">
              <a:solidFill>
                <a:schemeClr val="bg1"/>
              </a:solidFill>
            </a:endParaRPr>
          </a:p>
          <a:p>
            <a:pPr marL="540000" marR="0" indent="-19935">
              <a:lnSpc>
                <a:spcPct val="114999"/>
              </a:lnSpc>
              <a:spcBef>
                <a:spcPts val="0"/>
              </a:spcBef>
              <a:defRPr/>
            </a:pPr>
            <a:r>
              <a:rPr sz="1800">
                <a:solidFill>
                  <a:schemeClr val="bg1"/>
                </a:solidFill>
              </a:rPr>
              <a:t>фильтры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по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дате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(если в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столбце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даты).</a:t>
            </a:r>
            <a:endParaRPr sz="18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9320465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14851" y="0"/>
            <a:ext cx="12195734" cy="6857998"/>
          </a:xfrm>
          <a:prstGeom prst="rect">
            <a:avLst/>
          </a:prstGeom>
        </p:spPr>
      </p:pic>
      <p:sp>
        <p:nvSpPr>
          <p:cNvPr id="50644907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marL="570252" indent="-570252" algn="ctr">
              <a:buAutoNum type="arabicPeriod"/>
              <a:defRPr/>
            </a:pPr>
            <a:r>
              <a:rPr>
                <a:solidFill>
                  <a:schemeClr val="bg1"/>
                </a:solidFill>
              </a:rPr>
              <a:t>Электронные</a:t>
            </a:r>
            <a:r>
              <a:rPr spc="-2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калькуляторы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709041745" name="Объект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marR="0" indent="360000">
              <a:lnSpc>
                <a:spcPct val="100000"/>
              </a:lnSpc>
              <a:buFont typeface="Arial"/>
              <a:buNone/>
              <a:defRPr/>
            </a:pPr>
            <a:r>
              <a:rPr sz="1800">
                <a:solidFill>
                  <a:schemeClr val="bg1"/>
                </a:solidFill>
              </a:rPr>
              <a:t>Электронные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калькуляторы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являются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специализированными</a:t>
            </a:r>
            <a:r>
              <a:rPr sz="1800" spc="30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программными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приложениями, предназначенными для произведения вычислений. Электронные калькуляторы по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своим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функциональным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возможностям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соответствуют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аппаратным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микрокалькуляторам.</a:t>
            </a:r>
            <a:endParaRPr sz="1800" spc="4">
              <a:solidFill>
                <a:schemeClr val="bg1"/>
              </a:solidFill>
            </a:endParaRPr>
          </a:p>
          <a:p>
            <a:pPr marL="0" marR="0" indent="360000">
              <a:lnSpc>
                <a:spcPct val="100000"/>
              </a:lnSpc>
              <a:buFont typeface="Arial"/>
              <a:buNone/>
              <a:defRPr/>
            </a:pP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Аппаратные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микрокалькуляторы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могут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существенно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различаться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по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своим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возможностям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и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областям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применения.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Простые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микрокалькуляторы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позволяют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осуществлять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только</a:t>
            </a:r>
            <a:r>
              <a:rPr sz="1800" spc="-28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арифметические операции над числами и используются в быту.</a:t>
            </a:r>
            <a:endParaRPr sz="1800">
              <a:solidFill>
                <a:schemeClr val="bg1"/>
              </a:solidFill>
            </a:endParaRPr>
          </a:p>
          <a:p>
            <a:pPr marL="0" marR="0" indent="360000">
              <a:lnSpc>
                <a:spcPct val="100000"/>
              </a:lnSpc>
              <a:buFont typeface="Arial"/>
              <a:buNone/>
              <a:defRPr/>
            </a:pPr>
            <a:r>
              <a:rPr sz="1800">
                <a:solidFill>
                  <a:schemeClr val="bg1"/>
                </a:solidFill>
              </a:rPr>
              <a:t> Инженерные микрокалькуляторы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позволяют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также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вычислять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значения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различных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функций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(sin,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cos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и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др.)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и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используются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процессе обучения и для инженерных расчетов; программистские микрокалькуляторы позволяют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проводить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вычисления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различных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системах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счисления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и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другие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операции.</a:t>
            </a:r>
            <a:r>
              <a:rPr sz="1800" spc="4">
                <a:solidFill>
                  <a:schemeClr val="bg1"/>
                </a:solidFill>
              </a:rPr>
              <a:t> </a:t>
            </a:r>
            <a:endParaRPr sz="1800">
              <a:solidFill>
                <a:schemeClr val="bg1"/>
              </a:solidFill>
            </a:endParaRPr>
          </a:p>
          <a:p>
            <a:pPr marL="0" marR="0" indent="360000">
              <a:lnSpc>
                <a:spcPct val="100000"/>
              </a:lnSpc>
              <a:buFont typeface="Arial"/>
              <a:buNone/>
              <a:defRPr/>
            </a:pPr>
            <a:r>
              <a:rPr sz="1800">
                <a:solidFill>
                  <a:schemeClr val="bg1"/>
                </a:solidFill>
              </a:rPr>
              <a:t>Электронные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калькуляторы гораздо удобнее, так как могут обладать возможностями всех вышеперечисленных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типов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аппаратных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микрокалькуляторов.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Электронный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Калькулятор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является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стандартным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приложением операционной системы Windows. Также кроме стандартной программы Калькулятор</a:t>
            </a:r>
            <a:r>
              <a:rPr sz="1800" spc="-28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существует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не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мало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других</a:t>
            </a:r>
            <a:r>
              <a:rPr sz="1800" spc="1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удобных калькуляторов.</a:t>
            </a:r>
            <a:endParaRPr sz="18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2713800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14851" y="0"/>
            <a:ext cx="12195734" cy="6857998"/>
          </a:xfrm>
          <a:prstGeom prst="rect">
            <a:avLst/>
          </a:prstGeom>
        </p:spPr>
      </p:pic>
      <p:sp>
        <p:nvSpPr>
          <p:cNvPr id="503167810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396029" y="365124"/>
            <a:ext cx="11542058" cy="1325562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 marL="630000" marR="0" indent="0" algn="ctr">
              <a:lnSpc>
                <a:spcPct val="100000"/>
              </a:lnSpc>
              <a:spcBef>
                <a:spcPts val="4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1"/>
                </a:solidFill>
              </a:rPr>
              <a:t>2. </a:t>
            </a:r>
            <a:r>
              <a:rPr>
                <a:solidFill>
                  <a:schemeClr val="bg1"/>
                </a:solidFill>
              </a:rPr>
              <a:t>Объекты</a:t>
            </a:r>
            <a:r>
              <a:rPr spc="-19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табличного</a:t>
            </a:r>
            <a:r>
              <a:rPr spc="-4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процессора</a:t>
            </a:r>
            <a:endParaRPr>
              <a:solidFill>
                <a:schemeClr val="bg1"/>
              </a:solidFill>
            </a:endParaRPr>
          </a:p>
          <a:p>
            <a:pPr>
              <a:defRPr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1102161550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838199" y="1186764"/>
            <a:ext cx="10782388" cy="524808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marR="67309" indent="360000" algn="just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Прикладные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программы,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предназначенные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для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работы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с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данными,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представленными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в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таблицах,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называются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табличными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процессорами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или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электронными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таблицами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.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Первый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табличный процессор был создан в 1979 году и предназначался для автоматизации рутинных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вычислительных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процедур.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Современные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электронные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таблицы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применяются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не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только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для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выполнения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расчётов.</a:t>
            </a:r>
            <a:endParaRPr sz="1800" b="0" i="0" u="none" strike="noStrike" cap="none">
              <a:solidFill>
                <a:schemeClr val="bg1"/>
              </a:solidFill>
              <a:latin typeface="Arial"/>
              <a:cs typeface="Arial"/>
            </a:endParaRPr>
          </a:p>
          <a:p>
            <a:pPr marL="0" marR="67309" indent="360000" algn="just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Наиболее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распространёнными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табличными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процессорами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являются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Microsoft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Excel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и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OpenOffice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Calc.</a:t>
            </a:r>
            <a:endParaRPr sz="1800" b="0" i="0" u="none" strike="noStrike" cap="none">
              <a:solidFill>
                <a:schemeClr val="bg1"/>
              </a:solidFill>
              <a:latin typeface="Arial"/>
              <a:cs typeface="Arial"/>
            </a:endParaRPr>
          </a:p>
          <a:p>
            <a:pPr marL="0" marR="67309" indent="360000" algn="just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Документ, создаваемый в табличном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процессоре, называется </a:t>
            </a:r>
            <a:r>
              <a:rPr lang="ru-RU" sz="1800" b="1" i="0" u="sng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рабочей книгой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и по умолчанию получает имя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Книга1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. Вновь созданная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рабочая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книга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состоит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из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трёх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листов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с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именами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Лист1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,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Лист2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и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Лист3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.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Имена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листов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указываются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на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ярлычках.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Пользователь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может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переименовать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листы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по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своему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усмотрению,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добавить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к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книге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новые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листы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или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удалить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ненужные.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endParaRPr sz="1800" b="0" i="0" u="none" strike="noStrike" cap="none">
              <a:solidFill>
                <a:schemeClr val="bg1"/>
              </a:solidFill>
              <a:latin typeface="Arial"/>
              <a:cs typeface="Arial"/>
            </a:endParaRPr>
          </a:p>
          <a:p>
            <a:pPr marL="0" marR="67309" indent="360000" algn="just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В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окне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рабочей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книги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отображается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содержимое    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текущего     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листа.     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endParaRPr sz="1800" b="0" i="0" u="none" strike="noStrike" cap="none">
              <a:solidFill>
                <a:schemeClr val="bg1"/>
              </a:solidFill>
              <a:latin typeface="Arial"/>
              <a:cs typeface="Arial"/>
            </a:endParaRPr>
          </a:p>
          <a:p>
            <a:pPr marL="0" marR="67309" indent="360000" algn="just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Рабочая     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область     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листа     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с     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электронной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таблицей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столбцами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и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строками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разбита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на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ячейки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.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Столбцы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обозначены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буквами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латинского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алфавита, строки пронумерованы.</a:t>
            </a:r>
            <a:endParaRPr sz="1800" b="0" i="0" u="none" strike="noStrike" cap="none">
              <a:solidFill>
                <a:schemeClr val="bg1"/>
              </a:solidFill>
              <a:latin typeface="Arial"/>
              <a:cs typeface="Arial"/>
            </a:endParaRPr>
          </a:p>
          <a:p>
            <a:pPr marL="0" marR="67309" indent="360000" algn="just">
              <a:lnSpc>
                <a:spcPct val="100000"/>
              </a:lnSpc>
              <a:spcBef>
                <a:spcPts val="323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1" i="0" u="sng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Адрес ячейки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образуется из имени столбца и номера строки, на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пересечении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которых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она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находится.</a:t>
            </a:r>
            <a:endParaRPr sz="18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5461815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14851" y="0"/>
            <a:ext cx="12195734" cy="6857998"/>
          </a:xfrm>
          <a:prstGeom prst="rect">
            <a:avLst/>
          </a:prstGeom>
        </p:spPr>
      </p:pic>
      <p:sp>
        <p:nvSpPr>
          <p:cNvPr id="1252076794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838199" y="831911"/>
            <a:ext cx="10515600" cy="528544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marR="73659" indent="360000" algn="just">
              <a:lnSpc>
                <a:spcPct val="100000"/>
              </a:lnSpc>
              <a:spcBef>
                <a:spcPts val="4"/>
              </a:spcBef>
              <a:buFont typeface="Arial"/>
              <a:buNone/>
              <a:defRPr/>
            </a:pPr>
            <a:r>
              <a:rPr sz="1900" b="1" u="sng">
                <a:solidFill>
                  <a:schemeClr val="bg1"/>
                </a:solidFill>
              </a:rPr>
              <a:t>Ячейка</a:t>
            </a:r>
            <a:r>
              <a:rPr sz="1900" b="1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— это наименьшая структурная единица электронной таблицы, которая образуется</a:t>
            </a:r>
            <a:r>
              <a:rPr sz="1900" spc="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на</a:t>
            </a:r>
            <a:r>
              <a:rPr sz="1900" spc="-9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пересечении столбца</a:t>
            </a:r>
            <a:r>
              <a:rPr sz="1900" spc="-19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и строки.</a:t>
            </a:r>
            <a:endParaRPr sz="1900">
              <a:solidFill>
                <a:schemeClr val="bg1"/>
              </a:solidFill>
            </a:endParaRPr>
          </a:p>
          <a:p>
            <a:pPr marL="0" marR="73659" indent="360000" algn="just">
              <a:lnSpc>
                <a:spcPct val="100000"/>
              </a:lnSpc>
              <a:buFont typeface="Arial"/>
              <a:buNone/>
              <a:defRPr/>
            </a:pPr>
            <a:r>
              <a:rPr sz="1900">
                <a:solidFill>
                  <a:schemeClr val="bg1"/>
                </a:solidFill>
              </a:rPr>
              <a:t>Две и более ячейки листа электронной таблицы образуют </a:t>
            </a:r>
            <a:r>
              <a:rPr sz="1900" b="1">
                <a:solidFill>
                  <a:schemeClr val="bg1"/>
                </a:solidFill>
              </a:rPr>
              <a:t>диапазон ячеек.</a:t>
            </a:r>
            <a:r>
              <a:rPr sz="1900">
                <a:solidFill>
                  <a:schemeClr val="bg1"/>
                </a:solidFill>
              </a:rPr>
              <a:t> При задании</a:t>
            </a:r>
            <a:r>
              <a:rPr sz="1900" spc="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адреса</a:t>
            </a:r>
            <a:r>
              <a:rPr sz="1900" spc="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связного</a:t>
            </a:r>
            <a:r>
              <a:rPr sz="1900" spc="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диапазона</a:t>
            </a:r>
            <a:r>
              <a:rPr sz="1900" spc="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указывают</a:t>
            </a:r>
            <a:r>
              <a:rPr sz="1900" spc="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его</a:t>
            </a:r>
            <a:r>
              <a:rPr sz="1900" spc="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начальную</a:t>
            </a:r>
            <a:r>
              <a:rPr sz="1900" spc="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и</a:t>
            </a:r>
            <a:r>
              <a:rPr sz="1900" spc="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конечную</a:t>
            </a:r>
            <a:r>
              <a:rPr sz="1900" spc="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ячейки</a:t>
            </a:r>
            <a:r>
              <a:rPr sz="1900" spc="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—</a:t>
            </a:r>
            <a:r>
              <a:rPr sz="1900" spc="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ячейки</a:t>
            </a:r>
            <a:r>
              <a:rPr sz="1900" spc="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левого</a:t>
            </a:r>
            <a:r>
              <a:rPr sz="1900" spc="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верхнего и правого нижнего углов (например, А1:А10). Чтобы указать адрес несвязного диапазона</a:t>
            </a:r>
            <a:r>
              <a:rPr sz="1900" spc="-28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ячеек,</a:t>
            </a:r>
            <a:r>
              <a:rPr sz="1900" spc="-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надо через точку</a:t>
            </a:r>
            <a:r>
              <a:rPr sz="1900" spc="-1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с</a:t>
            </a:r>
            <a:r>
              <a:rPr sz="1900" spc="-9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запятой</a:t>
            </a:r>
            <a:r>
              <a:rPr sz="1900" spc="1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указать адреса</a:t>
            </a:r>
            <a:r>
              <a:rPr sz="1900" spc="-9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его</a:t>
            </a:r>
            <a:r>
              <a:rPr sz="1900" spc="9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связных</a:t>
            </a:r>
            <a:r>
              <a:rPr sz="1900" spc="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частей.</a:t>
            </a:r>
            <a:endParaRPr sz="1900">
              <a:solidFill>
                <a:schemeClr val="bg1"/>
              </a:solidFill>
            </a:endParaRPr>
          </a:p>
          <a:p>
            <a:pPr marL="0" marR="73659" indent="360000" algn="just">
              <a:lnSpc>
                <a:spcPct val="100000"/>
              </a:lnSpc>
              <a:spcBef>
                <a:spcPts val="324"/>
              </a:spcBef>
              <a:buFont typeface="Arial"/>
              <a:buNone/>
              <a:defRPr/>
            </a:pPr>
            <a:r>
              <a:rPr sz="1900">
                <a:solidFill>
                  <a:schemeClr val="bg1"/>
                </a:solidFill>
              </a:rPr>
              <a:t>Электронные таблицы позволяют работать с тремя </a:t>
            </a:r>
            <a:r>
              <a:rPr sz="1900" u="sng">
                <a:solidFill>
                  <a:schemeClr val="bg1"/>
                </a:solidFill>
              </a:rPr>
              <a:t>основными типами данных</a:t>
            </a:r>
            <a:r>
              <a:rPr sz="1900">
                <a:solidFill>
                  <a:schemeClr val="bg1"/>
                </a:solidFill>
              </a:rPr>
              <a:t>: </a:t>
            </a:r>
            <a:endParaRPr sz="1900">
              <a:solidFill>
                <a:schemeClr val="bg1"/>
              </a:solidFill>
            </a:endParaRPr>
          </a:p>
          <a:p>
            <a:pPr marL="0" marR="73659" indent="360000" algn="just">
              <a:lnSpc>
                <a:spcPct val="100000"/>
              </a:lnSpc>
              <a:spcBef>
                <a:spcPts val="324"/>
              </a:spcBef>
              <a:defRPr/>
            </a:pPr>
            <a:r>
              <a:rPr sz="1900">
                <a:solidFill>
                  <a:schemeClr val="bg1"/>
                </a:solidFill>
              </a:rPr>
              <a:t>число</a:t>
            </a:r>
            <a:endParaRPr sz="1900">
              <a:solidFill>
                <a:schemeClr val="bg1"/>
              </a:solidFill>
            </a:endParaRPr>
          </a:p>
          <a:p>
            <a:pPr marL="0" marR="73659" indent="360000" algn="just">
              <a:lnSpc>
                <a:spcPct val="100000"/>
              </a:lnSpc>
              <a:spcBef>
                <a:spcPts val="324"/>
              </a:spcBef>
              <a:defRPr/>
            </a:pPr>
            <a:r>
              <a:rPr sz="1900">
                <a:solidFill>
                  <a:schemeClr val="bg1"/>
                </a:solidFill>
              </a:rPr>
              <a:t>текст</a:t>
            </a:r>
            <a:r>
              <a:rPr sz="1900" spc="-284">
                <a:solidFill>
                  <a:schemeClr val="bg1"/>
                </a:solidFill>
              </a:rPr>
              <a:t> </a:t>
            </a:r>
            <a:endParaRPr sz="1900">
              <a:solidFill>
                <a:schemeClr val="bg1"/>
              </a:solidFill>
            </a:endParaRPr>
          </a:p>
          <a:p>
            <a:pPr marL="0" marR="73659" indent="360000" algn="just">
              <a:lnSpc>
                <a:spcPct val="100000"/>
              </a:lnSpc>
              <a:spcBef>
                <a:spcPts val="324"/>
              </a:spcBef>
              <a:defRPr/>
            </a:pPr>
            <a:r>
              <a:rPr sz="1900">
                <a:solidFill>
                  <a:schemeClr val="bg1"/>
                </a:solidFill>
              </a:rPr>
              <a:t>формула. </a:t>
            </a:r>
            <a:endParaRPr sz="1900">
              <a:solidFill>
                <a:schemeClr val="bg1"/>
              </a:solidFill>
            </a:endParaRPr>
          </a:p>
          <a:p>
            <a:pPr marL="0" marR="73659" indent="360000" algn="just">
              <a:lnSpc>
                <a:spcPct val="100000"/>
              </a:lnSpc>
              <a:spcBef>
                <a:spcPts val="324"/>
              </a:spcBef>
              <a:buFont typeface="Arial"/>
              <a:buNone/>
              <a:defRPr/>
            </a:pPr>
            <a:r>
              <a:rPr sz="1900">
                <a:solidFill>
                  <a:schemeClr val="bg1"/>
                </a:solidFill>
              </a:rPr>
              <a:t>Числа в электронных таблицах Excel могут быть записаны в обычном числовом или</a:t>
            </a:r>
            <a:r>
              <a:rPr sz="1900" spc="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экспоненциальном</a:t>
            </a:r>
            <a:r>
              <a:rPr sz="1900" spc="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формате,</a:t>
            </a:r>
            <a:r>
              <a:rPr sz="1900" spc="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например:</a:t>
            </a:r>
            <a:r>
              <a:rPr sz="1900" spc="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195,2</a:t>
            </a:r>
            <a:r>
              <a:rPr sz="1900" spc="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или</a:t>
            </a:r>
            <a:r>
              <a:rPr sz="1900" spc="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1.952Ё</a:t>
            </a:r>
            <a:r>
              <a:rPr sz="1900" spc="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+</a:t>
            </a:r>
            <a:r>
              <a:rPr sz="1900" spc="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02.</a:t>
            </a:r>
            <a:r>
              <a:rPr sz="1900" spc="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По</a:t>
            </a:r>
            <a:r>
              <a:rPr sz="1900" spc="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умолчанию</a:t>
            </a:r>
            <a:r>
              <a:rPr sz="1900" spc="30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числа</a:t>
            </a:r>
            <a:r>
              <a:rPr sz="1900" spc="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выравниваются в ячейке по правому краю. Это объясняется тем, что при размещении чисел друг</a:t>
            </a:r>
            <a:r>
              <a:rPr sz="1900" spc="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под</a:t>
            </a:r>
            <a:r>
              <a:rPr sz="1900" spc="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другом</a:t>
            </a:r>
            <a:r>
              <a:rPr sz="1900" spc="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(в</a:t>
            </a:r>
            <a:r>
              <a:rPr sz="1900" spc="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столбце</a:t>
            </a:r>
            <a:r>
              <a:rPr sz="1900" spc="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таблицы)</a:t>
            </a:r>
            <a:r>
              <a:rPr sz="1900" spc="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удобно</a:t>
            </a:r>
            <a:r>
              <a:rPr sz="1900" spc="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иметь</a:t>
            </a:r>
            <a:r>
              <a:rPr sz="1900" spc="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выравнивание</a:t>
            </a:r>
            <a:r>
              <a:rPr sz="1900" spc="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по</a:t>
            </a:r>
            <a:r>
              <a:rPr sz="1900" spc="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разрядам</a:t>
            </a:r>
            <a:r>
              <a:rPr sz="1900" spc="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(единицы</a:t>
            </a:r>
            <a:r>
              <a:rPr sz="1900" spc="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под</a:t>
            </a:r>
            <a:r>
              <a:rPr sz="1900" spc="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единицами,</a:t>
            </a:r>
            <a:r>
              <a:rPr sz="1900" spc="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десятки</a:t>
            </a:r>
            <a:r>
              <a:rPr sz="1900" spc="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под</a:t>
            </a:r>
            <a:r>
              <a:rPr sz="1900" spc="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десятками</a:t>
            </a:r>
            <a:r>
              <a:rPr sz="1900" spc="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и</a:t>
            </a:r>
            <a:r>
              <a:rPr sz="1900" spc="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т.</a:t>
            </a:r>
            <a:r>
              <a:rPr sz="1900" spc="4">
                <a:solidFill>
                  <a:schemeClr val="bg1"/>
                </a:solidFill>
              </a:rPr>
              <a:t> </a:t>
            </a:r>
            <a:r>
              <a:rPr sz="1900">
                <a:solidFill>
                  <a:schemeClr val="bg1"/>
                </a:solidFill>
              </a:rPr>
              <a:t>д.).</a:t>
            </a:r>
            <a:r>
              <a:rPr sz="1900" spc="4">
                <a:solidFill>
                  <a:schemeClr val="bg1"/>
                </a:solidFill>
              </a:rPr>
              <a:t> </a:t>
            </a:r>
            <a:endParaRPr sz="1900">
              <a:solidFill>
                <a:schemeClr val="bg1"/>
              </a:solidFill>
            </a:endParaRPr>
          </a:p>
          <a:p>
            <a:pPr marL="0" marR="73659" indent="360000" algn="just">
              <a:lnSpc>
                <a:spcPct val="100000"/>
              </a:lnSpc>
              <a:spcBef>
                <a:spcPts val="324"/>
              </a:spcBef>
              <a:buFont typeface="Arial"/>
              <a:buNone/>
              <a:defRPr/>
            </a:pPr>
            <a:endParaRPr sz="19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3776481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14851" y="0"/>
            <a:ext cx="12195734" cy="6857998"/>
          </a:xfrm>
          <a:prstGeom prst="rect">
            <a:avLst/>
          </a:prstGeom>
        </p:spPr>
      </p:pic>
      <p:sp>
        <p:nvSpPr>
          <p:cNvPr id="1023693822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838199" y="906617"/>
            <a:ext cx="10515600" cy="5270345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70000" lnSpcReduction="6000"/>
          </a:bodyPr>
          <a:lstStyle/>
          <a:p>
            <a:pPr marL="0" marR="67309" indent="360000" algn="just">
              <a:lnSpc>
                <a:spcPct val="100000"/>
              </a:lnSpc>
              <a:spcBef>
                <a:spcPts val="323"/>
              </a:spcBef>
              <a:buFont typeface="Arial"/>
              <a:buNone/>
              <a:defRPr/>
            </a:pPr>
            <a:r>
              <a:rPr lang="ru-RU" sz="32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Текстом</a:t>
            </a:r>
            <a:r>
              <a:rPr lang="ru-RU" sz="32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sz="32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электронных</a:t>
            </a:r>
            <a:r>
              <a:rPr lang="ru-RU" sz="32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таблицах</a:t>
            </a:r>
            <a:r>
              <a:rPr lang="ru-RU" sz="32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Excel</a:t>
            </a:r>
            <a:r>
              <a:rPr lang="ru-RU" sz="32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является</a:t>
            </a:r>
            <a:r>
              <a:rPr lang="ru-RU" sz="32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последовательность символов, состоящая из букв, цифр и пробелов.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</a:t>
            </a:r>
            <a:r>
              <a:rPr lang="ru-RU" sz="32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умолчанию</a:t>
            </a:r>
            <a:r>
              <a:rPr lang="ru-RU" sz="32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текст</a:t>
            </a:r>
            <a:r>
              <a:rPr lang="ru-RU" sz="32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выравнивается</a:t>
            </a:r>
            <a:r>
              <a:rPr lang="ru-RU" sz="32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sz="32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ячейке</a:t>
            </a:r>
            <a:r>
              <a:rPr lang="ru-RU" sz="32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по</a:t>
            </a:r>
            <a:r>
              <a:rPr lang="ru-RU" sz="32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левому</a:t>
            </a:r>
            <a:r>
              <a:rPr lang="ru-RU" sz="3200" b="0" i="0" u="none" strike="noStrike" cap="none" spc="299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краю.</a:t>
            </a:r>
            <a:r>
              <a:rPr lang="ru-RU" sz="3200" b="0" i="0" u="none" strike="noStrike" cap="none" spc="299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Это</a:t>
            </a:r>
            <a:r>
              <a:rPr lang="ru-RU" sz="32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объясняется традиционным способом письма (слева направо). </a:t>
            </a:r>
            <a:endParaRPr sz="3200">
              <a:solidFill>
                <a:schemeClr val="bg1"/>
              </a:solidFill>
            </a:endParaRPr>
          </a:p>
          <a:p>
            <a:pPr marL="0" marR="67309" indent="360000" algn="just">
              <a:lnSpc>
                <a:spcPct val="100000"/>
              </a:lnSpc>
              <a:spcBef>
                <a:spcPts val="323"/>
              </a:spcBef>
              <a:buFont typeface="Arial"/>
              <a:buNone/>
              <a:defRPr/>
            </a:pPr>
            <a:r>
              <a:rPr lang="ru-RU" sz="32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Формула должна начинаться со</a:t>
            </a:r>
            <a:r>
              <a:rPr lang="ru-RU" sz="32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знака</a:t>
            </a:r>
            <a:r>
              <a:rPr lang="ru-RU" sz="32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равенства</a:t>
            </a:r>
            <a:r>
              <a:rPr lang="ru-RU" sz="32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ru-RU" sz="32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может</a:t>
            </a:r>
            <a:r>
              <a:rPr lang="ru-RU" sz="32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включать</a:t>
            </a:r>
            <a:r>
              <a:rPr lang="ru-RU" sz="32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sz="32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себя</a:t>
            </a:r>
            <a:r>
              <a:rPr lang="ru-RU" sz="32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числа,</a:t>
            </a:r>
            <a:r>
              <a:rPr lang="ru-RU" sz="32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Имена</a:t>
            </a:r>
            <a:r>
              <a:rPr lang="ru-RU" sz="32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ячеек,</a:t>
            </a:r>
            <a:r>
              <a:rPr lang="ru-RU" sz="32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функции</a:t>
            </a:r>
            <a:r>
              <a:rPr lang="ru-RU" sz="32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(Математические,</a:t>
            </a:r>
            <a:r>
              <a:rPr lang="ru-RU" sz="32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Статистические, Финансовые, Дата и время и т.д.) и знаки математических: операций. </a:t>
            </a:r>
            <a:endParaRPr sz="3200" b="0" i="0" u="none" strike="noStrike" cap="none" spc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0" marR="67309" indent="360000" algn="just">
              <a:lnSpc>
                <a:spcPct val="100000"/>
              </a:lnSpc>
              <a:spcBef>
                <a:spcPts val="323"/>
              </a:spcBef>
              <a:buFont typeface="Arial"/>
              <a:buNone/>
              <a:defRPr/>
            </a:pPr>
            <a:r>
              <a:rPr lang="ru-RU" sz="3200" b="0" i="1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Например,</a:t>
            </a:r>
            <a:r>
              <a:rPr lang="ru-RU" sz="3200" b="0" i="1" u="none" strike="noStrike" cap="none" spc="4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3200" b="0" i="1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формула</a:t>
            </a:r>
            <a:r>
              <a:rPr lang="ru-RU" sz="3200" b="0" i="1" u="none" strike="noStrike" cap="none" spc="254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3200" b="0" i="1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«=А1+В2»</a:t>
            </a:r>
            <a:r>
              <a:rPr lang="ru-RU" sz="3200" b="0" i="1" u="none" strike="noStrike" cap="none" spc="203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3200" b="0" i="1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обеспечивает</a:t>
            </a:r>
            <a:r>
              <a:rPr lang="ru-RU" sz="3200" b="0" i="1" u="none" strike="noStrike" cap="none" spc="239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3200" b="0" i="1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сложение</a:t>
            </a:r>
            <a:r>
              <a:rPr lang="ru-RU" sz="3200" b="0" i="1" u="none" strike="noStrike" cap="none" spc="233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3200" b="0" i="1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чисел,</a:t>
            </a:r>
            <a:r>
              <a:rPr lang="ru-RU" sz="3200" b="0" i="1" u="none" strike="noStrike" cap="none" spc="239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3200" b="0" i="1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хранящихся</a:t>
            </a:r>
            <a:r>
              <a:rPr lang="ru-RU" sz="3200" b="0" i="1" u="none" strike="noStrike" cap="none" spc="239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3200" b="0" i="1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в</a:t>
            </a:r>
            <a:r>
              <a:rPr lang="ru-RU" sz="3200" b="0" i="1" u="none" strike="noStrike" cap="none" spc="233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3200" b="0" i="1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ячейках</a:t>
            </a:r>
            <a:r>
              <a:rPr lang="ru-RU" sz="3200" b="0" i="1" u="none" strike="noStrike" cap="none" spc="239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3200" b="0" i="1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А1</a:t>
            </a:r>
            <a:r>
              <a:rPr lang="ru-RU" sz="3200" b="0" i="1" u="none" strike="noStrike" cap="none" spc="239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3200" b="0" i="1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и</a:t>
            </a:r>
            <a:r>
              <a:rPr lang="ru-RU" sz="3200" b="0" i="1" u="none" strike="noStrike" cap="none" spc="229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3200" b="0" i="1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В2,</a:t>
            </a:r>
            <a:r>
              <a:rPr lang="ru-RU" sz="3200" b="0" i="1" u="none" strike="noStrike" cap="none" spc="239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3200" b="0" i="1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а</a:t>
            </a:r>
            <a:r>
              <a:rPr lang="ru-RU" sz="3200" b="0" i="1" u="none" strike="noStrike" cap="none" spc="233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3200" b="0" i="1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формула </a:t>
            </a:r>
            <a:r>
              <a:rPr lang="ru-RU" sz="3200" b="0" i="1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«=А1*5» —</a:t>
            </a:r>
            <a:r>
              <a:rPr lang="ru-RU" sz="3200" b="0" i="1" u="none" strike="noStrike" cap="none" spc="4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3200" b="0" i="1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умножение числа, хранящегося в ячейке А1, на 5. </a:t>
            </a:r>
            <a:endParaRPr sz="3200" b="0" i="1" u="none" strike="noStrike" cap="none" spc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0" marR="67309" indent="360000" algn="just">
              <a:lnSpc>
                <a:spcPct val="100000"/>
              </a:lnSpc>
              <a:spcBef>
                <a:spcPts val="323"/>
              </a:spcBef>
              <a:buFont typeface="Arial"/>
              <a:buNone/>
              <a:defRPr/>
            </a:pPr>
            <a:r>
              <a:rPr lang="ru-RU" sz="3200" b="0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При вводе формулы в ячейке</a:t>
            </a:r>
            <a:r>
              <a:rPr lang="ru-RU" sz="3200" b="0" i="0" u="none" strike="noStrike" cap="none" spc="4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отображается</a:t>
            </a:r>
            <a:r>
              <a:rPr lang="ru-RU" sz="3200" b="0" i="0" u="none" strike="noStrike" cap="none" spc="4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не</a:t>
            </a:r>
            <a:r>
              <a:rPr lang="ru-RU" sz="3200" b="0" i="0" u="none" strike="noStrike" cap="none" spc="4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сама</a:t>
            </a:r>
            <a:r>
              <a:rPr lang="ru-RU" sz="3200" b="0" i="0" u="none" strike="noStrike" cap="none" spc="4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формула,</a:t>
            </a:r>
            <a:r>
              <a:rPr lang="ru-RU" sz="3200" b="0" i="0" u="none" strike="noStrike" cap="none" spc="4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а</a:t>
            </a:r>
            <a:r>
              <a:rPr lang="ru-RU" sz="3200" b="0" i="0" u="none" strike="noStrike" cap="none" spc="4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результат</a:t>
            </a:r>
            <a:r>
              <a:rPr lang="ru-RU" sz="3200" b="0" i="0" u="none" strike="noStrike" cap="none" spc="4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вычислений</a:t>
            </a:r>
            <a:r>
              <a:rPr lang="ru-RU" sz="3200" b="0" i="0" u="none" strike="noStrike" cap="none" spc="4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по</a:t>
            </a:r>
            <a:r>
              <a:rPr lang="ru-RU" sz="3200" b="0" i="0" u="none" strike="noStrike" cap="none" spc="4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этой</a:t>
            </a:r>
            <a:r>
              <a:rPr lang="ru-RU" sz="3200" b="0" i="0" u="none" strike="noStrike" cap="none" spc="4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формуле.</a:t>
            </a:r>
            <a:r>
              <a:rPr lang="ru-RU" sz="3200" b="0" i="0" u="none" strike="noStrike" cap="none" spc="4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При</a:t>
            </a:r>
            <a:r>
              <a:rPr lang="ru-RU" sz="3200" b="0" i="0" u="none" strike="noStrike" cap="none" spc="4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изменении</a:t>
            </a:r>
            <a:r>
              <a:rPr lang="ru-RU" sz="3200" b="0" i="0" u="none" strike="noStrike" cap="none" spc="4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исходных</a:t>
            </a:r>
            <a:r>
              <a:rPr lang="ru-RU" sz="3200" b="0" i="0" u="none" strike="noStrike" cap="none" spc="-9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значений,</a:t>
            </a:r>
            <a:r>
              <a:rPr lang="ru-RU" sz="3200" b="0" i="0" u="none" strike="noStrike" cap="none" spc="-4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входящих</a:t>
            </a:r>
            <a:r>
              <a:rPr lang="ru-RU" sz="3200" b="0" i="0" u="none" strike="noStrike" cap="none" spc="9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в</a:t>
            </a:r>
            <a:r>
              <a:rPr lang="ru-RU" sz="3200" b="0" i="0" u="none" strike="noStrike" cap="none" spc="-9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формулу, результат</a:t>
            </a:r>
            <a:r>
              <a:rPr lang="ru-RU" sz="3200" b="0" i="0" u="none" strike="noStrike" cap="none" spc="-4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3200" b="0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пересчитывается немедленно.</a:t>
            </a:r>
            <a:endParaRPr sz="3200" b="0" i="0" u="none" strike="noStrike" cap="none" spc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7890433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14851" y="0"/>
            <a:ext cx="12195734" cy="6857998"/>
          </a:xfrm>
          <a:prstGeom prst="rect">
            <a:avLst/>
          </a:prstGeom>
        </p:spPr>
      </p:pic>
      <p:pic>
        <p:nvPicPr>
          <p:cNvPr id="698453870" name="image1.jpe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0" flipH="0" flipV="0">
            <a:off x="1630274" y="368576"/>
            <a:ext cx="8141343" cy="59168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1801841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14851" y="0"/>
            <a:ext cx="12195734" cy="6857998"/>
          </a:xfrm>
          <a:prstGeom prst="rect">
            <a:avLst/>
          </a:prstGeom>
        </p:spPr>
      </p:pic>
      <p:sp>
        <p:nvSpPr>
          <p:cNvPr id="180171561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838199" y="495735"/>
            <a:ext cx="10515600" cy="5901764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228600" indent="0" algn="just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r>
              <a:rPr sz="1800" b="1" i="1" u="sng">
                <a:solidFill>
                  <a:schemeClr val="bg1"/>
                </a:solidFill>
              </a:rPr>
              <a:t>Некоторые</a:t>
            </a:r>
            <a:r>
              <a:rPr sz="1800" b="1" i="1" u="sng" spc="-24">
                <a:solidFill>
                  <a:schemeClr val="bg1"/>
                </a:solidFill>
              </a:rPr>
              <a:t> </a:t>
            </a:r>
            <a:r>
              <a:rPr sz="1800" b="1" i="1" u="sng">
                <a:solidFill>
                  <a:schemeClr val="bg1"/>
                </a:solidFill>
              </a:rPr>
              <a:t>приёмы</a:t>
            </a:r>
            <a:r>
              <a:rPr sz="1800" b="1" i="1" u="sng" spc="-14">
                <a:solidFill>
                  <a:schemeClr val="bg1"/>
                </a:solidFill>
              </a:rPr>
              <a:t> </a:t>
            </a:r>
            <a:r>
              <a:rPr sz="1800" b="1" i="1" u="sng">
                <a:solidFill>
                  <a:schemeClr val="bg1"/>
                </a:solidFill>
              </a:rPr>
              <a:t>ввода</a:t>
            </a:r>
            <a:r>
              <a:rPr sz="1800" b="1" i="1" u="sng" spc="-14">
                <a:solidFill>
                  <a:schemeClr val="bg1"/>
                </a:solidFill>
              </a:rPr>
              <a:t> </a:t>
            </a:r>
            <a:r>
              <a:rPr sz="1800" b="1" i="1" u="sng">
                <a:solidFill>
                  <a:schemeClr val="bg1"/>
                </a:solidFill>
              </a:rPr>
              <a:t>и</a:t>
            </a:r>
            <a:r>
              <a:rPr sz="1800" b="1" i="1" u="sng" spc="-9">
                <a:solidFill>
                  <a:schemeClr val="bg1"/>
                </a:solidFill>
              </a:rPr>
              <a:t> </a:t>
            </a:r>
            <a:r>
              <a:rPr sz="1800" b="1" i="1" u="sng">
                <a:solidFill>
                  <a:schemeClr val="bg1"/>
                </a:solidFill>
              </a:rPr>
              <a:t>редактирования</a:t>
            </a:r>
            <a:r>
              <a:rPr sz="1800" b="1" i="1" u="sng" spc="-9">
                <a:solidFill>
                  <a:schemeClr val="bg1"/>
                </a:solidFill>
              </a:rPr>
              <a:t> </a:t>
            </a:r>
            <a:r>
              <a:rPr sz="1800" b="1" i="1" u="sng">
                <a:solidFill>
                  <a:schemeClr val="bg1"/>
                </a:solidFill>
              </a:rPr>
              <a:t>данных</a:t>
            </a:r>
            <a:endParaRPr sz="1800" b="1" i="1" u="sng">
              <a:solidFill>
                <a:schemeClr val="bg1"/>
              </a:solidFill>
            </a:endParaRPr>
          </a:p>
          <a:p>
            <a:pPr marL="228600" indent="0" algn="just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endParaRPr sz="1800" b="1" i="1" u="sng">
              <a:solidFill>
                <a:schemeClr val="bg1"/>
              </a:solidFill>
            </a:endParaRPr>
          </a:p>
          <a:p>
            <a:pPr marL="0" marR="0" indent="360000" algn="just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r>
              <a:rPr sz="1800">
                <a:solidFill>
                  <a:schemeClr val="bg1"/>
                </a:solidFill>
              </a:rPr>
              <a:t>Вся информация заносится пользователем в ячейки электронной таблицы. Для того чтобы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вводить или редактировать данные в той или иной ячейке, в неё следует поместить табличный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курсор,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т. е. сделать </a:t>
            </a:r>
            <a:r>
              <a:rPr sz="1800" b="1" u="sng">
                <a:solidFill>
                  <a:schemeClr val="bg1"/>
                </a:solidFill>
              </a:rPr>
              <a:t>ячейку</a:t>
            </a:r>
            <a:r>
              <a:rPr sz="1800" b="1" u="sng" spc="-29">
                <a:solidFill>
                  <a:schemeClr val="bg1"/>
                </a:solidFill>
              </a:rPr>
              <a:t> </a:t>
            </a:r>
            <a:r>
              <a:rPr sz="1800" b="1" u="sng">
                <a:solidFill>
                  <a:schemeClr val="bg1"/>
                </a:solidFill>
              </a:rPr>
              <a:t>активной</a:t>
            </a:r>
            <a:r>
              <a:rPr sz="1800">
                <a:solidFill>
                  <a:schemeClr val="bg1"/>
                </a:solidFill>
              </a:rPr>
              <a:t>.</a:t>
            </a:r>
            <a:endParaRPr sz="1800">
              <a:solidFill>
                <a:schemeClr val="bg1"/>
              </a:solidFill>
            </a:endParaRPr>
          </a:p>
          <a:p>
            <a:pPr marL="0" marR="0" indent="360000" algn="just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r>
              <a:rPr sz="1800">
                <a:solidFill>
                  <a:schemeClr val="bg1"/>
                </a:solidFill>
              </a:rPr>
              <a:t>Содержимым</a:t>
            </a:r>
            <a:r>
              <a:rPr sz="1800" spc="20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ячейки</a:t>
            </a:r>
            <a:r>
              <a:rPr sz="1800" spc="19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может</a:t>
            </a:r>
            <a:r>
              <a:rPr sz="1800" spc="20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быть</a:t>
            </a:r>
            <a:r>
              <a:rPr sz="1800" spc="2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число,</a:t>
            </a:r>
            <a:r>
              <a:rPr sz="1800" spc="20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текст</a:t>
            </a:r>
            <a:r>
              <a:rPr sz="1800" spc="20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или</a:t>
            </a:r>
            <a:r>
              <a:rPr sz="1800" spc="20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формула.</a:t>
            </a:r>
            <a:r>
              <a:rPr sz="1800" spc="209">
                <a:solidFill>
                  <a:schemeClr val="bg1"/>
                </a:solidFill>
              </a:rPr>
              <a:t> </a:t>
            </a:r>
            <a:endParaRPr sz="1800" spc="209">
              <a:solidFill>
                <a:schemeClr val="bg1"/>
              </a:solidFill>
            </a:endParaRPr>
          </a:p>
          <a:p>
            <a:pPr marL="0" marR="0" indent="360000" algn="just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r>
              <a:rPr sz="1800">
                <a:solidFill>
                  <a:schemeClr val="bg1"/>
                </a:solidFill>
              </a:rPr>
              <a:t>Электронные</a:t>
            </a:r>
            <a:r>
              <a:rPr sz="1800" spc="19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таблицы</a:t>
            </a:r>
            <a:r>
              <a:rPr sz="1800" spc="-28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работают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 b="1" u="sng">
                <a:solidFill>
                  <a:schemeClr val="bg1"/>
                </a:solidFill>
              </a:rPr>
              <a:t>данными</a:t>
            </a:r>
            <a:r>
              <a:rPr sz="1800">
                <a:solidFill>
                  <a:schemeClr val="bg1"/>
                </a:solidFill>
              </a:rPr>
              <a:t> следующих</a:t>
            </a:r>
            <a:r>
              <a:rPr sz="1800" spc="2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типов:</a:t>
            </a:r>
            <a:endParaRPr sz="1800">
              <a:solidFill>
                <a:schemeClr val="bg1"/>
              </a:solidFill>
            </a:endParaRPr>
          </a:p>
          <a:p>
            <a:pPr marL="0" marR="0" indent="360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solidFill>
                  <a:schemeClr val="bg1"/>
                </a:solidFill>
              </a:rPr>
              <a:t>числовые</a:t>
            </a:r>
            <a:r>
              <a:rPr sz="1800" spc="-1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значения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(например,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143;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51,2;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4/5;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1,23Е+02);</a:t>
            </a:r>
            <a:endParaRPr sz="1800">
              <a:solidFill>
                <a:schemeClr val="bg1"/>
              </a:solidFill>
            </a:endParaRPr>
          </a:p>
          <a:p>
            <a:pPr marL="0" marR="0" indent="360000">
              <a:lnSpc>
                <a:spcPct val="100000"/>
              </a:lnSpc>
              <a:spcBef>
                <a:spcPts val="0"/>
              </a:spcBef>
              <a:defRPr/>
            </a:pP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дата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и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время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суток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(например,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май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2018;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31.12.2000;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15:00;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3:00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РМ);</a:t>
            </a:r>
            <a:endParaRPr sz="1800">
              <a:solidFill>
                <a:schemeClr val="bg1"/>
              </a:solidFill>
            </a:endParaRPr>
          </a:p>
          <a:p>
            <a:pPr marL="0" marR="0" indent="360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solidFill>
                  <a:schemeClr val="bg1"/>
                </a:solidFill>
              </a:rPr>
              <a:t>формулы</a:t>
            </a:r>
            <a:r>
              <a:rPr sz="1800" spc="-1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(например,</a:t>
            </a:r>
            <a:r>
              <a:rPr sz="1800" spc="-1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=(А1+В1)/2;</a:t>
            </a:r>
            <a:r>
              <a:rPr sz="1800" spc="-2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=СУММ(А1:А5));</a:t>
            </a:r>
            <a:endParaRPr sz="1800">
              <a:solidFill>
                <a:schemeClr val="bg1"/>
              </a:solidFill>
            </a:endParaRPr>
          </a:p>
          <a:p>
            <a:pPr marL="0" marR="0" indent="360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solidFill>
                  <a:schemeClr val="bg1"/>
                </a:solidFill>
              </a:rPr>
              <a:t>текстовые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значения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(например: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Всего;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Фамилия);</a:t>
            </a:r>
            <a:endParaRPr sz="1800">
              <a:solidFill>
                <a:schemeClr val="bg1"/>
              </a:solidFill>
            </a:endParaRPr>
          </a:p>
          <a:p>
            <a:pPr marL="0" marR="0" indent="360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solidFill>
                  <a:schemeClr val="bg1"/>
                </a:solidFill>
              </a:rPr>
              <a:t>примечания;</a:t>
            </a:r>
            <a:endParaRPr sz="1800">
              <a:solidFill>
                <a:schemeClr val="bg1"/>
              </a:solidFill>
            </a:endParaRPr>
          </a:p>
          <a:p>
            <a:pPr marL="0" marR="0" indent="360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solidFill>
                  <a:schemeClr val="bg1"/>
                </a:solidFill>
              </a:rPr>
              <a:t>гиперссылки;</a:t>
            </a:r>
            <a:endParaRPr sz="1800">
              <a:solidFill>
                <a:schemeClr val="bg1"/>
              </a:solidFill>
            </a:endParaRPr>
          </a:p>
          <a:p>
            <a:pPr marL="0" marR="0" indent="360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solidFill>
                  <a:schemeClr val="bg1"/>
                </a:solidFill>
              </a:rPr>
              <a:t>различные</a:t>
            </a:r>
            <a:r>
              <a:rPr sz="1800" spc="-2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графические</a:t>
            </a:r>
            <a:r>
              <a:rPr sz="1800" spc="-1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изображения.</a:t>
            </a:r>
            <a:endParaRPr sz="1800">
              <a:solidFill>
                <a:schemeClr val="bg1"/>
              </a:solidFill>
            </a:endParaRPr>
          </a:p>
          <a:p>
            <a:pPr marL="0" marR="0" indent="360000" algn="just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r>
              <a:rPr sz="1800">
                <a:solidFill>
                  <a:schemeClr val="bg1"/>
                </a:solidFill>
              </a:rPr>
              <a:t>Табличный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процессор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самостоятельно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пытается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распознать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тип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вводимых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данных.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По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умолчанию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числа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выравниваются по правому</a:t>
            </a:r>
            <a:r>
              <a:rPr sz="1800" spc="-1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краю ячейки.</a:t>
            </a:r>
            <a:endParaRPr sz="1800">
              <a:solidFill>
                <a:schemeClr val="bg1"/>
              </a:solidFill>
            </a:endParaRPr>
          </a:p>
          <a:p>
            <a:pPr marL="0" marR="0" indent="360000" algn="just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r>
              <a:rPr sz="1800">
                <a:solidFill>
                  <a:schemeClr val="bg1"/>
                </a:solidFill>
              </a:rPr>
              <a:t>Дробную часть числа от целой отделяют запятой или точкой, в зависимости от установок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операционной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системы.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русскоязычных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версиях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Windows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качестве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разделителя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целой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и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дробной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частей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числа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по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умолчанию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используется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запятая,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а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при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употреблении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точки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число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интерпретируется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как дата.</a:t>
            </a:r>
            <a:endParaRPr sz="18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4125635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14851" y="0"/>
            <a:ext cx="12195734" cy="6857998"/>
          </a:xfrm>
          <a:prstGeom prst="rect">
            <a:avLst/>
          </a:prstGeom>
        </p:spPr>
      </p:pic>
      <p:sp>
        <p:nvSpPr>
          <p:cNvPr id="1270220737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838199" y="570440"/>
            <a:ext cx="10515600" cy="560652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ru-RU" sz="1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Ввод формулы начинается со знака равенства, который указывает табличному процессору</a:t>
            </a:r>
            <a:r>
              <a:rPr lang="ru-RU" sz="18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0" i="0" u="none" strike="noStrike" cap="none" spc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 необходимость выполнения вычислений в соответствии со следующим за ним выражением.</a:t>
            </a:r>
            <a:r>
              <a:rPr lang="ru-RU" sz="1800" b="0" i="0" u="none" strike="noStrike" cap="none" spc="4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endParaRPr sz="1800">
              <a:solidFill>
                <a:schemeClr val="bg1"/>
              </a:solidFill>
            </a:endParaRPr>
          </a:p>
          <a:p>
            <a:pPr marL="71119" marR="67309" indent="0" algn="just">
              <a:lnSpc>
                <a:spcPct val="100833"/>
              </a:lnSpc>
              <a:spcBef>
                <a:spcPts val="0"/>
              </a:spcBef>
              <a:buFont typeface="Arial"/>
              <a:buNone/>
              <a:defRPr/>
            </a:pPr>
            <a:endParaRPr sz="1800" b="1">
              <a:solidFill>
                <a:schemeClr val="bg1"/>
              </a:solidFill>
            </a:endParaRPr>
          </a:p>
          <a:p>
            <a:pPr marL="71119" marR="67309" indent="0" algn="just">
              <a:lnSpc>
                <a:spcPct val="100833"/>
              </a:lnSpc>
              <a:spcBef>
                <a:spcPts val="0"/>
              </a:spcBef>
              <a:buFont typeface="Arial"/>
              <a:buNone/>
              <a:defRPr/>
            </a:pPr>
            <a:r>
              <a:rPr sz="1800" b="1">
                <a:solidFill>
                  <a:schemeClr val="bg1"/>
                </a:solidFill>
              </a:rPr>
              <a:t>При</a:t>
            </a:r>
            <a:r>
              <a:rPr sz="1800" b="1" spc="-4">
                <a:solidFill>
                  <a:schemeClr val="bg1"/>
                </a:solidFill>
              </a:rPr>
              <a:t> </a:t>
            </a:r>
            <a:r>
              <a:rPr sz="1800" b="1">
                <a:solidFill>
                  <a:schemeClr val="bg1"/>
                </a:solidFill>
              </a:rPr>
              <a:t>вводе</a:t>
            </a:r>
            <a:r>
              <a:rPr sz="1800" b="1" spc="-4">
                <a:solidFill>
                  <a:schemeClr val="bg1"/>
                </a:solidFill>
              </a:rPr>
              <a:t> </a:t>
            </a:r>
            <a:r>
              <a:rPr sz="1800" b="1">
                <a:solidFill>
                  <a:schemeClr val="bg1"/>
                </a:solidFill>
              </a:rPr>
              <a:t>формул</a:t>
            </a:r>
            <a:r>
              <a:rPr sz="1800" b="1" spc="-9">
                <a:solidFill>
                  <a:schemeClr val="bg1"/>
                </a:solidFill>
              </a:rPr>
              <a:t> </a:t>
            </a:r>
            <a:r>
              <a:rPr sz="1800" b="1">
                <a:solidFill>
                  <a:schemeClr val="bg1"/>
                </a:solidFill>
              </a:rPr>
              <a:t>необходимо</a:t>
            </a:r>
            <a:r>
              <a:rPr sz="1800" b="1" spc="-4">
                <a:solidFill>
                  <a:schemeClr val="bg1"/>
                </a:solidFill>
              </a:rPr>
              <a:t> </a:t>
            </a:r>
            <a:r>
              <a:rPr sz="1800" b="1">
                <a:solidFill>
                  <a:schemeClr val="bg1"/>
                </a:solidFill>
              </a:rPr>
              <a:t>соблюдать следующие</a:t>
            </a:r>
            <a:r>
              <a:rPr sz="1800" b="1" spc="-9">
                <a:solidFill>
                  <a:schemeClr val="bg1"/>
                </a:solidFill>
              </a:rPr>
              <a:t> </a:t>
            </a:r>
            <a:r>
              <a:rPr sz="1800" b="1">
                <a:solidFill>
                  <a:schemeClr val="bg1"/>
                </a:solidFill>
              </a:rPr>
              <a:t>правила:</a:t>
            </a:r>
            <a:endParaRPr sz="1800" b="1">
              <a:solidFill>
                <a:schemeClr val="bg1"/>
              </a:solidFill>
            </a:endParaRPr>
          </a:p>
          <a:p>
            <a:pPr marL="71119" marR="69214" indent="4495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solidFill>
                  <a:schemeClr val="bg1"/>
                </a:solidFill>
              </a:rPr>
              <a:t>Для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обозначения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арифметических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действий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используются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операторы: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+,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–,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*,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/</a:t>
            </a:r>
            <a:r>
              <a:rPr sz="1800" spc="-28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соответственно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для сложения,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вычитания,</a:t>
            </a:r>
            <a:r>
              <a:rPr sz="1800" spc="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умножения и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деления.</a:t>
            </a:r>
            <a:endParaRPr sz="1800">
              <a:solidFill>
                <a:schemeClr val="bg1"/>
              </a:solidFill>
            </a:endParaRPr>
          </a:p>
          <a:p>
            <a:pPr marL="71119" marR="73024" indent="4495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solidFill>
                  <a:schemeClr val="bg1"/>
                </a:solidFill>
              </a:rPr>
              <a:t>Для</a:t>
            </a:r>
            <a:r>
              <a:rPr sz="1800" spc="2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обозначения</a:t>
            </a:r>
            <a:r>
              <a:rPr sz="1800" spc="2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действия</a:t>
            </a:r>
            <a:r>
              <a:rPr sz="1800" spc="2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возведения</a:t>
            </a:r>
            <a:r>
              <a:rPr sz="1800" spc="2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</a:t>
            </a:r>
            <a:r>
              <a:rPr sz="1800" spc="1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степень</a:t>
            </a:r>
            <a:r>
              <a:rPr sz="1800" spc="3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используется</a:t>
            </a:r>
            <a:r>
              <a:rPr sz="1800" spc="2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оператор</a:t>
            </a:r>
            <a:r>
              <a:rPr sz="1800" spc="2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^;</a:t>
            </a:r>
            <a:r>
              <a:rPr sz="1800" spc="2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например,</a:t>
            </a:r>
            <a:r>
              <a:rPr sz="1800" spc="-28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5</a:t>
            </a:r>
            <a:r>
              <a:rPr sz="1800" baseline="30000">
                <a:solidFill>
                  <a:schemeClr val="bg1"/>
                </a:solidFill>
              </a:rPr>
              <a:t>3</a:t>
            </a:r>
            <a:r>
              <a:rPr sz="1800">
                <a:solidFill>
                  <a:schemeClr val="bg1"/>
                </a:solidFill>
              </a:rPr>
              <a:t> будет записано как 5^3.</a:t>
            </a:r>
            <a:endParaRPr sz="1800">
              <a:solidFill>
                <a:schemeClr val="bg1"/>
              </a:solidFill>
            </a:endParaRPr>
          </a:p>
          <a:p>
            <a:pPr marL="71119" marR="71119" indent="4495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solidFill>
                  <a:schemeClr val="bg1"/>
                </a:solidFill>
              </a:rPr>
              <a:t>Для</a:t>
            </a:r>
            <a:r>
              <a:rPr sz="1800" spc="3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обозначения</a:t>
            </a:r>
            <a:r>
              <a:rPr sz="1800" spc="2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действия</a:t>
            </a:r>
            <a:r>
              <a:rPr sz="1800" spc="3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нахождение</a:t>
            </a:r>
            <a:r>
              <a:rPr sz="1800" spc="2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процентов</a:t>
            </a:r>
            <a:r>
              <a:rPr sz="1800" spc="2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используется</a:t>
            </a:r>
            <a:r>
              <a:rPr sz="1800" spc="4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оператор</a:t>
            </a:r>
            <a:r>
              <a:rPr sz="1800" spc="3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%;</a:t>
            </a:r>
            <a:r>
              <a:rPr sz="1800" spc="-28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например,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формула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нахождения 25%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от числа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240 будет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выглядеть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так: =240*25%.</a:t>
            </a:r>
            <a:endParaRPr sz="1800">
              <a:solidFill>
                <a:schemeClr val="bg1"/>
              </a:solidFill>
            </a:endParaRPr>
          </a:p>
          <a:p>
            <a:pPr marL="970279" marR="0" indent="-45021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solidFill>
                  <a:schemeClr val="bg1"/>
                </a:solidFill>
              </a:rPr>
              <a:t>Нельзя</a:t>
            </a:r>
            <a:r>
              <a:rPr sz="1800" spc="-1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опускать</a:t>
            </a:r>
            <a:r>
              <a:rPr sz="1800" spc="-1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оператор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умножения.</a:t>
            </a:r>
            <a:endParaRPr sz="1800">
              <a:solidFill>
                <a:schemeClr val="bg1"/>
              </a:solidFill>
            </a:endParaRPr>
          </a:p>
          <a:p>
            <a:pPr marL="970279" marR="0" indent="-45021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solidFill>
                  <a:schemeClr val="bg1"/>
                </a:solidFill>
              </a:rPr>
              <a:t>Порядок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выполнения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операций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совпадает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порядком,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принятым</a:t>
            </a:r>
            <a:r>
              <a:rPr sz="1800" spc="-2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</a:t>
            </a:r>
            <a:r>
              <a:rPr sz="1800" spc="-1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математике.</a:t>
            </a:r>
            <a:endParaRPr sz="1800">
              <a:solidFill>
                <a:schemeClr val="bg1"/>
              </a:solidFill>
            </a:endParaRPr>
          </a:p>
          <a:p>
            <a:pPr marL="970279" marR="0" indent="-45021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solidFill>
                  <a:schemeClr val="bg1"/>
                </a:solidFill>
              </a:rPr>
              <a:t>Для</a:t>
            </a:r>
            <a:r>
              <a:rPr sz="1800" spc="-1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изменения</a:t>
            </a:r>
            <a:r>
              <a:rPr sz="1800" spc="-2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порядка</a:t>
            </a:r>
            <a:r>
              <a:rPr sz="1800" spc="-3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выполнения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действий</a:t>
            </a:r>
            <a:r>
              <a:rPr sz="1800" spc="-1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используют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круглые</a:t>
            </a:r>
            <a:r>
              <a:rPr sz="1800" spc="-1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скобки.</a:t>
            </a:r>
            <a:endParaRPr sz="1800">
              <a:solidFill>
                <a:schemeClr val="bg1"/>
              </a:solidFill>
            </a:endParaRPr>
          </a:p>
          <a:p>
            <a:pPr marL="970279" marR="0" indent="-45021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>
                <a:solidFill>
                  <a:schemeClr val="bg1"/>
                </a:solidFill>
              </a:rPr>
              <a:t>Формула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должна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быть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записана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линейно,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т.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е.</a:t>
            </a:r>
            <a:r>
              <a:rPr sz="1800" spc="-2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</a:t>
            </a:r>
            <a:r>
              <a:rPr sz="1800" spc="-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виде</a:t>
            </a:r>
            <a:r>
              <a:rPr sz="1800" spc="-1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строки</a:t>
            </a:r>
            <a:r>
              <a:rPr sz="1800" spc="-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символов.</a:t>
            </a:r>
            <a:endParaRPr sz="1800">
              <a:solidFill>
                <a:schemeClr val="bg1"/>
              </a:solidFill>
            </a:endParaRPr>
          </a:p>
          <a:p>
            <a:pPr marL="0" marR="66674" indent="0" algn="just">
              <a:buFont typeface="Arial"/>
              <a:buNone/>
              <a:defRPr/>
            </a:pPr>
            <a:r>
              <a:rPr sz="1800">
                <a:solidFill>
                  <a:schemeClr val="bg1"/>
                </a:solidFill>
              </a:rPr>
              <a:t>Как правило, в формулах используются не сами исходные данные, а </a:t>
            </a:r>
            <a:r>
              <a:rPr sz="1800" b="1">
                <a:solidFill>
                  <a:schemeClr val="bg1"/>
                </a:solidFill>
              </a:rPr>
              <a:t>ссылки </a:t>
            </a:r>
            <a:r>
              <a:rPr sz="1800">
                <a:solidFill>
                  <a:schemeClr val="bg1"/>
                </a:solidFill>
              </a:rPr>
              <a:t>на ячейки, в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которых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эти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данные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находятся.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При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изменении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данных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каких-либо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ячейках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происходит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автоматический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пересчёт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значений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всех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формул,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содержащих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ссылки</a:t>
            </a:r>
            <a:r>
              <a:rPr sz="1800" spc="30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на</a:t>
            </a:r>
            <a:r>
              <a:rPr sz="1800" spc="30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эти</a:t>
            </a:r>
            <a:r>
              <a:rPr sz="1800" spc="30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ячейки.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Возможность </a:t>
            </a:r>
            <a:r>
              <a:rPr sz="1800" b="1">
                <a:solidFill>
                  <a:schemeClr val="bg1"/>
                </a:solidFill>
              </a:rPr>
              <a:t>автоматического пересчёта </a:t>
            </a:r>
            <a:r>
              <a:rPr sz="1800">
                <a:solidFill>
                  <a:schemeClr val="bg1"/>
                </a:solidFill>
              </a:rPr>
              <a:t>формул при изменении исходных данных — одна из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ключевых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идей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электронных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таблиц.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Благодаря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этому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электронные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таблицы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называют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динамическими.</a:t>
            </a:r>
            <a:endParaRPr sz="1800">
              <a:solidFill>
                <a:schemeClr val="bg1"/>
              </a:solidFill>
            </a:endParaRPr>
          </a:p>
          <a:p>
            <a:pPr marL="0" indent="0">
              <a:buFont typeface="Arial"/>
              <a:buNone/>
              <a:defRPr/>
            </a:pPr>
            <a:r>
              <a:rPr sz="1800">
                <a:solidFill>
                  <a:schemeClr val="bg1"/>
                </a:solidFill>
              </a:rPr>
              <a:t>При использовании формул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в ячейках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электронной таблицы могут</a:t>
            </a:r>
            <a:r>
              <a:rPr sz="1800" spc="299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появляться сообщения</a:t>
            </a:r>
            <a:r>
              <a:rPr sz="1800" spc="4">
                <a:solidFill>
                  <a:schemeClr val="bg1"/>
                </a:solidFill>
              </a:rPr>
              <a:t> </a:t>
            </a:r>
            <a:r>
              <a:rPr sz="1800">
                <a:solidFill>
                  <a:schemeClr val="bg1"/>
                </a:solidFill>
              </a:rPr>
              <a:t>об ошибках.</a:t>
            </a:r>
            <a:endParaRPr sz="18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Р7-Офис/2024.1.1.373</Application>
  <DocSecurity>0</DocSecurity>
  <PresentationFormat>Widescreen</PresentationFormat>
  <Paragraphs>0</Paragraphs>
  <Slides>21</Slides>
  <Notes>21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6</cp:revision>
  <dcterms:created xsi:type="dcterms:W3CDTF">2012-12-03T06:56:55Z</dcterms:created>
  <dcterms:modified xsi:type="dcterms:W3CDTF">2024-02-02T11:23:03Z</dcterms:modified>
  <cp:category/>
  <cp:contentStatus/>
  <cp:version/>
</cp:coreProperties>
</file>