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81" autoAdjust="0"/>
  </p:normalViewPr>
  <p:slideViewPr>
    <p:cSldViewPr>
      <p:cViewPr varScale="1">
        <p:scale>
          <a:sx n="75" d="100"/>
          <a:sy n="75" d="100"/>
        </p:scale>
        <p:origin x="-9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161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46ED5-434A-4DB4-BFDF-626ACBCCB43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219FC-D422-409B-9FDF-09879807F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219FC-D422-409B-9FDF-09879807FA8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629524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МЕТАЛЛЫ. СТРОЕНИЕ, СВОЙСТВА, ПРИМЕНЕНИЕ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2786058"/>
            <a:ext cx="4714908" cy="1143008"/>
          </a:xfrm>
        </p:spPr>
        <p:txBody>
          <a:bodyPr>
            <a:noAutofit/>
          </a:bodyPr>
          <a:lstStyle/>
          <a:p>
            <a:pPr algn="just"/>
            <a:r>
              <a:rPr lang="ru-RU" sz="2600" i="1" dirty="0" smtClean="0">
                <a:solidFill>
                  <a:schemeClr val="tx1"/>
                </a:solidFill>
              </a:rPr>
              <a:t>«Металл суть  светлое тело,</a:t>
            </a:r>
          </a:p>
          <a:p>
            <a:pPr algn="just"/>
            <a:r>
              <a:rPr lang="ru-RU" sz="2600" i="1" dirty="0" smtClean="0">
                <a:solidFill>
                  <a:schemeClr val="tx1"/>
                </a:solidFill>
              </a:rPr>
              <a:t> которое ковать можно».</a:t>
            </a:r>
          </a:p>
          <a:p>
            <a:pPr algn="just"/>
            <a:r>
              <a:rPr lang="ru-RU" sz="2600" i="1" dirty="0" smtClean="0">
                <a:solidFill>
                  <a:schemeClr val="tx1"/>
                </a:solidFill>
              </a:rPr>
              <a:t>                             Ломоносов М.В.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468" y="2500306"/>
            <a:ext cx="24317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72528" y="6357958"/>
            <a:ext cx="45719" cy="714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О применении металлов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501122" cy="521497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Медь была первым металлом,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которым овладел человек. Она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открыла эру металлургии и дала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миру первый сплав. Многие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тысячелетия медь была основой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материальной культуры и искусств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Трудно переоценить уникальную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роль меди в истории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человеческой цивилизации.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143380"/>
            <a:ext cx="1928826" cy="23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285720" y="6572272"/>
            <a:ext cx="142876" cy="1137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Металлы древности на службе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у человека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857364"/>
            <a:ext cx="8501122" cy="46434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Семь металлов создал свет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по  числу  семи  планет …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                        Алхимики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</a:rPr>
              <a:t>Золото </a:t>
            </a: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(Au)</a:t>
            </a:r>
            <a:r>
              <a:rPr lang="ru-RU" sz="2800" dirty="0" smtClean="0">
                <a:solidFill>
                  <a:schemeClr val="tx1"/>
                </a:solidFill>
              </a:rPr>
              <a:t>  –   солнце </a:t>
            </a:r>
            <a:r>
              <a:rPr lang="ru-RU" dirty="0" smtClean="0">
                <a:solidFill>
                  <a:schemeClr val="tx1"/>
                </a:solidFill>
              </a:rPr>
              <a:t>      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</a:rPr>
              <a:t>Серебро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(Ag)</a:t>
            </a:r>
            <a:r>
              <a:rPr lang="ru-RU" sz="2800" dirty="0" smtClean="0">
                <a:solidFill>
                  <a:schemeClr val="tx1"/>
                </a:solidFill>
              </a:rPr>
              <a:t>  –   луна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Ртуть</a:t>
            </a:r>
            <a:r>
              <a:rPr lang="en-US" sz="2800" dirty="0" smtClean="0">
                <a:solidFill>
                  <a:schemeClr val="tx1"/>
                </a:solidFill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(Hg)</a:t>
            </a:r>
            <a:r>
              <a:rPr lang="ru-RU" sz="2800" dirty="0" smtClean="0">
                <a:solidFill>
                  <a:schemeClr val="tx1"/>
                </a:solidFill>
              </a:rPr>
              <a:t>  –   меркурий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Медь</a:t>
            </a:r>
            <a:r>
              <a:rPr lang="en-US" sz="2800" dirty="0" smtClean="0">
                <a:solidFill>
                  <a:schemeClr val="tx1"/>
                </a:solidFill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(Cu)</a:t>
            </a:r>
            <a:r>
              <a:rPr lang="ru-RU" sz="2800" dirty="0" smtClean="0">
                <a:solidFill>
                  <a:schemeClr val="tx1"/>
                </a:solidFill>
              </a:rPr>
              <a:t>  –   меркурий   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  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Железо</a:t>
            </a: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(Fe)</a:t>
            </a:r>
            <a:r>
              <a:rPr lang="ru-RU" sz="2800" dirty="0" smtClean="0">
                <a:solidFill>
                  <a:schemeClr val="tx1"/>
                </a:solidFill>
              </a:rPr>
              <a:t>  –   марс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Олово</a:t>
            </a:r>
            <a:r>
              <a:rPr lang="en-US" sz="2800" dirty="0" smtClean="0">
                <a:solidFill>
                  <a:schemeClr val="tx1"/>
                </a:solidFill>
              </a:rPr>
              <a:t>   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Sn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ru-RU" sz="2800" dirty="0" smtClean="0">
                <a:solidFill>
                  <a:schemeClr val="tx1"/>
                </a:solidFill>
              </a:rPr>
              <a:t>  –   юпитер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Свинец</a:t>
            </a: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Pb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ru-RU" sz="2800" dirty="0" smtClean="0">
                <a:solidFill>
                  <a:schemeClr val="tx1"/>
                </a:solidFill>
              </a:rPr>
              <a:t>  –   </a:t>
            </a:r>
            <a:r>
              <a:rPr lang="ru-RU" sz="2800" dirty="0" err="1" smtClean="0">
                <a:solidFill>
                  <a:schemeClr val="tx1"/>
                </a:solidFill>
              </a:rPr>
              <a:t>сатурн</a:t>
            </a:r>
            <a:r>
              <a:rPr lang="ru-RU" sz="2800" dirty="0" smtClean="0">
                <a:solidFill>
                  <a:schemeClr val="tx1"/>
                </a:solidFill>
              </a:rPr>
              <a:t>      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214686"/>
            <a:ext cx="2390783" cy="273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142844" cy="1428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12144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Из истории сплавов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357274"/>
            <a:ext cx="8143932" cy="550072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Бронза была первым сплавом,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полученным человеком.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Распространение бронзы началось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с конца 4 тыс. до н.э. Древнейшие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бронзовые изделия найдены на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территории Ирана, Месопотамии, Турции. В конце 3 тыс. до н.э. бронза появилась в Индии, во 2 тыс. до н.э. – в Китае  и Европе.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В Америке бронзовый век </a:t>
            </a:r>
            <a:r>
              <a:rPr lang="ru-RU" sz="2400" dirty="0" err="1" smtClean="0">
                <a:solidFill>
                  <a:schemeClr val="tx1"/>
                </a:solidFill>
              </a:rPr>
              <a:t>охва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sz="2400" dirty="0" err="1" smtClean="0">
                <a:solidFill>
                  <a:schemeClr val="tx1"/>
                </a:solidFill>
              </a:rPr>
              <a:t>тывает</a:t>
            </a:r>
            <a:r>
              <a:rPr lang="ru-RU" sz="2400" dirty="0" smtClean="0">
                <a:solidFill>
                  <a:schemeClr val="tx1"/>
                </a:solidFill>
              </a:rPr>
              <a:t> период с </a:t>
            </a:r>
            <a:r>
              <a:rPr lang="en-US" sz="2400" dirty="0" smtClean="0">
                <a:solidFill>
                  <a:schemeClr val="tx1"/>
                </a:solidFill>
              </a:rPr>
              <a:t>VI </a:t>
            </a:r>
            <a:r>
              <a:rPr lang="ru-RU" sz="2400" dirty="0" smtClean="0">
                <a:solidFill>
                  <a:schemeClr val="tx1"/>
                </a:solidFill>
              </a:rPr>
              <a:t>по Х века н.э.    </a:t>
            </a:r>
            <a:r>
              <a:rPr lang="ru-RU" sz="2800" dirty="0" smtClean="0">
                <a:solidFill>
                  <a:schemeClr val="tx1"/>
                </a:solidFill>
              </a:rPr>
              <a:t>                             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2571245" cy="19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57200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500034" y="6429396"/>
            <a:ext cx="142876" cy="1428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Из истории сплавов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(продолжение)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643998" cy="471490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В железный век первыми пришли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народы Африки. Они перешагнули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из каменного века в железный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минуя медный и бронзовый. Это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связано с тем, что в Африке  железные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руды выходят на поверхность земли.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Африканцы изобрели плавку железа в 600-400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годах до новой эры.                            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11394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500834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86808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Чугун –материал для создания шедевров мирового искусства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286808" cy="321471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B050"/>
                </a:solidFill>
              </a:rPr>
              <a:t>       </a:t>
            </a:r>
            <a:r>
              <a:rPr lang="ru-RU" sz="2400" dirty="0" smtClean="0">
                <a:solidFill>
                  <a:schemeClr val="tx1"/>
                </a:solidFill>
              </a:rPr>
              <a:t>Санкт-Петербург –своеобразный музей, в котором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собрано бесчисленное множество произведений 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изобразительного искусства, выполненных из  чугуна.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Рассмотрит лишь некоторые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из них – чугунные ограды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дворцов и набережных рек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Санкт – Петербурга.      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283650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643710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29684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Чугун – материал для создания шедевров мирового искусства (продолжение)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358246" cy="464347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err="1" smtClean="0">
                <a:solidFill>
                  <a:schemeClr val="tx1"/>
                </a:solidFill>
              </a:rPr>
              <a:t>Воронихинская</a:t>
            </a:r>
            <a:r>
              <a:rPr lang="ru-RU" sz="2400" dirty="0" smtClean="0">
                <a:solidFill>
                  <a:schemeClr val="tx1"/>
                </a:solidFill>
              </a:rPr>
              <a:t> решётка у Казанского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собора. Отлита в 1811 году.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(Архитектор Воронихин А.Н.)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85926"/>
            <a:ext cx="5715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13722" cy="1428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Чугун –материал для создания шедевров мирового искусства (продолжение)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500174"/>
            <a:ext cx="7429552" cy="507209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sz="2400" dirty="0" smtClean="0">
                <a:solidFill>
                  <a:schemeClr val="tx1"/>
                </a:solidFill>
              </a:rPr>
              <a:t>Решётка Летнего сада. 36 гранитных колонн, увенчанных вазами и урнами, и тончайшие ажурные звенья, украшенные позолоченными розетками, стали сокровищем мирового искусства.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(Архитекторы </a:t>
            </a:r>
            <a:r>
              <a:rPr lang="ru-RU" sz="2400" dirty="0" err="1" smtClean="0">
                <a:solidFill>
                  <a:schemeClr val="tx1"/>
                </a:solidFill>
              </a:rPr>
              <a:t>Фельтен</a:t>
            </a:r>
            <a:r>
              <a:rPr lang="ru-RU" sz="2400" dirty="0" smtClean="0">
                <a:solidFill>
                  <a:schemeClr val="tx1"/>
                </a:solidFill>
              </a:rPr>
              <a:t> Ю.М. и Егоров П.Е.)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5715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643710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15370" cy="14287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Чугун – материал для создания шедевров мирового искусства (продолжение)</a:t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8215370" cy="44291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                                </a:t>
            </a:r>
            <a:endParaRPr lang="ru-RU" sz="2800" dirty="0" smtClean="0"/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Ограда Русского музея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(Михайловского дворца),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1819-1825 г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(Архитектор Росси К.И.)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До 1917 года назывался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музеем Александра </a:t>
            </a:r>
            <a:r>
              <a:rPr lang="en-US" sz="2400" dirty="0" smtClean="0">
                <a:solidFill>
                  <a:schemeClr val="tx1"/>
                </a:solidFill>
              </a:rPr>
              <a:t>III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381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42844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Чугун – материал для создания шедевров мирового искусства (продолжение)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71612"/>
            <a:ext cx="8001056" cy="4786346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chemeClr val="tx1"/>
                </a:solidFill>
              </a:rPr>
              <a:t>Ограда набережной реки Фонтанки. Сооружена в 1780-1789 г по проекту архитектора </a:t>
            </a:r>
            <a:r>
              <a:rPr lang="ru-RU" sz="2400" dirty="0" err="1" smtClean="0">
                <a:solidFill>
                  <a:schemeClr val="tx1"/>
                </a:solidFill>
              </a:rPr>
              <a:t>Квасова</a:t>
            </a:r>
            <a:r>
              <a:rPr lang="ru-RU" sz="2400" dirty="0" smtClean="0">
                <a:solidFill>
                  <a:schemeClr val="tx1"/>
                </a:solidFill>
              </a:rPr>
              <a:t> А.В.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3579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42844" cy="1428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986714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Чугун –материал для создания шедевров мирового искусства (продолжение)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286808" cy="464347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                                         </a:t>
            </a:r>
          </a:p>
          <a:p>
            <a:pPr algn="l"/>
            <a:r>
              <a:rPr lang="ru-RU" sz="2800" dirty="0" smtClean="0"/>
              <a:t>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Ограда набережной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реки Мойки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(1798-1810 годы)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 </a:t>
            </a:r>
          </a:p>
          <a:p>
            <a:pPr algn="l"/>
            <a:r>
              <a:rPr lang="ru-RU" sz="2800" dirty="0" smtClean="0"/>
              <a:t>                    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429132"/>
            <a:ext cx="5143536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42844" y="6500834"/>
            <a:ext cx="142876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3"/>
            <a:ext cx="7772400" cy="71437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Содержание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929750" cy="578647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Характеристика элемента-металла по положению в ПСХЭ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Изменение металлических свойств в ПСХЭ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Металлы – простые вещества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Химическая связь в металлах</a:t>
            </a: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</a:rPr>
              <a:t>5-6.Физические свойства</a:t>
            </a:r>
          </a:p>
          <a:p>
            <a:pPr marL="457200" indent="-457200" algn="l">
              <a:buAutoNum type="arabicPeriod" startAt="7"/>
            </a:pPr>
            <a:r>
              <a:rPr lang="ru-RU" sz="2400" dirty="0" smtClean="0">
                <a:solidFill>
                  <a:schemeClr val="tx1"/>
                </a:solidFill>
              </a:rPr>
              <a:t>Металлы – рекордсмены </a:t>
            </a:r>
          </a:p>
          <a:p>
            <a:pPr marL="457200" indent="-457200" algn="l">
              <a:buAutoNum type="arabicPeriod" startAt="7"/>
            </a:pPr>
            <a:r>
              <a:rPr lang="ru-RU" sz="2400" dirty="0" smtClean="0">
                <a:solidFill>
                  <a:schemeClr val="tx1"/>
                </a:solidFill>
              </a:rPr>
              <a:t>О применении металлов</a:t>
            </a:r>
          </a:p>
          <a:p>
            <a:pPr marL="457200" indent="-457200" algn="l">
              <a:buAutoNum type="arabicPeriod" startAt="7"/>
            </a:pPr>
            <a:r>
              <a:rPr lang="ru-RU" sz="2400" dirty="0" smtClean="0">
                <a:solidFill>
                  <a:schemeClr val="tx1"/>
                </a:solidFill>
              </a:rPr>
              <a:t>Металлы древности на службе у человека</a:t>
            </a: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</a:rPr>
              <a:t>10-11. Из истории сплавов</a:t>
            </a: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</a:rPr>
              <a:t>12-18. Чугун-материал для создания шедевров мирового искусства</a:t>
            </a:r>
          </a:p>
          <a:p>
            <a:pPr marL="457200" indent="-457200" algn="l">
              <a:buAutoNum type="arabicPeriod" startAt="19"/>
            </a:pPr>
            <a:r>
              <a:rPr lang="ru-RU" sz="2400" dirty="0" smtClean="0">
                <a:solidFill>
                  <a:schemeClr val="tx1"/>
                </a:solidFill>
              </a:rPr>
              <a:t>О роли металлов</a:t>
            </a:r>
          </a:p>
          <a:p>
            <a:pPr marL="457200" indent="-457200" algn="l">
              <a:buAutoNum type="arabicPeriod" startAt="19"/>
            </a:pPr>
            <a:r>
              <a:rPr lang="ru-RU" sz="2400" dirty="0" smtClean="0">
                <a:solidFill>
                  <a:schemeClr val="tx1"/>
                </a:solidFill>
              </a:rPr>
              <a:t>Используемая литература</a:t>
            </a:r>
          </a:p>
          <a:p>
            <a:pPr marL="457200" indent="-457200" algn="l">
              <a:buAutoNum type="arabicPeriod"/>
            </a:pPr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О роли металлов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286808" cy="4500594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       </a:t>
            </a:r>
            <a:r>
              <a:rPr lang="ru-RU" sz="2400" dirty="0" smtClean="0">
                <a:solidFill>
                  <a:schemeClr val="tx1"/>
                </a:solidFill>
              </a:rPr>
              <a:t>Металлы сыграли важную роль в истории человечества и несмотря на то, что в последнее время у них появился конкурент – полимерные материалы, металлы и сейчас продолжают занимать ведущее место в развитии цивилизации.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30100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14752"/>
            <a:ext cx="4038600" cy="23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858280" y="6500834"/>
            <a:ext cx="113722" cy="1428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Используемая литература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572428" cy="378621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Малышкина В. «Занимательная химия»- Санкт-Петербург, «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Тригон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2018г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Габриелян О.С. Настольная книга учителя. Химия. 9 класс/ Габриелян О.С., Остроумов И.Г.-М.: Дрофа,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2019г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Карцова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А.А. «Химия без формул»-3-е изд., переработанное,- Санкт-Петербург: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Авалон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Азбука – классика,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2018г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«Химия в картинках»- М.: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2020г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185160" cy="1428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Характеристика элемента – металла по положению в ПСХЭ Д.И.Менделеева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358246" cy="457203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Li    B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1.  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Металлы находятся в </a:t>
            </a:r>
            <a:r>
              <a:rPr lang="en-US" sz="2400" dirty="0" smtClean="0">
                <a:solidFill>
                  <a:schemeClr val="tx1"/>
                </a:solidFill>
              </a:rPr>
              <a:t>I-III </a:t>
            </a:r>
            <a:r>
              <a:rPr lang="ru-RU" sz="2400" dirty="0" smtClean="0">
                <a:solidFill>
                  <a:schemeClr val="tx1"/>
                </a:solidFill>
              </a:rPr>
              <a:t>группе главной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подгруппе (</a:t>
            </a:r>
            <a:r>
              <a:rPr lang="ru-RU" sz="2400" dirty="0" err="1" smtClean="0">
                <a:solidFill>
                  <a:schemeClr val="tx1"/>
                </a:solidFill>
              </a:rPr>
              <a:t>искл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chemeClr val="tx1"/>
                </a:solidFill>
              </a:rPr>
              <a:t>H -1e, H</a:t>
            </a:r>
            <a:r>
              <a:rPr lang="ru-RU" sz="2400" dirty="0" smtClean="0">
                <a:solidFill>
                  <a:schemeClr val="tx1"/>
                </a:solidFill>
              </a:rPr>
              <a:t>е</a:t>
            </a:r>
            <a:r>
              <a:rPr lang="en-US" sz="2400" dirty="0" smtClean="0">
                <a:solidFill>
                  <a:schemeClr val="tx1"/>
                </a:solidFill>
              </a:rPr>
              <a:t>-2e, B-3e</a:t>
            </a:r>
            <a:r>
              <a:rPr lang="ru-RU" sz="2400" dirty="0" smtClean="0">
                <a:solidFill>
                  <a:schemeClr val="tx1"/>
                </a:solidFill>
              </a:rPr>
              <a:t>),  </a:t>
            </a:r>
            <a:r>
              <a:rPr lang="en-US" sz="2400" dirty="0" smtClean="0">
                <a:solidFill>
                  <a:schemeClr val="tx1"/>
                </a:solidFill>
              </a:rPr>
              <a:t>                             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а  также в </a:t>
            </a:r>
            <a:r>
              <a:rPr lang="en-US" sz="2400" dirty="0" smtClean="0">
                <a:solidFill>
                  <a:schemeClr val="tx1"/>
                </a:solidFill>
              </a:rPr>
              <a:t>I-VIII </a:t>
            </a:r>
            <a:r>
              <a:rPr lang="ru-RU" sz="2400" dirty="0" smtClean="0">
                <a:solidFill>
                  <a:schemeClr val="tx1"/>
                </a:solidFill>
              </a:rPr>
              <a:t>группах побочной подгруппе.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Fr</a:t>
            </a:r>
            <a:r>
              <a:rPr lang="ru-RU" sz="2400" dirty="0" smtClean="0">
                <a:solidFill>
                  <a:schemeClr val="tx1"/>
                </a:solidFill>
              </a:rPr>
              <a:t>               </a:t>
            </a:r>
            <a:r>
              <a:rPr lang="en-US" sz="2400" dirty="0" smtClean="0">
                <a:solidFill>
                  <a:schemeClr val="tx1"/>
                </a:solidFill>
              </a:rPr>
              <a:t>At</a:t>
            </a:r>
            <a:r>
              <a:rPr lang="ru-RU" sz="2400" dirty="0" smtClean="0">
                <a:solidFill>
                  <a:schemeClr val="tx1"/>
                </a:solidFill>
              </a:rPr>
              <a:t>    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2.     На внешнем энергетическом уровне  у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металлов от 1 до 3-х электронов.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3.     </a:t>
            </a:r>
            <a:r>
              <a:rPr lang="ru-RU" sz="2400" u="sng" dirty="0" smtClean="0">
                <a:solidFill>
                  <a:schemeClr val="tx1"/>
                </a:solidFill>
              </a:rPr>
              <a:t>Ме</a:t>
            </a:r>
            <a:r>
              <a:rPr lang="ru-RU" sz="2400" u="sng" baseline="30000" dirty="0" smtClean="0">
                <a:solidFill>
                  <a:schemeClr val="tx1"/>
                </a:solidFill>
              </a:rPr>
              <a:t>0</a:t>
            </a:r>
            <a:r>
              <a:rPr lang="ru-RU" sz="2400" dirty="0" smtClean="0">
                <a:solidFill>
                  <a:schemeClr val="tx1"/>
                </a:solidFill>
              </a:rPr>
              <a:t>  - </a:t>
            </a:r>
            <a:r>
              <a:rPr lang="ru-RU" sz="2400" dirty="0" err="1" smtClean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 е =  </a:t>
            </a:r>
            <a:r>
              <a:rPr lang="ru-RU" sz="2400" dirty="0" err="1" smtClean="0">
                <a:solidFill>
                  <a:schemeClr val="tx1"/>
                </a:solidFill>
              </a:rPr>
              <a:t>Ме</a:t>
            </a:r>
            <a:r>
              <a:rPr lang="en-US" sz="2400" baseline="30000" dirty="0" smtClean="0">
                <a:solidFill>
                  <a:schemeClr val="tx1"/>
                </a:solidFill>
              </a:rPr>
              <a:t>+</a:t>
            </a:r>
            <a:r>
              <a:rPr lang="ru-RU" sz="2400" baseline="30000" dirty="0" err="1" smtClean="0">
                <a:solidFill>
                  <a:schemeClr val="tx1"/>
                </a:solidFill>
              </a:rPr>
              <a:t>п</a:t>
            </a:r>
            <a:r>
              <a:rPr lang="en-US" sz="2400" baseline="30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окисление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восстановитель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4.     Степень окисления металла: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0, +1, +2, +3  (низшая)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+4, +5, +6, +7, +8  (высшая)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1214414" y="2285992"/>
            <a:ext cx="857256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85786" y="228599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85786" y="3143248"/>
            <a:ext cx="1285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57158" y="2714620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3465505" y="453549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214678" y="564357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214678" y="607220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3000364" y="585789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Изменение металлических свойств в ПСХЭ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286808" cy="492922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sz="2400" dirty="0" smtClean="0">
                <a:solidFill>
                  <a:schemeClr val="tx1"/>
                </a:solidFill>
              </a:rPr>
              <a:t>В группах:           металлические свойства усиливаются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причина: 1.увеличивается заряд ядра,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2.число электронов на внешнем </a:t>
            </a:r>
            <a:r>
              <a:rPr lang="ru-RU" sz="2400" dirty="0" err="1" smtClean="0">
                <a:solidFill>
                  <a:schemeClr val="tx1"/>
                </a:solidFill>
              </a:rPr>
              <a:t>э.у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не изменяется                                             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3.радиус атома увеличивается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В периодах: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металлические свойства уменьшаются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причина:   1. увеличивается заряд ядра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2. число электронов на внешнем </a:t>
            </a:r>
            <a:r>
              <a:rPr lang="ru-RU" sz="2400" dirty="0" err="1" smtClean="0">
                <a:solidFill>
                  <a:schemeClr val="tx1"/>
                </a:solidFill>
              </a:rPr>
              <a:t>э.у</a:t>
            </a:r>
            <a:r>
              <a:rPr lang="ru-RU" sz="2400" dirty="0" smtClean="0">
                <a:solidFill>
                  <a:schemeClr val="tx1"/>
                </a:solidFill>
              </a:rPr>
              <a:t>. 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увеличивается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3. радиус атома уменьшается           </a:t>
            </a:r>
            <a:r>
              <a:rPr lang="ru-RU" sz="2400" dirty="0" smtClean="0">
                <a:solidFill>
                  <a:srgbClr val="00B050"/>
                </a:solidFill>
              </a:rPr>
              <a:t>              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893869" y="2320917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86050" y="4143380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786842" y="6643710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28588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Металлы –простые вещества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501122" cy="528641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Типы кристаллических решёток металлов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</a:t>
            </a:r>
            <a:r>
              <a:rPr lang="ru-RU" sz="2400" dirty="0" smtClean="0">
                <a:solidFill>
                  <a:schemeClr val="tx1"/>
                </a:solidFill>
              </a:rPr>
              <a:t>Кубическая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Объёмно-центрированная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кубическая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          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              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Гранецентрированная                        Гексагональная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кубическая                              плотноупакованная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71475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71475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715404" y="6572272"/>
            <a:ext cx="113722" cy="1428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43852" cy="14573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Химическая связь в металлах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643998" cy="5000660"/>
          </a:xfrm>
        </p:spPr>
        <p:txBody>
          <a:bodyPr>
            <a:normAutofit/>
          </a:bodyPr>
          <a:lstStyle/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В узлах кристаллической решётки </a:t>
            </a:r>
            <a:r>
              <a:rPr lang="ru-RU" sz="2400" dirty="0" err="1" smtClean="0">
                <a:solidFill>
                  <a:schemeClr val="tx1"/>
                </a:solidFill>
              </a:rPr>
              <a:t>атом-ионы</a:t>
            </a:r>
            <a:r>
              <a:rPr lang="ru-RU" sz="2400" dirty="0" smtClean="0">
                <a:solidFill>
                  <a:schemeClr val="tx1"/>
                </a:solidFill>
              </a:rPr>
              <a:t>, между которыми свободно перемещаются свободные электроны («электронный газ»)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Металлическая связь – </a:t>
            </a:r>
            <a:r>
              <a:rPr lang="ru-RU" sz="2400" dirty="0" err="1" smtClean="0">
                <a:solidFill>
                  <a:schemeClr val="tx1"/>
                </a:solidFill>
              </a:rPr>
              <a:t>связь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между </a:t>
            </a:r>
            <a:r>
              <a:rPr lang="ru-RU" sz="2400" dirty="0" err="1" smtClean="0">
                <a:solidFill>
                  <a:schemeClr val="tx1"/>
                </a:solidFill>
              </a:rPr>
              <a:t>атом-ионами</a:t>
            </a:r>
            <a:r>
              <a:rPr lang="ru-RU" sz="2400" dirty="0" smtClean="0">
                <a:solidFill>
                  <a:schemeClr val="tx1"/>
                </a:solidFill>
              </a:rPr>
              <a:t> и относительно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свободными электронами за счёт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сил электростатического притяжения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           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857628"/>
            <a:ext cx="28384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428868"/>
            <a:ext cx="11525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786842" y="6572272"/>
            <a:ext cx="142876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Физические свойства металлов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7786742" cy="48577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                                        теплопроводность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                          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2600" dirty="0" smtClean="0">
                <a:solidFill>
                  <a:schemeClr val="tx1"/>
                </a:solidFill>
              </a:rPr>
              <a:t>твёрдость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ru-RU" sz="2600" dirty="0" smtClean="0">
                <a:solidFill>
                  <a:schemeClr val="tx1"/>
                </a:solidFill>
              </a:rPr>
              <a:t>плотность</a:t>
            </a:r>
          </a:p>
          <a:p>
            <a:r>
              <a:rPr lang="ru-RU" sz="4000" dirty="0" err="1" smtClean="0">
                <a:solidFill>
                  <a:schemeClr val="tx1"/>
                </a:solidFill>
              </a:rPr>
              <a:t>Ме</a:t>
            </a:r>
            <a:endParaRPr lang="ru-RU" sz="430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металлический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ru-RU" sz="2600" dirty="0" smtClean="0">
                <a:solidFill>
                  <a:schemeClr val="tx1"/>
                </a:solidFill>
              </a:rPr>
              <a:t>пластичность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      блеск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и</a:t>
            </a:r>
            <a:r>
              <a:rPr lang="ru-RU" sz="2600" dirty="0" smtClean="0">
                <a:solidFill>
                  <a:schemeClr val="tx1"/>
                </a:solidFill>
              </a:rPr>
              <a:t> ковкость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2600" dirty="0" smtClean="0">
                <a:solidFill>
                  <a:schemeClr val="tx1"/>
                </a:solidFill>
              </a:rPr>
              <a:t>электропроводность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4107653" y="2536025"/>
            <a:ext cx="9286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072066" y="2928934"/>
            <a:ext cx="114300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2786050" y="2928934"/>
            <a:ext cx="1428760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285984" y="3500438"/>
            <a:ext cx="2071702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786314" y="3500438"/>
            <a:ext cx="200026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3714744" y="4572008"/>
            <a:ext cx="1713718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786842" y="6572272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815290" cy="14287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Физические свойства металлов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(продолжение)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8072494" cy="4500594"/>
          </a:xfrm>
        </p:spPr>
        <p:txBody>
          <a:bodyPr/>
          <a:lstStyle/>
          <a:p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Физические свойства металлов:     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пластичность, металлический блеск,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теплопроводность  и  </a:t>
            </a:r>
            <a:r>
              <a:rPr lang="ru-RU" sz="2400" dirty="0" err="1" smtClean="0">
                <a:solidFill>
                  <a:schemeClr val="tx1"/>
                </a:solidFill>
              </a:rPr>
              <a:t>электропро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водность обусловлены наличием в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кристаллической  решётке металлов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свободных электронов - «электронный газ».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61" y="2500306"/>
            <a:ext cx="2400317" cy="21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13722" cy="1137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Металлы - «рекордсмены»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7858180" cy="485778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W  -  </a:t>
            </a:r>
            <a:r>
              <a:rPr lang="ru-RU" sz="2400" dirty="0" smtClean="0">
                <a:solidFill>
                  <a:schemeClr val="tx1"/>
                </a:solidFill>
              </a:rPr>
              <a:t>самый  тугоплавкий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Ag</a:t>
            </a:r>
            <a:r>
              <a:rPr lang="ru-RU" dirty="0" smtClean="0">
                <a:solidFill>
                  <a:schemeClr val="tx1"/>
                </a:solidFill>
              </a:rPr>
              <a:t> -  </a:t>
            </a:r>
            <a:r>
              <a:rPr lang="ru-RU" sz="2400" dirty="0" smtClean="0">
                <a:solidFill>
                  <a:schemeClr val="tx1"/>
                </a:solidFill>
              </a:rPr>
              <a:t>самый  электропроводный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Li</a:t>
            </a:r>
            <a:r>
              <a:rPr lang="ru-RU" dirty="0" smtClean="0">
                <a:solidFill>
                  <a:schemeClr val="tx1"/>
                </a:solidFill>
              </a:rPr>
              <a:t>  -   </a:t>
            </a:r>
            <a:r>
              <a:rPr lang="ru-RU" sz="2400" dirty="0" smtClean="0">
                <a:solidFill>
                  <a:schemeClr val="tx1"/>
                </a:solidFill>
              </a:rPr>
              <a:t>самый  лёгкий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AI</a:t>
            </a:r>
            <a:r>
              <a:rPr lang="ru-RU" dirty="0" smtClean="0">
                <a:solidFill>
                  <a:schemeClr val="tx1"/>
                </a:solidFill>
              </a:rPr>
              <a:t>  -  </a:t>
            </a:r>
            <a:r>
              <a:rPr lang="ru-RU" sz="2400" dirty="0" smtClean="0">
                <a:solidFill>
                  <a:schemeClr val="tx1"/>
                </a:solidFill>
              </a:rPr>
              <a:t>самый  распространённый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Cs</a:t>
            </a:r>
            <a:r>
              <a:rPr lang="ru-RU" dirty="0" smtClean="0">
                <a:solidFill>
                  <a:schemeClr val="tx1"/>
                </a:solidFill>
              </a:rPr>
              <a:t>  -  </a:t>
            </a:r>
            <a:r>
              <a:rPr lang="ru-RU" sz="2400" dirty="0" smtClean="0">
                <a:solidFill>
                  <a:schemeClr val="tx1"/>
                </a:solidFill>
              </a:rPr>
              <a:t>самый  легкоплавкий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Au</a:t>
            </a:r>
            <a:r>
              <a:rPr lang="ru-RU" dirty="0" smtClean="0">
                <a:solidFill>
                  <a:schemeClr val="tx1"/>
                </a:solidFill>
              </a:rPr>
              <a:t>  -  </a:t>
            </a:r>
            <a:r>
              <a:rPr lang="ru-RU" sz="2400" dirty="0" smtClean="0">
                <a:solidFill>
                  <a:schemeClr val="tx1"/>
                </a:solidFill>
              </a:rPr>
              <a:t>лучший  катализатор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Cr</a:t>
            </a:r>
            <a:r>
              <a:rPr lang="ru-RU" dirty="0" smtClean="0">
                <a:solidFill>
                  <a:schemeClr val="tx1"/>
                </a:solidFill>
              </a:rPr>
              <a:t>  -  </a:t>
            </a:r>
            <a:r>
              <a:rPr lang="ru-RU" sz="2400" dirty="0" smtClean="0">
                <a:solidFill>
                  <a:schemeClr val="tx1"/>
                </a:solidFill>
              </a:rPr>
              <a:t>самый  твёрдый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Os</a:t>
            </a:r>
            <a:r>
              <a:rPr lang="ru-RU" dirty="0" smtClean="0">
                <a:solidFill>
                  <a:schemeClr val="tx1"/>
                </a:solidFill>
              </a:rPr>
              <a:t>  -  </a:t>
            </a:r>
            <a:r>
              <a:rPr lang="ru-RU" sz="2400" dirty="0" smtClean="0">
                <a:solidFill>
                  <a:schemeClr val="tx1"/>
                </a:solidFill>
              </a:rPr>
              <a:t>самый  тяжёлый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795</TotalTime>
  <Words>1010</Words>
  <Application>Microsoft Office PowerPoint</Application>
  <PresentationFormat>Экран (4:3)</PresentationFormat>
  <Paragraphs>200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МЕТАЛЛЫ. СТРОЕНИЕ, СВОЙСТВА, ПРИМЕНЕНИЕ</vt:lpstr>
      <vt:lpstr>Содержание</vt:lpstr>
      <vt:lpstr>Характеристика элемента – металла по положению в ПСХЭ Д.И.Менделеева</vt:lpstr>
      <vt:lpstr>Изменение металлических свойств в ПСХЭ</vt:lpstr>
      <vt:lpstr>Металлы –простые вещества</vt:lpstr>
      <vt:lpstr>Химическая связь в металлах</vt:lpstr>
      <vt:lpstr>Физические свойства металлов</vt:lpstr>
      <vt:lpstr>Физические свойства металлов (продолжение)</vt:lpstr>
      <vt:lpstr>Металлы - «рекордсмены»</vt:lpstr>
      <vt:lpstr>О применении металлов</vt:lpstr>
      <vt:lpstr>Металлы древности на службе  у человека</vt:lpstr>
      <vt:lpstr>Из истории сплавов</vt:lpstr>
      <vt:lpstr>Из истории сплавов (продолжение)</vt:lpstr>
      <vt:lpstr>Чугун –материал для создания шедевров мирового искусства</vt:lpstr>
      <vt:lpstr>Чугун – материал для создания шедевров мирового искусства (продолжение)</vt:lpstr>
      <vt:lpstr>Чугун –материал для создания шедевров мирового искусства (продолжение)</vt:lpstr>
      <vt:lpstr>Чугун – материал для создания шедевров мирового искусства (продолжение) </vt:lpstr>
      <vt:lpstr> Чугун – материал для создания шедевров мирового искусства (продолжение)</vt:lpstr>
      <vt:lpstr>Чугун –материал для создания шедевров мирового искусства (продолжение)</vt:lpstr>
      <vt:lpstr>О роли металлов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МЕТАЛЛЫ. СТРОЕНИЕ, СВОЙСТВА, ПРИМЕНЕНИЕ</dc:title>
  <cp:lastModifiedBy>antipina</cp:lastModifiedBy>
  <cp:revision>100</cp:revision>
  <dcterms:modified xsi:type="dcterms:W3CDTF">2023-06-02T08:39:43Z</dcterms:modified>
</cp:coreProperties>
</file>