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259" r:id="rId3"/>
    <p:sldId id="258" r:id="rId4"/>
    <p:sldId id="257" r:id="rId5"/>
    <p:sldId id="273" r:id="rId6"/>
    <p:sldId id="260" r:id="rId7"/>
    <p:sldId id="274" r:id="rId8"/>
    <p:sldId id="261" r:id="rId9"/>
    <p:sldId id="264" r:id="rId10"/>
    <p:sldId id="277" r:id="rId11"/>
    <p:sldId id="275" r:id="rId12"/>
    <p:sldId id="262" r:id="rId13"/>
    <p:sldId id="276" r:id="rId14"/>
    <p:sldId id="265" r:id="rId15"/>
    <p:sldId id="278" r:id="rId16"/>
    <p:sldId id="263" r:id="rId17"/>
    <p:sldId id="268" r:id="rId18"/>
    <p:sldId id="269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2B1B-DA0A-41CE-9A21-DA0379E070A3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474E-CF2C-4C5F-AF0B-BACFB5E96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474E-CF2C-4C5F-AF0B-BACFB5E96F9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474E-CF2C-4C5F-AF0B-BACFB5E96F9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474E-CF2C-4C5F-AF0B-BACFB5E96F9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7BB9C-E2AF-4718-AFE0-705E7ED23796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44F0-823F-4EDE-B927-A781E094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ИСТОРИЯ РАЗВИТИЯ</a:t>
            </a:r>
            <a:br>
              <a:rPr lang="ru-RU" b="1" dirty="0">
                <a:latin typeface="Courier New" pitchFamily="49" charset="0"/>
                <a:cs typeface="Courier New" pitchFamily="49" charset="0"/>
              </a:rPr>
            </a:br>
            <a:r>
              <a:rPr lang="ru-RU" b="1" dirty="0">
                <a:latin typeface="Courier New" pitchFamily="49" charset="0"/>
                <a:cs typeface="Courier New" pitchFamily="49" charset="0"/>
              </a:rPr>
              <a:t>ОПЕРАЦИОННЫХ СИСТЕМ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3848472" cy="697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 and Settings\Dasha\Рабочий стол\histOS\os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857892"/>
            <a:ext cx="3500430" cy="857606"/>
          </a:xfrm>
          <a:prstGeom prst="rect">
            <a:avLst/>
          </a:prstGeom>
          <a:noFill/>
        </p:spPr>
      </p:pic>
      <p:pic>
        <p:nvPicPr>
          <p:cNvPr id="2050" name="Picture 2" descr="D:\Documents and Settings\Dasha\Рабочий стол\histOS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857892"/>
            <a:ext cx="812700" cy="85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Dasha\Рабочий стол\histOS\windows7-2008102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3528552" cy="2643206"/>
          </a:xfrm>
          <a:prstGeom prst="rect">
            <a:avLst/>
          </a:prstGeom>
          <a:noFill/>
        </p:spPr>
      </p:pic>
      <p:pic>
        <p:nvPicPr>
          <p:cNvPr id="1027" name="Picture 3" descr="D:\Documents and Settings\Dasha\Рабочий стол\histOS\Interface-Windows-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3714776" cy="2770459"/>
          </a:xfrm>
          <a:prstGeom prst="rect">
            <a:avLst/>
          </a:prstGeom>
          <a:noFill/>
        </p:spPr>
      </p:pic>
      <p:pic>
        <p:nvPicPr>
          <p:cNvPr id="1028" name="Picture 4" descr="D:\Documents and Settings\Dasha\Рабочий стол\histOS\300px-Windows_XP_SP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14356"/>
            <a:ext cx="3375446" cy="2700356"/>
          </a:xfrm>
          <a:prstGeom prst="rect">
            <a:avLst/>
          </a:prstGeom>
          <a:noFill/>
        </p:spPr>
      </p:pic>
      <p:pic>
        <p:nvPicPr>
          <p:cNvPr id="1029" name="Picture 5" descr="D:\Documents and Settings\Dasha\Рабочий стол\histOS\windows-vis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3738534" cy="28023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14678" y="3286124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Windows 98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6357958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Windows Vista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29520" y="3357562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Windows XP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72396" y="6357958"/>
            <a:ext cx="1091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Windows  7</a:t>
            </a:r>
            <a:endParaRPr lang="ru-RU" sz="1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Dasha\Рабочий стол\histOS\windows-8-logo.png"/>
          <p:cNvPicPr>
            <a:picLocks noChangeAspect="1" noChangeArrowheads="1"/>
          </p:cNvPicPr>
          <p:nvPr/>
        </p:nvPicPr>
        <p:blipFill>
          <a:blip r:embed="rId2" cstate="print"/>
          <a:srcRect l="4409" t="34961" r="5039" b="35906"/>
          <a:stretch>
            <a:fillRect/>
          </a:stretch>
        </p:blipFill>
        <p:spPr bwMode="auto">
          <a:xfrm>
            <a:off x="428596" y="428604"/>
            <a:ext cx="3889255" cy="834209"/>
          </a:xfrm>
          <a:prstGeom prst="rect">
            <a:avLst/>
          </a:prstGeom>
          <a:noFill/>
        </p:spPr>
      </p:pic>
      <p:pic>
        <p:nvPicPr>
          <p:cNvPr id="5123" name="Picture 3" descr="D:\Documents and Settings\Dasha\Рабочий стол\histOS\Windows-8-start-menu1106012305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3786214" cy="2131198"/>
          </a:xfrm>
          <a:prstGeom prst="rect">
            <a:avLst/>
          </a:prstGeom>
          <a:noFill/>
        </p:spPr>
      </p:pic>
      <p:pic>
        <p:nvPicPr>
          <p:cNvPr id="5124" name="Picture 4" descr="D:\Documents and Settings\Dasha\Рабочий стол\histOS\win8_dpms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857232"/>
            <a:ext cx="2942088" cy="1655111"/>
          </a:xfrm>
          <a:prstGeom prst="rect">
            <a:avLst/>
          </a:prstGeom>
          <a:noFill/>
        </p:spPr>
      </p:pic>
      <p:pic>
        <p:nvPicPr>
          <p:cNvPr id="5125" name="Picture 5" descr="D:\Documents and Settings\Dasha\Рабочий стол\histOS\Windows8explor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641318"/>
            <a:ext cx="3697943" cy="3794407"/>
          </a:xfrm>
          <a:prstGeom prst="rect">
            <a:avLst/>
          </a:prstGeom>
          <a:noFill/>
        </p:spPr>
      </p:pic>
      <p:pic>
        <p:nvPicPr>
          <p:cNvPr id="5126" name="Picture 6" descr="D:\Documents and Settings\Dasha\Рабочий стол\histOS\windows-8-internet-explorer-500x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214818"/>
            <a:ext cx="3954603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00298" y="150017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Интерфейс </a:t>
            </a:r>
            <a:r>
              <a:rPr lang="en-US" sz="1400" b="1" dirty="0"/>
              <a:t>Metro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929066"/>
            <a:ext cx="382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IE 10 </a:t>
            </a:r>
            <a:r>
              <a:rPr lang="ru-RU" sz="1400" b="1" dirty="0"/>
              <a:t>и поисковик по умолчанию </a:t>
            </a:r>
            <a:r>
              <a:rPr lang="en-US" sz="1400" b="1" dirty="0" err="1"/>
              <a:t>bing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571480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Screensaver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00958" y="6357958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Проводник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1071546"/>
            <a:ext cx="265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29.02.2012, </a:t>
            </a:r>
            <a:r>
              <a:rPr lang="en-US" sz="1200" b="1" dirty="0"/>
              <a:t>Consumer Preview</a:t>
            </a:r>
            <a:endParaRPr lang="ru-RU" sz="1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785818"/>
          </a:xfrm>
        </p:spPr>
        <p:txBody>
          <a:bodyPr/>
          <a:lstStyle/>
          <a:p>
            <a:r>
              <a:rPr lang="en-US" b="1" dirty="0"/>
              <a:t>Unix</a:t>
            </a:r>
            <a:endParaRPr lang="ru-RU" b="1" dirty="0"/>
          </a:p>
        </p:txBody>
      </p:sp>
      <p:pic>
        <p:nvPicPr>
          <p:cNvPr id="3074" name="Picture 2" descr="C:\oshist\705px-Unix_history.svg.png"/>
          <p:cNvPicPr>
            <a:picLocks noChangeAspect="1" noChangeArrowheads="1"/>
          </p:cNvPicPr>
          <p:nvPr/>
        </p:nvPicPr>
        <p:blipFill>
          <a:blip r:embed="rId2" cstate="print"/>
          <a:srcRect r="2681"/>
          <a:stretch>
            <a:fillRect/>
          </a:stretch>
        </p:blipFill>
        <p:spPr bwMode="auto">
          <a:xfrm>
            <a:off x="2357422" y="714356"/>
            <a:ext cx="6600787" cy="57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Documents and Settings\Dasha\Рабочий стол\histOS\220px-Ken_n_den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682875" cy="1743075"/>
          </a:xfrm>
          <a:prstGeom prst="rect">
            <a:avLst/>
          </a:prstGeom>
          <a:noFill/>
        </p:spPr>
      </p:pic>
      <p:pic>
        <p:nvPicPr>
          <p:cNvPr id="1027" name="Picture 3" descr="D:\Documents and Settings\Dasha\Рабочий стол\histOS\m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1762124" cy="23348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000372"/>
            <a:ext cx="252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К. Томпсон, Д. </a:t>
            </a:r>
            <a:r>
              <a:rPr lang="ru-RU" sz="1600" b="1" dirty="0" err="1"/>
              <a:t>Ритчи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6072206"/>
            <a:ext cx="1627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Д. </a:t>
            </a:r>
            <a:r>
              <a:rPr lang="ru-RU" sz="1600" b="1" dirty="0" err="1"/>
              <a:t>Макилрой</a:t>
            </a:r>
            <a:endParaRPr lang="ru-RU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Dasha\Рабочий стол\histOS\irix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643314"/>
            <a:ext cx="4405289" cy="2819385"/>
          </a:xfrm>
          <a:prstGeom prst="rect">
            <a:avLst/>
          </a:prstGeom>
          <a:noFill/>
        </p:spPr>
      </p:pic>
      <p:pic>
        <p:nvPicPr>
          <p:cNvPr id="2051" name="Picture 3" descr="D:\Documents and Settings\Dasha\Рабочий стол\histOS\1286395346_freebsd-screen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4014784" cy="2509240"/>
          </a:xfrm>
          <a:prstGeom prst="rect">
            <a:avLst/>
          </a:prstGeom>
          <a:noFill/>
        </p:spPr>
      </p:pic>
      <p:pic>
        <p:nvPicPr>
          <p:cNvPr id="2052" name="Picture 4" descr="D:\Documents and Settings\Dasha\Рабочий стол\histOS\solaris11-screen-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537360" cy="2829197"/>
          </a:xfrm>
          <a:prstGeom prst="rect">
            <a:avLst/>
          </a:prstGeom>
          <a:noFill/>
        </p:spPr>
      </p:pic>
      <p:pic>
        <p:nvPicPr>
          <p:cNvPr id="2053" name="Picture 5" descr="D:\Documents and Settings\Dasha\Рабочий стол\histOS\Firefox_2_0___AIX_6_1_by_vermad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642918"/>
            <a:ext cx="3619526" cy="27146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3143248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Free BSD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58214" y="3286124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Aix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71802" y="6429396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Solaris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86776" y="6357958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Irix</a:t>
            </a:r>
            <a:endParaRPr lang="ru-RU" sz="1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Dasha\Рабочий стол\histOS\800px-Mac_OS_Timeline.gif"/>
          <p:cNvPicPr>
            <a:picLocks noChangeAspect="1" noChangeArrowheads="1"/>
          </p:cNvPicPr>
          <p:nvPr/>
        </p:nvPicPr>
        <p:blipFill>
          <a:blip r:embed="rId2" cstate="print"/>
          <a:srcRect l="2835" t="5085" r="4252" b="19491"/>
          <a:stretch>
            <a:fillRect/>
          </a:stretch>
        </p:blipFill>
        <p:spPr bwMode="auto">
          <a:xfrm>
            <a:off x="428596" y="3429000"/>
            <a:ext cx="6936920" cy="313935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785818"/>
          </a:xfrm>
        </p:spPr>
        <p:txBody>
          <a:bodyPr>
            <a:normAutofit/>
          </a:bodyPr>
          <a:lstStyle/>
          <a:p>
            <a:r>
              <a:rPr lang="en-US" sz="3600" b="1" dirty="0"/>
              <a:t>Mac OS</a:t>
            </a:r>
            <a:r>
              <a:rPr lang="ru-RU" sz="3600" b="1" dirty="0"/>
              <a:t>(</a:t>
            </a:r>
            <a:r>
              <a:rPr lang="en-US" sz="3600" b="1" dirty="0"/>
              <a:t>System X</a:t>
            </a:r>
            <a:r>
              <a:rPr lang="ru-RU" sz="3600" b="1" dirty="0"/>
              <a:t>)</a:t>
            </a:r>
          </a:p>
        </p:txBody>
      </p:sp>
      <p:pic>
        <p:nvPicPr>
          <p:cNvPr id="23" name="Содержимое 22" descr="Steve_Job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2000264" cy="2000264"/>
          </a:xfrm>
        </p:spPr>
      </p:pic>
      <p:pic>
        <p:nvPicPr>
          <p:cNvPr id="3074" name="Picture 2" descr="D:\Documents and Settings\Dasha\Рабочий стол\histOS\200px-Steve_Wozni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1285860"/>
            <a:ext cx="1656432" cy="2037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000108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Стив Джобс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298" y="1000108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Стивен Возняк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9124" y="857232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Apple</a:t>
            </a:r>
            <a:r>
              <a:rPr lang="en-US" sz="1600" dirty="0"/>
              <a:t> </a:t>
            </a:r>
            <a:r>
              <a:rPr lang="ru-RU" sz="1600" dirty="0"/>
              <a:t>основана в Калифорнии Стивом Джобсом и Стивом Возняком, собравшими в середине 1970-х свой первый персональный компьютер на базе процессора «MOS </a:t>
            </a:r>
            <a:r>
              <a:rPr lang="ru-RU" sz="1600" dirty="0" err="1"/>
              <a:t>Technology</a:t>
            </a:r>
            <a:r>
              <a:rPr lang="ru-RU" sz="1600" dirty="0"/>
              <a:t> 6502». Продав несколько десятков таких компьютеров, молодые предприниматели получили финансирование и официально зарегистрировали фирму 1 апреля 1976 года.</a:t>
            </a:r>
          </a:p>
        </p:txBody>
      </p:sp>
      <p:pic>
        <p:nvPicPr>
          <p:cNvPr id="3" name="Picture 2" descr="D:\Documents and Settings\Dasha\Рабочий стол\histOS\100px-Apple_logo_black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14338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Dasha\Рабочий стол\histOS\mscos\1macos_0.0.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817964" cy="2643206"/>
          </a:xfrm>
          <a:prstGeom prst="rect">
            <a:avLst/>
          </a:prstGeom>
          <a:noFill/>
        </p:spPr>
      </p:pic>
      <p:pic>
        <p:nvPicPr>
          <p:cNvPr id="3075" name="Picture 3" descr="D:\Documents and Settings\Dasha\Рабочий стол\histOS\mscos\4macos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14356"/>
            <a:ext cx="3714776" cy="2571768"/>
          </a:xfrm>
          <a:prstGeom prst="rect">
            <a:avLst/>
          </a:prstGeom>
          <a:noFill/>
        </p:spPr>
      </p:pic>
      <p:pic>
        <p:nvPicPr>
          <p:cNvPr id="3076" name="Picture 4" descr="D:\Documents and Settings\Dasha\Рабочий стол\histOS\mscos\9macos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3786214" cy="2621225"/>
          </a:xfrm>
          <a:prstGeom prst="rect">
            <a:avLst/>
          </a:prstGeom>
          <a:noFill/>
        </p:spPr>
      </p:pic>
      <p:pic>
        <p:nvPicPr>
          <p:cNvPr id="3077" name="Picture 5" descr="D:\Documents and Settings\Dasha\Рабочий стол\histOS\mscos\16macos_x_leop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14752"/>
            <a:ext cx="3817943" cy="26431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7554" y="3286124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System 1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4" y="3286124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System 7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6286520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Mac OS 9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00892" y="6357958"/>
            <a:ext cx="1857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Mac OS  Leopard</a:t>
            </a:r>
            <a:endParaRPr lang="ru-RU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14380"/>
          </a:xfrm>
        </p:spPr>
        <p:txBody>
          <a:bodyPr>
            <a:normAutofit/>
          </a:bodyPr>
          <a:lstStyle/>
          <a:p>
            <a:r>
              <a:rPr lang="en-US" sz="3200" b="1" dirty="0"/>
              <a:t>GNU/Linux</a:t>
            </a:r>
            <a:endParaRPr lang="ru-RU" sz="3200" b="1" dirty="0"/>
          </a:p>
        </p:txBody>
      </p:sp>
      <p:pic>
        <p:nvPicPr>
          <p:cNvPr id="5" name="Содержимое 4" descr="linuxhisto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77" t="15757" r="5703" b="3820"/>
          <a:stretch>
            <a:fillRect/>
          </a:stretch>
        </p:blipFill>
        <p:spPr>
          <a:xfrm>
            <a:off x="1785918" y="3429000"/>
            <a:ext cx="4835654" cy="3071834"/>
          </a:xfrm>
        </p:spPr>
      </p:pic>
      <p:pic>
        <p:nvPicPr>
          <p:cNvPr id="7170" name="Picture 2" descr="D:\Documents and Settings\Dasha\Рабочий стол\histOS\Lin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785950" cy="1785950"/>
          </a:xfrm>
          <a:prstGeom prst="rect">
            <a:avLst/>
          </a:prstGeom>
          <a:noFill/>
        </p:spPr>
      </p:pic>
      <p:pic>
        <p:nvPicPr>
          <p:cNvPr id="6" name="Содержимое 3" descr="stallman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500570"/>
            <a:ext cx="1965325" cy="2000264"/>
          </a:xfrm>
          <a:prstGeom prst="rect">
            <a:avLst/>
          </a:prstGeom>
        </p:spPr>
      </p:pic>
      <p:pic>
        <p:nvPicPr>
          <p:cNvPr id="4098" name="Picture 2" descr="D:\Documents and Settings\Dasha\Рабочий стол\histOS\250px-AndrewTanenba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571744"/>
            <a:ext cx="2095198" cy="15766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785794"/>
            <a:ext cx="65008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 1984 году AT&amp;T отделилась от </a:t>
            </a:r>
            <a:r>
              <a:rPr lang="ru-RU" sz="1600" dirty="0" err="1"/>
              <a:t>Bell</a:t>
            </a:r>
            <a:r>
              <a:rPr lang="ru-RU" sz="1600" dirty="0"/>
              <a:t> </a:t>
            </a:r>
            <a:r>
              <a:rPr lang="ru-RU" sz="1600" dirty="0" err="1"/>
              <a:t>Labs</a:t>
            </a:r>
            <a:r>
              <a:rPr lang="en-US" sz="1600" dirty="0"/>
              <a:t> </a:t>
            </a:r>
            <a:r>
              <a:rPr lang="ru-RU" sz="1600" dirty="0"/>
              <a:t>и начала продажи </a:t>
            </a:r>
            <a:r>
              <a:rPr lang="ru-RU" sz="1600" dirty="0" err="1"/>
              <a:t>Unix</a:t>
            </a:r>
            <a:r>
              <a:rPr lang="ru-RU" sz="1600" dirty="0"/>
              <a:t> как проприетарного продукта. В 1983 году Р. Столлманом был начат проект GNU с целью создания «целостной Unix-совместимой программной системы», состоящей из свободного программного обеспечения. В 1985, он основал </a:t>
            </a:r>
            <a:r>
              <a:rPr lang="ru-RU" sz="1600" dirty="0" err="1"/>
              <a:t>Free</a:t>
            </a:r>
            <a:r>
              <a:rPr lang="ru-RU" sz="1600" dirty="0"/>
              <a:t> </a:t>
            </a:r>
            <a:r>
              <a:rPr lang="ru-RU" sz="1600" dirty="0" err="1"/>
              <a:t>Software</a:t>
            </a:r>
            <a:r>
              <a:rPr lang="ru-RU" sz="1600" dirty="0"/>
              <a:t> Foundation, а в 1989 году составил GNU General </a:t>
            </a:r>
            <a:r>
              <a:rPr lang="ru-RU" sz="1600" dirty="0" err="1"/>
              <a:t>Public</a:t>
            </a:r>
            <a:r>
              <a:rPr lang="ru-RU" sz="1600" dirty="0"/>
              <a:t> </a:t>
            </a:r>
            <a:r>
              <a:rPr lang="ru-RU" sz="1600" dirty="0" err="1"/>
              <a:t>License</a:t>
            </a:r>
            <a:r>
              <a:rPr lang="ru-RU" sz="1600" dirty="0"/>
              <a:t>. В 1991 году, во время обучения в университете </a:t>
            </a:r>
            <a:r>
              <a:rPr lang="ru-RU" sz="1600" dirty="0" err="1"/>
              <a:t>Торвальдс</a:t>
            </a:r>
            <a:r>
              <a:rPr lang="ru-RU" sz="1600" dirty="0"/>
              <a:t> заинтересовался операционными системами и был разочарован лицензией MINIX, вследствие чего начал работать над своей собственной операционной системой которая в итоге стала </a:t>
            </a:r>
            <a:r>
              <a:rPr lang="ru-RU" sz="1600" dirty="0" err="1"/>
              <a:t>Linux</a:t>
            </a:r>
            <a:r>
              <a:rPr lang="ru-RU" sz="1600" dirty="0"/>
              <a:t> (ядро).</a:t>
            </a:r>
          </a:p>
        </p:txBody>
      </p:sp>
      <p:pic>
        <p:nvPicPr>
          <p:cNvPr id="2051" name="Picture 3" descr="D:\Documents and Settings\Dasha\Рабочий стол\histOS\images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286256"/>
            <a:ext cx="1195693" cy="140493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72396" y="228599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Л. </a:t>
            </a:r>
            <a:r>
              <a:rPr lang="ru-RU" sz="1200" b="1" dirty="0" err="1"/>
              <a:t>Торвальдс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43834" y="4071942"/>
            <a:ext cx="12875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Э. </a:t>
            </a:r>
            <a:r>
              <a:rPr lang="ru-RU" sz="1200" b="1" dirty="0" err="1"/>
              <a:t>Таненбаум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43834" y="6429396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Р. </a:t>
            </a:r>
            <a:r>
              <a:rPr lang="ru-RU" sz="1200" b="1" dirty="0" err="1"/>
              <a:t>Столлман</a:t>
            </a:r>
            <a:endParaRPr lang="ru-RU" sz="1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Эволюция ядра </a:t>
            </a:r>
            <a:r>
              <a:rPr lang="en-US" sz="2000" b="1" dirty="0"/>
              <a:t>Linux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57166"/>
            <a:ext cx="3929058" cy="626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17 сентября 1991</a:t>
            </a:r>
            <a:r>
              <a:rPr lang="ru-RU" sz="1500" dirty="0"/>
              <a:t> — версия 0.01. (10 239 строк)</a:t>
            </a:r>
          </a:p>
          <a:p>
            <a:r>
              <a:rPr lang="ru-RU" sz="1500" b="1" dirty="0"/>
              <a:t>5 октября 1991</a:t>
            </a:r>
            <a:r>
              <a:rPr lang="ru-RU" sz="1500" dirty="0"/>
              <a:t> — версия 0.02 .</a:t>
            </a:r>
          </a:p>
          <a:p>
            <a:r>
              <a:rPr lang="ru-RU" sz="1500" b="1" dirty="0"/>
              <a:t>декабрь 1991</a:t>
            </a:r>
            <a:r>
              <a:rPr lang="ru-RU" sz="1500" dirty="0"/>
              <a:t> — версия 0.11. Первая версия </a:t>
            </a:r>
            <a:r>
              <a:rPr lang="ru-RU" sz="1500" dirty="0" err="1"/>
              <a:t>Linux</a:t>
            </a:r>
            <a:r>
              <a:rPr lang="ru-RU" sz="1500" dirty="0"/>
              <a:t>, на которой можно было собрать </a:t>
            </a:r>
            <a:r>
              <a:rPr lang="ru-RU" sz="1500" dirty="0" err="1"/>
              <a:t>Linux</a:t>
            </a:r>
            <a:r>
              <a:rPr lang="ru-RU" sz="1500" dirty="0"/>
              <a:t> из исходных кодов.</a:t>
            </a:r>
          </a:p>
          <a:p>
            <a:r>
              <a:rPr lang="ru-RU" sz="1500" b="1" dirty="0"/>
              <a:t>апрель 1992</a:t>
            </a:r>
            <a:r>
              <a:rPr lang="ru-RU" sz="1500" dirty="0"/>
              <a:t> — версия 0.96, на которой стало возможно запустить X Window </a:t>
            </a:r>
            <a:r>
              <a:rPr lang="ru-RU" sz="1500" dirty="0" err="1"/>
              <a:t>System</a:t>
            </a:r>
            <a:r>
              <a:rPr lang="ru-RU" sz="1500" dirty="0"/>
              <a:t>.</a:t>
            </a:r>
          </a:p>
          <a:p>
            <a:r>
              <a:rPr lang="ru-RU" sz="1500" b="1" dirty="0"/>
              <a:t>1993 и начало 1994</a:t>
            </a:r>
            <a:r>
              <a:rPr lang="ru-RU" sz="1500" dirty="0"/>
              <a:t> — 15 тестовых релизов версии 0.99.</a:t>
            </a:r>
          </a:p>
          <a:p>
            <a:r>
              <a:rPr lang="ru-RU" sz="1500" b="1" dirty="0"/>
              <a:t>14 марта 1994 </a:t>
            </a:r>
            <a:r>
              <a:rPr lang="ru-RU" sz="1500" dirty="0"/>
              <a:t>— версия 1.0.0 (176 250 строк).</a:t>
            </a:r>
          </a:p>
          <a:p>
            <a:r>
              <a:rPr lang="ru-RU" sz="1500" b="1" dirty="0"/>
              <a:t>март 1995</a:t>
            </a:r>
            <a:r>
              <a:rPr lang="ru-RU" sz="1500" dirty="0"/>
              <a:t> — версия 1.2.0 (310 950 строк).</a:t>
            </a:r>
          </a:p>
          <a:p>
            <a:r>
              <a:rPr lang="ru-RU" sz="1500" b="1" dirty="0"/>
              <a:t>9 мая 1996 </a:t>
            </a:r>
            <a:r>
              <a:rPr lang="ru-RU" sz="1500" dirty="0"/>
              <a:t>— выбран символ </a:t>
            </a:r>
            <a:r>
              <a:rPr lang="ru-RU" sz="1500" dirty="0" err="1"/>
              <a:t>Linux</a:t>
            </a:r>
            <a:r>
              <a:rPr lang="ru-RU" sz="1500" dirty="0"/>
              <a:t> — пингвин Tux.</a:t>
            </a:r>
          </a:p>
          <a:p>
            <a:r>
              <a:rPr lang="ru-RU" sz="1500" b="1" dirty="0"/>
              <a:t>9 июня 1996</a:t>
            </a:r>
            <a:r>
              <a:rPr lang="ru-RU" sz="1500" dirty="0"/>
              <a:t> — версия 2.0.0 (777 956 строк).</a:t>
            </a:r>
          </a:p>
          <a:p>
            <a:r>
              <a:rPr lang="ru-RU" sz="1500" b="1" dirty="0"/>
              <a:t>25 января 1999</a:t>
            </a:r>
            <a:r>
              <a:rPr lang="ru-RU" sz="1500" dirty="0"/>
              <a:t> — версия 2.2.0, изначально довольно недоработанный (1 800 847 строк).</a:t>
            </a:r>
          </a:p>
          <a:p>
            <a:r>
              <a:rPr lang="ru-RU" sz="1500" b="1" dirty="0"/>
              <a:t>4 января 2001</a:t>
            </a:r>
            <a:r>
              <a:rPr lang="ru-RU" sz="1500" dirty="0"/>
              <a:t> — версия 2.4.0 (3 377 902 строк).</a:t>
            </a:r>
          </a:p>
          <a:p>
            <a:r>
              <a:rPr lang="ru-RU" sz="1500" b="1" dirty="0"/>
              <a:t>18 декабря 2003</a:t>
            </a:r>
            <a:r>
              <a:rPr lang="ru-RU" sz="1500" dirty="0"/>
              <a:t> — версия 2.6.0 (5 929 913 строк).</a:t>
            </a:r>
          </a:p>
          <a:p>
            <a:r>
              <a:rPr lang="ru-RU" sz="1500" b="1" dirty="0"/>
              <a:t>23 марта 2009</a:t>
            </a:r>
            <a:r>
              <a:rPr lang="ru-RU" sz="1500" dirty="0"/>
              <a:t> — версия 2.6.29 (11 010 647 строк).</a:t>
            </a:r>
          </a:p>
          <a:p>
            <a:r>
              <a:rPr lang="ru-RU" sz="1500" b="1" dirty="0"/>
              <a:t>22 июля 2011 </a:t>
            </a:r>
            <a:r>
              <a:rPr lang="ru-RU" sz="1500" dirty="0"/>
              <a:t>— релиз </a:t>
            </a:r>
            <a:r>
              <a:rPr lang="ru-RU" sz="1500" dirty="0" err="1"/>
              <a:t>Linux</a:t>
            </a:r>
            <a:r>
              <a:rPr lang="ru-RU" sz="1500" dirty="0"/>
              <a:t> 3.0</a:t>
            </a:r>
          </a:p>
          <a:p>
            <a:r>
              <a:rPr lang="ru-RU" sz="1500" b="1" dirty="0"/>
              <a:t>24 октября 2011</a:t>
            </a:r>
            <a:r>
              <a:rPr lang="ru-RU" sz="1500" dirty="0"/>
              <a:t> — релиз </a:t>
            </a:r>
            <a:r>
              <a:rPr lang="ru-RU" sz="1500" dirty="0" err="1"/>
              <a:t>Linux</a:t>
            </a:r>
            <a:r>
              <a:rPr lang="ru-RU" sz="1500" dirty="0"/>
              <a:t> 3.1</a:t>
            </a:r>
          </a:p>
          <a:p>
            <a:r>
              <a:rPr lang="ru-RU" sz="1500" b="1" dirty="0"/>
              <a:t>15 января 2012</a:t>
            </a:r>
            <a:r>
              <a:rPr lang="ru-RU" sz="1500" dirty="0"/>
              <a:t> — релиз </a:t>
            </a:r>
            <a:r>
              <a:rPr lang="ru-RU" sz="1500" dirty="0" err="1"/>
              <a:t>Linux</a:t>
            </a:r>
            <a:r>
              <a:rPr lang="ru-RU" sz="1500" dirty="0"/>
              <a:t> 3.3 преодолел отметку в 15 </a:t>
            </a:r>
            <a:r>
              <a:rPr lang="ru-RU" sz="1500" dirty="0" err="1"/>
              <a:t>млн</a:t>
            </a:r>
            <a:r>
              <a:rPr lang="en-US" sz="1500" dirty="0"/>
              <a:t>.</a:t>
            </a:r>
            <a:r>
              <a:rPr lang="ru-RU" sz="1500" dirty="0"/>
              <a:t> строк кода.</a:t>
            </a:r>
          </a:p>
        </p:txBody>
      </p:sp>
      <p:pic>
        <p:nvPicPr>
          <p:cNvPr id="4" name="Содержимое 3" descr="29a413130093dd32dde91d53bab800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9239"/>
          <a:stretch>
            <a:fillRect/>
          </a:stretch>
        </p:blipFill>
        <p:spPr>
          <a:xfrm>
            <a:off x="4000496" y="0"/>
            <a:ext cx="5000628" cy="65761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nux-Distribution-Time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6429396" cy="6429396"/>
          </a:xfrm>
        </p:spPr>
      </p:pic>
      <p:sp>
        <p:nvSpPr>
          <p:cNvPr id="5" name="TextBox 4"/>
          <p:cNvSpPr txBox="1"/>
          <p:nvPr/>
        </p:nvSpPr>
        <p:spPr>
          <a:xfrm>
            <a:off x="6286512" y="600076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Основные семейства дистрибутивов </a:t>
            </a:r>
            <a:r>
              <a:rPr lang="en-US" b="1" dirty="0"/>
              <a:t>Linux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643050"/>
            <a:ext cx="292892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/>
              <a:t>1993</a:t>
            </a:r>
            <a:r>
              <a:rPr lang="ru-RU" sz="1700" dirty="0"/>
              <a:t> – </a:t>
            </a:r>
            <a:r>
              <a:rPr lang="en-US" sz="1700" dirty="0" err="1"/>
              <a:t>Debian</a:t>
            </a:r>
            <a:r>
              <a:rPr lang="en-US" sz="1700" dirty="0"/>
              <a:t> (</a:t>
            </a:r>
            <a:r>
              <a:rPr lang="en-US" sz="1700" b="1" dirty="0"/>
              <a:t>Deb</a:t>
            </a:r>
            <a:r>
              <a:rPr lang="en-US" sz="1700" dirty="0"/>
              <a:t>ra Lynn, </a:t>
            </a:r>
            <a:r>
              <a:rPr lang="en-US" sz="1700" b="1" dirty="0"/>
              <a:t>Ian</a:t>
            </a:r>
            <a:r>
              <a:rPr lang="en-US" sz="1700" dirty="0"/>
              <a:t> Murdock)</a:t>
            </a:r>
          </a:p>
          <a:p>
            <a:pPr algn="just"/>
            <a:r>
              <a:rPr lang="en-US" sz="1700" b="1" dirty="0"/>
              <a:t>1995 – 2003</a:t>
            </a:r>
            <a:r>
              <a:rPr lang="en-US" sz="1700" dirty="0"/>
              <a:t> Red Hat Linux, </a:t>
            </a:r>
            <a:r>
              <a:rPr lang="ru-RU" sz="1700" dirty="0"/>
              <a:t>мигрировал в коммерческий </a:t>
            </a:r>
            <a:r>
              <a:rPr lang="en-US" sz="1700" dirty="0"/>
              <a:t>Red Hat Enterprise Linux</a:t>
            </a:r>
            <a:endParaRPr lang="ru-RU" sz="1700" dirty="0"/>
          </a:p>
          <a:p>
            <a:pPr algn="just"/>
            <a:r>
              <a:rPr lang="ru-RU" sz="1700" b="1" dirty="0"/>
              <a:t>1993 – </a:t>
            </a:r>
            <a:r>
              <a:rPr lang="en-US" sz="1700" dirty="0" err="1"/>
              <a:t>Slackware</a:t>
            </a:r>
            <a:r>
              <a:rPr lang="ru-RU" sz="1700" dirty="0"/>
              <a:t> (Патрик </a:t>
            </a:r>
            <a:r>
              <a:rPr lang="ru-RU" sz="1700" dirty="0" err="1"/>
              <a:t>Фолькердинг</a:t>
            </a:r>
            <a:r>
              <a:rPr lang="ru-RU" sz="1700" dirty="0"/>
              <a:t>)</a:t>
            </a:r>
            <a:endParaRPr lang="en-US" sz="17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Dasha\Рабочий стол\histOS\StatCounter-os-ww-monthly-201203-201203-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8375651" cy="541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mputer.Innovatio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215370" cy="457418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Dasha\Рабочий стол\histOS\StatCounter-os-RU-monthly-201203-201203-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82521"/>
            <a:ext cx="8329613" cy="5380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oshist\1313226810-clip-10kb.png"/>
          <p:cNvPicPr>
            <a:picLocks noChangeAspect="1" noChangeArrowheads="1"/>
          </p:cNvPicPr>
          <p:nvPr/>
        </p:nvPicPr>
        <p:blipFill>
          <a:blip r:embed="rId3" cstate="print"/>
          <a:srcRect t="4567"/>
          <a:stretch>
            <a:fillRect/>
          </a:stretch>
        </p:blipFill>
        <p:spPr bwMode="auto">
          <a:xfrm>
            <a:off x="214282" y="1397105"/>
            <a:ext cx="8762485" cy="38178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000636"/>
            <a:ext cx="1277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 поколение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ЭВМ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5000636"/>
            <a:ext cx="11893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 -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поколение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ЭВМ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5000636"/>
            <a:ext cx="12144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 –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поколение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ЭВМ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3702" y="5072074"/>
            <a:ext cx="1923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4е поколение ЭВМ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02" y="1357298"/>
            <a:ext cx="1143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cs typeface="Times New Roman" pitchFamily="18" charset="0"/>
              </a:rPr>
              <a:t>FMS</a:t>
            </a:r>
          </a:p>
          <a:p>
            <a:r>
              <a:rPr lang="en-US" sz="1400" b="1" dirty="0">
                <a:cs typeface="Times New Roman" pitchFamily="18" charset="0"/>
              </a:rPr>
              <a:t>IBSYS</a:t>
            </a:r>
          </a:p>
          <a:p>
            <a:r>
              <a:rPr lang="en-US" sz="1400" b="1" dirty="0">
                <a:cs typeface="Times New Roman" pitchFamily="18" charset="0"/>
              </a:rPr>
              <a:t>GM OS</a:t>
            </a:r>
          </a:p>
          <a:p>
            <a:r>
              <a:rPr lang="en-US" sz="1400" b="1" dirty="0">
                <a:cs typeface="Times New Roman" pitchFamily="18" charset="0"/>
              </a:rPr>
              <a:t>CTSS</a:t>
            </a:r>
          </a:p>
          <a:p>
            <a:r>
              <a:rPr lang="en-US" sz="1400" b="1" dirty="0">
                <a:cs typeface="Times New Roman" pitchFamily="18" charset="0"/>
              </a:rPr>
              <a:t>MULTICS</a:t>
            </a:r>
          </a:p>
          <a:p>
            <a:r>
              <a:rPr lang="en-US" sz="1400" b="1" dirty="0">
                <a:cs typeface="Times New Roman" pitchFamily="18" charset="0"/>
              </a:rPr>
              <a:t>OS</a:t>
            </a:r>
            <a:r>
              <a:rPr lang="ru-RU" sz="1400" b="1" dirty="0">
                <a:cs typeface="Times New Roman" pitchFamily="18" charset="0"/>
              </a:rPr>
              <a:t>/360</a:t>
            </a:r>
            <a:endParaRPr lang="en-US" sz="1400" b="1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1357298"/>
            <a:ext cx="15001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UNIX(UNICS)</a:t>
            </a:r>
          </a:p>
          <a:p>
            <a:r>
              <a:rPr lang="ru-RU" sz="1400" b="1" dirty="0"/>
              <a:t>СР/М </a:t>
            </a:r>
            <a:endParaRPr lang="en-US" sz="1400" b="1" dirty="0"/>
          </a:p>
          <a:p>
            <a:r>
              <a:rPr lang="en-US" sz="1400" b="1" dirty="0"/>
              <a:t>MS</a:t>
            </a:r>
            <a:r>
              <a:rPr lang="ru-RU" sz="1400" b="1" dirty="0"/>
              <a:t>-</a:t>
            </a:r>
            <a:r>
              <a:rPr lang="en-US" sz="1400" b="1" dirty="0"/>
              <a:t>DOS </a:t>
            </a:r>
          </a:p>
          <a:p>
            <a:r>
              <a:rPr lang="en-US" sz="1400" b="1" dirty="0"/>
              <a:t>OS/2</a:t>
            </a:r>
          </a:p>
          <a:p>
            <a:r>
              <a:rPr lang="en-US" sz="1400" b="1" dirty="0"/>
              <a:t>Windows 1.0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98" y="1357298"/>
            <a:ext cx="1372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Linux</a:t>
            </a:r>
          </a:p>
          <a:p>
            <a:r>
              <a:rPr lang="en-US" sz="1400" b="1" dirty="0"/>
              <a:t>Windows NT</a:t>
            </a:r>
          </a:p>
          <a:p>
            <a:r>
              <a:rPr lang="en-US" sz="1400" b="1" dirty="0"/>
              <a:t>FreeBSD</a:t>
            </a:r>
          </a:p>
          <a:p>
            <a:r>
              <a:rPr lang="en-US" sz="1400" b="1" dirty="0"/>
              <a:t>Mac OS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00958" y="1714488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Windows 8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928670"/>
            <a:ext cx="809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Эволюция программного обеспечения и операционных систем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/>
              <a:t>ОС для 1го и 2го поколений ЭВМ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229600" cy="2428892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2200" dirty="0"/>
              <a:t>До 50х годов</a:t>
            </a:r>
            <a:r>
              <a:rPr lang="en-US" sz="2200" dirty="0"/>
              <a:t>: </a:t>
            </a:r>
            <a:r>
              <a:rPr lang="ru-RU" sz="2200" dirty="0"/>
              <a:t>ПО в машинном коде для вычислений, запись</a:t>
            </a:r>
            <a:r>
              <a:rPr lang="en-US" sz="2200" dirty="0"/>
              <a:t>/</a:t>
            </a:r>
            <a:r>
              <a:rPr lang="ru-RU" sz="2200" dirty="0"/>
              <a:t>чтение с карт, ОС как таковых не существует</a:t>
            </a:r>
            <a:endParaRPr lang="en-US" sz="2200" dirty="0"/>
          </a:p>
          <a:p>
            <a:r>
              <a:rPr lang="ru-RU" sz="2200" dirty="0"/>
              <a:t>пакетные системы</a:t>
            </a:r>
            <a:r>
              <a:rPr lang="en-US" sz="2200" dirty="0"/>
              <a:t>:</a:t>
            </a:r>
            <a:endParaRPr lang="ru-RU" sz="2200" dirty="0"/>
          </a:p>
          <a:p>
            <a:pPr lvl="1">
              <a:buClrTx/>
            </a:pPr>
            <a:r>
              <a:rPr lang="en-US" sz="2200" b="1" dirty="0">
                <a:solidFill>
                  <a:schemeClr val="tx1"/>
                </a:solidFill>
              </a:rPr>
              <a:t>GM OS</a:t>
            </a:r>
            <a:r>
              <a:rPr lang="en-US" sz="2200" dirty="0">
                <a:solidFill>
                  <a:schemeClr val="tx1"/>
                </a:solidFill>
              </a:rPr>
              <a:t>(1955, General Motors </a:t>
            </a:r>
            <a:r>
              <a:rPr lang="ru-RU" sz="2200" dirty="0">
                <a:solidFill>
                  <a:schemeClr val="tx1"/>
                </a:solidFill>
              </a:rPr>
              <a:t>для </a:t>
            </a:r>
            <a:r>
              <a:rPr lang="en-US" sz="2200" dirty="0">
                <a:solidFill>
                  <a:schemeClr val="tx1"/>
                </a:solidFill>
              </a:rPr>
              <a:t>IBM)</a:t>
            </a:r>
          </a:p>
          <a:p>
            <a:pPr lvl="1">
              <a:buClrTx/>
            </a:pPr>
            <a:r>
              <a:rPr lang="en-US" sz="2200" b="1" dirty="0">
                <a:solidFill>
                  <a:schemeClr val="tx1"/>
                </a:solidFill>
              </a:rPr>
              <a:t>BESYS</a:t>
            </a:r>
            <a:r>
              <a:rPr lang="en-US" sz="2200" dirty="0">
                <a:solidFill>
                  <a:schemeClr val="tx1"/>
                </a:solidFill>
              </a:rPr>
              <a:t>(1957, Bell Labs(AT&amp;T))</a:t>
            </a:r>
          </a:p>
          <a:p>
            <a:pPr lvl="1">
              <a:buClrTx/>
            </a:pPr>
            <a:r>
              <a:rPr lang="en-US" sz="2200" b="1" dirty="0">
                <a:solidFill>
                  <a:schemeClr val="tx1"/>
                </a:solidFill>
              </a:rPr>
              <a:t>FMS, IBSYS</a:t>
            </a:r>
            <a:r>
              <a:rPr lang="en-US" sz="2200" dirty="0">
                <a:solidFill>
                  <a:schemeClr val="tx1"/>
                </a:solidFill>
              </a:rPr>
              <a:t>(1960, IBM)</a:t>
            </a:r>
            <a:endParaRPr lang="ru-RU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D:\Documents and Settings\Dasha\Рабочий стол\histOS\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6643734" cy="1930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/>
              <a:t>ОС для 3го поколения ЭВМ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229600" cy="27512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dirty="0"/>
              <a:t>многозадачность, разделы памяти, </a:t>
            </a:r>
            <a:r>
              <a:rPr lang="en-US" sz="2200" dirty="0"/>
              <a:t>spooling, </a:t>
            </a:r>
            <a:r>
              <a:rPr lang="ru-RU" sz="2200" dirty="0"/>
              <a:t>система разделения времени</a:t>
            </a:r>
            <a:r>
              <a:rPr lang="en-US" sz="2200" dirty="0"/>
              <a:t>.</a:t>
            </a:r>
          </a:p>
          <a:p>
            <a:pPr lvl="1">
              <a:buClrTx/>
            </a:pPr>
            <a:r>
              <a:rPr lang="en-US" sz="2200" b="1" dirty="0">
                <a:solidFill>
                  <a:schemeClr val="tx1"/>
                </a:solidFill>
              </a:rPr>
              <a:t>CTSS</a:t>
            </a:r>
            <a:r>
              <a:rPr lang="en-US" sz="2200" dirty="0">
                <a:solidFill>
                  <a:schemeClr val="tx1"/>
                </a:solidFill>
              </a:rPr>
              <a:t>(1961, IBM)</a:t>
            </a:r>
          </a:p>
          <a:p>
            <a:pPr lvl="1">
              <a:buClrTx/>
            </a:pPr>
            <a:r>
              <a:rPr lang="en-US" sz="2200" b="1" dirty="0" err="1">
                <a:solidFill>
                  <a:schemeClr val="tx1"/>
                </a:solidFill>
              </a:rPr>
              <a:t>Multics</a:t>
            </a:r>
            <a:r>
              <a:rPr lang="en-US" sz="2200" dirty="0">
                <a:solidFill>
                  <a:schemeClr val="tx1"/>
                </a:solidFill>
              </a:rPr>
              <a:t>(1965, MIT, GE, Bell Labs(AT&amp;T))</a:t>
            </a:r>
          </a:p>
          <a:p>
            <a:pPr lvl="1">
              <a:buClrTx/>
            </a:pPr>
            <a:r>
              <a:rPr lang="en-US" sz="2200" b="1" dirty="0">
                <a:solidFill>
                  <a:schemeClr val="tx1"/>
                </a:solidFill>
              </a:rPr>
              <a:t>OS/360</a:t>
            </a:r>
            <a:r>
              <a:rPr lang="en-US" sz="2200" dirty="0">
                <a:solidFill>
                  <a:schemeClr val="tx1"/>
                </a:solidFill>
              </a:rPr>
              <a:t>(1966, IBM)</a:t>
            </a:r>
          </a:p>
          <a:p>
            <a:pPr lvl="1">
              <a:buClrTx/>
            </a:pPr>
            <a:r>
              <a:rPr lang="en-US" sz="2200" b="1" dirty="0" err="1">
                <a:solidFill>
                  <a:schemeClr val="tx1"/>
                </a:solidFill>
              </a:rPr>
              <a:t>Unics</a:t>
            </a:r>
            <a:r>
              <a:rPr lang="en-US" sz="2200" dirty="0">
                <a:solidFill>
                  <a:schemeClr val="tx1"/>
                </a:solidFill>
              </a:rPr>
              <a:t>(1969) -&gt; Unix(1970)(Bell Labs(AT&amp;T))</a:t>
            </a:r>
          </a:p>
          <a:p>
            <a:pPr lvl="1">
              <a:buClrTx/>
            </a:pPr>
            <a:r>
              <a:rPr lang="en-US" sz="2200" b="1" dirty="0">
                <a:solidFill>
                  <a:schemeClr val="tx1"/>
                </a:solidFill>
              </a:rPr>
              <a:t>CP/M</a:t>
            </a:r>
            <a:r>
              <a:rPr lang="en-US" sz="2200" dirty="0">
                <a:solidFill>
                  <a:schemeClr val="tx1"/>
                </a:solidFill>
              </a:rPr>
              <a:t>(1976, </a:t>
            </a:r>
            <a:r>
              <a:rPr lang="ru-RU" sz="2200" dirty="0" err="1">
                <a:solidFill>
                  <a:schemeClr val="tx1"/>
                </a:solidFill>
              </a:rPr>
              <a:t>Гэри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Килдалл</a:t>
            </a:r>
            <a:r>
              <a:rPr lang="en-US" sz="2200" dirty="0">
                <a:solidFill>
                  <a:schemeClr val="tx1"/>
                </a:solidFill>
              </a:rPr>
              <a:t> )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Documents and Settings\Dasha\Рабочий стол\histOS\200px-Multics.png"/>
          <p:cNvPicPr>
            <a:picLocks noChangeAspect="1" noChangeArrowheads="1"/>
          </p:cNvPicPr>
          <p:nvPr/>
        </p:nvPicPr>
        <p:blipFill>
          <a:blip r:embed="rId2" cstate="print"/>
          <a:srcRect l="5669" t="4378" r="11339" b="27726"/>
          <a:stretch>
            <a:fillRect/>
          </a:stretch>
        </p:blipFill>
        <p:spPr bwMode="auto">
          <a:xfrm>
            <a:off x="6715140" y="1643050"/>
            <a:ext cx="1820674" cy="1928826"/>
          </a:xfrm>
          <a:prstGeom prst="rect">
            <a:avLst/>
          </a:prstGeom>
          <a:noFill/>
        </p:spPr>
      </p:pic>
      <p:pic>
        <p:nvPicPr>
          <p:cNvPr id="2051" name="Picture 3" descr="D:\Documents and Settings\Dasha\Рабочий стол\histOS\300px-C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29066"/>
            <a:ext cx="4167190" cy="2488233"/>
          </a:xfrm>
          <a:prstGeom prst="rect">
            <a:avLst/>
          </a:prstGeom>
          <a:noFill/>
        </p:spPr>
      </p:pic>
      <p:pic>
        <p:nvPicPr>
          <p:cNvPr id="2052" name="Picture 4" descr="D:\Documents and Settings\Dasha\Рабочий стол\histOS\unix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357694"/>
            <a:ext cx="1296804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2264" y="3929066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Скриншот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CP/M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/>
              <a:t>ОС четвертого поколения ЭВМ</a:t>
            </a:r>
          </a:p>
        </p:txBody>
      </p:sp>
      <p:pic>
        <p:nvPicPr>
          <p:cNvPr id="6" name="Содержимое 5" descr="os_histo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668" y="3018111"/>
            <a:ext cx="3382664" cy="1690141"/>
          </a:xfrm>
        </p:spPr>
      </p:pic>
      <p:sp>
        <p:nvSpPr>
          <p:cNvPr id="4" name="TextBox 3"/>
          <p:cNvSpPr txBox="1"/>
          <p:nvPr/>
        </p:nvSpPr>
        <p:spPr>
          <a:xfrm>
            <a:off x="428596" y="3000372"/>
            <a:ext cx="3214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CP/M</a:t>
            </a:r>
            <a:r>
              <a:rPr lang="en-US" dirty="0"/>
              <a:t>(</a:t>
            </a:r>
            <a:r>
              <a:rPr lang="ru-RU" dirty="0"/>
              <a:t>до 1988</a:t>
            </a:r>
            <a:r>
              <a:rPr lang="en-US" dirty="0"/>
              <a:t>)</a:t>
            </a:r>
          </a:p>
          <a:p>
            <a:r>
              <a:rPr lang="en-US" b="1" dirty="0"/>
              <a:t>APPLE DOS </a:t>
            </a:r>
            <a:r>
              <a:rPr lang="en-US" dirty="0"/>
              <a:t>(1978)</a:t>
            </a:r>
          </a:p>
          <a:p>
            <a:r>
              <a:rPr lang="en-US" b="1" dirty="0"/>
              <a:t>BSD</a:t>
            </a:r>
            <a:r>
              <a:rPr lang="en-US" dirty="0"/>
              <a:t>(1979, </a:t>
            </a:r>
            <a:r>
              <a:rPr lang="ru-RU" dirty="0"/>
              <a:t>Билл </a:t>
            </a:r>
            <a:r>
              <a:rPr lang="ru-RU" dirty="0" err="1"/>
              <a:t>Джой</a:t>
            </a:r>
            <a:r>
              <a:rPr lang="en-US" dirty="0"/>
              <a:t>)</a:t>
            </a:r>
          </a:p>
          <a:p>
            <a:r>
              <a:rPr lang="en-US" b="1" dirty="0"/>
              <a:t>MS-DOS</a:t>
            </a:r>
            <a:r>
              <a:rPr lang="en-US" dirty="0"/>
              <a:t> (1981) </a:t>
            </a:r>
          </a:p>
          <a:p>
            <a:r>
              <a:rPr lang="en-US" b="1" dirty="0"/>
              <a:t>QNX</a:t>
            </a:r>
            <a:r>
              <a:rPr lang="en-US" dirty="0"/>
              <a:t>(1982, RT, </a:t>
            </a:r>
            <a:r>
              <a:rPr lang="ru-RU" dirty="0"/>
              <a:t>Гордон Белл и Дэн Додж</a:t>
            </a:r>
            <a:r>
              <a:rPr lang="en-US" dirty="0"/>
              <a:t>)</a:t>
            </a:r>
          </a:p>
          <a:p>
            <a:r>
              <a:rPr lang="en-US" b="1" dirty="0"/>
              <a:t>MAC OS</a:t>
            </a:r>
            <a:r>
              <a:rPr lang="en-US" dirty="0"/>
              <a:t>(1984)</a:t>
            </a:r>
          </a:p>
          <a:p>
            <a:r>
              <a:rPr lang="en-US" b="1" dirty="0"/>
              <a:t>MINIX</a:t>
            </a:r>
            <a:r>
              <a:rPr lang="en-US" dirty="0"/>
              <a:t>(1987, </a:t>
            </a:r>
            <a:r>
              <a:rPr lang="ru-RU" dirty="0"/>
              <a:t>Э</a:t>
            </a:r>
            <a:r>
              <a:rPr lang="en-US" dirty="0"/>
              <a:t>. </a:t>
            </a:r>
            <a:r>
              <a:rPr lang="ru-RU" dirty="0" err="1"/>
              <a:t>Таненбаум</a:t>
            </a:r>
            <a:r>
              <a:rPr lang="en-US" dirty="0"/>
              <a:t>)</a:t>
            </a:r>
          </a:p>
          <a:p>
            <a:r>
              <a:rPr lang="en-US" b="1" dirty="0"/>
              <a:t>OS/2</a:t>
            </a:r>
            <a:r>
              <a:rPr lang="en-US" dirty="0"/>
              <a:t>(1987, MS &amp; IBM)</a:t>
            </a:r>
          </a:p>
          <a:p>
            <a:r>
              <a:rPr lang="en-US" b="1" dirty="0"/>
              <a:t>Windows 3x</a:t>
            </a:r>
            <a:r>
              <a:rPr lang="en-US" dirty="0"/>
              <a:t>(1991)</a:t>
            </a:r>
          </a:p>
          <a:p>
            <a:r>
              <a:rPr lang="en-US" b="1" dirty="0"/>
              <a:t>Linux</a:t>
            </a:r>
            <a:r>
              <a:rPr lang="en-US" dirty="0"/>
              <a:t>(1991</a:t>
            </a:r>
            <a:r>
              <a:rPr lang="ru-RU" dirty="0"/>
              <a:t>, Л. </a:t>
            </a:r>
            <a:r>
              <a:rPr lang="ru-RU" dirty="0" err="1"/>
              <a:t>Торвальдс</a:t>
            </a:r>
            <a:r>
              <a:rPr lang="en-US" dirty="0"/>
              <a:t>)</a:t>
            </a:r>
          </a:p>
          <a:p>
            <a:r>
              <a:rPr lang="en-US" b="1" dirty="0"/>
              <a:t>Windows NT</a:t>
            </a:r>
            <a:r>
              <a:rPr lang="en-US" dirty="0"/>
              <a:t>(1993)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8286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/>
              <a:t>Появление  графического интерфейса пользователя (</a:t>
            </a:r>
            <a:r>
              <a:rPr lang="en-US" sz="2000" dirty="0"/>
              <a:t>Graphical User Interface</a:t>
            </a:r>
            <a:r>
              <a:rPr lang="ru-RU" sz="2000" dirty="0"/>
              <a:t>, </a:t>
            </a:r>
            <a:r>
              <a:rPr lang="en-US" sz="2000" dirty="0"/>
              <a:t>GUI</a:t>
            </a:r>
            <a:r>
              <a:rPr lang="ru-RU" sz="2000" dirty="0"/>
              <a:t>), включавшего окна, значки, меню</a:t>
            </a:r>
            <a:r>
              <a:rPr lang="en-US" sz="2000" dirty="0"/>
              <a:t>,</a:t>
            </a:r>
            <a:r>
              <a:rPr lang="ru-RU" sz="2000" dirty="0"/>
              <a:t> мышь)</a:t>
            </a:r>
            <a:r>
              <a:rPr lang="en-US" sz="2000" dirty="0"/>
              <a:t> </a:t>
            </a:r>
            <a:r>
              <a:rPr lang="ru-RU" sz="2000" dirty="0"/>
              <a:t>(1984, </a:t>
            </a:r>
            <a:r>
              <a:rPr lang="en-US" sz="2000" dirty="0"/>
              <a:t>Apple</a:t>
            </a:r>
            <a:r>
              <a:rPr lang="ru-RU" sz="2000" dirty="0"/>
              <a:t>). Появление сетевых ОС</a:t>
            </a:r>
            <a:r>
              <a:rPr lang="en-US" sz="2000" dirty="0"/>
              <a:t> </a:t>
            </a:r>
            <a:r>
              <a:rPr lang="ru-RU" sz="2000" dirty="0"/>
              <a:t>и распределенных ОС, ОС реального времени</a:t>
            </a:r>
            <a:r>
              <a:rPr lang="en-US" sz="2000" dirty="0"/>
              <a:t>(1982)</a:t>
            </a:r>
            <a:r>
              <a:rPr lang="ru-RU" sz="2000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Dasha\Рабочий стол\histOS\300px-AppleDOSSc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5"/>
            <a:ext cx="3857652" cy="2648921"/>
          </a:xfrm>
          <a:prstGeom prst="rect">
            <a:avLst/>
          </a:prstGeom>
          <a:noFill/>
        </p:spPr>
      </p:pic>
      <p:pic>
        <p:nvPicPr>
          <p:cNvPr id="3075" name="Picture 3" descr="D:\Documents and Settings\Dasha\Рабочий стол\histOS\vosstanovlenie-povrezhdennogo-razdela-ntfs-pri-pomoshhi-ntfs-read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4721566" cy="2628905"/>
          </a:xfrm>
          <a:prstGeom prst="rect">
            <a:avLst/>
          </a:prstGeom>
          <a:noFill/>
        </p:spPr>
      </p:pic>
      <p:pic>
        <p:nvPicPr>
          <p:cNvPr id="3076" name="Picture 4" descr="D:\Documents and Settings\Dasha\Рабочий стол\histOS\300px-Qnx621about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14356"/>
            <a:ext cx="3571900" cy="2678926"/>
          </a:xfrm>
          <a:prstGeom prst="rect">
            <a:avLst/>
          </a:prstGeom>
          <a:noFill/>
        </p:spPr>
      </p:pic>
      <p:pic>
        <p:nvPicPr>
          <p:cNvPr id="3080" name="Picture 8" descr="D:\Documents and Settings\Dasha\Рабочий стол\histOS\os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786190"/>
            <a:ext cx="3476628" cy="260747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357166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Apple DOS 3.0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15272" y="35716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QNX  6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342900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MS-DOS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34290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OS/2 3.3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s-histo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42852"/>
            <a:ext cx="6124892" cy="6519493"/>
          </a:xfrm>
        </p:spPr>
      </p:pic>
      <p:sp>
        <p:nvSpPr>
          <p:cNvPr id="4" name="TextBox 3"/>
          <p:cNvSpPr txBox="1"/>
          <p:nvPr/>
        </p:nvSpPr>
        <p:spPr>
          <a:xfrm>
            <a:off x="6143604" y="214290"/>
            <a:ext cx="278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Эволюция операционных систем. Возникновение основных семейств ОС.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2844" y="357166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MICROSOFT  WINDOWS</a:t>
            </a:r>
            <a:endParaRPr lang="ru-RU" sz="2400" b="1" dirty="0"/>
          </a:p>
        </p:txBody>
      </p:sp>
      <p:pic>
        <p:nvPicPr>
          <p:cNvPr id="5126" name="Picture 6" descr="D:\Documents and Settings\Dasha\Рабочий стол\histOS\Microsoft Windows OS Tree.jpg"/>
          <p:cNvPicPr>
            <a:picLocks noChangeAspect="1" noChangeArrowheads="1"/>
          </p:cNvPicPr>
          <p:nvPr/>
        </p:nvPicPr>
        <p:blipFill>
          <a:blip r:embed="rId3" cstate="print"/>
          <a:srcRect t="17916" b="7678"/>
          <a:stretch>
            <a:fillRect/>
          </a:stretch>
        </p:blipFill>
        <p:spPr bwMode="auto">
          <a:xfrm>
            <a:off x="214282" y="3071785"/>
            <a:ext cx="8628555" cy="3694465"/>
          </a:xfrm>
          <a:prstGeom prst="rect">
            <a:avLst/>
          </a:prstGeom>
          <a:noFill/>
        </p:spPr>
      </p:pic>
      <p:pic>
        <p:nvPicPr>
          <p:cNvPr id="5127" name="Picture 7" descr="D:\Documents and Settings\Dasha\Рабочий стол\histOS\g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0"/>
            <a:ext cx="1599947" cy="1998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785794"/>
            <a:ext cx="2571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Уи́льям Ге́нри Гейтс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( 28 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октября 1955, Сиэтл),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Билл Гейтс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Bill Gates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основатель Корпорации Майкрософт. С 1996 по 2007 года, в 2009 году — самый богатый человек планеты. </a:t>
            </a:r>
          </a:p>
        </p:txBody>
      </p:sp>
      <p:pic>
        <p:nvPicPr>
          <p:cNvPr id="2052" name="Picture 4" descr="D:\Documents and Settings\Dasha\Рабочий стол\histOS\200px-Paull_Allen_fix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857232"/>
            <a:ext cx="1509254" cy="21431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43636" y="714356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Гарднер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Аллен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(21 января 1953, Сиэтл) — соучредитель Корпорации Майкрософт, которую он вместе с Биллом Гейтсом основал в 1975 году. В 1983 году Пол Аллен покинул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продав свои акции по $10 за штуку.</a:t>
            </a:r>
          </a:p>
        </p:txBody>
      </p:sp>
      <p:pic>
        <p:nvPicPr>
          <p:cNvPr id="4098" name="Picture 2" descr="D:\Documents and Settings\Dasha\Рабочий стол\histOS\447px-MicrosoftWindows-Logo.svg.png"/>
          <p:cNvPicPr>
            <a:picLocks noChangeAspect="1" noChangeArrowheads="1"/>
          </p:cNvPicPr>
          <p:nvPr/>
        </p:nvPicPr>
        <p:blipFill>
          <a:blip r:embed="rId6" cstate="print"/>
          <a:srcRect b="35642"/>
          <a:stretch>
            <a:fillRect/>
          </a:stretch>
        </p:blipFill>
        <p:spPr bwMode="auto">
          <a:xfrm>
            <a:off x="428596" y="4786322"/>
            <a:ext cx="715108" cy="524057"/>
          </a:xfrm>
          <a:prstGeom prst="rect">
            <a:avLst/>
          </a:prstGeom>
          <a:noFill/>
        </p:spPr>
      </p:pic>
      <p:pic>
        <p:nvPicPr>
          <p:cNvPr id="4099" name="Picture 3" descr="D:\Documents and Settings\Dasha\Рабочий стол\histOS\window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286388"/>
            <a:ext cx="714380" cy="714380"/>
          </a:xfrm>
          <a:prstGeom prst="rect">
            <a:avLst/>
          </a:prstGeom>
          <a:noFill/>
        </p:spPr>
      </p:pic>
      <p:pic>
        <p:nvPicPr>
          <p:cNvPr id="4100" name="Picture 4" descr="D:\Documents and Settings\Dasha\Рабочий стол\histOS\Window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4786322"/>
            <a:ext cx="642942" cy="642942"/>
          </a:xfrm>
          <a:prstGeom prst="rect">
            <a:avLst/>
          </a:prstGeom>
          <a:noFill/>
        </p:spPr>
      </p:pic>
      <p:pic>
        <p:nvPicPr>
          <p:cNvPr id="4101" name="Picture 5" descr="D:\Documents and Settings\Dasha\Рабочий стол\histOS\windows-8-logo.png"/>
          <p:cNvPicPr>
            <a:picLocks noChangeAspect="1" noChangeArrowheads="1"/>
          </p:cNvPicPr>
          <p:nvPr/>
        </p:nvPicPr>
        <p:blipFill>
          <a:blip r:embed="rId9" cstate="print"/>
          <a:srcRect l="4409" t="34961" r="74961" b="35906"/>
          <a:stretch>
            <a:fillRect/>
          </a:stretch>
        </p:blipFill>
        <p:spPr bwMode="auto">
          <a:xfrm>
            <a:off x="1142976" y="5357826"/>
            <a:ext cx="645152" cy="60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882</Words>
  <Application>Microsoft Office PowerPoint</Application>
  <PresentationFormat>Экран (4:3)</PresentationFormat>
  <Paragraphs>115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Тема Office</vt:lpstr>
      <vt:lpstr>ИСТОРИЯ РАЗВИТИЯ ОПЕРАЦИОННЫХ СИСТЕМ</vt:lpstr>
      <vt:lpstr>Презентация PowerPoint</vt:lpstr>
      <vt:lpstr>Презентация PowerPoint</vt:lpstr>
      <vt:lpstr>ОС для 1го и 2го поколений ЭВМ </vt:lpstr>
      <vt:lpstr>ОС для 3го поколения ЭВМ</vt:lpstr>
      <vt:lpstr>ОС четвертого поколения ЭВМ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Unix</vt:lpstr>
      <vt:lpstr>Презентация PowerPoint</vt:lpstr>
      <vt:lpstr>Mac OS(System X)</vt:lpstr>
      <vt:lpstr>Презентация PowerPoint</vt:lpstr>
      <vt:lpstr>GNU/Linux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Черевичко Дарья</dc:creator>
  <cp:lastModifiedBy>Мижева Фатима Канчаубиевна</cp:lastModifiedBy>
  <cp:revision>260</cp:revision>
  <dcterms:created xsi:type="dcterms:W3CDTF">2012-03-18T08:18:32Z</dcterms:created>
  <dcterms:modified xsi:type="dcterms:W3CDTF">2022-09-16T11:03:56Z</dcterms:modified>
</cp:coreProperties>
</file>