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53" autoAdjust="0"/>
  </p:normalViewPr>
  <p:slideViewPr>
    <p:cSldViewPr snapToGrid="0">
      <p:cViewPr varScale="1">
        <p:scale>
          <a:sx n="103" d="100"/>
          <a:sy n="103" d="100"/>
        </p:scale>
        <p:origin x="-75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265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3245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7900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9036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8708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8100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2233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1116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59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582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16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247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68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753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0061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270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780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D3CA91-664A-4A7F-928C-D9E55FB60A4E}" type="datetimeFigureOut">
              <a:rPr lang="ru-RU" smtClean="0"/>
              <a:pPr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9CB0E-16BD-4B0E-AB8B-C3FB17B48B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3625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3391" y="1406237"/>
            <a:ext cx="9554609" cy="3329581"/>
          </a:xfrm>
        </p:spPr>
        <p:txBody>
          <a:bodyPr>
            <a:noAutofit/>
          </a:bodyPr>
          <a:lstStyle/>
          <a:p>
            <a:r>
              <a:rPr lang="ru-RU" sz="5400" dirty="0"/>
              <a:t>Благоустройство и озеленение территории промышленного предприятия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34073" y="5301673"/>
            <a:ext cx="4582436" cy="1189180"/>
          </a:xfrm>
        </p:spPr>
        <p:txBody>
          <a:bodyPr>
            <a:normAutofit fontScale="55000" lnSpcReduction="20000"/>
          </a:bodyPr>
          <a:lstStyle/>
          <a:p>
            <a:r>
              <a:rPr lang="ru-RU" altLang="ru-RU" b="1" dirty="0"/>
              <a:t>Преподаватель спец.дисциплин Желоманова Е.И.</a:t>
            </a:r>
          </a:p>
          <a:p>
            <a:pPr>
              <a:lnSpc>
                <a:spcPct val="160000"/>
              </a:lnSpc>
              <a:spcBef>
                <a:spcPct val="0"/>
              </a:spcBef>
              <a:buClr>
                <a:srgbClr val="00CC00"/>
              </a:buClr>
              <a:buSzPts val="1800"/>
            </a:pPr>
            <a:r>
              <a:rPr lang="ru-RU" altLang="ru-RU" b="1" dirty="0"/>
              <a:t>для студентов группы СП-31</a:t>
            </a:r>
          </a:p>
          <a:p>
            <a:pPr>
              <a:lnSpc>
                <a:spcPct val="160000"/>
              </a:lnSpc>
              <a:spcBef>
                <a:spcPct val="0"/>
              </a:spcBef>
              <a:buClr>
                <a:srgbClr val="00CC00"/>
              </a:buClr>
              <a:buSzPts val="1800"/>
            </a:pPr>
            <a:r>
              <a:rPr lang="ru-RU" altLang="ru-RU" b="1" dirty="0"/>
              <a:t>по модулю ПМ 03. «</a:t>
            </a:r>
            <a:r>
              <a:rPr lang="ru-RU" b="1" dirty="0"/>
              <a:t>Ведение современных технологий садово-паркового и ландшафтного строительства</a:t>
            </a:r>
            <a:r>
              <a:rPr lang="ru-RU" altLang="ru-RU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1183467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45656" y="163074"/>
            <a:ext cx="5798493" cy="644727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8151" y="361950"/>
            <a:ext cx="3962400" cy="5662929"/>
          </a:xfrm>
        </p:spPr>
        <p:txBody>
          <a:bodyPr>
            <a:normAutofit/>
          </a:bodyPr>
          <a:lstStyle/>
          <a:p>
            <a:r>
              <a:rPr lang="ru-RU" sz="1800" dirty="0"/>
              <a:t>Приемы благоустройства многообразны и находятся в прямой зависимости от архитектурно-планировочных решений промышленных предприятий, характера их технологических процессов, местных при-родно-климатических условий и градостроительной ситуации. Для одно-объектных предприятий характерен прием периферийного озеленения по периметру площадки с развитием благоустройства предзаводской территории. Это позволяет органично вписывать предприятия в окружающую среду города, обогащая его ландшафтную архитектуру.</a:t>
            </a:r>
          </a:p>
        </p:txBody>
      </p:sp>
    </p:spTree>
    <p:extLst>
      <p:ext uri="{BB962C8B-B14F-4D97-AF65-F5344CB8AC3E}">
        <p14:creationId xmlns:p14="http://schemas.microsoft.com/office/powerpoint/2010/main" xmlns="" val="1495891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368" y="410441"/>
            <a:ext cx="10119682" cy="615315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Для многообъектных предприятий наибольшее распространение получил прием децентрализованного размещения мест отдыха в непосредственной близости к пунктам-питания, входам в производственные цехи и административно-бытовые здания. Разнообразие композиций элементов благоустройства дополняет и выявляет архитектурно-планировочное решение всей площадки. При этом композиции зеленых насаждений позволяют создавать контрастные акценты, улучшают облик промышленного ансамбля и способствуют достижению архитектурного единства застройки комплекса. Прием контраста особенно благоприятен для предприятий машиностроения, где преобладают крупные одноэтажные здания с однообразными монотонными фасадами.</a:t>
            </a:r>
            <a:br>
              <a:rPr lang="ru-RU" dirty="0"/>
            </a:br>
            <a:endParaRPr lang="ru-RU" dirty="0"/>
          </a:p>
          <a:p>
            <a:pPr marL="0" indent="0" algn="just">
              <a:buNone/>
            </a:pPr>
            <a:r>
              <a:rPr lang="ru-RU" dirty="0"/>
              <a:t>Предприятия химии, металлургии, нефтехимии, газовой и других отраслей промышленности, занимающие большие территории, имеют резко выраженную высотную силуэтность инженерных сооружений и открытого оборудования (установок), просматриваются с больших расстояний.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Индустриальный характер застройки этих предприятий гармонично увязывается с зеленым массивом санитарно-защитных зон, подчеркивая контрастность ландшафта и архитектурную выразительность силуэта.</a:t>
            </a:r>
          </a:p>
          <a:p>
            <a:pPr marL="0" indent="0" algn="just">
              <a:buNone/>
            </a:pPr>
            <a:r>
              <a:rPr lang="ru-RU" dirty="0"/>
              <a:t>Рационально выполненное благоустройство промышленных территорий способствует уменьшению утомляемости трудящихся и повышению производительности труда.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89885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6643" y="228600"/>
            <a:ext cx="4101117" cy="64198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05450" y="246173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 </a:t>
            </a:r>
            <a:r>
              <a:rPr lang="ru-RU" dirty="0"/>
              <a:t>Площадка отдыха. Скамья под </a:t>
            </a:r>
            <a:r>
              <a:rPr lang="ru-RU" dirty="0" err="1"/>
              <a:t>перго-лой</a:t>
            </a:r>
            <a:r>
              <a:rPr lang="ru-RU" dirty="0"/>
              <a:t> у пересечения пешеходных проходов:</a:t>
            </a:r>
          </a:p>
          <a:p>
            <a:r>
              <a:rPr lang="ru-RU" dirty="0"/>
              <a:t> а — общий вид; б — план; в — план площадки на пути пешеходного движения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5360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08322028"/>
              </p:ext>
            </p:extLst>
          </p:nvPr>
        </p:nvGraphicFramePr>
        <p:xfrm>
          <a:off x="1352549" y="239150"/>
          <a:ext cx="8420100" cy="6501204"/>
        </p:xfrm>
        <a:graphic>
          <a:graphicData uri="http://schemas.openxmlformats.org/drawingml/2006/table">
            <a:tbl>
              <a:tblPr/>
              <a:tblGrid>
                <a:gridCol w="4210050">
                  <a:extLst>
                    <a:ext uri="{9D8B030D-6E8A-4147-A177-3AD203B41FA5}">
                      <a16:colId xmlns:a16="http://schemas.microsoft.com/office/drawing/2014/main" xmlns="" val="740781723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xmlns="" val="3009425587"/>
                    </a:ext>
                  </a:extLst>
                </a:gridCol>
              </a:tblGrid>
              <a:tr h="65365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Виды промышленных предприятий по выделению вредностей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Задачи комплексного благоустройства</a:t>
                      </a:r>
                      <a:endParaRPr lang="ru-RU" sz="2400" b="1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2813160"/>
                  </a:ext>
                </a:extLst>
              </a:tr>
              <a:tr h="8919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Выделяющие в атмосферу вредные газы и жидкие аэрозоли (химические заводы)</a:t>
                      </a:r>
                      <a:endParaRPr lang="ru-RU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Способствование наилучшей аэрации территории и препятствование проникновению вредностей на селитебную территорию (рассеивание, задерживание)</a:t>
                      </a:r>
                      <a:endParaRPr lang="ru-RU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9902641"/>
                  </a:ext>
                </a:extLst>
              </a:tr>
              <a:tr h="8919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Загрязняющие воздух пылью (ТЭЦ)</a:t>
                      </a:r>
                      <a:endParaRPr lang="ru-RU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Способствование максимальному снижению скорости ветра и, таким образом, обеспечение оседания пыли, препятствование ее проникновению на селитебную территорию</a:t>
                      </a:r>
                      <a:endParaRPr lang="ru-RU" sz="18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5245488"/>
                  </a:ext>
                </a:extLst>
              </a:tr>
              <a:tr h="8919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Распространяющие шум (машиностроение, строительная индустрия)</a:t>
                      </a:r>
                      <a:endParaRPr lang="ru-RU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Поглощение и рассеивание шума непосредственно у источников его образования, препятствование его проникновению на другие участки и селитебную территорию</a:t>
                      </a:r>
                      <a:endParaRPr lang="ru-RU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0764638"/>
                  </a:ext>
                </a:extLst>
              </a:tr>
              <a:tr h="8919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Распространяющие неприятные запахи (нефтехимия)</a:t>
                      </a:r>
                      <a:endParaRPr lang="ru-RU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Изолирование участков с неприятным запахом, не препятствование аэрации территории и предотвращение проникновения запахов на селитебную территорию</a:t>
                      </a:r>
                      <a:endParaRPr lang="ru-RU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8102713"/>
                  </a:ext>
                </a:extLst>
              </a:tr>
              <a:tr h="1248784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Одновременно выделяющие в воздух газы, пыль, производящие шум и т.д. (цементные заводы)</a:t>
                      </a:r>
                      <a:endParaRPr lang="ru-RU" sz="18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Специальные требования определяются только после тщательного изучения степени влияния отдельных вредностей и предварительной оценки, насколько отдельные виды зеленых насаждений могут улучшать или ухудшать положение на территории</a:t>
                      </a:r>
                      <a:endParaRPr lang="ru-RU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08844099"/>
                  </a:ext>
                </a:extLst>
              </a:tr>
              <a:tr h="891988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Предъявляющие к окружающей среде высокие санитарно-гигиенические требования (приборостроение)</a:t>
                      </a:r>
                      <a:endParaRPr lang="ru-RU" sz="18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Препятствование образованию пыли на территории, изолирование отдельных зон или участков, препятствование проникновению вредностей с соседних территорий</a:t>
                      </a:r>
                      <a:endParaRPr lang="ru-RU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266854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2545420"/>
              </p:ext>
            </p:extLst>
          </p:nvPr>
        </p:nvGraphicFramePr>
        <p:xfrm>
          <a:off x="1378634" y="267286"/>
          <a:ext cx="8398412" cy="6499274"/>
        </p:xfrm>
        <a:graphic>
          <a:graphicData uri="http://schemas.openxmlformats.org/drawingml/2006/table">
            <a:tbl>
              <a:tblPr/>
              <a:tblGrid>
                <a:gridCol w="8398412">
                  <a:extLst>
                    <a:ext uri="{9D8B030D-6E8A-4147-A177-3AD203B41FA5}">
                      <a16:colId xmlns:a16="http://schemas.microsoft.com/office/drawing/2014/main" xmlns="" val="4159037900"/>
                    </a:ext>
                  </a:extLst>
                </a:gridCol>
              </a:tblGrid>
              <a:tr h="649927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34488513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6419615"/>
              </p:ext>
            </p:extLst>
          </p:nvPr>
        </p:nvGraphicFramePr>
        <p:xfrm>
          <a:off x="1364566" y="267286"/>
          <a:ext cx="4234376" cy="6499274"/>
        </p:xfrm>
        <a:graphic>
          <a:graphicData uri="http://schemas.openxmlformats.org/drawingml/2006/table">
            <a:tbl>
              <a:tblPr/>
              <a:tblGrid>
                <a:gridCol w="4234376">
                  <a:extLst>
                    <a:ext uri="{9D8B030D-6E8A-4147-A177-3AD203B41FA5}">
                      <a16:colId xmlns:a16="http://schemas.microsoft.com/office/drawing/2014/main" xmlns="" val="3295416593"/>
                    </a:ext>
                  </a:extLst>
                </a:gridCol>
              </a:tblGrid>
              <a:tr h="649927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8825927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371600" y="266700"/>
          <a:ext cx="8401050" cy="590550"/>
        </p:xfrm>
        <a:graphic>
          <a:graphicData uri="http://schemas.openxmlformats.org/drawingml/2006/table">
            <a:tbl>
              <a:tblPr/>
              <a:tblGrid>
                <a:gridCol w="8401050">
                  <a:extLst>
                    <a:ext uri="{9D8B030D-6E8A-4147-A177-3AD203B41FA5}">
                      <a16:colId xmlns:a16="http://schemas.microsoft.com/office/drawing/2014/main" xmlns="" val="1516624765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45718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3327607"/>
              </p:ext>
            </p:extLst>
          </p:nvPr>
        </p:nvGraphicFramePr>
        <p:xfrm>
          <a:off x="1371600" y="857250"/>
          <a:ext cx="8401050" cy="885825"/>
        </p:xfrm>
        <a:graphic>
          <a:graphicData uri="http://schemas.openxmlformats.org/drawingml/2006/table">
            <a:tbl>
              <a:tblPr/>
              <a:tblGrid>
                <a:gridCol w="8401050">
                  <a:extLst>
                    <a:ext uri="{9D8B030D-6E8A-4147-A177-3AD203B41FA5}">
                      <a16:colId xmlns:a16="http://schemas.microsoft.com/office/drawing/2014/main" xmlns="" val="1611796065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413810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524465"/>
              </p:ext>
            </p:extLst>
          </p:nvPr>
        </p:nvGraphicFramePr>
        <p:xfrm>
          <a:off x="1371600" y="1743075"/>
          <a:ext cx="8401050" cy="933450"/>
        </p:xfrm>
        <a:graphic>
          <a:graphicData uri="http://schemas.openxmlformats.org/drawingml/2006/table">
            <a:tbl>
              <a:tblPr/>
              <a:tblGrid>
                <a:gridCol w="8401050">
                  <a:extLst>
                    <a:ext uri="{9D8B030D-6E8A-4147-A177-3AD203B41FA5}">
                      <a16:colId xmlns:a16="http://schemas.microsoft.com/office/drawing/2014/main" xmlns="" val="1628631325"/>
                    </a:ext>
                  </a:extLst>
                </a:gridCol>
              </a:tblGrid>
              <a:tr h="93345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8203714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8621802"/>
              </p:ext>
            </p:extLst>
          </p:nvPr>
        </p:nvGraphicFramePr>
        <p:xfrm>
          <a:off x="1373505" y="2686050"/>
          <a:ext cx="8399145" cy="904875"/>
        </p:xfrm>
        <a:graphic>
          <a:graphicData uri="http://schemas.openxmlformats.org/drawingml/2006/table">
            <a:tbl>
              <a:tblPr/>
              <a:tblGrid>
                <a:gridCol w="8399145">
                  <a:extLst>
                    <a:ext uri="{9D8B030D-6E8A-4147-A177-3AD203B41FA5}">
                      <a16:colId xmlns:a16="http://schemas.microsoft.com/office/drawing/2014/main" xmlns="" val="2047107484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0149378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6041057"/>
              </p:ext>
            </p:extLst>
          </p:nvPr>
        </p:nvGraphicFramePr>
        <p:xfrm>
          <a:off x="1371600" y="3590925"/>
          <a:ext cx="8401049" cy="809625"/>
        </p:xfrm>
        <a:graphic>
          <a:graphicData uri="http://schemas.openxmlformats.org/drawingml/2006/table">
            <a:tbl>
              <a:tblPr/>
              <a:tblGrid>
                <a:gridCol w="8401049">
                  <a:extLst>
                    <a:ext uri="{9D8B030D-6E8A-4147-A177-3AD203B41FA5}">
                      <a16:colId xmlns:a16="http://schemas.microsoft.com/office/drawing/2014/main" xmlns="" val="131660432"/>
                    </a:ext>
                  </a:extLst>
                </a:gridCol>
              </a:tblGrid>
              <a:tr h="8096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281232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7413498"/>
              </p:ext>
            </p:extLst>
          </p:nvPr>
        </p:nvGraphicFramePr>
        <p:xfrm>
          <a:off x="1378634" y="4410075"/>
          <a:ext cx="8394016" cy="1209675"/>
        </p:xfrm>
        <a:graphic>
          <a:graphicData uri="http://schemas.openxmlformats.org/drawingml/2006/table">
            <a:tbl>
              <a:tblPr/>
              <a:tblGrid>
                <a:gridCol w="8394016">
                  <a:extLst>
                    <a:ext uri="{9D8B030D-6E8A-4147-A177-3AD203B41FA5}">
                      <a16:colId xmlns:a16="http://schemas.microsoft.com/office/drawing/2014/main" xmlns="" val="4050086176"/>
                    </a:ext>
                  </a:extLst>
                </a:gridCol>
              </a:tblGrid>
              <a:tr h="12096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3264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3293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1325" y="424444"/>
            <a:ext cx="5195888" cy="3900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7213" y="2844800"/>
            <a:ext cx="6056362" cy="36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3994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454" y="304800"/>
            <a:ext cx="8825659" cy="838200"/>
          </a:xfrm>
        </p:spPr>
        <p:txBody>
          <a:bodyPr/>
          <a:lstStyle/>
          <a:p>
            <a:r>
              <a:rPr lang="ru-RU" dirty="0"/>
              <a:t>Контрольные вопросы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83454" y="1340534"/>
            <a:ext cx="10363200" cy="4514850"/>
          </a:xfrm>
        </p:spPr>
        <p:txBody>
          <a:bodyPr/>
          <a:lstStyle/>
          <a:p>
            <a:r>
              <a:rPr lang="ru-RU" dirty="0"/>
              <a:t>1. Что такое </a:t>
            </a:r>
            <a:r>
              <a:rPr lang="ru-RU" dirty="0" smtClean="0"/>
              <a:t>благоустройство </a:t>
            </a:r>
            <a:r>
              <a:rPr lang="ru-RU" dirty="0"/>
              <a:t>территории?</a:t>
            </a:r>
          </a:p>
          <a:p>
            <a:r>
              <a:rPr lang="ru-RU" dirty="0"/>
              <a:t>2. Как размещают стоянки для автомобилей личного пользования?</a:t>
            </a:r>
          </a:p>
          <a:p>
            <a:r>
              <a:rPr lang="ru-RU" dirty="0"/>
              <a:t>3. Какие бывают виды промышленных предприятий по выделению вредностей?</a:t>
            </a:r>
          </a:p>
          <a:p>
            <a:r>
              <a:rPr lang="ru-RU" dirty="0"/>
              <a:t>4. Что такое вертикальная планировка?</a:t>
            </a:r>
          </a:p>
          <a:p>
            <a:r>
              <a:rPr lang="ru-RU" dirty="0"/>
              <a:t>5. Перечислите основные элементы благоустройства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0084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AE0AC8-1841-484D-B90E-95A3C651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852" y="572101"/>
            <a:ext cx="8432346" cy="883984"/>
          </a:xfrm>
        </p:spPr>
        <p:txBody>
          <a:bodyPr/>
          <a:lstStyle/>
          <a:p>
            <a:r>
              <a:rPr lang="ru-RU" dirty="0"/>
              <a:t>Список литературы: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2A44B7-ED7A-41F6-871C-CDF8CE030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258" y="1609572"/>
            <a:ext cx="10811597" cy="4195481"/>
          </a:xfrm>
        </p:spPr>
        <p:txBody>
          <a:bodyPr>
            <a:normAutofit/>
          </a:bodyPr>
          <a:lstStyle/>
          <a:p>
            <a:r>
              <a:rPr lang="ru-RU" dirty="0"/>
              <a:t>1. Проектирование садов и парков : Учебник Гостев В.Ф.,</a:t>
            </a:r>
          </a:p>
          <a:p>
            <a:r>
              <a:rPr lang="ru-RU" dirty="0" err="1"/>
              <a:t>Юскевич</a:t>
            </a:r>
            <a:r>
              <a:rPr lang="ru-RU" dirty="0"/>
              <a:t> Н.Н. СПб. : Лань, 2018. - 344 с. : ил. - ISBN 978-5-8114-1283-9</a:t>
            </a:r>
          </a:p>
          <a:p>
            <a:r>
              <a:rPr lang="ru-RU" dirty="0"/>
              <a:t>2. Ландшафтное проектирование и садовый дизайн : Учебное </a:t>
            </a:r>
            <a:r>
              <a:rPr lang="ru-RU" dirty="0" err="1"/>
              <a:t>пособие.Лежнева</a:t>
            </a:r>
            <a:r>
              <a:rPr lang="ru-RU" dirty="0"/>
              <a:t>, Т.Н. М. : Академия, 2019. - 64 с. - (Непрерывное профессиональное образование). - ISBN 978-5-4468-7520-7 : 398</a:t>
            </a:r>
          </a:p>
          <a:p>
            <a:r>
              <a:rPr lang="ru-RU" dirty="0"/>
              <a:t>3. Проектирование объектов садово-паркового и ландшафтного строительства : Учебник для студ. учреждений сред. проф. образования Н.В. Волкова, И.А. Николаевская, В.С. </a:t>
            </a:r>
            <a:r>
              <a:rPr lang="ru-RU" dirty="0" err="1"/>
              <a:t>Теодоронский</a:t>
            </a:r>
            <a:r>
              <a:rPr lang="ru-RU" dirty="0"/>
              <a:t>, А.С. </a:t>
            </a:r>
            <a:r>
              <a:rPr lang="ru-RU" dirty="0" err="1"/>
              <a:t>ЮсифоваМ</a:t>
            </a:r>
            <a:r>
              <a:rPr lang="ru-RU" dirty="0"/>
              <a:t>. : Академия, 2018. - 320 с. : ил. - (Профессиональное образование). - ISBN 978-5-4468-1589-0 </a:t>
            </a:r>
            <a:br>
              <a:rPr lang="ru-RU" dirty="0"/>
            </a:br>
            <a:r>
              <a:rPr lang="ru-RU" dirty="0"/>
              <a:t>Рекомендовано ФГАУ "ФИРО".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97467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52215" y="2614721"/>
            <a:ext cx="5195887" cy="389691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0945" y="360218"/>
            <a:ext cx="4765963" cy="6151418"/>
          </a:xfrm>
        </p:spPr>
        <p:txBody>
          <a:bodyPr>
            <a:normAutofit/>
          </a:bodyPr>
          <a:lstStyle/>
          <a:p>
            <a:r>
              <a:rPr lang="ru-RU" sz="1600" b="1" dirty="0"/>
              <a:t>Благоустройство территории </a:t>
            </a:r>
            <a:r>
              <a:rPr lang="ru-RU" sz="1600" dirty="0"/>
              <a:t>— составная часть решения генерального плана промышленного предприятия, включающая меры по повышению функциональных и эстетических качеств застройки. При благоустройстве территории решается комплекс вопросов по созданию эксплуатационных, санитарно-гигиенических и эстетических условий для работающих.</a:t>
            </a:r>
          </a:p>
          <a:p>
            <a:r>
              <a:rPr lang="ru-RU" sz="1600" dirty="0"/>
              <a:t>К </a:t>
            </a:r>
            <a:r>
              <a:rPr lang="ru-RU" sz="1600" b="1" dirty="0"/>
              <a:t>основным элементам благоустройства </a:t>
            </a:r>
            <a:r>
              <a:rPr lang="ru-RU" sz="1600" dirty="0"/>
              <a:t>относятся зеленые насаждения; места для отдыха; спортивные площадки; тротуары; стоянки для личного транспорта; велосипедные дорожки; малые архитектурные формы; элементы визуальной информации и </a:t>
            </a:r>
            <a:r>
              <a:rPr lang="ru-RU" sz="1600" dirty="0" smtClean="0"/>
              <a:t>монументально-декоративного </a:t>
            </a:r>
            <a:r>
              <a:rPr lang="ru-RU" sz="1600" dirty="0"/>
              <a:t>искусства; фонтаны; декоративные водоемы; покрытия дорог, проездов, площадок, тротуаров; элементы искусственного освещения.</a:t>
            </a: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1708" y="360218"/>
            <a:ext cx="4512982" cy="31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378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50278" y="768857"/>
            <a:ext cx="6517151" cy="451417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0945" y="415638"/>
            <a:ext cx="4265071" cy="5747788"/>
          </a:xfrm>
        </p:spPr>
        <p:txBody>
          <a:bodyPr>
            <a:normAutofit/>
          </a:bodyPr>
          <a:lstStyle/>
          <a:p>
            <a:r>
              <a:rPr lang="ru-RU" sz="1600" b="1" dirty="0"/>
              <a:t>Озеленение </a:t>
            </a:r>
            <a:r>
              <a:rPr lang="ru-RU" sz="1600" dirty="0"/>
              <a:t>территории предусматривают в виде газонов, цветников, рядовых или групповых посадок деревьев и кустарников. Площадь участков, предназначенных для озеленения в пределах ограды предприятия, следует принимать из расчета не менее 3 м</a:t>
            </a:r>
            <a:r>
              <a:rPr lang="ru-RU" sz="1600" baseline="30000" dirty="0"/>
              <a:t>2</a:t>
            </a:r>
            <a:r>
              <a:rPr lang="ru-RU" sz="1600" dirty="0"/>
              <a:t> на одного работающего в наиболее многочисленной смене. Предельный размер таких участков не должен превышать 15% площадки предприятия. Зеленые насаждения наиболее активно используются в </a:t>
            </a:r>
            <a:r>
              <a:rPr lang="ru-RU" sz="1600" dirty="0" err="1" smtClean="0"/>
              <a:t>предзаводских</a:t>
            </a:r>
            <a:r>
              <a:rPr lang="ru-RU" sz="1600" dirty="0" smtClean="0"/>
              <a:t> </a:t>
            </a:r>
            <a:r>
              <a:rPr lang="ru-RU" sz="1600" dirty="0"/>
              <a:t>зонах, вдоль главных магистралей и основных пешеходных путей, у административно-бытовых корпусов, на площадках для отдыха, на всех свободных участках без твердого покрытия, а также вдоль ограждения территории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50278" y="5283029"/>
            <a:ext cx="6857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/ — зона отдыха перед входами на территорию фабрики; 2 — зона отдыха на территории фабрики; 3 — озеленение на свободных площадях и вдоль ограды; 4 — спортивная площадка</a:t>
            </a:r>
          </a:p>
        </p:txBody>
      </p:sp>
    </p:spTree>
    <p:extLst>
      <p:ext uri="{BB962C8B-B14F-4D97-AF65-F5344CB8AC3E}">
        <p14:creationId xmlns:p14="http://schemas.microsoft.com/office/powerpoint/2010/main" xmlns="" val="470863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91199" y="1419225"/>
            <a:ext cx="6210667" cy="401955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600" y="209550"/>
            <a:ext cx="5562600" cy="6438900"/>
          </a:xfrm>
        </p:spPr>
        <p:txBody>
          <a:bodyPr>
            <a:normAutofit fontScale="77500" lnSpcReduction="20000"/>
          </a:bodyPr>
          <a:lstStyle/>
          <a:p>
            <a:r>
              <a:rPr lang="ru-RU" sz="1900" dirty="0"/>
              <a:t>Целевое назначение работ по зеленому строительству и благоустройству на промышленных предприятиях сводится к следующему:</a:t>
            </a:r>
          </a:p>
          <a:p>
            <a:r>
              <a:rPr lang="ru-RU" sz="1900" dirty="0"/>
              <a:t>• защита рабочих и служащих, занятых на данном предприятии, а также городского населения, проживающего вокруг предприятия, от вредных выделений производства — газов и аэрозолей (пылегазовых смесей);</a:t>
            </a:r>
          </a:p>
          <a:p>
            <a:r>
              <a:rPr lang="ru-RU" sz="1900" dirty="0"/>
              <a:t>• защита рабочих и служащих предприятия от неблагоприятных в санитарно-гигиеническом отношении климатических явлений — ветров, высоких температур, недостаточной влажности воздуха;</a:t>
            </a:r>
          </a:p>
          <a:p>
            <a:r>
              <a:rPr lang="ru-RU" sz="1900" dirty="0"/>
              <a:t>• ликвидация источников пыли и грязи в границах промышленного предприятия и вокруг него;</a:t>
            </a:r>
          </a:p>
          <a:p>
            <a:r>
              <a:rPr lang="ru-RU" sz="1900" dirty="0"/>
              <a:t>• создание на предприятии оборудованных мест отдыха для рабочих и служащих;</a:t>
            </a:r>
          </a:p>
          <a:p>
            <a:r>
              <a:rPr lang="ru-RU" sz="1900" dirty="0"/>
              <a:t>• обеспечение на предприятии необходимых условий хранения и транспортировки материалов и готовой продукции;</a:t>
            </a:r>
          </a:p>
          <a:p>
            <a:r>
              <a:rPr lang="ru-RU" sz="1900" dirty="0"/>
              <a:t>• создание наиболее благоприятных условий для передвижения людей по территории завода и на подходах к нему;</a:t>
            </a:r>
          </a:p>
          <a:p>
            <a:r>
              <a:rPr lang="ru-RU" sz="1900" dirty="0"/>
              <a:t>• архитектурное и декоративное оформление предприятия в целом, его отдельных зданий и сооружений, а также прилегающей к заводу территории.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4622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13414" y="1409700"/>
            <a:ext cx="6526186" cy="461931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1450" y="247650"/>
            <a:ext cx="5162550" cy="6324600"/>
          </a:xfrm>
        </p:spPr>
        <p:txBody>
          <a:bodyPr>
            <a:noAutofit/>
          </a:bodyPr>
          <a:lstStyle/>
          <a:p>
            <a:r>
              <a:rPr lang="ru-RU" sz="1600" dirty="0"/>
              <a:t>Площади на территории промышленного предприятия и перед его входом в большинстве случаев озеленяются с декоративной целью. Наряду с этим озелененные площадки часто служат местом кратковременного отдыха для работающих на этом предприятии и посетителей. Следовательно, задача сводится к созданию на таких площадях скверов.</a:t>
            </a:r>
          </a:p>
          <a:p>
            <a:r>
              <a:rPr lang="ru-RU" sz="1600" dirty="0"/>
              <a:t>Во многих случаях на территориях промышленных предприятий имеется возможность создать места отдыха довольно значительных размеров — своего рода парки и сады. Как правило, такой участок окружается достаточно густыми посадками деревьев и кустарников, хорошо изолирующими его от остальной территории завода.</a:t>
            </a:r>
          </a:p>
          <a:p>
            <a:r>
              <a:rPr lang="ru-RU" sz="1600" dirty="0"/>
              <a:t>Озеленение дорог на промышленной территории решается в зависимости от их назначения. Дороги могут предназначаться для движения пешеходов или грузового транспорта либо быть смешанного типа, т. е. использоваться для того и другого движения. Кроме того, на территории промышленного предприятия могут быть проложены железнодорожные пути различного назначения.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3128065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7650" y="304800"/>
            <a:ext cx="10287000" cy="6153150"/>
          </a:xfrm>
        </p:spPr>
        <p:txBody>
          <a:bodyPr>
            <a:normAutofit/>
          </a:bodyPr>
          <a:lstStyle/>
          <a:p>
            <a:r>
              <a:rPr lang="ru-RU" sz="1800" dirty="0"/>
              <a:t>При озеленении территории промышленных предприятий важно правильно подобрать ассортимент растений. Как уже указывалось, некоторые промышленные предприятия выбрасывают в атмосферу газообразные отходы, вредные для растений, особенно для некоторых пород. Изучение влияния газов на различные породы деревьев, кустарников и травянистых растений позволило выявить степень газостойкости многих пород, которую надо учитывать при выборе растений для озеленения территории промышленных предприятий.</a:t>
            </a:r>
          </a:p>
          <a:p>
            <a:endParaRPr lang="ru-RU" sz="1800" dirty="0"/>
          </a:p>
          <a:p>
            <a:r>
              <a:rPr lang="ru-RU" sz="1800" dirty="0"/>
              <a:t>В озеленении промышленных предприятий особое место занимают защитные зоны между промышленностью и городом. Их устройству не всегда уделяют достаточное внимание. Иногда создают лишь требуемый по санитарным нормам разрыв между промышленным предприятием и жилой застройкой, но эту свободную территорию не благоустраивают, и она дает неполноценный защитный эффект, а часто даже является источником </a:t>
            </a:r>
            <a:r>
              <a:rPr lang="ru-RU" sz="1600" dirty="0"/>
              <a:t>пыли.</a:t>
            </a:r>
          </a:p>
          <a:p>
            <a:endParaRPr lang="ru-RU" sz="1600" dirty="0"/>
          </a:p>
          <a:p>
            <a:r>
              <a:rPr lang="ru-RU" sz="1800" dirty="0"/>
              <a:t>Для защитных зон важно выбрать ассортимент растений в соответствии с климатическими и почвенными условиями района и характером загрязнения воздуха отходами данного предприятия. Планировочная структура защитной зоны может быть различной, в зависимости от ее величины, конфигурации, рельефа территории, направления и силы ветров и т. д.</a:t>
            </a:r>
          </a:p>
        </p:txBody>
      </p:sp>
    </p:spTree>
    <p:extLst>
      <p:ext uri="{BB962C8B-B14F-4D97-AF65-F5344CB8AC3E}">
        <p14:creationId xmlns:p14="http://schemas.microsoft.com/office/powerpoint/2010/main" xmlns="" val="4032764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1950" y="342900"/>
            <a:ext cx="10058400" cy="6153150"/>
          </a:xfrm>
        </p:spPr>
        <p:txBody>
          <a:bodyPr>
            <a:noAutofit/>
          </a:bodyPr>
          <a:lstStyle/>
          <a:p>
            <a:r>
              <a:rPr lang="ru-RU" sz="1800" b="1" dirty="0"/>
              <a:t>Стоянки для автомобилей личного пользования </a:t>
            </a:r>
            <a:r>
              <a:rPr lang="ru-RU" sz="1800" dirty="0"/>
              <a:t>размещают перед предзаводской зоной из расчета не менее 10 мест на 100 работающих в двух наиболее многочисленных сменах, стоянки мотоциклов и велосипедов — из расчета 100 мест на 1000 работающих. Площадь одного места для стоянки автомашины принимают равной 25 м</a:t>
            </a:r>
            <a:r>
              <a:rPr lang="ru-RU" sz="1800" baseline="30000" dirty="0"/>
              <a:t>2</a:t>
            </a:r>
            <a:r>
              <a:rPr lang="ru-RU" sz="1800" dirty="0"/>
              <a:t>, мотоцикла — 8 м</a:t>
            </a:r>
            <a:r>
              <a:rPr lang="ru-RU" sz="1800" baseline="30000" dirty="0"/>
              <a:t>2</a:t>
            </a:r>
            <a:r>
              <a:rPr lang="ru-RU" sz="1800" dirty="0"/>
              <a:t>, велосипеда — 0,9 м</a:t>
            </a:r>
            <a:r>
              <a:rPr lang="ru-RU" sz="1800" baseline="30000" dirty="0"/>
              <a:t>2</a:t>
            </a:r>
            <a:r>
              <a:rPr lang="ru-RU" sz="1800" dirty="0"/>
              <a:t>. На охраняемых площадках для стоянки индивидуальных машин минимальную расчетную норму на одно место принимают 30...35 м</a:t>
            </a:r>
            <a:r>
              <a:rPr lang="ru-RU" sz="1800" baseline="30000" dirty="0"/>
              <a:t>2</a:t>
            </a:r>
            <a:r>
              <a:rPr lang="ru-RU" sz="1800" dirty="0"/>
              <a:t>.</a:t>
            </a:r>
          </a:p>
          <a:p>
            <a:r>
              <a:rPr lang="ru-RU" sz="1800" dirty="0"/>
              <a:t>На территории большинства предприятий целесообразно предусматривать велосипедные дорожки (шириной 1,5 м) и стоянки велосипедов в глубине территории, непосредственно у цехов бытовых помещений.</a:t>
            </a:r>
          </a:p>
          <a:p>
            <a:r>
              <a:rPr lang="ru-RU" sz="1800" b="1" dirty="0"/>
              <a:t>Вертикальная планировка </a:t>
            </a:r>
            <a:r>
              <a:rPr lang="ru-RU" sz="1800" dirty="0"/>
              <a:t>является одним из важных мероприятий по инженерной подготовке территории предприятия к застройке. Такая планировка проводится с целью приведения естественного рельефа местности в соответствие с требованиями строительства и обеспечения отвода атмосферных вод с площадки предприятия.</a:t>
            </a:r>
          </a:p>
          <a:p>
            <a:r>
              <a:rPr lang="ru-RU" sz="1800" dirty="0"/>
              <a:t>При проектировании генерального плана планировочные отметки территории предприятия назначают с учетом следующих требований: сохранение, по возможности, естественного рельефа, почвенного покрова и зеленых насаждений; обеспечение отвода поверхностных вод со скоростью, исключающей эрозионные процессы; соблюдение, по возможности, нулевого баланса в объемах выемки и насыпи в пределах планируемой площадки.</a:t>
            </a:r>
          </a:p>
        </p:txBody>
      </p:sp>
    </p:spTree>
    <p:extLst>
      <p:ext uri="{BB962C8B-B14F-4D97-AF65-F5344CB8AC3E}">
        <p14:creationId xmlns:p14="http://schemas.microsoft.com/office/powerpoint/2010/main" xmlns="" val="2200977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979587"/>
            <a:ext cx="4743451" cy="6063258"/>
          </a:xfrm>
        </p:spPr>
        <p:txBody>
          <a:bodyPr>
            <a:normAutofit/>
          </a:bodyPr>
          <a:lstStyle/>
          <a:p>
            <a:r>
              <a:rPr lang="ru-RU" sz="1600" dirty="0"/>
              <a:t>Зеленые насаждения, фонтаны, спортивные площадки и прочие элементы благоустройства и декоративного оформления завода размещаются с таким расчетом, чтобы </a:t>
            </a:r>
            <a:r>
              <a:rPr lang="ru-RU" sz="1600" i="1" dirty="0"/>
              <a:t>не удлинять грузопотоки или не препятствовать движению пешеходов</a:t>
            </a:r>
            <a:r>
              <a:rPr lang="ru-RU" sz="1600" dirty="0"/>
              <a:t> на производственной территории. Например, между цехами, тесно взаимосвязанными в процессе производства, кустарник, полосы газона или цветы размещают вдоль тротуара и у стен зданий, но так, чтобы насаждения не увеличивали разрывы между зданиями. Между взаимосвязанными цехами нецелесообразно сажать высокие деревья, так как по противопожарным и агротехническим нормам оптимальное расстояние между ними и стенами зданий должно быть не менее 7 м. Соблюдение этого правила приведет к увеличению разрывов между цехами и, соответственно, к удлинению пути перемещения грузов.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0856" y="3005138"/>
            <a:ext cx="4687093" cy="351532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5419" y="138708"/>
            <a:ext cx="4858544" cy="364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754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901" y="266699"/>
            <a:ext cx="6552187" cy="245161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84303" y="508513"/>
            <a:ext cx="3702797" cy="5852042"/>
          </a:xfrm>
        </p:spPr>
        <p:txBody>
          <a:bodyPr>
            <a:normAutofit fontScale="92500" lnSpcReduction="10000"/>
          </a:bodyPr>
          <a:lstStyle/>
          <a:p>
            <a:r>
              <a:rPr lang="ru-RU" sz="1700" dirty="0"/>
              <a:t>Ландшафтная организация промышленных территорий является составной частью </a:t>
            </a:r>
            <a:r>
              <a:rPr lang="ru-RU" sz="1700" dirty="0" smtClean="0"/>
              <a:t>объемно-пространственной </a:t>
            </a:r>
            <a:r>
              <a:rPr lang="ru-RU" sz="1700" dirty="0"/>
              <a:t>и планировочной структуры предприятий. Очень важно при этом найти гармоничное .сочетание существующего природного ландшафта и искусственно создаваемых озелененных площадей, способствующих в дальнейшем обеспечению чистоты воздушного бассейна, улучшению его санитарно-гигиенического состояния на промышленных предприятиях</a:t>
            </a:r>
            <a:r>
              <a:rPr lang="ru-RU" sz="1600" dirty="0"/>
              <a:t>.</a:t>
            </a:r>
          </a:p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700" dirty="0"/>
              <a:t>Пример благоустройства и организации предзаводской зоны в условиях стесненного участка и сложного рельефа:</a:t>
            </a:r>
            <a:r>
              <a:rPr lang="ru-RU" sz="1900" dirty="0"/>
              <a:t/>
            </a:r>
            <a:br>
              <a:rPr lang="ru-RU" sz="1900" dirty="0"/>
            </a:br>
            <a:r>
              <a:rPr lang="ru-RU" sz="1700" dirty="0"/>
              <a:t>а—общий вид; б — схем генплана</a:t>
            </a:r>
            <a:endParaRPr lang="ru-RU" sz="19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01" y="2927865"/>
            <a:ext cx="673384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5352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Ион</Template>
  <TotalTime>209</TotalTime>
  <Words>1085</Words>
  <Application>Microsoft Office PowerPoint</Application>
  <PresentationFormat>Произвольный</PresentationFormat>
  <Paragraphs>62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Ион</vt:lpstr>
      <vt:lpstr>Благоустройство и озеленение территории промышленного предприятия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Контрольные вопросы</vt:lpstr>
      <vt:lpstr>Список литературы: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Благоустройство и озеленение территории промышленного предприятия</dc:title>
  <dc:creator>доч</dc:creator>
  <cp:lastModifiedBy>avanesyan</cp:lastModifiedBy>
  <cp:revision>18</cp:revision>
  <dcterms:created xsi:type="dcterms:W3CDTF">2022-04-03T16:13:36Z</dcterms:created>
  <dcterms:modified xsi:type="dcterms:W3CDTF">2022-05-13T07:20:05Z</dcterms:modified>
</cp:coreProperties>
</file>