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73" r:id="rId3"/>
    <p:sldId id="260" r:id="rId4"/>
    <p:sldId id="266" r:id="rId5"/>
    <p:sldId id="274" r:id="rId6"/>
    <p:sldId id="265" r:id="rId7"/>
    <p:sldId id="263" r:id="rId8"/>
    <p:sldId id="264" r:id="rId9"/>
    <p:sldId id="262" r:id="rId10"/>
    <p:sldId id="275" r:id="rId11"/>
    <p:sldId id="271" r:id="rId12"/>
    <p:sldId id="269" r:id="rId13"/>
    <p:sldId id="270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4C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6" d="100"/>
          <a:sy n="36" d="100"/>
        </p:scale>
        <p:origin x="2154" y="5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2DE01-D497-415D-8794-A8D312958C95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E6C01-2707-41F3-A096-7FC4EBCA6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&#1084;&#1086;&#1083;&#1086;&#1076;&#1077;&#1078;&#1100;\&#1092;&#1080;&#1085;&#1072;&#1083;%20+.mp4" TargetMode="External"/><Relationship Id="rId1" Type="http://schemas.microsoft.com/office/2007/relationships/media" Target="file:///D:\&#1084;&#1086;&#1083;&#1086;&#1076;&#1077;&#1078;&#1100;\&#1092;&#1080;&#1085;&#1072;&#1083;%20+.mp4" TargetMode="Externa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&#1084;&#1086;&#1083;&#1086;&#1076;&#1077;&#1078;&#1100;\&#1096;&#1082;&#1086;&#1083;&#1072;.mp4" TargetMode="External"/><Relationship Id="rId1" Type="http://schemas.microsoft.com/office/2007/relationships/media" Target="file:///D:\&#1084;&#1086;&#1083;&#1086;&#1076;&#1077;&#1078;&#1100;\&#1096;&#1082;&#1086;&#1083;&#1072;.mp4" TargetMode="Externa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&#1084;&#1086;&#1083;&#1086;&#1076;&#1077;&#1078;&#1100;\&#1080;&#1085;&#1090;&#1077;&#1083;&#1077;&#1082;&#1090;%20-.mp4" TargetMode="External"/><Relationship Id="rId1" Type="http://schemas.microsoft.com/office/2007/relationships/media" Target="file:///D:\&#1084;&#1086;&#1083;&#1086;&#1076;&#1077;&#1078;&#1100;\&#1080;&#1085;&#1090;&#1077;&#1083;&#1077;&#1082;&#1090;%20-.mp4" TargetMode="Externa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&#1084;&#1086;&#1083;&#1086;&#1076;&#1077;&#1078;&#1100;\&#1090;&#1085;&#1090;.mp4" TargetMode="External"/><Relationship Id="rId1" Type="http://schemas.microsoft.com/office/2007/relationships/media" Target="file:///D:\&#1084;&#1086;&#1083;&#1086;&#1076;&#1077;&#1078;&#1100;\&#1090;&#1085;&#1090;.mp4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&#1084;&#1086;&#1083;&#1086;&#1076;&#1077;&#1078;&#1100;\&#1087;&#1077;&#1089;&#1085;&#1103;%20-.mp4" TargetMode="External"/><Relationship Id="rId1" Type="http://schemas.microsoft.com/office/2007/relationships/media" Target="file:///D:\&#1084;&#1086;&#1083;&#1086;&#1076;&#1077;&#1078;&#1100;\&#1087;&#1077;&#1089;&#1085;&#1103;%20-.mp4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645024"/>
            <a:ext cx="6400800" cy="1600200"/>
          </a:xfrm>
        </p:spPr>
        <p:txBody>
          <a:bodyPr>
            <a:noAutofit/>
          </a:bodyPr>
          <a:lstStyle/>
          <a:p>
            <a:r>
              <a:rPr lang="ru-RU" sz="2800" b="1" dirty="0"/>
              <a:t>Цель</a:t>
            </a:r>
            <a:r>
              <a:rPr lang="en-US" sz="2800" dirty="0"/>
              <a:t>:</a:t>
            </a:r>
            <a:r>
              <a:rPr lang="ru-RU" sz="2800" dirty="0"/>
              <a:t> Выяснить отношение молодежи к обозначенной теме. Определить, по мнению студентов, причины существующих проблем в молодежной среде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Молодежь – объект модернизации или деградации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1520" y="3200400"/>
            <a:ext cx="8568952" cy="3324944"/>
          </a:xfrm>
        </p:spPr>
        <p:txBody>
          <a:bodyPr>
            <a:normAutofit fontScale="70000" lnSpcReduction="20000"/>
          </a:bodyPr>
          <a:lstStyle/>
          <a:p>
            <a:pPr indent="-342900" algn="l">
              <a:spcBef>
                <a:spcPts val="0"/>
              </a:spcBef>
            </a:pPr>
            <a:r>
              <a:rPr lang="ru-RU" sz="2800" dirty="0">
                <a:solidFill>
                  <a:schemeClr val="tx1"/>
                </a:solidFill>
              </a:rPr>
              <a:t>1. Интеллект российской молодежи выше американской. Словарный запас американских школьников (начальная школа)1800слов,российских - 10000 </a:t>
            </a:r>
          </a:p>
          <a:p>
            <a:pPr indent="-342900" algn="l"/>
            <a:endParaRPr lang="ru-RU" sz="2800" dirty="0">
              <a:solidFill>
                <a:schemeClr val="tx1"/>
              </a:solidFill>
            </a:endParaRPr>
          </a:p>
          <a:p>
            <a:pPr indent="-342900" algn="l"/>
            <a:r>
              <a:rPr lang="ru-RU" sz="2800" dirty="0">
                <a:solidFill>
                  <a:schemeClr val="tx1"/>
                </a:solidFill>
              </a:rPr>
              <a:t>2. Российские школьники являются победителями международных олимпиад (2018г, олимпиада по химии в Москве, участники – 21 страна, 1-е место</a:t>
            </a:r>
            <a:r>
              <a:rPr lang="en-US" sz="2800" dirty="0">
                <a:solidFill>
                  <a:schemeClr val="tx1"/>
                </a:solidFill>
              </a:rPr>
              <a:t>;</a:t>
            </a:r>
            <a:r>
              <a:rPr lang="ru-RU" sz="2800" dirty="0">
                <a:solidFill>
                  <a:schemeClr val="tx1"/>
                </a:solidFill>
              </a:rPr>
              <a:t> олимпиада по Физике в Цюрихе, участники – 60 стран, 4-е место).</a:t>
            </a:r>
          </a:p>
          <a:p>
            <a:pPr indent="-342900" algn="l"/>
            <a:endParaRPr lang="ru-RU" sz="2800" dirty="0">
              <a:solidFill>
                <a:schemeClr val="tx1"/>
              </a:solidFill>
            </a:endParaRPr>
          </a:p>
          <a:p>
            <a:pPr indent="-342900" algn="l"/>
            <a:r>
              <a:rPr lang="ru-RU" sz="2800" dirty="0">
                <a:solidFill>
                  <a:schemeClr val="tx1"/>
                </a:solidFill>
              </a:rPr>
              <a:t>3. В ежегодных конкурсах на соискание премий и медалей РАН 2</a:t>
            </a:r>
            <a:r>
              <a:rPr lang="en-US" sz="2800" dirty="0">
                <a:solidFill>
                  <a:schemeClr val="tx1"/>
                </a:solidFill>
              </a:rPr>
              <a:t>/</a:t>
            </a:r>
            <a:r>
              <a:rPr lang="ru-RU" sz="2800" dirty="0">
                <a:solidFill>
                  <a:schemeClr val="tx1"/>
                </a:solidFill>
              </a:rPr>
              <a:t>3 заявок от молодежи.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Социологический портрет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492896"/>
            <a:ext cx="77724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финал +.mp4">
            <a:hlinkClick r:id="" action="ppaction://media"/>
          </p:cNvPr>
          <p:cNvPicPr>
            <a:picLocks noGrp="1" noChangeAspect="1"/>
          </p:cNvPicPr>
          <p:nvPr>
            <p:ph sz="quarter"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323528" y="980728"/>
            <a:ext cx="8558080" cy="4813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492896"/>
            <a:ext cx="77724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школа.mp4">
            <a:hlinkClick r:id="" action="ppaction://media"/>
          </p:cNvPr>
          <p:cNvPicPr>
            <a:picLocks noGrp="1" noChangeAspect="1"/>
          </p:cNvPicPr>
          <p:nvPr>
            <p:ph sz="quarter"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79512" y="980728"/>
            <a:ext cx="8780872" cy="49392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80928"/>
            <a:ext cx="77724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интелект -.mp4">
            <a:hlinkClick r:id="" action="ppaction://media"/>
          </p:cNvPr>
          <p:cNvPicPr>
            <a:picLocks noGrp="1" noChangeAspect="1"/>
          </p:cNvPicPr>
          <p:nvPr>
            <p:ph sz="quarter"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79512" y="1052736"/>
            <a:ext cx="8780468" cy="49390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Молодежь\диаграм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395989" cy="5777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1520" y="3140968"/>
            <a:ext cx="8424936" cy="1080120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ru-RU" sz="3400" i="1" dirty="0">
                <a:solidFill>
                  <a:schemeClr val="tx1"/>
                </a:solidFill>
              </a:rPr>
              <a:t>81% молодых респондентов верят в собственное будущее и перспективы развития России</a:t>
            </a:r>
            <a:br>
              <a:rPr lang="ru-RU" sz="3400" i="1" dirty="0">
                <a:solidFill>
                  <a:schemeClr val="tx1"/>
                </a:solidFill>
              </a:rPr>
            </a:br>
            <a:br>
              <a:rPr lang="ru-RU" sz="3400" i="1" dirty="0">
                <a:solidFill>
                  <a:schemeClr val="tx1"/>
                </a:solidFill>
              </a:rPr>
            </a:br>
            <a:r>
              <a:rPr lang="ru-RU" sz="3400" i="1" dirty="0">
                <a:solidFill>
                  <a:schemeClr val="tx1"/>
                </a:solidFill>
              </a:rPr>
              <a:t>82% молодежи гордятся подвигами дедов и прадедов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9512" y="1505930"/>
            <a:ext cx="8507288" cy="1470025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Социологический портрет молодежи: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51920" y="4293096"/>
            <a:ext cx="51125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rgbClr val="DE4C18"/>
                </a:solidFill>
              </a:rPr>
              <a:t>1.Свободна</a:t>
            </a:r>
            <a:br>
              <a:rPr lang="ru-RU" sz="2000" b="1" i="1" dirty="0">
                <a:solidFill>
                  <a:srgbClr val="DE4C18"/>
                </a:solidFill>
              </a:rPr>
            </a:br>
            <a:r>
              <a:rPr lang="ru-RU" sz="2000" b="1" i="1" dirty="0">
                <a:solidFill>
                  <a:srgbClr val="DE4C18"/>
                </a:solidFill>
              </a:rPr>
              <a:t>2.Коммуникабельна</a:t>
            </a:r>
            <a:br>
              <a:rPr lang="ru-RU" sz="2000" b="1" i="1" dirty="0">
                <a:solidFill>
                  <a:srgbClr val="DE4C18"/>
                </a:solidFill>
              </a:rPr>
            </a:br>
            <a:r>
              <a:rPr lang="ru-RU" sz="2000" b="1" i="1" dirty="0">
                <a:solidFill>
                  <a:srgbClr val="DE4C18"/>
                </a:solidFill>
              </a:rPr>
              <a:t>3.Амбициозна</a:t>
            </a:r>
            <a:br>
              <a:rPr lang="ru-RU" sz="2000" b="1" i="1" dirty="0">
                <a:solidFill>
                  <a:srgbClr val="DE4C18"/>
                </a:solidFill>
              </a:rPr>
            </a:br>
            <a:r>
              <a:rPr lang="ru-RU" sz="2000" b="1" i="1" dirty="0">
                <a:solidFill>
                  <a:srgbClr val="DE4C18"/>
                </a:solidFill>
              </a:rPr>
              <a:t>4.С высокой самооценкой</a:t>
            </a:r>
            <a:br>
              <a:rPr lang="ru-RU" sz="2000" b="1" i="1" dirty="0">
                <a:solidFill>
                  <a:srgbClr val="DE4C18"/>
                </a:solidFill>
              </a:rPr>
            </a:br>
            <a:r>
              <a:rPr lang="ru-RU" sz="2000" b="1" i="1" dirty="0">
                <a:solidFill>
                  <a:srgbClr val="DE4C18"/>
                </a:solidFill>
              </a:rPr>
              <a:t>5.Ей присущи разумный консерватизм, устремленность в будущее</a:t>
            </a:r>
            <a:br>
              <a:rPr lang="ru-RU" sz="2000" b="1" i="1" dirty="0">
                <a:solidFill>
                  <a:srgbClr val="DE4C18"/>
                </a:solidFill>
              </a:rPr>
            </a:br>
            <a:r>
              <a:rPr lang="ru-RU" sz="2000" b="1" i="1" dirty="0">
                <a:solidFill>
                  <a:srgbClr val="DE4C18"/>
                </a:solidFill>
              </a:rPr>
              <a:t>6.Способна к инновациям</a:t>
            </a:r>
            <a:endParaRPr lang="ru-RU" sz="2000" b="1" dirty="0">
              <a:solidFill>
                <a:srgbClr val="DE4C18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60648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DE4C18"/>
                </a:solidFill>
              </a:rPr>
              <a:t>Молодежь</a:t>
            </a:r>
            <a:r>
              <a:rPr lang="ru-RU" sz="2400" i="1" dirty="0">
                <a:solidFill>
                  <a:srgbClr val="DE4C18"/>
                </a:solidFill>
              </a:rPr>
              <a:t> – будущее России, т.к. молодежь, ее подходы к жизни определяют направления развития страны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420888"/>
            <a:ext cx="7772400" cy="580926"/>
          </a:xfrm>
        </p:spPr>
        <p:txBody>
          <a:bodyPr>
            <a:normAutofit fontScale="90000"/>
          </a:bodyPr>
          <a:lstStyle/>
          <a:p>
            <a:endParaRPr lang="ru-RU" u="sng" dirty="0">
              <a:solidFill>
                <a:srgbClr val="DE4C18"/>
              </a:solidFill>
            </a:endParaRPr>
          </a:p>
        </p:txBody>
      </p:sp>
      <p:pic>
        <p:nvPicPr>
          <p:cNvPr id="4" name="тнт.mp4">
            <a:hlinkClick r:id="" action="ppaction://media"/>
          </p:cNvPr>
          <p:cNvPicPr>
            <a:picLocks noGrp="1" noChangeAspect="1"/>
          </p:cNvPicPr>
          <p:nvPr>
            <p:ph sz="quarter"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51520" y="980728"/>
            <a:ext cx="8676456" cy="48805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7772400" cy="36490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песня -.mp4">
            <a:hlinkClick r:id="" action="ppaction://media"/>
          </p:cNvPr>
          <p:cNvPicPr>
            <a:picLocks noGrp="1" noChangeAspect="1"/>
          </p:cNvPicPr>
          <p:nvPr>
            <p:ph sz="quarter"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99525" y="1124744"/>
            <a:ext cx="8508843" cy="478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23528" y="3284984"/>
            <a:ext cx="8568952" cy="3024336"/>
          </a:xfrm>
        </p:spPr>
        <p:txBody>
          <a:bodyPr>
            <a:noAutofit/>
          </a:bodyPr>
          <a:lstStyle/>
          <a:p>
            <a:pPr algn="l"/>
            <a:r>
              <a:rPr lang="ru-RU" sz="1800" dirty="0">
                <a:solidFill>
                  <a:schemeClr val="tx1"/>
                </a:solidFill>
              </a:rPr>
              <a:t>80% подростков употребляют алкогольные напитки</a:t>
            </a:r>
            <a:br>
              <a:rPr lang="ru-RU" sz="1800" dirty="0">
                <a:solidFill>
                  <a:schemeClr val="tx1"/>
                </a:solidFill>
              </a:rPr>
            </a:b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80% молодежи используют ненормативную лексику как норму общения</a:t>
            </a:r>
            <a:br>
              <a:rPr lang="ru-RU" sz="1800" dirty="0">
                <a:solidFill>
                  <a:schemeClr val="tx1"/>
                </a:solidFill>
              </a:rPr>
            </a:b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В России 6 млн. наркоманов. Из них 2</a:t>
            </a:r>
            <a:r>
              <a:rPr lang="en-US" sz="1800" dirty="0">
                <a:solidFill>
                  <a:schemeClr val="tx1"/>
                </a:solidFill>
              </a:rPr>
              <a:t>/</a:t>
            </a:r>
            <a:r>
              <a:rPr lang="ru-RU" sz="1800" dirty="0">
                <a:solidFill>
                  <a:schemeClr val="tx1"/>
                </a:solidFill>
              </a:rPr>
              <a:t>3 молодежь. За последние 10 лет число наркоманов среди молодежи выросло в 18 раз.</a:t>
            </a:r>
            <a:br>
              <a:rPr lang="ru-RU" sz="1800" dirty="0">
                <a:solidFill>
                  <a:schemeClr val="tx1"/>
                </a:solidFill>
              </a:rPr>
            </a:b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Каждый 8-ой из 10 старшеклассников курит</a:t>
            </a:r>
            <a:br>
              <a:rPr lang="ru-RU" sz="1800" dirty="0">
                <a:solidFill>
                  <a:schemeClr val="tx1"/>
                </a:solidFill>
              </a:rPr>
            </a:b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50% юношей призывного возраста имеют физические отклонения (вес, рост, различные болезни) </a:t>
            </a:r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505930"/>
            <a:ext cx="8964488" cy="1470025"/>
          </a:xfrm>
        </p:spPr>
        <p:txBody>
          <a:bodyPr>
            <a:normAutofit/>
          </a:bodyPr>
          <a:lstStyle/>
          <a:p>
            <a:r>
              <a:rPr lang="ru-RU" dirty="0"/>
              <a:t>Социологический портрет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814a6f788d718969ea4e000f6f2594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3882008" cy="246640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4221088"/>
            <a:ext cx="38884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/>
              <a:t>Алексеенко</a:t>
            </a:r>
            <a:r>
              <a:rPr lang="ru-RU" sz="2000" b="1" dirty="0"/>
              <a:t> Ирина Васильевна</a:t>
            </a:r>
            <a:r>
              <a:rPr lang="ru-RU" sz="2000" dirty="0"/>
              <a:t> </a:t>
            </a:r>
            <a:br>
              <a:rPr lang="ru-RU" sz="2000" dirty="0"/>
            </a:br>
            <a:r>
              <a:rPr lang="ru-RU" sz="2000" dirty="0"/>
              <a:t>Кандидат биологических наук.. Один из разработчиков препарата для лечения рака </a:t>
            </a:r>
            <a:r>
              <a:rPr lang="ru-RU" sz="2000" dirty="0" err="1"/>
              <a:t>АнтионкоРАН-М</a:t>
            </a:r>
            <a:r>
              <a:rPr lang="ru-RU" sz="2000" dirty="0"/>
              <a:t> .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Рисунок 5" descr="1950225d60a4e373215da105c914e8d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61048"/>
            <a:ext cx="3788918" cy="2487874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427984" y="1340768"/>
            <a:ext cx="449999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Ильина Инна Вячеславовна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 </a:t>
            </a:r>
            <a:br>
              <a:rPr kumimoji="0" lang="ru-RU" sz="2000" b="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Разработала комбинированную систему «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Фемтосекундный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лазерный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скальпель-оптический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пинцет» для микрохирургии и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микроманипулирования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в задачах репродуктивной и регенеративной медицины. </a:t>
            </a:r>
            <a:endParaRPr kumimoji="0" lang="ru-RU" sz="32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188640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u="sng" dirty="0">
                <a:solidFill>
                  <a:srgbClr val="DE4C18"/>
                </a:solidFill>
              </a:rPr>
              <a:t>Молодежь - будущее России (учёные)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Юлия Липницкая,фигурное катание,16 лет. Номер 6 в рейтинге PROСПОР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24744"/>
            <a:ext cx="3024336" cy="3024336"/>
          </a:xfrm>
          <a:prstGeom prst="rect">
            <a:avLst/>
          </a:prstGeom>
        </p:spPr>
      </p:pic>
      <p:pic>
        <p:nvPicPr>
          <p:cNvPr id="3" name="Рисунок 2" descr="Максим Ковтун,фигурное катание,19 лет.№45 в рейтинге PROСПОР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3068960"/>
            <a:ext cx="3548354" cy="3548354"/>
          </a:xfrm>
          <a:prstGeom prst="rect">
            <a:avLst/>
          </a:prstGeom>
        </p:spPr>
      </p:pic>
      <p:pic>
        <p:nvPicPr>
          <p:cNvPr id="2" name="Рисунок 1" descr="Аделина Сотникова, фигурное катание, 18 лет. Номер 11 в рейтинге PROСПОР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1340768"/>
            <a:ext cx="3068960" cy="30689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260648"/>
            <a:ext cx="81415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u="sng" dirty="0">
                <a:solidFill>
                  <a:srgbClr val="DE4C18"/>
                </a:solidFill>
              </a:rPr>
              <a:t>Молодежь - будущее России  (спортсмены)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293096"/>
            <a:ext cx="266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Юлия </a:t>
            </a:r>
            <a:r>
              <a:rPr lang="ru-RU" dirty="0" err="1"/>
              <a:t>Липницкая</a:t>
            </a:r>
            <a:r>
              <a:rPr lang="ru-RU" dirty="0"/>
              <a:t>, фигурное катание, 16 лет. Номер 6 в рейтинге PROСПОРТ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44208" y="4437112"/>
            <a:ext cx="2520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Аделина</a:t>
            </a:r>
            <a:r>
              <a:rPr lang="ru-RU" dirty="0"/>
              <a:t> Сотникова, фигурное катание, 18 лет. Номер 11 в рейтинге PROСПОРТ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75856" y="1556792"/>
            <a:ext cx="25202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Максим </a:t>
            </a:r>
            <a:r>
              <a:rPr lang="ru-RU" dirty="0" err="1"/>
              <a:t>Ковтун,фигурное</a:t>
            </a:r>
            <a:r>
              <a:rPr lang="ru-RU" dirty="0"/>
              <a:t> катание, 19 лет. Номер 45 в рейтинге PROСПОРТ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молодежь\режисеры\ИВАН ТВЕРДОВСКИЙ, 27 ЛЕ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3419872" cy="2271009"/>
          </a:xfrm>
          <a:prstGeom prst="rect">
            <a:avLst/>
          </a:prstGeom>
          <a:noFill/>
        </p:spPr>
      </p:pic>
      <p:pic>
        <p:nvPicPr>
          <p:cNvPr id="1027" name="Picture 3" descr="D:\молодежь\режисеры\ЕГОР БАРАНОВ, 27 ЛЕ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052736"/>
            <a:ext cx="3707904" cy="247193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1560" y="188640"/>
            <a:ext cx="80516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u="sng" dirty="0">
                <a:solidFill>
                  <a:srgbClr val="DE4C18"/>
                </a:solidFill>
              </a:rPr>
              <a:t>Молодежь - будущее России (режиссеры)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6309320"/>
            <a:ext cx="2915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ДАРЬЯ ЛЕБЕДЕВА, 26 ЛЕТ</a:t>
            </a:r>
          </a:p>
        </p:txBody>
      </p:sp>
      <p:pic>
        <p:nvPicPr>
          <p:cNvPr id="1026" name="Picture 2" descr="D:\молодежь\режисеры\ДАРЬЯ ЛЕБЕДЕВА, 26 ЛЕТ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3501008"/>
            <a:ext cx="4183901" cy="278490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372200" y="3645024"/>
            <a:ext cx="25903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ЕГОР БАРАНОВ, 27 ЛЕТ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3429000"/>
            <a:ext cx="3237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ИВАН ТВЕРДОВСКИЙ, 27 ЛЕТ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тров Александр Андреевич 30 ле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196752"/>
            <a:ext cx="2857500" cy="4286250"/>
          </a:xfrm>
          <a:prstGeom prst="rect">
            <a:avLst/>
          </a:prstGeom>
        </p:spPr>
      </p:pic>
      <p:pic>
        <p:nvPicPr>
          <p:cNvPr id="3" name="Рисунок 2" descr="Светлана Иванова. 33 год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196752"/>
            <a:ext cx="4762500" cy="31718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188640"/>
            <a:ext cx="8361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u="sng" dirty="0">
                <a:solidFill>
                  <a:srgbClr val="DE4C18"/>
                </a:solidFill>
              </a:rPr>
              <a:t>Молодежь - будущее России  (актеры)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5373216"/>
            <a:ext cx="3708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Петров Александр 30 лет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4293096"/>
            <a:ext cx="4536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Светлана Иванова. 33 года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255</TotalTime>
  <Words>253</Words>
  <Application>Microsoft Office PowerPoint</Application>
  <PresentationFormat>Экран (4:3)</PresentationFormat>
  <Paragraphs>28</Paragraphs>
  <Slides>14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Cambria</vt:lpstr>
      <vt:lpstr>Franklin Gothic Book</vt:lpstr>
      <vt:lpstr>Perpetua</vt:lpstr>
      <vt:lpstr>Times New Roman</vt:lpstr>
      <vt:lpstr>Wingdings 2</vt:lpstr>
      <vt:lpstr>Справедливость</vt:lpstr>
      <vt:lpstr>Молодежь – объект модернизации или деградации</vt:lpstr>
      <vt:lpstr>Социологический портрет молодежи:</vt:lpstr>
      <vt:lpstr>Презентация PowerPoint</vt:lpstr>
      <vt:lpstr>Презентация PowerPoint</vt:lpstr>
      <vt:lpstr>Социологический портрет </vt:lpstr>
      <vt:lpstr>Презентация PowerPoint</vt:lpstr>
      <vt:lpstr>Презентация PowerPoint</vt:lpstr>
      <vt:lpstr>Презентация PowerPoint</vt:lpstr>
      <vt:lpstr>Презентация PowerPoint</vt:lpstr>
      <vt:lpstr>Социологический портрет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Молодежь – объект модернизации или деградации</dc:title>
  <dc:creator>Киреева Валентина Владимировна</dc:creator>
  <cp:lastModifiedBy>Подлесная Екатерина Николаевна</cp:lastModifiedBy>
  <cp:revision>13</cp:revision>
  <dcterms:created xsi:type="dcterms:W3CDTF">2019-04-24T08:35:56Z</dcterms:created>
  <dcterms:modified xsi:type="dcterms:W3CDTF">2019-04-26T10:32:30Z</dcterms:modified>
</cp:coreProperties>
</file>