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8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A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6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Сборочные чертежи</a:t>
            </a:r>
            <a:endParaRPr lang="ru-RU" sz="7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Блок направляющий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9375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5976" y="1988840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а). На фото изображена сборочная единица- блок направляющий.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б). Сборочную единицу можно разобрать на ее составные части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фото чертежа блока направляющего и заполненного бланка спецификации. 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3600" y="1600200"/>
            <a:ext cx="6516799" cy="4708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сборочной единицы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1325" y="2216150"/>
            <a:ext cx="3181350" cy="3476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Ролик. Сборочный чертеж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017762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556792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 направляющий состоит из одной сборочной единицы- Ролика, который состоит из двух деталей: Ролика и Втулки; еще в состав Блока входят Вилка, Кронштейн, Планка и Ось. Все эти детали должны быть изготовлены для этой сборочной единицы и поэтому далее прилагаются чертежи этих деталей с указанными в схеме шифрами чертежей.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Ролик                               Втулка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4673" y="1600200"/>
            <a:ext cx="8034654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Вилка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6590" y="1600200"/>
            <a:ext cx="755081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в спецификации идет перечень стандартных изделий. Эти изделия, в основном крепежные и вспомогательные, закупают уже готовыми, их не нужно изготавливать, а значит и прилагать их чертежи. Достаточно воспользоваться стандартом, номер которого указан в спецификации, и в стандарте будет дан и чертеж нужного изделия, и все необходимые размеры.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в спецификации может быть перечень "Вспомогательные материалы". В нем могут быть указаны такие материалы, которые не являются деталями и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например смазка, уплотнение (ФУМ, пенька и т. д.)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Нанесение номеров позиций на сборочных чертежах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257550" cy="249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39952" y="2204864"/>
            <a:ext cx="45365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Номера позиций на сборочных чертежах наносят таким образом,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полки линий выносок выстраивались в ряд или в столбик.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линий выноски произвольно, главное - они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должны пересекаться между собой. 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выполнения разрезов на сборочных чертежах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Каждая деталь заштриховывается в своем направлении с одинаковым расстоянием между линиями штриховки.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(Тема "Графическое обозначение  сечениях").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Смежные детали штрихуют в противоположных направлениях.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Если толщина детали на чертеже менее 2 мм, то такую деталь на штрихуют, а зачерняют.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Сплошные детали цилиндрической формы (валы, оси, пальцы, штыри, оси, ручки, шпонки, крепежные детали, заклепки и т. п.) показывают условно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нерассеченными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(не штрихуют), например, на рис. 5 деталь позиции 5- ось.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492896"/>
            <a:ext cx="8229600" cy="209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Цель: научиться составлять и выполнять сборочные чертежи, выполнять спецификацию в соответствии  ГОСТ 2.108-68.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Условности и упрощения на сборочных чертежах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Сборочные чертежи как правило очень насыщены информацией, поэтому для упрощения их выполнения и чтения применяют следующие приемы: </a:t>
            </a:r>
          </a:p>
          <a:p>
            <a:r>
              <a:rPr lang="ru-RU" sz="2000" dirty="0" smtClean="0"/>
              <a:t>Если изделие является симметричной фигурой, то лучше всего использовать соединение половины вида с половиной разреза или части вида с частью разреза. </a:t>
            </a:r>
          </a:p>
          <a:p>
            <a:r>
              <a:rPr lang="ru-RU" sz="2000" dirty="0" smtClean="0"/>
              <a:t>1. Крупные и сложные детали, которые входят в состав механизма в готовом виде, например электродвигатели, редуктора и т. д., вычерчивают не подробно, а упрощенно по контурам и указывают присоединительные размеры; </a:t>
            </a:r>
          </a:p>
          <a:p>
            <a:r>
              <a:rPr lang="ru-RU" sz="2000" dirty="0" smtClean="0"/>
              <a:t>2. Незначительную конусность и уклон для наглядности показывают с увеличением; </a:t>
            </a:r>
          </a:p>
          <a:p>
            <a:r>
              <a:rPr lang="ru-RU" sz="2000" dirty="0" smtClean="0"/>
              <a:t>3. Предметы, изготовленные из прозрачных материалов изображают как непрозрачные;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077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Условности и упрощения на сборочных чертежах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39472" cy="54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4. Сварное, паяное, клееное соединение из однородного материала в сборе с другими изделиями в разрезе штрихуют в одну сторону, изображая границы между деталями сплошными толстыми линиями (а). </a:t>
            </a:r>
          </a:p>
          <a:p>
            <a:r>
              <a:rPr lang="ru-RU" sz="2400" dirty="0" smtClean="0"/>
              <a:t>5. На видах и разрезах можно не показывать такие элементы деталей, как фаски, галтели, проточки углубления, выступы, переходы, рифления, насечки и другие мелкие элементы, так как они будут подробно изображены на чертежах деталей (с); </a:t>
            </a:r>
          </a:p>
          <a:p>
            <a:r>
              <a:rPr lang="ru-RU" sz="2400" dirty="0" smtClean="0"/>
              <a:t>6. Головки болтов можно изображать упрощенно, без конических фасок (</a:t>
            </a:r>
            <a:r>
              <a:rPr lang="ru-RU" sz="2400" dirty="0" err="1" smtClean="0"/>
              <a:t>b</a:t>
            </a:r>
            <a:r>
              <a:rPr lang="ru-RU" sz="2400" dirty="0" smtClean="0"/>
              <a:t>) и (</a:t>
            </a:r>
            <a:r>
              <a:rPr lang="ru-RU" sz="2400" dirty="0" err="1" smtClean="0"/>
              <a:t>d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7. Если на сборочном чертеже даны несколько одинаковых деталей, то подробно показывают только одно, а остальные упрощенно; </a:t>
            </a:r>
          </a:p>
          <a:p>
            <a:r>
              <a:rPr lang="ru-RU" sz="2400" dirty="0" smtClean="0"/>
              <a:t>8. Задний контур пружины обычно не показывают.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7241" y="1600200"/>
            <a:ext cx="4129518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81709" cy="33131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Чтение сборочного чертежа.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>
            <a:normAutofit fontScale="70000" lnSpcReduction="20000"/>
          </a:bodyPr>
          <a:lstStyle/>
          <a:p>
            <a:r>
              <a:rPr lang="ru-RU" sz="7200" dirty="0" smtClean="0"/>
              <a:t>Чтением сборочного чертежа называют процесс определения </a:t>
            </a:r>
          </a:p>
          <a:p>
            <a:r>
              <a:rPr lang="ru-RU" sz="7200" dirty="0" smtClean="0"/>
              <a:t>• конструкции, </a:t>
            </a:r>
          </a:p>
          <a:p>
            <a:r>
              <a:rPr lang="ru-RU" sz="7200" dirty="0" smtClean="0"/>
              <a:t>• размеров, </a:t>
            </a:r>
          </a:p>
          <a:p>
            <a:r>
              <a:rPr lang="ru-RU" sz="7200" dirty="0" smtClean="0"/>
              <a:t>• принципа работы изделия по его чертежу </a:t>
            </a:r>
          </a:p>
          <a:p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936104"/>
          </a:xfrm>
        </p:spPr>
        <p:txBody>
          <a:bodyPr/>
          <a:lstStyle/>
          <a:p>
            <a:pPr algn="ctr"/>
            <a:r>
              <a:rPr lang="ru-RU" sz="3600" dirty="0" smtClean="0">
                <a:effectLst/>
              </a:rPr>
              <a:t>Последовательность чтения сборочного чертежа изделия:</a:t>
            </a:r>
            <a:endParaRPr lang="ru-RU" sz="36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• по основной надписи определить наименование изделия и масштаб изображения; </a:t>
            </a:r>
          </a:p>
          <a:p>
            <a:r>
              <a:rPr lang="ru-RU" sz="2800" dirty="0" smtClean="0"/>
              <a:t>• по изображениям выяснить, какие виды, разрезы, сечения выполнены на чертеже и каково назначение каждого из них; </a:t>
            </a:r>
          </a:p>
          <a:p>
            <a:r>
              <a:rPr lang="ru-RU" sz="2800" dirty="0" smtClean="0"/>
              <a:t>• прочитать технические требования на чертеже и проставленные размеры; </a:t>
            </a:r>
          </a:p>
          <a:p>
            <a:r>
              <a:rPr lang="ru-RU" sz="2800" dirty="0" smtClean="0"/>
              <a:t>• по спецификации определить назначение каждой детали, положение ее на чертеже;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• установить способы соединения деталей между собой и их взаимодействия, определить пределы перемещения подвижных деталей; </a:t>
            </a:r>
          </a:p>
          <a:p>
            <a:r>
              <a:rPr lang="ru-RU" sz="2800" dirty="0" smtClean="0"/>
              <a:t>• последовательно для каждой детали, входящей в сборочную единицу, выяснить ее геометрические формы и размеры, то есть определить конструкцию детали; </a:t>
            </a:r>
          </a:p>
          <a:p>
            <a:r>
              <a:rPr lang="ru-RU" sz="2800" dirty="0" smtClean="0"/>
              <a:t>• мысленно представить внешние, внутренние формы изделия в целом и разобраться в его работе; </a:t>
            </a:r>
          </a:p>
          <a:p>
            <a:r>
              <a:rPr lang="ru-RU" sz="2800" dirty="0" smtClean="0"/>
              <a:t>• определить порядок сборки и разборки изделия, то есть порядок отделения одной детали от другой, как это делается при демонтаже изделия.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091208"/>
          </a:xfrm>
        </p:spPr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507786"/>
            <a:ext cx="8784976" cy="2073342"/>
          </a:xfrm>
        </p:spPr>
        <p:txBody>
          <a:bodyPr/>
          <a:lstStyle/>
          <a:p>
            <a:r>
              <a:rPr lang="ru-RU" dirty="0" smtClean="0"/>
              <a:t>Боголюбов С.К.« Инженерная графика»</a:t>
            </a:r>
          </a:p>
          <a:p>
            <a:r>
              <a:rPr lang="ru-RU" dirty="0" smtClean="0"/>
              <a:t>Учебник по общеобразовательных учреждений. А.Д.Ботвинников, В.Н.Виноградов, </a:t>
            </a:r>
            <a:r>
              <a:rPr lang="ru-RU" dirty="0" err="1" smtClean="0"/>
              <a:t>И.С.Вышнепольский</a:t>
            </a:r>
            <a:r>
              <a:rPr lang="ru-RU" dirty="0" smtClean="0"/>
              <a:t>. Просвещение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Сборочной единицей называется изделие, составные части которого соединены сборочными операциями. </a:t>
            </a:r>
          </a:p>
          <a:p>
            <a:r>
              <a:rPr lang="ru-RU" dirty="0" smtClean="0"/>
              <a:t>Сборочным чертежом называется документ, который содержит изображение изделия и данные, необходимые для его изготовления- сборки.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25609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рисунке приведен сборочный чертеж вентиля, выполненный в ISO. На чертеже изображены фронтальный разрез, выполненный вместо главного вида и вид сверху. Детали, входящие в состав механизма, пронумерованы цифрами, записанными над полками линий выносок. Линии выноски внутри детали заканчиваются точками. Над основной надписью находится таблица, в которой указан перечень составных частей, входящих в состав сборочной единицы- спецификация.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Сборочный чертеж вентиля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2366" y="1600200"/>
            <a:ext cx="6599268" cy="4708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Сборочный чертеж должен содержать: </a:t>
            </a:r>
          </a:p>
          <a:p>
            <a:r>
              <a:rPr lang="ru-RU" dirty="0" smtClean="0"/>
              <a:t>1). изображение сборочной единицы, дающее полное представление о расположении и взаимной связи составных частей, соединяемых по данному чертежу; </a:t>
            </a:r>
          </a:p>
          <a:p>
            <a:r>
              <a:rPr lang="ru-RU" dirty="0" smtClean="0"/>
              <a:t>2). эксплуатационные, установочные и присоединительные размеры, которые должны быть выполнены и проконтролированы по данному чертежу; </a:t>
            </a:r>
          </a:p>
          <a:p>
            <a:r>
              <a:rPr lang="ru-RU" dirty="0" smtClean="0"/>
              <a:t>3). указания о характере и способе соединения деталей, в том числе неразъемных соединений; </a:t>
            </a:r>
          </a:p>
          <a:p>
            <a:r>
              <a:rPr lang="ru-RU" dirty="0" smtClean="0"/>
              <a:t>4). номера позиций составных частей изделия, расположенные над полками линий выносок; </a:t>
            </a:r>
          </a:p>
          <a:p>
            <a:r>
              <a:rPr lang="ru-RU" dirty="0" smtClean="0"/>
              <a:t>5) основные характеристики изделия, если это необходимо.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b="1" dirty="0" smtClean="0"/>
              <a:t>Спецификация может выполняться на отдельном бланке листа формата А4 </a:t>
            </a:r>
            <a:endParaRPr lang="ru-RU" sz="31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5491" y="1600200"/>
            <a:ext cx="3433017" cy="470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Выполняться сразу на сборочном чертеже, если для этого достаточно места, тогда ее вычерчивают не полностью </a:t>
            </a:r>
            <a:endParaRPr lang="ru-RU" sz="27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3054" y="1600200"/>
            <a:ext cx="573789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500" dirty="0" smtClean="0"/>
              <a:t>Если чертеж выполнятся не на компьютере, а вручную, то спецификацию заполняют чертежным шрифтом.</a:t>
            </a:r>
          </a:p>
          <a:p>
            <a:r>
              <a:rPr lang="ru-RU" sz="3500" dirty="0" smtClean="0"/>
              <a:t> В состав сборочного чертежа входят: </a:t>
            </a:r>
          </a:p>
          <a:p>
            <a:r>
              <a:rPr lang="ru-RU" sz="3500" dirty="0" smtClean="0"/>
              <a:t>- сам сборочный чертеж </a:t>
            </a:r>
          </a:p>
          <a:p>
            <a:r>
              <a:rPr lang="ru-RU" sz="3500" dirty="0" smtClean="0"/>
              <a:t>- спецификация </a:t>
            </a:r>
          </a:p>
          <a:p>
            <a:r>
              <a:rPr lang="ru-RU" sz="3500" dirty="0" smtClean="0"/>
              <a:t>- чертежи деталей, которые необходимо изготовить для этой сборочной единицы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1014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Сборочные чертежи</vt:lpstr>
      <vt:lpstr>Слайд 2</vt:lpstr>
      <vt:lpstr>Слайд 3</vt:lpstr>
      <vt:lpstr>Слайд 4</vt:lpstr>
      <vt:lpstr>Сборочный чертеж вентиля</vt:lpstr>
      <vt:lpstr>Слайд 6</vt:lpstr>
      <vt:lpstr>  Спецификация может выполняться на отдельном бланке листа формата А4 </vt:lpstr>
      <vt:lpstr>  Выполняться сразу на сборочном чертеже, если для этого достаточно места, тогда ее вычерчивают не полностью </vt:lpstr>
      <vt:lpstr>Слайд 9</vt:lpstr>
      <vt:lpstr>Блок направляющий </vt:lpstr>
      <vt:lpstr>фото чертежа блока направляющего и заполненного бланка спецификации. </vt:lpstr>
      <vt:lpstr>Состав сборочной единицы </vt:lpstr>
      <vt:lpstr>Ролик. Сборочный чертеж </vt:lpstr>
      <vt:lpstr>Ролик                               Втулка </vt:lpstr>
      <vt:lpstr>Вилка</vt:lpstr>
      <vt:lpstr>Слайд 16</vt:lpstr>
      <vt:lpstr>Нанесение номеров позиций на сборочных чертежах </vt:lpstr>
      <vt:lpstr>Особенности выполнения разрезов на сборочных чертежах </vt:lpstr>
      <vt:lpstr>Слайд 19</vt:lpstr>
      <vt:lpstr>Условности и упрощения на сборочных чертежах </vt:lpstr>
      <vt:lpstr>Условности и упрощения на сборочных чертежах </vt:lpstr>
      <vt:lpstr>Слайд 22</vt:lpstr>
      <vt:lpstr>Чтение сборочного чертежа. </vt:lpstr>
      <vt:lpstr>Последовательность чтения сборочного чертежа изделия:</vt:lpstr>
      <vt:lpstr>Слайд 25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Сборочные чертежи</dc:title>
  <dc:creator>таня</dc:creator>
  <cp:lastModifiedBy>kurnakova</cp:lastModifiedBy>
  <cp:revision>19</cp:revision>
  <dcterms:created xsi:type="dcterms:W3CDTF">2016-11-29T20:50:47Z</dcterms:created>
  <dcterms:modified xsi:type="dcterms:W3CDTF">2018-10-11T05:42:22Z</dcterms:modified>
</cp:coreProperties>
</file>