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6"/>
  </p:notesMasterIdLst>
  <p:sldIdLst>
    <p:sldId id="256" r:id="rId2"/>
    <p:sldId id="333" r:id="rId3"/>
    <p:sldId id="322" r:id="rId4"/>
    <p:sldId id="285" r:id="rId5"/>
    <p:sldId id="257" r:id="rId6"/>
    <p:sldId id="258" r:id="rId7"/>
    <p:sldId id="324" r:id="rId8"/>
    <p:sldId id="287" r:id="rId9"/>
    <p:sldId id="259" r:id="rId10"/>
    <p:sldId id="260" r:id="rId11"/>
    <p:sldId id="261" r:id="rId12"/>
    <p:sldId id="320" r:id="rId13"/>
    <p:sldId id="316" r:id="rId14"/>
    <p:sldId id="315" r:id="rId15"/>
    <p:sldId id="296" r:id="rId16"/>
    <p:sldId id="290" r:id="rId17"/>
    <p:sldId id="336" r:id="rId18"/>
    <p:sldId id="289" r:id="rId19"/>
    <p:sldId id="291" r:id="rId20"/>
    <p:sldId id="292" r:id="rId21"/>
    <p:sldId id="334" r:id="rId22"/>
    <p:sldId id="310" r:id="rId23"/>
    <p:sldId id="337" r:id="rId24"/>
    <p:sldId id="275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5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CC1F73A-23A2-4E4A-AAF1-FA95C2C2765F}" type="datetimeFigureOut">
              <a:rPr lang="ru-RU"/>
              <a:pPr>
                <a:defRPr/>
              </a:pPr>
              <a:t>15.01.2018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A7BB38E-6F08-4FD1-AF28-A749F37900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1DD1CA-6649-4C2F-9713-69A720DCA57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303512-093F-4C10-9D37-9C48199D71A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BD4467-8ABC-4A12-9621-2D50DFA6215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9E007E-D708-4BB9-8EC0-A95257D4ADA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D9259A-F4A4-47E8-B845-8EA5AF6EE94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3F9DCD-6FB9-4B07-9762-ED14FEDD87E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D56D76-D999-45BB-B587-0EAB009A0AE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DC3806-8B7E-460E-9CC9-92E3CAD599B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D7BDC6-011D-441C-BDD9-E39716E227D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00E0D3-F132-489B-A0D8-44486B58006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2D9D38-9EF7-45B7-B297-979D2DEEE25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E44BF2-E839-4576-887A-DE39E9AF6AF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302B16-34B7-47C2-B76C-03D5B00D7CB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0BDC7A-0272-4D0B-BA30-53A343141FA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55811C-F33A-4927-8394-79B67B090D1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941919-0E0B-4DA3-9B62-D81766651A6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CE60FE-09D8-42F1-86F1-83F7F60906D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7DAA21-4113-4C0F-9189-7DAE158800F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B4110E-DFFE-4DC8-ACCC-194B405CBE8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173C82-E04C-4615-9297-817AF3C4B75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2D3C61-6FCA-48EA-B3DB-A1DE22AB201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493290-A56A-4E8A-8AFE-66659AD0947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99FBF3-2CA8-4C58-9D50-ED97934DF2C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A7964F-E925-44AA-8521-9F94279528F4}" type="datetimeFigureOut">
              <a:rPr lang="ru-RU" smtClean="0"/>
              <a:pPr>
                <a:defRPr/>
              </a:pPr>
              <a:t>15.01.2018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423C21B4-9A89-4BD7-B16F-E0FA84F578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EC3B42-27CA-4139-8659-4B86F5030C38}" type="datetimeFigureOut">
              <a:rPr lang="ru-RU" smtClean="0"/>
              <a:pPr>
                <a:defRPr/>
              </a:pPr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D88692-FFF1-4284-B2C9-9F8EBE8DC1A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2A35D8-DB74-4BA2-9065-B128B4980AE6}" type="datetimeFigureOut">
              <a:rPr lang="ru-RU" smtClean="0"/>
              <a:pPr>
                <a:defRPr/>
              </a:pPr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8B371-513D-4674-A1F9-6F1702275A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0C006-7287-44FE-B790-12DC01A89C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FA48C8-8743-4E4E-850F-FD2745D69A44}" type="datetimeFigureOut">
              <a:rPr lang="ru-RU" smtClean="0"/>
              <a:pPr>
                <a:defRPr/>
              </a:pPr>
              <a:t>15.01.2018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0A980C0A-EA9B-4F0B-BF39-57EF194D177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850238-AD99-4646-AD67-7187E69325AD}" type="datetimeFigureOut">
              <a:rPr lang="ru-RU" smtClean="0"/>
              <a:pPr>
                <a:defRPr/>
              </a:pPr>
              <a:t>15.01.2018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64A664-5C7A-47D4-A97D-EE96EB76A0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8EA53D-1106-4977-8D90-6F02FA2F6D0D}" type="datetimeFigureOut">
              <a:rPr lang="ru-RU" smtClean="0"/>
              <a:pPr>
                <a:defRPr/>
              </a:pPr>
              <a:t>15.01.2018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D7A4F1-5695-49FD-864F-ECB6C2B8EB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F15350-BF9E-4B84-B579-69DAA645F413}" type="datetimeFigureOut">
              <a:rPr lang="ru-RU" smtClean="0"/>
              <a:pPr>
                <a:defRPr/>
              </a:pPr>
              <a:t>15.01.2018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48323F2A-77A3-4B48-9E94-79390FC094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9CE7A7-CAC1-4922-BA33-D6788565B87B}" type="datetimeFigureOut">
              <a:rPr lang="ru-RU" smtClean="0"/>
              <a:pPr>
                <a:defRPr/>
              </a:pPr>
              <a:t>15.01.2018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AEC90D-A361-433A-9E4B-67E8D8E5EA0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BF7DD7-27F4-499B-A021-E09B81FCEA59}" type="datetimeFigureOut">
              <a:rPr lang="ru-RU" smtClean="0"/>
              <a:pPr>
                <a:defRPr/>
              </a:pPr>
              <a:t>15.01.2018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4D8B16-3C22-47F5-82A8-B68856734B4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803519-5B66-4784-B79B-63D1B0EEF989}" type="datetimeFigureOut">
              <a:rPr lang="ru-RU" smtClean="0"/>
              <a:pPr>
                <a:defRPr/>
              </a:pPr>
              <a:t>15.01.2018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D27A5A-738C-4F37-BAF9-389943DAE9A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6790E7-CDCC-49C1-AAEE-E35C939F4DB9}" type="datetimeFigureOut">
              <a:rPr lang="ru-RU" smtClean="0"/>
              <a:pPr>
                <a:defRPr/>
              </a:pPr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FD3E66-388E-47A4-B1FF-6EE7C3285AC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592736FA-EDD0-4414-BC1A-A459C4890381}" type="datetimeFigureOut">
              <a:rPr lang="ru-RU" smtClean="0"/>
              <a:pPr>
                <a:defRPr/>
              </a:pPr>
              <a:t>15.01.2018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9D1E788-387F-43B3-A9E3-1BBF62BEF1E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hyperlink" Target="http://www.relef.ru/data/catalog/products/067575_1.jpg" TargetMode="External"/><Relationship Id="rId7" Type="http://schemas.openxmlformats.org/officeDocument/2006/relationships/hyperlink" Target="http://www.ideallab.ru/shishkov/lider/images/section_pic4.jp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hyperlink" Target="http://shop.klerk.ru/images/trudkn.jpg" TargetMode="Externa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isl.ru/image/10/40/trudovoj-dogovor-2010.jp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hyperlink" Target="http://www.char.ru/books/p823465.jpg" TargetMode="Externa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treetschool.ucoz.ru/img/people/boy-girl/uborka.pn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hyperlink" Target="http://job.rsuh.ru/images/object_48.1171376992.27864.jpg" TargetMode="Externa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vestovar.ru/filestorage/notice/i50_800_600.jpg" TargetMode="External"/><Relationship Id="rId3" Type="http://schemas.openxmlformats.org/officeDocument/2006/relationships/hyperlink" Target="http://download-c.loveradio.ru/pub/351501.jpg" TargetMode="External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hyperlink" Target="http://www.trest14perm.ru/content/images/pobed_1m.jpg" TargetMode="External"/><Relationship Id="rId4" Type="http://schemas.openxmlformats.org/officeDocument/2006/relationships/image" Target="../media/image31.png"/><Relationship Id="rId9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png"/><Relationship Id="rId7" Type="http://schemas.openxmlformats.org/officeDocument/2006/relationships/hyperlink" Target="http://www.ios.ura.ru/upload/furs.jp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fted.uconn.edu/Siegle/SelfRegulation/SEC-IMG/lessonb.gi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hyperlink" Target="http://www.mobile-review.com/sadm_images/spec_divs/navitel/kidar/64171934_big.jpg" TargetMode="External"/><Relationship Id="rId7" Type="http://schemas.openxmlformats.org/officeDocument/2006/relationships/hyperlink" Target="http://www.lexed.ru/i/23b.jpg" TargetMode="External"/><Relationship Id="rId12" Type="http://schemas.openxmlformats.org/officeDocument/2006/relationships/image" Target="../media/image4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jpeg"/><Relationship Id="rId11" Type="http://schemas.openxmlformats.org/officeDocument/2006/relationships/hyperlink" Target="http://www.soldatru.ru/photo/texts/807_main.jpg" TargetMode="External"/><Relationship Id="rId5" Type="http://schemas.openxmlformats.org/officeDocument/2006/relationships/hyperlink" Target="http://furmduljap.iv-edu.ru/albom/trud_1_big.jpg" TargetMode="External"/><Relationship Id="rId10" Type="http://schemas.openxmlformats.org/officeDocument/2006/relationships/image" Target="../media/image44.jpeg"/><Relationship Id="rId4" Type="http://schemas.openxmlformats.org/officeDocument/2006/relationships/image" Target="../media/image41.jpeg"/><Relationship Id="rId9" Type="http://schemas.openxmlformats.org/officeDocument/2006/relationships/hyperlink" Target="http://www.saripkro.ru/images/kpk13_09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w.georgetown.edu/graduate/images/Resume01.jp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hyperlink" Target="http://www.knigisosklada.ru/images/books/1839/big/1839888.jpg" TargetMode="External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hyperlink" Target="http://nihe.by/images/galery/mitso2_.jpg" TargetMode="External"/><Relationship Id="rId7" Type="http://schemas.openxmlformats.org/officeDocument/2006/relationships/hyperlink" Target="http://74439s008.edusite.ru/images/schoolg.gif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Relationship Id="rId5" Type="http://schemas.openxmlformats.org/officeDocument/2006/relationships/hyperlink" Target="http://static2.aif.ru/public/news/619/6b1fba6941446d485f0f7b428bf6603b_big.jpg" TargetMode="External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plom-samara.ru/images/diplom_vish_3.jpg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5" Type="http://schemas.openxmlformats.org/officeDocument/2006/relationships/hyperlink" Target="http://taba.ru/id91043/file/270?fancybox=270" TargetMode="External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ladylaw.ru/wp-content/uploads/2009/01/inspekztiya-truda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omantrick.ru/wp-content/uploads/2010/12/pervoklassnik.jpg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18" Type="http://schemas.openxmlformats.org/officeDocument/2006/relationships/image" Target="../media/image68.png"/><Relationship Id="rId3" Type="http://schemas.openxmlformats.org/officeDocument/2006/relationships/hyperlink" Target="http://i.day.zp.ua/2/1/18ccebc9c0e4bc6611940c5f9825f552.jpg" TargetMode="External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17" Type="http://schemas.openxmlformats.org/officeDocument/2006/relationships/image" Target="../media/image67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5" Type="http://schemas.openxmlformats.org/officeDocument/2006/relationships/image" Target="../media/image65.png"/><Relationship Id="rId10" Type="http://schemas.openxmlformats.org/officeDocument/2006/relationships/image" Target="../media/image60.png"/><Relationship Id="rId4" Type="http://schemas.openxmlformats.org/officeDocument/2006/relationships/image" Target="../media/image54.jpeg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0.jpeg"/><Relationship Id="rId4" Type="http://schemas.openxmlformats.org/officeDocument/2006/relationships/hyperlink" Target="http://sug.kiev.ua/img/event/3871944139.jpg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agnumwms.ru/solutions/monitoring/33509411_83382139.jpg" TargetMode="External"/><Relationship Id="rId13" Type="http://schemas.openxmlformats.org/officeDocument/2006/relationships/image" Target="../media/image76.jpeg"/><Relationship Id="rId3" Type="http://schemas.openxmlformats.org/officeDocument/2006/relationships/hyperlink" Target="http://s45.radikal.ru/i109/0905/7c/8d1c84f3f95b.jpg" TargetMode="External"/><Relationship Id="rId7" Type="http://schemas.openxmlformats.org/officeDocument/2006/relationships/image" Target="../media/image73.jpeg"/><Relationship Id="rId12" Type="http://schemas.openxmlformats.org/officeDocument/2006/relationships/hyperlink" Target="http://professionali.ru/files/upload/c2/dd/51/28/19139550.original.jpg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11" Type="http://schemas.openxmlformats.org/officeDocument/2006/relationships/image" Target="../media/image75.jpeg"/><Relationship Id="rId5" Type="http://schemas.openxmlformats.org/officeDocument/2006/relationships/hyperlink" Target="http://www.render.ru/tmp/gallery/1188/1188019963108037_1.jpg" TargetMode="External"/><Relationship Id="rId15" Type="http://schemas.openxmlformats.org/officeDocument/2006/relationships/image" Target="../media/image77.jpeg"/><Relationship Id="rId10" Type="http://schemas.openxmlformats.org/officeDocument/2006/relationships/hyperlink" Target="http://www.topwork.com.ua/upload/Image/rabota_medsestri(1).jpg" TargetMode="External"/><Relationship Id="rId4" Type="http://schemas.openxmlformats.org/officeDocument/2006/relationships/image" Target="../media/image71.jpeg"/><Relationship Id="rId9" Type="http://schemas.openxmlformats.org/officeDocument/2006/relationships/image" Target="../media/image74.jpeg"/><Relationship Id="rId14" Type="http://schemas.openxmlformats.org/officeDocument/2006/relationships/hyperlink" Target="http://www.bezformata.ru/content/Image/image535630.jpg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://2.imgbb.ru/a/8/d/a8d784d1abba7a780ab6ef0d451a5618.jpg" TargetMode="External"/><Relationship Id="rId7" Type="http://schemas.openxmlformats.org/officeDocument/2006/relationships/hyperlink" Target="http://photo.ilich.in.ua/upload/1_1275588350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11" Type="http://schemas.openxmlformats.org/officeDocument/2006/relationships/image" Target="../media/image8.jpeg"/><Relationship Id="rId5" Type="http://schemas.openxmlformats.org/officeDocument/2006/relationships/hyperlink" Target="http://s1.afisha.ru/Afisha7Files/UGPhotos/091114195740/091116131114/p_F.jpg" TargetMode="External"/><Relationship Id="rId10" Type="http://schemas.openxmlformats.org/officeDocument/2006/relationships/image" Target="../media/image7.jpeg"/><Relationship Id="rId4" Type="http://schemas.openxmlformats.org/officeDocument/2006/relationships/image" Target="../media/image4.jpeg"/><Relationship Id="rId9" Type="http://schemas.openxmlformats.org/officeDocument/2006/relationships/hyperlink" Target="http://www.penza-press.ru/files/pomoyka5/626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overs.cnt.itdelo.com/e/ex/exm/exmo9018618big.jpg" TargetMode="External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http://www.knigisosklada.ru/images/books/1847/big/1847345.jpg" TargetMode="Externa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okle.ru/cover/239490.jp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hyperlink" Target="http://www.nextonmarket.com/u/770/p/640x480/0d44ddeca270be40002a30a3529d773e.jpg" TargetMode="Externa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3003/catkeen.c5/0_1eb1a_235ab366_X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hyperlink" Target="http://www.srozhdeniem.ru/img/mini/mini_arhitektor.jpg" TargetMode="Externa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nnews.ru/?option=com_dnnews&amp;task=imageTumb&amp;file=b84741f2d3d8b350493539b591ec44e7.jpeg&amp;w=52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hyperlink" Target="http://www.astana.emax.ru/images/photos/medium/36660e59856b4de58a219bcf4e27eba3.jpg" TargetMode="Externa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hyperlink" Target="http://www.labor.ru/templates/userpic/IMG_5434.jpg" TargetMode="External"/><Relationship Id="rId7" Type="http://schemas.openxmlformats.org/officeDocument/2006/relationships/hyperlink" Target="http://foto.rambler.ru/public/oxanamakarova/_photos/1193901381_88942/1193901381_88942-web.jp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hyperlink" Target="http://www.jobfair.ru/files/Proekt_Obschefederalniyi/Job_news/2010/mar/careerbig.jpg" TargetMode="External"/><Relationship Id="rId10" Type="http://schemas.openxmlformats.org/officeDocument/2006/relationships/image" Target="../media/image21.jpeg"/><Relationship Id="rId4" Type="http://schemas.openxmlformats.org/officeDocument/2006/relationships/image" Target="../media/image18.jpeg"/><Relationship Id="rId9" Type="http://schemas.openxmlformats.org/officeDocument/2006/relationships/hyperlink" Target="http://www.vestovar.ru/filestorage/notice/i50_800_600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hyperlink" Target="http://www.tvn-tv.ru/i/news/CZN5_1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214554"/>
            <a:ext cx="7772400" cy="1433513"/>
          </a:xfrm>
          <a:ln w="76200">
            <a:solidFill>
              <a:schemeClr val="accent6">
                <a:lumMod val="50000"/>
              </a:schemeClr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Правовое регулирование занятости и трудоустройства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3933056"/>
            <a:ext cx="6400800" cy="826257"/>
          </a:xfrm>
          <a:ln w="57150">
            <a:solidFill>
              <a:schemeClr val="accent6">
                <a:lumMod val="50000"/>
              </a:schemeClr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Грибова Ирина Николаевна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875" y="274638"/>
            <a:ext cx="4679950" cy="850900"/>
          </a:xfrm>
          <a:ln w="76200">
            <a:solidFill>
              <a:schemeClr val="accent6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Трудовая книжка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0" y="1557338"/>
            <a:ext cx="4392613" cy="4924425"/>
          </a:xfrm>
          <a:ln w="38100">
            <a:solidFill>
              <a:schemeClr val="accent6">
                <a:lumMod val="75000"/>
              </a:schemeClr>
            </a:solidFill>
          </a:ln>
        </p:spPr>
        <p:txBody>
          <a:bodyPr rtlCol="0">
            <a:normAutofit fontScale="77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Трудовая книжка  </a:t>
            </a:r>
            <a:r>
              <a:rPr lang="ru-RU" dirty="0" smtClean="0"/>
              <a:t>является основным документом о трудовой деятельности человека.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В нее вносятся сведения о работнике, выполняемой им работе, переводах на другую постоянную работу, освобождении от занимаемой должности.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На основе этих записей высчитывается трудовой </a:t>
            </a:r>
            <a:r>
              <a:rPr lang="ru-RU" b="1" dirty="0" smtClean="0"/>
              <a:t>стаж работника</a:t>
            </a:r>
            <a:r>
              <a:rPr lang="ru-RU" dirty="0" smtClean="0"/>
              <a:t>. Также в трудовую книжку заносятся сведения о поощрениях за успехи в работе. </a:t>
            </a:r>
            <a:endParaRPr lang="ru-RU" dirty="0"/>
          </a:p>
        </p:txBody>
      </p:sp>
      <p:pic>
        <p:nvPicPr>
          <p:cNvPr id="12292" name="Picture 2" descr="Картинка 40 из 1946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8175" y="1773238"/>
            <a:ext cx="2519363" cy="1835150"/>
          </a:xfrm>
          <a:prstGeom prst="rect">
            <a:avLst/>
          </a:prstGeom>
          <a:noFill/>
          <a:ln w="57150">
            <a:solidFill>
              <a:srgbClr val="E46C0A"/>
            </a:solidFill>
            <a:miter lim="800000"/>
            <a:headEnd/>
            <a:tailEnd/>
          </a:ln>
        </p:spPr>
      </p:pic>
      <p:pic>
        <p:nvPicPr>
          <p:cNvPr id="12293" name="Picture 4" descr="Картинка 365 из 1946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950" y="188913"/>
            <a:ext cx="1636713" cy="2305050"/>
          </a:xfrm>
          <a:prstGeom prst="rect">
            <a:avLst/>
          </a:prstGeom>
          <a:noFill/>
          <a:ln w="57150">
            <a:solidFill>
              <a:srgbClr val="E46C0A"/>
            </a:solidFill>
            <a:miter lim="800000"/>
            <a:headEnd/>
            <a:tailEnd/>
          </a:ln>
        </p:spPr>
      </p:pic>
      <p:pic>
        <p:nvPicPr>
          <p:cNvPr id="14343" name="Picture 6" descr="Картинка 697 из 19461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188" y="4005263"/>
            <a:ext cx="3455987" cy="2465387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188913"/>
            <a:ext cx="5556250" cy="777875"/>
          </a:xfrm>
          <a:ln w="76200">
            <a:solidFill>
              <a:schemeClr val="accent6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Трудовой договор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0825" y="1052513"/>
            <a:ext cx="4316413" cy="2189162"/>
          </a:xfrm>
          <a:ln w="38100">
            <a:solidFill>
              <a:schemeClr val="accent6">
                <a:lumMod val="75000"/>
              </a:schemeClr>
            </a:solidFill>
          </a:ln>
        </p:spPr>
        <p:txBody>
          <a:bodyPr rtlCol="0">
            <a:normAutofit fontScale="62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Согласно статье 67 Трудового кодекса РФ трудовой договор заключается в письменном виде, составляется в двух экземплярах, каждый из которых подписывается работником и работодателем.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Один экземпляр трудового договора передается работнику (вам), другой — хранится у работодателя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6100" y="3500438"/>
            <a:ext cx="4541838" cy="3097212"/>
          </a:xfrm>
          <a:ln w="38100">
            <a:solidFill>
              <a:schemeClr val="accent6">
                <a:lumMod val="75000"/>
              </a:schemeClr>
            </a:solidFill>
          </a:ln>
        </p:spPr>
        <p:txBody>
          <a:bodyPr rtlCol="0">
            <a:normAutofit fontScale="62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/>
              <a:t>Условия трудового договора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i="1" dirty="0" smtClean="0"/>
              <a:t>место работы,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i="1" dirty="0" smtClean="0"/>
              <a:t> ее характер,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i="1" dirty="0" smtClean="0"/>
              <a:t>оплата труда,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i="1" dirty="0"/>
              <a:t>д</a:t>
            </a:r>
            <a:r>
              <a:rPr lang="ru-RU" i="1" dirty="0" smtClean="0"/>
              <a:t>оговор может быть заключен или на определенный срок (не более пяти лет), или на неопределенный срок (бессрочный).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i="1" dirty="0"/>
              <a:t>и</a:t>
            </a:r>
            <a:r>
              <a:rPr lang="ru-RU" i="1" dirty="0" smtClean="0"/>
              <a:t>спытательный срок от трех до шести месяцев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i="1" dirty="0"/>
              <a:t>у</a:t>
            </a:r>
            <a:r>
              <a:rPr lang="ru-RU" i="1" dirty="0" smtClean="0"/>
              <a:t>словия трудового договора могут меняться в процессе работы</a:t>
            </a:r>
            <a:endParaRPr lang="ru-RU" dirty="0"/>
          </a:p>
        </p:txBody>
      </p:sp>
      <p:pic>
        <p:nvPicPr>
          <p:cNvPr id="13317" name="Picture 2" descr="Картинка 354 из 1946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0988" y="3402013"/>
            <a:ext cx="2389187" cy="332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4" descr="Картинка 771 из 1946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61163" y="92075"/>
            <a:ext cx="2174875" cy="313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  <a:ln w="76200">
            <a:solidFill>
              <a:schemeClr val="accent6">
                <a:lumMod val="50000"/>
              </a:schemeClr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3. Занятость населения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388" y="1125538"/>
            <a:ext cx="4679950" cy="1727200"/>
          </a:xfrm>
          <a:ln w="38100">
            <a:solidFill>
              <a:schemeClr val="accent6">
                <a:lumMod val="75000"/>
              </a:schemeClr>
            </a:solidFill>
          </a:ln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/>
              <a:t>Занятость — это деятельность граждан, связанная с удовлетворением личных и общественных потребностей, не противоречащая законодательству России и приносящая им, как правило, заработок, трудовой доход.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3800" y="2852738"/>
            <a:ext cx="4038600" cy="3816350"/>
          </a:xfrm>
          <a:ln w="38100">
            <a:solidFill>
              <a:schemeClr val="accent6">
                <a:lumMod val="75000"/>
              </a:schemeClr>
            </a:solidFill>
          </a:ln>
        </p:spPr>
        <p:txBody>
          <a:bodyPr rtlCol="0">
            <a:normAutofit fontScale="47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/>
              <a:t>Кого же закон считает занятым?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/>
              <a:t> Конечно же тех, кто работает: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i="1" dirty="0" smtClean="0"/>
              <a:t> по трудовому договору (если работа постоянная)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i="1" dirty="0" smtClean="0"/>
              <a:t> по договорам гражданско-правового характера (если работа носит эпизодический характер)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i="1" dirty="0" smtClean="0"/>
              <a:t>все проходящие очный курс обучения в общеобразовательных учреждениях, учреждениях профессионального образования (училищах, колледжах, институтах, университетах и других образовательных учреждениях)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i="1" dirty="0" smtClean="0"/>
              <a:t> кто занимается индивидуальной предпринимательской деятельностью,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i="1" dirty="0" smtClean="0"/>
              <a:t> проходит военную службу,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i="1" dirty="0" smtClean="0"/>
              <a:t>альтернативную гражданскую службу,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i="1" dirty="0" smtClean="0"/>
              <a:t> служит в органах внутренних дел и т. д. </a:t>
            </a:r>
            <a:endParaRPr lang="ru-RU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14341" name="Picture 2" descr="Картинка 341 из 8400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713" y="2968625"/>
            <a:ext cx="3713162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4" descr="Картинка 117 из 48564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81663" y="1030288"/>
            <a:ext cx="26447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785225" cy="863600"/>
          </a:xfrm>
          <a:ln w="76200">
            <a:solidFill>
              <a:schemeClr val="accent6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000" b="1" smtClean="0">
                <a:ea typeface="Calibri" pitchFamily="34" charset="0"/>
                <a:cs typeface="Arial" charset="0"/>
              </a:rPr>
              <a:t>«</a:t>
            </a:r>
            <a:r>
              <a:rPr lang="ru-RU" sz="2000" b="1" smtClean="0">
                <a:latin typeface="Arial" charset="0"/>
                <a:ea typeface="Calibri" pitchFamily="34" charset="0"/>
                <a:cs typeface="Arial" charset="0"/>
              </a:rPr>
              <a:t>Кто хочет работать </a:t>
            </a:r>
            <a:r>
              <a:rPr lang="ru-RU" sz="2000" b="1" smtClean="0">
                <a:ea typeface="Calibri" pitchFamily="34" charset="0"/>
                <a:cs typeface="Arial" charset="0"/>
              </a:rPr>
              <a:t>–</a:t>
            </a:r>
            <a:r>
              <a:rPr lang="ru-RU" sz="2000" b="1" smtClean="0">
                <a:latin typeface="Arial" charset="0"/>
                <a:ea typeface="Calibri" pitchFamily="34" charset="0"/>
                <a:cs typeface="Arial" charset="0"/>
              </a:rPr>
              <a:t> ищет средства, кто не хочет </a:t>
            </a:r>
            <a:r>
              <a:rPr lang="ru-RU" sz="2000" b="1" smtClean="0">
                <a:ea typeface="Calibri" pitchFamily="34" charset="0"/>
                <a:cs typeface="Arial" charset="0"/>
              </a:rPr>
              <a:t>–</a:t>
            </a:r>
            <a:r>
              <a:rPr lang="ru-RU" sz="2000" b="1" smtClean="0">
                <a:latin typeface="Arial" charset="0"/>
                <a:ea typeface="Calibri" pitchFamily="34" charset="0"/>
                <a:cs typeface="Arial" charset="0"/>
              </a:rPr>
              <a:t> ищет причины</a:t>
            </a:r>
            <a:r>
              <a:rPr lang="ru-RU" sz="2000" b="1" smtClean="0">
                <a:ea typeface="Calibri" pitchFamily="34" charset="0"/>
                <a:cs typeface="Arial" charset="0"/>
              </a:rPr>
              <a:t>»</a:t>
            </a:r>
            <a:r>
              <a:rPr lang="ru-RU" sz="2000" smtClean="0">
                <a:latin typeface="Arial" charset="0"/>
                <a:ea typeface="Calibri" pitchFamily="34" charset="0"/>
                <a:cs typeface="Arial" charset="0"/>
              </a:rPr>
              <a:t/>
            </a:r>
            <a:br>
              <a:rPr lang="ru-RU" sz="2000" smtClean="0">
                <a:latin typeface="Arial" charset="0"/>
                <a:ea typeface="Calibri" pitchFamily="34" charset="0"/>
                <a:cs typeface="Arial" charset="0"/>
              </a:rPr>
            </a:br>
            <a:r>
              <a:rPr lang="ru-RU" sz="3200" i="1" smtClean="0">
                <a:ea typeface="Calibri" pitchFamily="34" charset="0"/>
                <a:cs typeface="Arial" charset="0"/>
              </a:rPr>
              <a:t> </a:t>
            </a:r>
            <a:r>
              <a:rPr lang="ru-RU" sz="3200" smtClean="0">
                <a:ea typeface="Calibri" pitchFamily="34" charset="0"/>
                <a:cs typeface="Arial" charset="0"/>
              </a:rPr>
              <a:t>«занятый» «незанятый» «безработный»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0825" y="1196975"/>
            <a:ext cx="3395663" cy="792163"/>
          </a:xfrm>
          <a:ln w="38100">
            <a:solidFill>
              <a:schemeClr val="accent6">
                <a:lumMod val="75000"/>
              </a:schemeClr>
            </a:solidFill>
          </a:ln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/>
              <a:t>«Занятый» - тот, кто работает</a:t>
            </a:r>
            <a:endParaRPr lang="ru-RU" sz="24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08625" y="3213100"/>
            <a:ext cx="3527425" cy="1008063"/>
          </a:xfrm>
          <a:ln w="38100">
            <a:solidFill>
              <a:schemeClr val="accent6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/>
              <a:t>«Незанятый» - когда человек (возможно , временно) не хочет работать.</a:t>
            </a:r>
            <a:endParaRPr lang="ru-RU" sz="2000" b="1" dirty="0"/>
          </a:p>
        </p:txBody>
      </p:sp>
      <p:pic>
        <p:nvPicPr>
          <p:cNvPr id="15365" name="Picture 4" descr="Картинка 16 из 210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35613" y="4552950"/>
            <a:ext cx="3327400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23850" y="5229225"/>
            <a:ext cx="4572000" cy="13239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</a:rPr>
              <a:t>«Безработный» - когда человек  не может трудоустроиться в силу разных обстоятельств: по состоянию здоровья, в силу возраста.. </a:t>
            </a:r>
          </a:p>
        </p:txBody>
      </p:sp>
      <p:pic>
        <p:nvPicPr>
          <p:cNvPr id="15367" name="Picture 4" descr="Картинка 1207 из 38719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325" y="2322513"/>
            <a:ext cx="3084513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2" descr="Как совместить фриланс и основную работу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89500" y="1096963"/>
            <a:ext cx="2670175" cy="181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4" descr="Картинка 476 из 48564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57538" y="2968625"/>
            <a:ext cx="2322512" cy="224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2" y="188913"/>
            <a:ext cx="8675687" cy="1454137"/>
          </a:xfrm>
          <a:ln w="76200">
            <a:solidFill>
              <a:schemeClr val="accent6">
                <a:lumMod val="75000"/>
              </a:schemeClr>
            </a:solidFill>
          </a:ln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/>
              <a:t>4 февраля Дмитрий Медведев посетил </a:t>
            </a:r>
            <a:r>
              <a:rPr lang="ru-RU" sz="2400" b="1" u="sng" dirty="0" smtClean="0"/>
              <a:t>Центр занятости</a:t>
            </a:r>
            <a:r>
              <a:rPr lang="ru-RU" sz="2400" b="1" dirty="0" smtClean="0"/>
              <a:t>, расположенный по адресу: ул. Исаковского, д.2, корп.2 и провел совещание по проблемам занятости населения.</a:t>
            </a:r>
            <a:endParaRPr lang="ru-RU" sz="2400" b="1" dirty="0"/>
          </a:p>
        </p:txBody>
      </p:sp>
      <p:pic>
        <p:nvPicPr>
          <p:cNvPr id="16387" name="Picture 2" descr="Зачем Дмитрий Медведев посетил Центр занятости?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43050"/>
            <a:ext cx="3335338" cy="264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Президент России Дмитрий Медведев. Иллюстрация: kremlin.r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6738" y="3621088"/>
            <a:ext cx="3975100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2" descr="http://bezformata.ru/content/Image/image12704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30812" y="1643050"/>
            <a:ext cx="3913188" cy="267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2" descr="http://ncontent.life.ru/media/2/news/2011/02/51779/400x22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89500" y="4267200"/>
            <a:ext cx="4041775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2" descr="Картинка 141 из 26260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57538" y="2755900"/>
            <a:ext cx="2505075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  <a:ln w="57150"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smtClean="0"/>
              <a:t>Образование и профессиональная подготовка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64163" y="4292600"/>
            <a:ext cx="3251200" cy="1873250"/>
          </a:xfrm>
          <a:ln w="38100">
            <a:solidFill>
              <a:srgbClr val="C00000"/>
            </a:solidFill>
          </a:ln>
        </p:spPr>
        <p:txBody>
          <a:bodyPr rtlCol="0">
            <a:normAutofit fontScale="850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dirty="0" smtClean="0"/>
              <a:t>	Хотите </a:t>
            </a:r>
            <a:r>
              <a:rPr lang="ru-RU" sz="2200" dirty="0"/>
              <a:t>ли вы получить высшее образование</a:t>
            </a:r>
            <a:r>
              <a:rPr lang="ru-RU" sz="2200" dirty="0" smtClean="0"/>
              <a:t>?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dirty="0" smtClean="0"/>
              <a:t> </a:t>
            </a:r>
            <a:r>
              <a:rPr lang="ru-RU" sz="2200" dirty="0"/>
              <a:t>Как выбираете ВУЗ? Почему большинство выпускников не работает по специальности?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7412" name="Picture 2" descr="Картинка 17 из 11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625" y="1628775"/>
            <a:ext cx="2633663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Прямоугольник 4"/>
          <p:cNvSpPr>
            <a:spLocks noChangeArrowheads="1"/>
          </p:cNvSpPr>
          <p:nvPr/>
        </p:nvSpPr>
        <p:spPr bwMode="auto">
          <a:xfrm>
            <a:off x="684213" y="1484313"/>
            <a:ext cx="4103687" cy="4803775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>
                <a:latin typeface="Calibri" pitchFamily="34" charset="0"/>
              </a:rPr>
              <a:t>В Законе РФ </a:t>
            </a:r>
          </a:p>
          <a:p>
            <a:pPr algn="ctr">
              <a:lnSpc>
                <a:spcPct val="80000"/>
              </a:lnSpc>
            </a:pPr>
            <a:r>
              <a:rPr lang="ru-RU" sz="2400">
                <a:latin typeface="Calibri" pitchFamily="34" charset="0"/>
              </a:rPr>
              <a:t>«Об образовании» говориться, что государство гарантирует гражданам общедоступность и бесплатность общего среднего и начального профессионального образования, а также на конкурсной основе бесплатность среднего профессионального и высшего образования в государственных учебных заведениях.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8215370" cy="1066800"/>
          </a:xfrm>
          <a:ln w="76200">
            <a:solidFill>
              <a:schemeClr val="accent6">
                <a:lumMod val="75000"/>
              </a:schemeClr>
            </a:solidFill>
          </a:ln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Ступени и формы получения профессионального образования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2260600"/>
          </a:xfrm>
          <a:ln w="38100">
            <a:solidFill>
              <a:schemeClr val="accent6">
                <a:lumMod val="75000"/>
              </a:schemeClr>
            </a:solidFill>
          </a:ln>
        </p:spPr>
        <p:txBody>
          <a:bodyPr rtlCol="0">
            <a:normAutofit fontScale="550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Сегодня в профессиональном образовании можно выделить ступени начального, среднего и высшего профессионального образования.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К образовательным учреждениям начального профессионального образования относятся училища, среднего профессионального — техникумы и колледжи, высшее профессиональное образование можно получить в институтах, университетах, академиях.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3800" y="3589338"/>
            <a:ext cx="4038600" cy="3268662"/>
          </a:xfrm>
          <a:ln w="38100">
            <a:solidFill>
              <a:schemeClr val="accent6">
                <a:lumMod val="75000"/>
              </a:schemeClr>
            </a:solidFill>
          </a:ln>
        </p:spPr>
        <p:txBody>
          <a:bodyPr rtlCol="0">
            <a:normAutofit fontScale="550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Существуют разные формы получения профессионального образования.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 Можно учиться в очной форме, ее еще называют «дневной».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Можно учиться в </a:t>
            </a:r>
            <a:r>
              <a:rPr lang="ru-RU" dirty="0" err="1" smtClean="0"/>
              <a:t>очно-заочной</a:t>
            </a:r>
            <a:r>
              <a:rPr lang="ru-RU" dirty="0" smtClean="0"/>
              <a:t> или заочной форме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Образование можно получить также в форме экстерната: экстерн самостоятельно изучает учебный материал в соответствии с утвержденными программами и проходит аттестацию (сдает экзамены и зачеты),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Современные информационные технологии позволяют получать образование и в форме дистанционного обучения</a:t>
            </a:r>
            <a:endParaRPr lang="ru-RU" dirty="0"/>
          </a:p>
        </p:txBody>
      </p:sp>
      <p:pic>
        <p:nvPicPr>
          <p:cNvPr id="18437" name="Picture 2" descr="Картинка 18 из 8400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3933825"/>
            <a:ext cx="2074863" cy="1555750"/>
          </a:xfrm>
          <a:prstGeom prst="rect">
            <a:avLst/>
          </a:prstGeom>
          <a:noFill/>
          <a:ln w="76200">
            <a:solidFill>
              <a:srgbClr val="E46C0A"/>
            </a:solidFill>
            <a:miter lim="800000"/>
            <a:headEnd/>
            <a:tailEnd/>
          </a:ln>
        </p:spPr>
      </p:pic>
      <p:pic>
        <p:nvPicPr>
          <p:cNvPr id="18438" name="Picture 4" descr="Картинка 89 из 84000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913" y="5084763"/>
            <a:ext cx="2066925" cy="1546225"/>
          </a:xfrm>
          <a:prstGeom prst="rect">
            <a:avLst/>
          </a:prstGeom>
          <a:noFill/>
          <a:ln w="76200">
            <a:solidFill>
              <a:srgbClr val="E46C0A"/>
            </a:solidFill>
            <a:miter lim="800000"/>
            <a:headEnd/>
            <a:tailEnd/>
          </a:ln>
        </p:spPr>
      </p:pic>
      <p:pic>
        <p:nvPicPr>
          <p:cNvPr id="18439" name="Picture 6" descr="Картинка 131 из 84000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72396" y="1428736"/>
            <a:ext cx="1363662" cy="2081212"/>
          </a:xfrm>
          <a:prstGeom prst="rect">
            <a:avLst/>
          </a:prstGeom>
          <a:noFill/>
          <a:ln w="76200">
            <a:solidFill>
              <a:srgbClr val="E46C0A"/>
            </a:solidFill>
            <a:miter lim="800000"/>
            <a:headEnd/>
            <a:tailEnd/>
          </a:ln>
        </p:spPr>
      </p:pic>
      <p:pic>
        <p:nvPicPr>
          <p:cNvPr id="18440" name="Picture 8" descr="Картинка 281 из 84000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87900" y="1628775"/>
            <a:ext cx="2016125" cy="1833563"/>
          </a:xfrm>
          <a:prstGeom prst="rect">
            <a:avLst/>
          </a:prstGeom>
          <a:noFill/>
          <a:ln w="76200">
            <a:solidFill>
              <a:srgbClr val="E46C0A"/>
            </a:solidFill>
            <a:miter lim="800000"/>
            <a:headEnd/>
            <a:tailEnd/>
          </a:ln>
        </p:spPr>
      </p:pic>
      <p:pic>
        <p:nvPicPr>
          <p:cNvPr id="18441" name="Picture 12" descr="Картинка 54 из 26260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03575" y="4581525"/>
            <a:ext cx="1389063" cy="1649413"/>
          </a:xfrm>
          <a:prstGeom prst="rect">
            <a:avLst/>
          </a:prstGeom>
          <a:noFill/>
          <a:ln w="76200">
            <a:solidFill>
              <a:srgbClr val="E46C0A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06438"/>
          </a:xfrm>
          <a:ln w="76200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Стратегии выбора профессии 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052513"/>
            <a:ext cx="4681537" cy="4679950"/>
          </a:xfrm>
          <a:ln w="76200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/>
              <a:t>1 .Фактор « Хочу  .»</a:t>
            </a:r>
          </a:p>
          <a:p>
            <a:pPr algn="ctr" eaLnBrk="1" hangingPunct="1">
              <a:defRPr/>
            </a:pPr>
            <a:r>
              <a:rPr lang="ru-RU" dirty="0" smtClean="0"/>
              <a:t>2 .Фактор « Могу  .»</a:t>
            </a:r>
          </a:p>
          <a:p>
            <a:pPr algn="ctr" eaLnBrk="1" hangingPunct="1">
              <a:defRPr/>
            </a:pPr>
            <a:r>
              <a:rPr lang="ru-RU" dirty="0" smtClean="0"/>
              <a:t>3 . Фактор « Надо  .»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dirty="0" smtClean="0"/>
              <a:t>« Человеку , у которого нет любимого труда . Никакие сокровища не принесут  радости .» В . А . Сухомлинский 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</p:txBody>
      </p:sp>
      <p:pic>
        <p:nvPicPr>
          <p:cNvPr id="19460" name="Picture 2" descr="Картинка 419 из 8400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3789363"/>
            <a:ext cx="3617913" cy="2709862"/>
          </a:xfrm>
          <a:prstGeom prst="rect">
            <a:avLst/>
          </a:prstGeom>
          <a:noFill/>
          <a:ln w="76200">
            <a:solidFill>
              <a:srgbClr val="E46C0A"/>
            </a:solidFill>
            <a:miter lim="800000"/>
            <a:headEnd/>
            <a:tailEnd/>
          </a:ln>
        </p:spPr>
      </p:pic>
      <p:pic>
        <p:nvPicPr>
          <p:cNvPr id="19461" name="Picture 4" descr="Картинка 537 из 84000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288" y="1125538"/>
            <a:ext cx="1584325" cy="2427287"/>
          </a:xfrm>
          <a:prstGeom prst="rect">
            <a:avLst/>
          </a:prstGeom>
          <a:noFill/>
          <a:ln w="76200">
            <a:solidFill>
              <a:srgbClr val="E46C0A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  <a:ln w="76200">
            <a:solidFill>
              <a:schemeClr val="accent6">
                <a:lumMod val="50000"/>
              </a:schemeClr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dirty="0" smtClean="0"/>
              <a:t>4.</a:t>
            </a:r>
            <a:r>
              <a:rPr lang="ru-RU" b="1" i="1" dirty="0" smtClean="0"/>
              <a:t> </a:t>
            </a:r>
            <a:r>
              <a:rPr lang="ru-RU" dirty="0" smtClean="0"/>
              <a:t>Профессиональное образование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628775"/>
            <a:ext cx="3570288" cy="4248150"/>
          </a:xfrm>
          <a:ln w="38100">
            <a:solidFill>
              <a:schemeClr val="accent6">
                <a:lumMod val="75000"/>
              </a:schemeClr>
            </a:solidFill>
          </a:ln>
        </p:spPr>
        <p:txBody>
          <a:bodyPr rtlCol="0">
            <a:normAutofit fontScale="700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В правовом понимании образование — целенаправленный процесс воспитания и обучения в интересах человека, общества, государства, сопровождающийся констатацией достижения гражданином установленных государством образовательных уровней.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20484" name="Picture 2" descr="Картинка 160 из 8400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4325" y="1390650"/>
            <a:ext cx="3481388" cy="266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" descr="Картинка 934 из 48564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40438" y="4479925"/>
            <a:ext cx="2938462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4" descr="Картинка 1749 из 38719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70363" y="3402013"/>
            <a:ext cx="1925637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084158"/>
          </a:xfrm>
          <a:ln w="76200">
            <a:solidFill>
              <a:schemeClr val="accent6">
                <a:lumMod val="75000"/>
              </a:schemeClr>
            </a:solidFill>
          </a:ln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С какими документами следует познакомиться в приемной комиссии выбранного вами образовательного учреждения ? </a:t>
            </a:r>
            <a:br>
              <a:rPr lang="ru-RU" sz="2400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773238"/>
            <a:ext cx="4244975" cy="3773487"/>
          </a:xfrm>
          <a:ln w="38100">
            <a:solidFill>
              <a:schemeClr val="accent6">
                <a:lumMod val="75000"/>
              </a:schemeClr>
            </a:solidFill>
          </a:ln>
        </p:spPr>
        <p:txBody>
          <a:bodyPr rtlCol="0">
            <a:normAutofit fontScale="550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учреждение должно иметь лицензию на право ведения образовательной деятельности,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следует уточнить, статус образовательного учреждения: государственное или негосударственное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какой диплом вы получите по окончании учебы. Государственный диплом (или диплом государственного образца) соответствует существующим государственным образовательным стандартам (в противном случае диплом не подтверждает полученного вами образования!)</a:t>
            </a:r>
            <a:endParaRPr lang="ru-RU" dirty="0"/>
          </a:p>
        </p:txBody>
      </p:sp>
      <p:pic>
        <p:nvPicPr>
          <p:cNvPr id="21508" name="Picture 2" descr="Картинка 13 из 8400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21363" y="1749425"/>
            <a:ext cx="27559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4" descr="Картинка 421 из 84000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050" y="4121150"/>
            <a:ext cx="2455863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5575"/>
          </a:xfrm>
          <a:ln w="76200">
            <a:solidFill>
              <a:schemeClr val="accent6">
                <a:lumMod val="50000"/>
              </a:schemeClr>
            </a:solidFill>
          </a:ln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Основная цель </a:t>
            </a:r>
            <a:r>
              <a:rPr lang="ru-RU" sz="2400" dirty="0" smtClean="0"/>
              <a:t>– создание условий для самостоятельного ориентирования в трудовых правоотношениях в целях социализации выпускника школы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76600" y="2060575"/>
            <a:ext cx="5564188" cy="4537075"/>
          </a:xfrm>
          <a:ln w="38100">
            <a:solidFill>
              <a:schemeClr val="accent6">
                <a:lumMod val="75000"/>
              </a:schemeClr>
            </a:solidFill>
          </a:ln>
        </p:spPr>
        <p:txBody>
          <a:bodyPr rtlCol="0">
            <a:normAutofit fontScale="925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/>
              <a:t>Основные задачи урока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/>
              <a:t>научиться проектировать собственную образовательную траекторию при решении того или иного вопроса с использованием современных источников информации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/>
              <a:t> </a:t>
            </a:r>
            <a:r>
              <a:rPr lang="ru-RU" sz="2400" dirty="0" smtClean="0"/>
              <a:t>формирование уверенности в обоснованности выбранной сферы профессиональной деятельности и перспективах личностного развития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/>
              <a:t>Создание Модели поведения  соискателя при трудоустройстве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 smtClean="0"/>
          </a:p>
        </p:txBody>
      </p:sp>
      <p:pic>
        <p:nvPicPr>
          <p:cNvPr id="4100" name="Picture 4" descr="Картинка 429 из 3871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2708275"/>
            <a:ext cx="2595563" cy="3017838"/>
          </a:xfrm>
          <a:prstGeom prst="rect">
            <a:avLst/>
          </a:prstGeom>
          <a:noFill/>
          <a:ln w="76200">
            <a:solidFill>
              <a:srgbClr val="984807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333375"/>
            <a:ext cx="4932363" cy="5183188"/>
          </a:xfrm>
          <a:ln w="38100">
            <a:solidFill>
              <a:schemeClr val="accent6">
                <a:lumMod val="75000"/>
              </a:schemeClr>
            </a:solidFill>
          </a:ln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smtClean="0"/>
              <a:t>Куда податься выпускнику?</a:t>
            </a:r>
            <a:endParaRPr lang="ru-RU" sz="1800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/>
              <a:t>Министр образования Российской Федерации, Андрей </a:t>
            </a:r>
            <a:r>
              <a:rPr lang="ru-RU" sz="1800" dirty="0" err="1" smtClean="0"/>
              <a:t>Фурсенко</a:t>
            </a:r>
            <a:r>
              <a:rPr lang="ru-RU" sz="1800" dirty="0" smtClean="0"/>
              <a:t>, еще два года назад предупреждал, что у выпускников ВУЗов будут возникать значительные трудности во время поиска работы. Уже тогда количество вакансий для выпускников было сокращено в четыре раза по сравнению со временами до финансового кризиса. Андрей </a:t>
            </a:r>
            <a:r>
              <a:rPr lang="ru-RU" sz="1800" dirty="0" err="1" smtClean="0"/>
              <a:t>Фурсенко</a:t>
            </a:r>
            <a:r>
              <a:rPr lang="ru-RU" sz="1800" dirty="0" smtClean="0"/>
              <a:t> также сделал акцент на необходимости привлечения выпускников к магистратурам, аспирантурам, ординатурам и интернатурам. Эта мера позволит смягчить напряженную атмосферу на постоянно сокращающемся рынке труда. И если выпускник хочет и может повышать уровень образования, государство должно предоставить ему такую возможность.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/>
          </a:p>
        </p:txBody>
      </p:sp>
      <p:pic>
        <p:nvPicPr>
          <p:cNvPr id="22531" name="Picture 10" descr="Картинка 34 из 2626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1773238"/>
            <a:ext cx="2447925" cy="2879725"/>
          </a:xfrm>
          <a:prstGeom prst="rect">
            <a:avLst/>
          </a:prstGeom>
          <a:noFill/>
          <a:ln w="76200">
            <a:solidFill>
              <a:srgbClr val="E46C0A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  <a:ln w="76200"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Создание Модели поведения  соискателя при трудоустройстве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5288" y="1484313"/>
          <a:ext cx="8424936" cy="5053198"/>
        </p:xfrm>
        <a:graphic>
          <a:graphicData uri="http://schemas.openxmlformats.org/drawingml/2006/table">
            <a:tbl>
              <a:tblPr/>
              <a:tblGrid>
                <a:gridCol w="2808050"/>
                <a:gridCol w="2808050"/>
                <a:gridCol w="2808836"/>
              </a:tblGrid>
              <a:tr h="239611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Первый этап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Второй этап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libri"/>
                          <a:ea typeface="Calibri"/>
                          <a:cs typeface="Times New Roman"/>
                        </a:rPr>
                        <a:t>Третий этап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611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libri"/>
                          <a:ea typeface="Calibri"/>
                          <a:cs typeface="Times New Roman"/>
                        </a:rPr>
                        <a:t>Учеба в школе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Учеба в ВУЗе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libri"/>
                          <a:ea typeface="Calibri"/>
                          <a:cs typeface="Times New Roman"/>
                        </a:rPr>
                        <a:t>трудоустройство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753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libri"/>
                          <a:ea typeface="Calibri"/>
                          <a:cs typeface="Times New Roman"/>
                        </a:rPr>
                        <a:t>Освоение программы предметов, выбранных для поступления в ВУЗ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8442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libri"/>
                          <a:ea typeface="Calibri"/>
                          <a:cs typeface="Times New Roman"/>
                        </a:rPr>
                        <a:t>Выбор ВУЗа в соответствии со своими желаниями и наклонностями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8442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libri"/>
                          <a:ea typeface="Calibri"/>
                          <a:cs typeface="Times New Roman"/>
                        </a:rPr>
                        <a:t>Посещение подготовительных курсов в выбранном ВУЗе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01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libri"/>
                          <a:ea typeface="Calibri"/>
                          <a:cs typeface="Times New Roman"/>
                        </a:rPr>
                        <a:t>Подготовка к сдаче ЕГЭ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4523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libri"/>
                          <a:ea typeface="Calibri"/>
                          <a:cs typeface="Times New Roman"/>
                        </a:rPr>
                        <a:t>Получение аттестата об основном образовании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358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6" descr="Картинка 304 из 316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1285875"/>
            <a:ext cx="4630738" cy="4630738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24579" name="Picture 2" descr="C:\Users\Vladislav\Documents\История\Мои рисунки\Школа 29.10.09\DSC083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46050" y="66675"/>
            <a:ext cx="2017713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2" descr="C:\Users\Vladislav\Documents\История\Мои рисунки\Школа, апрель 2010\апрель 2010 28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2625" y="908050"/>
            <a:ext cx="2017713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6" descr="C:\Users\Vladislav\Documents\История\Мои рисунки\Школа, апрель 2010\апрель 2010 36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163" y="2493963"/>
            <a:ext cx="2335212" cy="229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2" descr="C:\Users\Vladislav\Documents\История\Мои рисунки\Апрель 2010\апрель 2010 28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00188" y="4065588"/>
            <a:ext cx="1944687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2" descr="C:\Users\Vladislav\Documents\История\Мои рисунки\Школа 29.10.09\DSC0838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146050" y="4425950"/>
            <a:ext cx="1792288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4" descr="C:\Users\Vladislav\Documents\История\Мои рисунки\Школа, апрель 2010\апрель 2010 367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98788" y="4827588"/>
            <a:ext cx="2579687" cy="217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5" descr="C:\Users\Vladislav\Documents\История\Мои рисунки\Школа 29.10.09\DSC0837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26288" y="-146050"/>
            <a:ext cx="2163762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11" descr="C:\Users\Vladislav\Documents\История\Мои рисунки\Школа, март 2010\март 2020 236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498850" y="-146050"/>
            <a:ext cx="2017713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5" descr="D:\Фотографии\Школа\Экзамены по истории\Экзамены по истории 141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48588" y="1500188"/>
            <a:ext cx="1541462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8" name="Picture 3" descr="C:\Users\Vladislav\Documents\История\Мои рисунки\Школа, апрель 2010\апрель 2010 366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943725" y="3286125"/>
            <a:ext cx="2097088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9" name="Picture 6" descr="C:\Users\Vladislav\Documents\История\Мои рисунки\Школа, апрель 2010\апрель 2010 364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38988" y="4999038"/>
            <a:ext cx="1981200" cy="200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0" name="Picture 3" descr="E:\Мои документы\Мои рисунки\октябрь  2010\октябрь  2010 606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426075" y="66675"/>
            <a:ext cx="1792288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1" name="Picture 2" descr="E:\Мои документы\Мои рисунки\октябрь  2010\октябрь  2010 607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712913" y="66675"/>
            <a:ext cx="182245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2" name="Picture 3" descr="E:\Мои документы\Мои рисунки\октябрь  2010\октябрь  2010 610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426075" y="4926013"/>
            <a:ext cx="1839913" cy="207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90600"/>
          </a:xfrm>
          <a:ln w="76200">
            <a:solidFill>
              <a:schemeClr val="accent6">
                <a:lumMod val="75000"/>
              </a:schemeClr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Что повышает твои шансы на рынке труда 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211638" y="1916113"/>
            <a:ext cx="4537075" cy="3241675"/>
          </a:xfrm>
          <a:ln w="38100">
            <a:solidFill>
              <a:schemeClr val="accent6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marL="457200" indent="-457200" algn="ctr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/>
              <a:t>Готовность обучаться</a:t>
            </a:r>
          </a:p>
          <a:p>
            <a:pPr marL="457200" indent="-457200" algn="ctr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/>
              <a:t>Мобильность гибкость .</a:t>
            </a:r>
          </a:p>
          <a:p>
            <a:pPr marL="457200" indent="-457200" algn="ctr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/>
              <a:t>Оптимизм .</a:t>
            </a:r>
          </a:p>
          <a:p>
            <a:pPr marL="457200" indent="-457200" algn="ctr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/>
              <a:t>Целеустремленность </a:t>
            </a:r>
          </a:p>
          <a:p>
            <a:pPr marL="457200" indent="-457200" algn="ctr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/>
              <a:t>Интерес к современной технике и новым технологиям </a:t>
            </a:r>
          </a:p>
          <a:p>
            <a:pPr marL="457200" indent="-457200" algn="ctr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/>
              <a:t>Здоровье .                                                                      </a:t>
            </a:r>
          </a:p>
        </p:txBody>
      </p:sp>
      <p:pic>
        <p:nvPicPr>
          <p:cNvPr id="21509" name="Picture 5" descr="j01953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773238"/>
            <a:ext cx="2255837" cy="2303462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25605" name="Picture 4" descr="Картинка 258 из 2626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813" y="3644900"/>
            <a:ext cx="2901950" cy="2881313"/>
          </a:xfrm>
          <a:prstGeom prst="rect">
            <a:avLst/>
          </a:prstGeom>
          <a:noFill/>
          <a:ln w="76200">
            <a:solidFill>
              <a:srgbClr val="E46C0A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0"/>
            <a:ext cx="8893175" cy="706438"/>
          </a:xfrm>
          <a:ln w="76200">
            <a:solidFill>
              <a:schemeClr val="accent6">
                <a:lumMod val="75000"/>
              </a:schemeClr>
            </a:solidFill>
          </a:ln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Какие профессии будут популярны через 20 лет</a:t>
            </a:r>
            <a:endParaRPr lang="ru-RU" sz="2800" dirty="0"/>
          </a:p>
        </p:txBody>
      </p:sp>
      <p:pic>
        <p:nvPicPr>
          <p:cNvPr id="26628" name="Picture 2" descr="Картинка 3 из 2101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343275" y="2774156"/>
            <a:ext cx="2609850" cy="2085975"/>
          </a:xfrm>
          <a:ln w="76200">
            <a:solidFill>
              <a:srgbClr val="E46C0A"/>
            </a:solidFill>
          </a:ln>
        </p:spPr>
      </p:pic>
      <p:pic>
        <p:nvPicPr>
          <p:cNvPr id="26627" name="Picture 2" descr="Картинка 140 из 24524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288" y="1052513"/>
            <a:ext cx="2628900" cy="1879600"/>
          </a:xfrm>
          <a:prstGeom prst="rect">
            <a:avLst/>
          </a:prstGeom>
          <a:noFill/>
          <a:ln w="76200">
            <a:solidFill>
              <a:srgbClr val="E46C0A"/>
            </a:solidFill>
            <a:miter lim="800000"/>
            <a:headEnd/>
            <a:tailEnd/>
          </a:ln>
        </p:spPr>
      </p:pic>
      <p:pic>
        <p:nvPicPr>
          <p:cNvPr id="6" name="Рисунок 5" descr="http://www.obrazovanie-ufa.ru/images/articles/ar_th2__281.jpe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7763" y="908050"/>
            <a:ext cx="2743200" cy="1839913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26630" name="Picture 2" descr="Картинка 70 из 2101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850" y="3213100"/>
            <a:ext cx="2635250" cy="1758950"/>
          </a:xfrm>
          <a:prstGeom prst="rect">
            <a:avLst/>
          </a:prstGeom>
          <a:noFill/>
          <a:ln w="76200">
            <a:solidFill>
              <a:srgbClr val="E46C0A"/>
            </a:solidFill>
            <a:miter lim="800000"/>
            <a:headEnd/>
            <a:tailEnd/>
          </a:ln>
        </p:spPr>
      </p:pic>
      <p:pic>
        <p:nvPicPr>
          <p:cNvPr id="8" name="Picture 2" descr="Картинка 1501 из 2101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71775" y="3860800"/>
            <a:ext cx="1905000" cy="2781300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</p:pic>
      <p:pic>
        <p:nvPicPr>
          <p:cNvPr id="26632" name="Picture 4" descr="Картинка 686 из 38719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08400" y="908050"/>
            <a:ext cx="1908175" cy="2622550"/>
          </a:xfrm>
          <a:prstGeom prst="rect">
            <a:avLst/>
          </a:prstGeom>
          <a:noFill/>
          <a:ln w="76200">
            <a:solidFill>
              <a:srgbClr val="E46C0A"/>
            </a:solidFill>
            <a:miter lim="800000"/>
            <a:headEnd/>
            <a:tailEnd/>
          </a:ln>
        </p:spPr>
      </p:pic>
      <p:pic>
        <p:nvPicPr>
          <p:cNvPr id="26633" name="Picture 6" descr="Картинка 1178 из 2101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011863" y="4581525"/>
            <a:ext cx="2771775" cy="2078038"/>
          </a:xfrm>
          <a:prstGeom prst="rect">
            <a:avLst/>
          </a:prstGeom>
          <a:noFill/>
          <a:ln w="76200">
            <a:solidFill>
              <a:srgbClr val="E46C0A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Картинка 78 из 2452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268413"/>
            <a:ext cx="2120900" cy="2643187"/>
          </a:xfrm>
          <a:prstGeom prst="rect">
            <a:avLst/>
          </a:prstGeom>
          <a:noFill/>
          <a:ln w="76200">
            <a:solidFill>
              <a:srgbClr val="E46C0A"/>
            </a:solidFill>
            <a:miter lim="800000"/>
            <a:headEnd/>
            <a:tailEnd/>
          </a:ln>
        </p:spPr>
      </p:pic>
      <p:pic>
        <p:nvPicPr>
          <p:cNvPr id="5123" name="Picture 2" descr="Картинка 1824 из 38719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2500" y="4797425"/>
            <a:ext cx="2124075" cy="1543050"/>
          </a:xfrm>
          <a:prstGeom prst="rect">
            <a:avLst/>
          </a:prstGeom>
          <a:noFill/>
          <a:ln w="76200">
            <a:solidFill>
              <a:srgbClr val="E46C0A"/>
            </a:solidFill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700338" y="1412875"/>
            <a:ext cx="3384550" cy="2678113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Труд является не только основной жизнедеятельностью человека, важнейшей его потребностью, но и условием его благополучия.</a:t>
            </a:r>
          </a:p>
        </p:txBody>
      </p:sp>
      <p:pic>
        <p:nvPicPr>
          <p:cNvPr id="5125" name="Picture 4" descr="Картинка 374 из 38719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788" y="2781300"/>
            <a:ext cx="2520950" cy="2260600"/>
          </a:xfrm>
          <a:prstGeom prst="rect">
            <a:avLst/>
          </a:prstGeom>
          <a:noFill/>
          <a:ln w="76200">
            <a:solidFill>
              <a:srgbClr val="E46C0A"/>
            </a:solidFill>
            <a:miter lim="800000"/>
            <a:headEnd/>
            <a:tailEnd/>
          </a:ln>
        </p:spPr>
      </p:pic>
      <p:pic>
        <p:nvPicPr>
          <p:cNvPr id="5126" name="Picture 6" descr="Картинка 1621 из 38719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8313" y="4652963"/>
            <a:ext cx="2465387" cy="1854200"/>
          </a:xfrm>
          <a:prstGeom prst="rect">
            <a:avLst/>
          </a:prstGeom>
          <a:noFill/>
          <a:ln w="76200">
            <a:solidFill>
              <a:srgbClr val="E46C0A"/>
            </a:solidFill>
            <a:miter lim="800000"/>
            <a:headEnd/>
            <a:tailEnd/>
          </a:ln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07950" y="115888"/>
            <a:ext cx="5256213" cy="850900"/>
          </a:xfrm>
          <a:ln w="76200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«Труд»  «Работа»</a:t>
            </a:r>
            <a:endParaRPr lang="ru-RU" dirty="0"/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5867400" y="5229225"/>
            <a:ext cx="3059113" cy="1477963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b="1" dirty="0">
                <a:latin typeface="Arial" pitchFamily="34" charset="0"/>
                <a:ea typeface="Calibri" pitchFamily="34" charset="0"/>
                <a:cs typeface="Arial" pitchFamily="34" charset="0"/>
              </a:rPr>
              <a:t>Работа </a:t>
            </a:r>
            <a:r>
              <a:rPr lang="ru-RU" b="1" dirty="0"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lang="ru-RU" b="1" dirty="0">
                <a:latin typeface="Arial" pitchFamily="34" charset="0"/>
                <a:ea typeface="Calibri" pitchFamily="34" charset="0"/>
                <a:cs typeface="Arial" pitchFamily="34" charset="0"/>
              </a:rPr>
              <a:t> трудовая деятельность человека, занимающего определенную должность</a:t>
            </a:r>
            <a:endParaRPr lang="ru-RU" dirty="0">
              <a:latin typeface="Arial" pitchFamily="34" charset="0"/>
            </a:endParaRPr>
          </a:p>
        </p:txBody>
      </p:sp>
      <p:pic>
        <p:nvPicPr>
          <p:cNvPr id="5129" name="Рисунок 13" descr="труд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43663" y="188913"/>
            <a:ext cx="2382837" cy="2160587"/>
          </a:xfrm>
          <a:prstGeom prst="rect">
            <a:avLst/>
          </a:prstGeom>
          <a:noFill/>
          <a:ln w="76200">
            <a:solidFill>
              <a:srgbClr val="E46C0A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  <a:ln w="76200">
            <a:solidFill>
              <a:schemeClr val="accent6">
                <a:lumMod val="50000"/>
              </a:schemeClr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1. Трудовые правоотношения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196975"/>
            <a:ext cx="8229600" cy="1973263"/>
          </a:xfrm>
          <a:ln w="38100">
            <a:solidFill>
              <a:schemeClr val="accent6">
                <a:lumMod val="75000"/>
              </a:schemeClr>
            </a:solidFill>
          </a:ln>
        </p:spPr>
        <p:txBody>
          <a:bodyPr rtlCol="0">
            <a:normAutofit fontScale="85000"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Конституции РФ: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«Труд свободен. Каждый имеет право свободно распоряжаться способностями к труду, выбирать род деятельности и профессию». </a:t>
            </a:r>
            <a:endParaRPr lang="ru-RU" dirty="0"/>
          </a:p>
        </p:txBody>
      </p:sp>
      <p:pic>
        <p:nvPicPr>
          <p:cNvPr id="6148" name="Picture 2" descr="Картинка 916 из 8400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3644900"/>
            <a:ext cx="1727200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2" descr="Картинка 677 из 1946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59563" y="3644900"/>
            <a:ext cx="1800225" cy="27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4" descr="42236629_kons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6600" y="3429000"/>
            <a:ext cx="2481263" cy="3044825"/>
          </a:xfrm>
          <a:prstGeom prst="rect">
            <a:avLst/>
          </a:prstGeom>
          <a:noFill/>
          <a:ln w="38100">
            <a:solidFill>
              <a:srgbClr val="984807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188913"/>
            <a:ext cx="8640762" cy="3168650"/>
          </a:xfrm>
          <a:ln w="38100">
            <a:solidFill>
              <a:schemeClr val="accent6">
                <a:lumMod val="75000"/>
              </a:schemeClr>
            </a:solidFill>
          </a:ln>
        </p:spPr>
        <p:txBody>
          <a:bodyPr rtlCol="0">
            <a:normAutofit fontScale="62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С юридической точки зрения «пойти на работу» означает вступить в определенные юридические отношения, при этом права и обязанности их участников должны быть четко определены. </a:t>
            </a:r>
            <a:r>
              <a:rPr lang="ru-RU" b="1" dirty="0" smtClean="0"/>
              <a:t>Трудовые правоотношения </a:t>
            </a:r>
            <a:r>
              <a:rPr lang="ru-RU" dirty="0" smtClean="0"/>
              <a:t>— это отношения между работником и работодателем, основанные на трудовом договоре и регулируемые нормами трудового права.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В нашем обществе трудовые отношения регламентируются нормами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 Конституции РФ,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Трудового кодекса РФ,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Законом «О занятости населения в Российской Федерации» </a:t>
            </a:r>
          </a:p>
        </p:txBody>
      </p:sp>
      <p:pic>
        <p:nvPicPr>
          <p:cNvPr id="7171" name="Picture 2" descr="Картинка 864 из 1946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3500438"/>
            <a:ext cx="2736850" cy="322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2" descr="Картинка 212 из 38719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59300" y="3789363"/>
            <a:ext cx="4325938" cy="2808287"/>
          </a:xfrm>
          <a:prstGeom prst="rect">
            <a:avLst/>
          </a:prstGeom>
          <a:noFill/>
          <a:ln w="76200">
            <a:solidFill>
              <a:srgbClr val="E46C0A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  <a:ln w="76200">
            <a:solidFill>
              <a:schemeClr val="accent6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/>
              <a:t>Участников трудовых отношений называют субъектами трудового права</a:t>
            </a:r>
            <a:endParaRPr lang="ru-RU" sz="24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23850" y="4076700"/>
            <a:ext cx="4038600" cy="2405063"/>
          </a:xfrm>
          <a:ln w="38100">
            <a:solidFill>
              <a:schemeClr val="accent6">
                <a:lumMod val="75000"/>
              </a:schemeClr>
            </a:solidFill>
          </a:ln>
        </p:spPr>
        <p:txBody>
          <a:bodyPr rtlCol="0">
            <a:normAutofit fontScale="77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Одной из сторон трудовых правоотношений является </a:t>
            </a:r>
            <a:r>
              <a:rPr lang="ru-RU" b="1" dirty="0" smtClean="0"/>
              <a:t>работник</a:t>
            </a:r>
            <a:r>
              <a:rPr lang="ru-RU" dirty="0" smtClean="0"/>
              <a:t> — физическое лицо, которое обладает правом и возможностью работать по трудовому договору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2405063"/>
          </a:xfrm>
          <a:ln w="38100">
            <a:solidFill>
              <a:schemeClr val="accent6">
                <a:lumMod val="75000"/>
              </a:schemeClr>
            </a:solidFill>
          </a:ln>
        </p:spPr>
        <p:txBody>
          <a:bodyPr rtlCol="0">
            <a:normAutofit fontScale="77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Другой стороной трудовых правоотношений является </a:t>
            </a:r>
            <a:r>
              <a:rPr lang="ru-RU" b="1" dirty="0" smtClean="0"/>
              <a:t>работодатель</a:t>
            </a:r>
            <a:r>
              <a:rPr lang="ru-RU" dirty="0" smtClean="0"/>
              <a:t>— физическое лицо либо юридическое лицо, вступившее в трудовые отношения с работником</a:t>
            </a:r>
            <a:endParaRPr lang="ru-RU" dirty="0"/>
          </a:p>
        </p:txBody>
      </p:sp>
      <p:pic>
        <p:nvPicPr>
          <p:cNvPr id="8197" name="i-main-pic" descr="Картинка 13 из 8400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4149725"/>
            <a:ext cx="3224212" cy="2520950"/>
          </a:xfrm>
          <a:prstGeom prst="rect">
            <a:avLst/>
          </a:prstGeom>
          <a:noFill/>
          <a:ln w="57150">
            <a:solidFill>
              <a:srgbClr val="E46C0A"/>
            </a:solidFill>
            <a:miter lim="800000"/>
            <a:headEnd/>
            <a:tailEnd/>
          </a:ln>
        </p:spPr>
      </p:pic>
      <p:pic>
        <p:nvPicPr>
          <p:cNvPr id="8198" name="i-main-pic" descr="Картинка 34 из 84000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188" y="1341438"/>
            <a:ext cx="2736850" cy="2466975"/>
          </a:xfrm>
          <a:prstGeom prst="rect">
            <a:avLst/>
          </a:prstGeom>
          <a:noFill/>
          <a:ln w="57150">
            <a:solidFill>
              <a:srgbClr val="E46C0A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148263" y="333375"/>
            <a:ext cx="3529012" cy="4154488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Основные права и обязанности работника и работодателя закреплены в статьях 21 и 22 Трудового кодекса РФ.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Соглашение между работодателем и работником оформляется в виде трудового договора.</a:t>
            </a:r>
          </a:p>
        </p:txBody>
      </p:sp>
      <p:pic>
        <p:nvPicPr>
          <p:cNvPr id="4" name="Picture 4" descr="Картинка 20 из 3174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260350"/>
            <a:ext cx="4594225" cy="4824413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</p:pic>
      <p:pic>
        <p:nvPicPr>
          <p:cNvPr id="9220" name="Picture 4" descr="Картинка 35 из 210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2500" y="4437063"/>
            <a:ext cx="3317875" cy="2160587"/>
          </a:xfrm>
          <a:prstGeom prst="rect">
            <a:avLst/>
          </a:prstGeom>
          <a:noFill/>
          <a:ln w="57150">
            <a:solidFill>
              <a:srgbClr val="E46C0A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  <a:ln w="76200">
            <a:solidFill>
              <a:schemeClr val="accent6">
                <a:lumMod val="50000"/>
              </a:schemeClr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2. Порядок приема на работу</a:t>
            </a:r>
            <a:endParaRPr lang="ru-RU" dirty="0"/>
          </a:p>
        </p:txBody>
      </p:sp>
      <p:pic>
        <p:nvPicPr>
          <p:cNvPr id="10243" name="Picture 4" descr="Картинка 865 из 4856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1500" y="4437063"/>
            <a:ext cx="3216275" cy="2160587"/>
          </a:xfrm>
          <a:prstGeom prst="rect">
            <a:avLst/>
          </a:prstGeom>
          <a:noFill/>
          <a:ln w="76200">
            <a:solidFill>
              <a:srgbClr val="E46C0A"/>
            </a:solidFill>
            <a:miter lim="800000"/>
            <a:headEnd/>
            <a:tailEnd/>
          </a:ln>
        </p:spPr>
      </p:pic>
      <p:pic>
        <p:nvPicPr>
          <p:cNvPr id="10244" name="Picture 4" descr="Картинка 360 из 48316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288" y="1341438"/>
            <a:ext cx="3024187" cy="3309937"/>
          </a:xfrm>
          <a:prstGeom prst="rect">
            <a:avLst/>
          </a:prstGeom>
          <a:noFill/>
          <a:ln w="76200">
            <a:solidFill>
              <a:srgbClr val="E46C0A"/>
            </a:solidFill>
            <a:miter lim="800000"/>
            <a:headEnd/>
            <a:tailEnd/>
          </a:ln>
        </p:spPr>
      </p:pic>
      <p:pic>
        <p:nvPicPr>
          <p:cNvPr id="10245" name="i-main-pic" descr="Картинка 24 из 84000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2500" y="4868863"/>
            <a:ext cx="1069975" cy="1320800"/>
          </a:xfrm>
          <a:prstGeom prst="rect">
            <a:avLst/>
          </a:prstGeom>
          <a:noFill/>
          <a:ln w="57150">
            <a:solidFill>
              <a:srgbClr val="E46C0A"/>
            </a:solidFill>
            <a:miter lim="800000"/>
            <a:headEnd/>
            <a:tailEnd/>
          </a:ln>
        </p:spPr>
      </p:pic>
      <p:pic>
        <p:nvPicPr>
          <p:cNvPr id="10246" name="i-main-pic" descr="Картинка 114 из 84000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5650" y="5157788"/>
            <a:ext cx="1149350" cy="1104900"/>
          </a:xfrm>
          <a:prstGeom prst="rect">
            <a:avLst/>
          </a:prstGeom>
          <a:noFill/>
          <a:ln w="57150">
            <a:solidFill>
              <a:srgbClr val="E46C0A"/>
            </a:solidFill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067175" y="1484313"/>
            <a:ext cx="4572000" cy="2586037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Согласно статье 65 Трудового кодекса РФ вы обязаны предъявить работодателю паспорт, трудовую книжку, страховое свидетельство государственного пенсионного страхования, документы воинского учета (для военнообязанных и подлежащих призыву на военную службу), документы об образовании и квалификации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76200">
            <a:solidFill>
              <a:schemeClr val="accent6">
                <a:lumMod val="75000"/>
              </a:schemeClr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«Содержание трудового договора»</a:t>
            </a:r>
            <a:br>
              <a:rPr lang="ru-RU" sz="3200" b="1" dirty="0" smtClean="0"/>
            </a:br>
            <a:r>
              <a:rPr lang="ru-RU" sz="3200" b="1" dirty="0" smtClean="0"/>
              <a:t> Статья 57 Трудового кодекса РФ 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628775"/>
            <a:ext cx="4752975" cy="2692400"/>
          </a:xfrm>
          <a:ln w="38100">
            <a:solidFill>
              <a:schemeClr val="accent6">
                <a:lumMod val="75000"/>
              </a:schemeClr>
            </a:solidFill>
          </a:ln>
        </p:spPr>
        <p:txBody>
          <a:bodyPr rtlCol="0">
            <a:normAutofit fontScale="92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Трудовой кодекс РФ устанавливает, что прием на работу осуществляется по соглашению сторон, в соответствии с их доброй волей</a:t>
            </a:r>
            <a:endParaRPr lang="ru-RU" dirty="0"/>
          </a:p>
        </p:txBody>
      </p:sp>
      <p:pic>
        <p:nvPicPr>
          <p:cNvPr id="11268" name="Picture 4" descr=" «Трудовой кодекс Российской Федерации: По состоянию на 1 марта 2007 г.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4325" y="1816100"/>
            <a:ext cx="3213100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2" descr="Картинка 1051 из 48564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350" y="4581525"/>
            <a:ext cx="2601913" cy="2081213"/>
          </a:xfrm>
          <a:prstGeom prst="rect">
            <a:avLst/>
          </a:prstGeom>
          <a:noFill/>
          <a:ln w="76200">
            <a:solidFill>
              <a:srgbClr val="E46C0A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1861</TotalTime>
  <Words>1153</Words>
  <Application>Microsoft Office PowerPoint</Application>
  <PresentationFormat>Экран (4:3)</PresentationFormat>
  <Paragraphs>126</Paragraphs>
  <Slides>24</Slides>
  <Notes>23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Трек</vt:lpstr>
      <vt:lpstr>Правовое регулирование занятости и трудоустройства</vt:lpstr>
      <vt:lpstr> Основная цель – создание условий для самостоятельного ориентирования в трудовых правоотношениях в целях социализации выпускника школы </vt:lpstr>
      <vt:lpstr>«Труд»  «Работа»</vt:lpstr>
      <vt:lpstr>1. Трудовые правоотношения</vt:lpstr>
      <vt:lpstr>Слайд 5</vt:lpstr>
      <vt:lpstr>Участников трудовых отношений называют субъектами трудового права</vt:lpstr>
      <vt:lpstr>Слайд 7</vt:lpstr>
      <vt:lpstr>2. Порядок приема на работу</vt:lpstr>
      <vt:lpstr>«Содержание трудового договора»  Статья 57 Трудового кодекса РФ </vt:lpstr>
      <vt:lpstr>Трудовая книжка</vt:lpstr>
      <vt:lpstr>Трудовой договор</vt:lpstr>
      <vt:lpstr>3. Занятость населения</vt:lpstr>
      <vt:lpstr>«Кто хочет работать – ищет средства, кто не хочет – ищет причины»  «занятый» «незанятый» «безработный»</vt:lpstr>
      <vt:lpstr>4 февраля Дмитрий Медведев посетил Центр занятости, расположенный по адресу: ул. Исаковского, д.2, корп.2 и провел совещание по проблемам занятости населения.</vt:lpstr>
      <vt:lpstr>Образование и профессиональная подготовка</vt:lpstr>
      <vt:lpstr>Ступени и формы получения профессионального образования</vt:lpstr>
      <vt:lpstr>Стратегии выбора профессии  </vt:lpstr>
      <vt:lpstr>  4. Профессиональное образование  </vt:lpstr>
      <vt:lpstr>  С какими документами следует познакомиться в приемной комиссии выбранного вами образовательного учреждения ?   </vt:lpstr>
      <vt:lpstr>Слайд 20</vt:lpstr>
      <vt:lpstr> Создание Модели поведения  соискателя при трудоустройстве </vt:lpstr>
      <vt:lpstr>Слайд 22</vt:lpstr>
      <vt:lpstr>Что повышает твои шансы на рынке труда </vt:lpstr>
      <vt:lpstr>Какие профессии будут популярны через 20 лет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Правовое регулирование занятости и трудоустройства</dc:title>
  <dc:creator>Vladislav</dc:creator>
  <cp:lastModifiedBy>KoroL</cp:lastModifiedBy>
  <cp:revision>169</cp:revision>
  <dcterms:created xsi:type="dcterms:W3CDTF">2011-02-23T10:05:16Z</dcterms:created>
  <dcterms:modified xsi:type="dcterms:W3CDTF">2018-01-15T11:02:56Z</dcterms:modified>
</cp:coreProperties>
</file>