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5" r:id="rId3"/>
    <p:sldId id="285" r:id="rId4"/>
    <p:sldId id="257" r:id="rId5"/>
    <p:sldId id="265" r:id="rId6"/>
    <p:sldId id="269" r:id="rId7"/>
    <p:sldId id="270" r:id="rId8"/>
    <p:sldId id="266" r:id="rId9"/>
    <p:sldId id="258" r:id="rId10"/>
    <p:sldId id="280" r:id="rId11"/>
    <p:sldId id="282" r:id="rId12"/>
    <p:sldId id="267" r:id="rId13"/>
    <p:sldId id="272" r:id="rId14"/>
    <p:sldId id="259" r:id="rId15"/>
    <p:sldId id="278" r:id="rId16"/>
    <p:sldId id="279" r:id="rId17"/>
    <p:sldId id="261" r:id="rId18"/>
    <p:sldId id="262" r:id="rId19"/>
    <p:sldId id="263" r:id="rId20"/>
    <p:sldId id="283" r:id="rId21"/>
    <p:sldId id="284" r:id="rId22"/>
    <p:sldId id="268" r:id="rId23"/>
    <p:sldId id="271" r:id="rId24"/>
    <p:sldId id="281" r:id="rId25"/>
    <p:sldId id="264" r:id="rId26"/>
    <p:sldId id="273" r:id="rId27"/>
    <p:sldId id="274"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9" autoAdjust="0"/>
    <p:restoredTop sz="94660"/>
  </p:normalViewPr>
  <p:slideViewPr>
    <p:cSldViewPr>
      <p:cViewPr varScale="1">
        <p:scale>
          <a:sx n="103" d="100"/>
          <a:sy n="103"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01D0BC46-CDA2-499D-85A4-8921A085E995}" type="datetimeFigureOut">
              <a:rPr lang="ru-RU" smtClean="0"/>
              <a:pPr/>
              <a:t>14.11.2017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CD7C3F3D-8E98-4D41-AB1B-E069B1CD5E6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1D0BC46-CDA2-499D-85A4-8921A085E995}" type="datetimeFigureOut">
              <a:rPr lang="ru-RU" smtClean="0"/>
              <a:pPr/>
              <a:t>14.11.2017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7C3F3D-8E98-4D41-AB1B-E069B1CD5E6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1D0BC46-CDA2-499D-85A4-8921A085E995}" type="datetimeFigureOut">
              <a:rPr lang="ru-RU" smtClean="0"/>
              <a:pPr/>
              <a:t>14.11.2017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7C3F3D-8E98-4D41-AB1B-E069B1CD5E6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1D0BC46-CDA2-499D-85A4-8921A085E995}" type="datetimeFigureOut">
              <a:rPr lang="ru-RU" smtClean="0"/>
              <a:pPr/>
              <a:t>14.11.2017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CD7C3F3D-8E98-4D41-AB1B-E069B1CD5E6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01D0BC46-CDA2-499D-85A4-8921A085E995}" type="datetimeFigureOut">
              <a:rPr lang="ru-RU" smtClean="0"/>
              <a:pPr/>
              <a:t>14.11.2017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CD7C3F3D-8E98-4D41-AB1B-E069B1CD5E66}"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01D0BC46-CDA2-499D-85A4-8921A085E995}" type="datetimeFigureOut">
              <a:rPr lang="ru-RU" smtClean="0"/>
              <a:pPr/>
              <a:t>14.11.2017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D7C3F3D-8E98-4D41-AB1B-E069B1CD5E6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01D0BC46-CDA2-499D-85A4-8921A085E995}" type="datetimeFigureOut">
              <a:rPr lang="ru-RU" smtClean="0"/>
              <a:pPr/>
              <a:t>14.11.2017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CD7C3F3D-8E98-4D41-AB1B-E069B1CD5E66}"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1D0BC46-CDA2-499D-85A4-8921A085E995}" type="datetimeFigureOut">
              <a:rPr lang="ru-RU" smtClean="0"/>
              <a:pPr/>
              <a:t>14.11.2017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7C3F3D-8E98-4D41-AB1B-E069B1CD5E6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1D0BC46-CDA2-499D-85A4-8921A085E995}" type="datetimeFigureOut">
              <a:rPr lang="ru-RU" smtClean="0"/>
              <a:pPr/>
              <a:t>14.11.2017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7C3F3D-8E98-4D41-AB1B-E069B1CD5E6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1D0BC46-CDA2-499D-85A4-8921A085E995}" type="datetimeFigureOut">
              <a:rPr lang="ru-RU" smtClean="0"/>
              <a:pPr/>
              <a:t>14.11.2017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7C3F3D-8E98-4D41-AB1B-E069B1CD5E6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01D0BC46-CDA2-499D-85A4-8921A085E995}" type="datetimeFigureOut">
              <a:rPr lang="ru-RU" smtClean="0"/>
              <a:pPr/>
              <a:t>14.11.2017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D7C3F3D-8E98-4D41-AB1B-E069B1CD5E66}"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1D0BC46-CDA2-499D-85A4-8921A085E995}" type="datetimeFigureOut">
              <a:rPr lang="ru-RU" smtClean="0"/>
              <a:pPr/>
              <a:t>14.11.2017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D7C3F3D-8E98-4D41-AB1B-E069B1CD5E66}"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aff9de4998dfe7f5afd2d299bac4e23.jpg"/>
          <p:cNvPicPr>
            <a:picLocks noChangeAspect="1"/>
          </p:cNvPicPr>
          <p:nvPr/>
        </p:nvPicPr>
        <p:blipFill>
          <a:blip r:embed="rId2" cstate="print"/>
          <a:stretch>
            <a:fillRect/>
          </a:stretch>
        </p:blipFill>
        <p:spPr>
          <a:xfrm>
            <a:off x="2195736" y="2276872"/>
            <a:ext cx="4896544" cy="4416168"/>
          </a:xfrm>
          <a:prstGeom prst="rect">
            <a:avLst/>
          </a:prstGeom>
        </p:spPr>
      </p:pic>
      <p:sp>
        <p:nvSpPr>
          <p:cNvPr id="3" name="Прямоугольник 2"/>
          <p:cNvSpPr/>
          <p:nvPr/>
        </p:nvSpPr>
        <p:spPr>
          <a:xfrm>
            <a:off x="251520" y="332656"/>
            <a:ext cx="8784976" cy="2215991"/>
          </a:xfrm>
          <a:prstGeom prst="rect">
            <a:avLst/>
          </a:prstGeom>
        </p:spPr>
        <p:txBody>
          <a:bodyPr wrap="square">
            <a:spAutoFit/>
          </a:bodyPr>
          <a:lstStyle/>
          <a:p>
            <a:r>
              <a:rPr lang="ru-RU" sz="4000" dirty="0" smtClean="0"/>
              <a:t>Грузоподъемные машины</a:t>
            </a:r>
            <a:br>
              <a:rPr lang="ru-RU" sz="4000" dirty="0" smtClean="0"/>
            </a:br>
            <a:r>
              <a:rPr lang="ru-RU" sz="4000" dirty="0" smtClean="0"/>
              <a:t>на строй </a:t>
            </a:r>
            <a:r>
              <a:rPr lang="ru-RU" sz="4000" dirty="0" smtClean="0"/>
              <a:t>площадке</a:t>
            </a:r>
          </a:p>
          <a:p>
            <a:r>
              <a:rPr lang="ru-RU" sz="4000" dirty="0" smtClean="0"/>
              <a:t>Преподаватель </a:t>
            </a:r>
            <a:r>
              <a:rPr lang="ru-RU" sz="4000" dirty="0" err="1" smtClean="0"/>
              <a:t>Недильская</a:t>
            </a:r>
            <a:r>
              <a:rPr lang="ru-RU" sz="4000" dirty="0" smtClean="0"/>
              <a:t> И.И.</a:t>
            </a:r>
            <a:r>
              <a:rPr lang="ru-RU" dirty="0" smtClean="0"/>
              <a:t/>
            </a:r>
            <a:br>
              <a:rPr lang="ru-RU" dirty="0" smtClean="0"/>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stroy-s-umom.ru/wp-content/uploads/1300.jpg"/>
          <p:cNvPicPr>
            <a:picLocks noChangeAspect="1" noChangeArrowheads="1"/>
          </p:cNvPicPr>
          <p:nvPr/>
        </p:nvPicPr>
        <p:blipFill>
          <a:blip r:embed="rId2" cstate="print"/>
          <a:srcRect/>
          <a:stretch>
            <a:fillRect/>
          </a:stretch>
        </p:blipFill>
        <p:spPr bwMode="auto">
          <a:xfrm>
            <a:off x="5580063" y="2276475"/>
            <a:ext cx="3168650" cy="3571875"/>
          </a:xfrm>
          <a:prstGeom prst="rect">
            <a:avLst/>
          </a:prstGeom>
          <a:noFill/>
          <a:ln w="9525">
            <a:noFill/>
            <a:miter lim="800000"/>
            <a:headEnd/>
            <a:tailEnd/>
          </a:ln>
        </p:spPr>
      </p:pic>
      <p:sp>
        <p:nvSpPr>
          <p:cNvPr id="3" name="Прямоугольник 2"/>
          <p:cNvSpPr/>
          <p:nvPr/>
        </p:nvSpPr>
        <p:spPr>
          <a:xfrm>
            <a:off x="251520" y="332656"/>
            <a:ext cx="8712968" cy="1938992"/>
          </a:xfrm>
          <a:prstGeom prst="rect">
            <a:avLst/>
          </a:prstGeom>
        </p:spPr>
        <p:txBody>
          <a:bodyPr wrap="square">
            <a:spAutoFit/>
          </a:bodyPr>
          <a:lstStyle/>
          <a:p>
            <a:r>
              <a:rPr lang="ru-RU" sz="2400" b="1" spc="50" dirty="0" smtClean="0">
                <a:ln w="12700" cmpd="sng">
                  <a:solidFill>
                    <a:schemeClr val="accent6">
                      <a:satMod val="120000"/>
                      <a:shade val="80000"/>
                    </a:schemeClr>
                  </a:solidFill>
                  <a:prstDash val="solid"/>
                </a:ln>
                <a:solidFill>
                  <a:schemeClr val="tx1">
                    <a:lumMod val="95000"/>
                    <a:lumOff val="5000"/>
                  </a:schemeClr>
                </a:solidFill>
                <a:effectLst>
                  <a:glow rad="53100">
                    <a:schemeClr val="accent6">
                      <a:satMod val="180000"/>
                      <a:alpha val="30000"/>
                    </a:schemeClr>
                  </a:glow>
                </a:effectLst>
              </a:rPr>
              <a:t>Грузовой подъемник</a:t>
            </a:r>
          </a:p>
          <a:p>
            <a:r>
              <a:rPr lang="ru-RU" sz="2400" u="sng" dirty="0" smtClean="0">
                <a:latin typeface="Times New Roman" pitchFamily="18" charset="0"/>
                <a:cs typeface="Times New Roman" pitchFamily="18" charset="0"/>
              </a:rPr>
              <a:t>Предназначен для </a:t>
            </a:r>
            <a:r>
              <a:rPr lang="ru-RU" sz="2400" dirty="0" smtClean="0">
                <a:latin typeface="Times New Roman" pitchFamily="18" charset="0"/>
                <a:cs typeface="Times New Roman" pitchFamily="18" charset="0"/>
              </a:rPr>
              <a:t>подъема грузов на платформе или в кабине на определенную высоту. Подъемники в отличие от грузовых лифтов имеют более простую конструкцию, удобны в эксплуатации.</a:t>
            </a:r>
            <a:endParaRPr lang="ru-RU"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omlift-manitou-12-m-knaek.jpg"/>
          <p:cNvPicPr>
            <a:picLocks noChangeAspect="1"/>
          </p:cNvPicPr>
          <p:nvPr/>
        </p:nvPicPr>
        <p:blipFill>
          <a:blip r:embed="rId2" cstate="print"/>
          <a:stretch>
            <a:fillRect/>
          </a:stretch>
        </p:blipFill>
        <p:spPr>
          <a:xfrm>
            <a:off x="755576" y="1844824"/>
            <a:ext cx="4509120" cy="4509120"/>
          </a:xfrm>
          <a:prstGeom prst="rect">
            <a:avLst/>
          </a:prstGeom>
        </p:spPr>
      </p:pic>
      <p:pic>
        <p:nvPicPr>
          <p:cNvPr id="3" name="Рисунок 2" descr="подъемник вышка.jpg"/>
          <p:cNvPicPr>
            <a:picLocks noChangeAspect="1"/>
          </p:cNvPicPr>
          <p:nvPr/>
        </p:nvPicPr>
        <p:blipFill>
          <a:blip r:embed="rId3" cstate="print"/>
          <a:stretch>
            <a:fillRect/>
          </a:stretch>
        </p:blipFill>
        <p:spPr>
          <a:xfrm>
            <a:off x="5724128" y="980728"/>
            <a:ext cx="2968724" cy="5533206"/>
          </a:xfrm>
          <a:prstGeom prst="rect">
            <a:avLst/>
          </a:prstGeom>
        </p:spPr>
      </p:pic>
      <p:sp>
        <p:nvSpPr>
          <p:cNvPr id="4" name="Прямоугольник 3"/>
          <p:cNvSpPr/>
          <p:nvPr/>
        </p:nvSpPr>
        <p:spPr>
          <a:xfrm>
            <a:off x="323528" y="738662"/>
            <a:ext cx="5832648" cy="369332"/>
          </a:xfrm>
          <a:prstGeom prst="rect">
            <a:avLst/>
          </a:prstGeom>
        </p:spPr>
        <p:txBody>
          <a:bodyPr wrap="square">
            <a:spAutoFit/>
          </a:bodyPr>
          <a:lstStyle/>
          <a:p>
            <a:r>
              <a:rPr lang="ru-RU" dirty="0" smtClean="0"/>
              <a:t>Подъемники - вышки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dirty="0" smtClean="0"/>
              <a:t>Мачтовые подъемники</a:t>
            </a:r>
            <a:endParaRPr lang="ru-RU" dirty="0"/>
          </a:p>
        </p:txBody>
      </p:sp>
      <p:sp>
        <p:nvSpPr>
          <p:cNvPr id="3" name="Содержимое 2"/>
          <p:cNvSpPr>
            <a:spLocks noGrp="1"/>
          </p:cNvSpPr>
          <p:nvPr>
            <p:ph idx="1"/>
          </p:nvPr>
        </p:nvSpPr>
        <p:spPr>
          <a:xfrm>
            <a:off x="467544" y="836712"/>
            <a:ext cx="8229600" cy="1944216"/>
          </a:xfrm>
        </p:spPr>
        <p:txBody>
          <a:bodyPr>
            <a:normAutofit fontScale="62500" lnSpcReduction="20000"/>
          </a:bodyPr>
          <a:lstStyle/>
          <a:p>
            <a:r>
              <a:rPr lang="ru-RU" b="1" dirty="0"/>
              <a:t>Мачтовый подъёмник</a:t>
            </a:r>
            <a:r>
              <a:rPr lang="ru-RU" dirty="0"/>
              <a:t> — грузоподъёмная машина, предназначенная для подъёма грузов или людей на высоту, подачи строительных материалов, проведения отделочных, либо монтажных работ вдоль фасада зданий. По принципу действия относится к классу машин цикличного действия. Также называется стоечным подъёмником</a:t>
            </a:r>
          </a:p>
        </p:txBody>
      </p:sp>
      <p:pic>
        <p:nvPicPr>
          <p:cNvPr id="5" name="Рисунок 4" descr="мачтовый.jpg"/>
          <p:cNvPicPr>
            <a:picLocks noChangeAspect="1"/>
          </p:cNvPicPr>
          <p:nvPr/>
        </p:nvPicPr>
        <p:blipFill>
          <a:blip r:embed="rId2" cstate="print"/>
          <a:stretch>
            <a:fillRect/>
          </a:stretch>
        </p:blipFill>
        <p:spPr>
          <a:xfrm>
            <a:off x="395535" y="2996952"/>
            <a:ext cx="2616777" cy="3168352"/>
          </a:xfrm>
          <a:prstGeom prst="rect">
            <a:avLst/>
          </a:prstGeom>
        </p:spPr>
      </p:pic>
      <p:pic>
        <p:nvPicPr>
          <p:cNvPr id="6" name="Рисунок 5" descr="мачтовыое.jpg"/>
          <p:cNvPicPr>
            <a:picLocks noChangeAspect="1"/>
          </p:cNvPicPr>
          <p:nvPr/>
        </p:nvPicPr>
        <p:blipFill>
          <a:blip r:embed="rId3" cstate="print"/>
          <a:stretch>
            <a:fillRect/>
          </a:stretch>
        </p:blipFill>
        <p:spPr>
          <a:xfrm>
            <a:off x="3707904" y="2636912"/>
            <a:ext cx="4610100" cy="40424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a:bodyPr>
          <a:lstStyle/>
          <a:p>
            <a:r>
              <a:rPr lang="ru-RU" dirty="0" smtClean="0"/>
              <a:t>Строительные платформы</a:t>
            </a:r>
            <a:endParaRPr lang="ru-RU" dirty="0"/>
          </a:p>
        </p:txBody>
      </p:sp>
      <p:sp>
        <p:nvSpPr>
          <p:cNvPr id="3" name="Содержимое 2"/>
          <p:cNvSpPr>
            <a:spLocks noGrp="1"/>
          </p:cNvSpPr>
          <p:nvPr>
            <p:ph idx="1"/>
          </p:nvPr>
        </p:nvSpPr>
        <p:spPr>
          <a:xfrm>
            <a:off x="457200" y="620689"/>
            <a:ext cx="8229600" cy="1584175"/>
          </a:xfrm>
        </p:spPr>
        <p:txBody>
          <a:bodyPr>
            <a:normAutofit fontScale="70000" lnSpcReduction="20000"/>
          </a:bodyPr>
          <a:lstStyle/>
          <a:p>
            <a:r>
              <a:rPr lang="ru-RU" dirty="0"/>
              <a:t>наиболее востребованы при в процессе строительства высотных зданий. Они могут поднять на высоту до 200 м людей вместе со строительными материалами общим весом до 4 тонн со скоростью до 10 м/мин.</a:t>
            </a:r>
          </a:p>
        </p:txBody>
      </p:sp>
      <p:pic>
        <p:nvPicPr>
          <p:cNvPr id="4" name="Рисунок 3" descr="плат.jpg"/>
          <p:cNvPicPr>
            <a:picLocks noChangeAspect="1"/>
          </p:cNvPicPr>
          <p:nvPr/>
        </p:nvPicPr>
        <p:blipFill>
          <a:blip r:embed="rId2" cstate="print"/>
          <a:stretch>
            <a:fillRect/>
          </a:stretch>
        </p:blipFill>
        <p:spPr>
          <a:xfrm>
            <a:off x="0" y="2060848"/>
            <a:ext cx="9144000" cy="454701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0"/>
            <a:ext cx="8229600" cy="2564904"/>
          </a:xfrm>
        </p:spPr>
        <p:txBody>
          <a:bodyPr/>
          <a:lstStyle/>
          <a:p>
            <a:r>
              <a:rPr lang="ru-RU" dirty="0"/>
              <a:t>третья группа — краны, обеспечивающие как вертикальное, так и горизонтальное перемещение грузов в любом направлении в пределах, зависящих от параметров крана.</a:t>
            </a:r>
          </a:p>
        </p:txBody>
      </p:sp>
      <p:pic>
        <p:nvPicPr>
          <p:cNvPr id="4" name="Рисунок 3" descr="краны.jpg"/>
          <p:cNvPicPr>
            <a:picLocks noChangeAspect="1"/>
          </p:cNvPicPr>
          <p:nvPr/>
        </p:nvPicPr>
        <p:blipFill>
          <a:blip r:embed="rId2" cstate="print"/>
          <a:stretch>
            <a:fillRect/>
          </a:stretch>
        </p:blipFill>
        <p:spPr>
          <a:xfrm>
            <a:off x="0" y="2564904"/>
            <a:ext cx="9144000" cy="429309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88641"/>
            <a:ext cx="8892480" cy="2308324"/>
          </a:xfrm>
          <a:prstGeom prst="rect">
            <a:avLst/>
          </a:prstGeom>
        </p:spPr>
        <p:txBody>
          <a:bodyPr wrap="square">
            <a:spAutoFit/>
          </a:bodyPr>
          <a:lstStyle/>
          <a:p>
            <a:pPr algn="just">
              <a:buClr>
                <a:schemeClr val="accent3"/>
              </a:buClr>
              <a:defRPr/>
            </a:pPr>
            <a:r>
              <a:rPr lang="ru-RU" sz="2400" b="1" dirty="0" smtClean="0">
                <a:latin typeface="Times New Roman" pitchFamily="18" charset="0"/>
              </a:rPr>
              <a:t>Козловой кран</a:t>
            </a:r>
            <a:r>
              <a:rPr lang="ru-RU" sz="2400" dirty="0" smtClean="0">
                <a:latin typeface="Times New Roman" pitchFamily="18" charset="0"/>
              </a:rPr>
              <a:t> отличается от мостового тем, что его пролетные конструкции опираются на две пары жестких стоек, расположенных под углом в виде козел. Кран передвигается по рельсам, уложенным на земле. Грузоподъемным механизмом служат </a:t>
            </a:r>
            <a:r>
              <a:rPr lang="ru-RU" sz="2400" dirty="0" err="1" smtClean="0">
                <a:latin typeface="Times New Roman" pitchFamily="18" charset="0"/>
              </a:rPr>
              <a:t>электротали</a:t>
            </a:r>
            <a:r>
              <a:rPr lang="ru-RU" sz="2400" dirty="0" smtClean="0">
                <a:latin typeface="Times New Roman" pitchFamily="18" charset="0"/>
              </a:rPr>
              <a:t> или подвижные грузовые тележки. Пролет козлового крана определяется расстоянием между опорами. </a:t>
            </a:r>
            <a:endParaRPr lang="ru-RU" sz="2400" dirty="0">
              <a:latin typeface="Times New Roman" pitchFamily="18" charset="0"/>
            </a:endParaRPr>
          </a:p>
        </p:txBody>
      </p:sp>
      <p:pic>
        <p:nvPicPr>
          <p:cNvPr id="5" name="Рисунок 4"/>
          <p:cNvPicPr>
            <a:picLocks noChangeAspect="1"/>
          </p:cNvPicPr>
          <p:nvPr/>
        </p:nvPicPr>
        <p:blipFill>
          <a:blip r:embed="rId2" cstate="print">
            <a:extLst>
              <a:ext uri="{28A0092B-C50C-407E-A947-70E740481C1C}"/>
            </a:extLst>
          </a:blip>
          <a:stretch>
            <a:fillRect/>
          </a:stretch>
        </p:blipFill>
        <p:spPr>
          <a:xfrm>
            <a:off x="251520" y="2924944"/>
            <a:ext cx="4078775" cy="3602103"/>
          </a:xfrm>
          <a:prstGeom prst="rect">
            <a:avLst/>
          </a:prstGeom>
          <a:ln>
            <a:noFill/>
          </a:ln>
          <a:effectLst>
            <a:softEdge rad="112500"/>
          </a:effectLst>
        </p:spPr>
      </p:pic>
      <p:pic>
        <p:nvPicPr>
          <p:cNvPr id="6" name="Picture 5" descr="http://vpkran.ru/wp-content/uploads/2013/02/P9270468-300x225.jpg"/>
          <p:cNvPicPr>
            <a:picLocks noChangeAspect="1" noChangeArrowheads="1"/>
          </p:cNvPicPr>
          <p:nvPr/>
        </p:nvPicPr>
        <p:blipFill>
          <a:blip r:embed="rId3" cstate="print"/>
          <a:srcRect/>
          <a:stretch>
            <a:fillRect/>
          </a:stretch>
        </p:blipFill>
        <p:spPr bwMode="auto">
          <a:xfrm>
            <a:off x="4787900" y="3213100"/>
            <a:ext cx="3455988" cy="2879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1"/>
            <a:ext cx="8964488" cy="1938992"/>
          </a:xfrm>
          <a:prstGeom prst="rect">
            <a:avLst/>
          </a:prstGeom>
        </p:spPr>
        <p:txBody>
          <a:bodyPr wrap="square">
            <a:spAutoFit/>
          </a:bodyPr>
          <a:lstStyle/>
          <a:p>
            <a:r>
              <a:rPr lang="ru-RU" sz="2400" b="1" dirty="0" smtClean="0">
                <a:latin typeface="Times New Roman" pitchFamily="18" charset="0"/>
              </a:rPr>
              <a:t>Кран-штабелер</a:t>
            </a:r>
            <a:r>
              <a:rPr lang="ru-RU" sz="2400" dirty="0" smtClean="0">
                <a:latin typeface="Times New Roman" pitchFamily="18" charset="0"/>
              </a:rPr>
              <a:t> — это грузоподъемный кран, оборудованный вертикальной колонной с перемещающимся по ней устройством для </a:t>
            </a:r>
            <a:r>
              <a:rPr lang="ru-RU" sz="2400" dirty="0" err="1" smtClean="0">
                <a:latin typeface="Times New Roman" pitchFamily="18" charset="0"/>
              </a:rPr>
              <a:t>штабелирования</a:t>
            </a:r>
            <a:r>
              <a:rPr lang="ru-RU" sz="2400" dirty="0" smtClean="0">
                <a:latin typeface="Times New Roman" pitchFamily="18" charset="0"/>
              </a:rPr>
              <a:t> грузов. По конструктивным особенностям они подразделяются на </a:t>
            </a:r>
            <a:r>
              <a:rPr lang="ru-RU" sz="2400" b="1" i="1" dirty="0" smtClean="0">
                <a:latin typeface="Times New Roman" pitchFamily="18" charset="0"/>
              </a:rPr>
              <a:t>мостовые</a:t>
            </a:r>
            <a:r>
              <a:rPr lang="ru-RU" sz="2400" dirty="0" smtClean="0">
                <a:latin typeface="Times New Roman" pitchFamily="18" charset="0"/>
              </a:rPr>
              <a:t> </a:t>
            </a:r>
            <a:r>
              <a:rPr lang="ru-RU" sz="2400" dirty="0" err="1" smtClean="0">
                <a:latin typeface="Times New Roman" pitchFamily="18" charset="0"/>
              </a:rPr>
              <a:t>краны-штабелеры</a:t>
            </a:r>
            <a:r>
              <a:rPr lang="ru-RU" sz="2400" dirty="0" smtClean="0">
                <a:latin typeface="Times New Roman" pitchFamily="18" charset="0"/>
              </a:rPr>
              <a:t> общего назначения, </a:t>
            </a:r>
            <a:r>
              <a:rPr lang="ru-RU" sz="2400" b="1" i="1" dirty="0" smtClean="0">
                <a:latin typeface="Times New Roman" pitchFamily="18" charset="0"/>
              </a:rPr>
              <a:t>стеллажные</a:t>
            </a:r>
            <a:r>
              <a:rPr lang="ru-RU" sz="2400" dirty="0" smtClean="0">
                <a:latin typeface="Times New Roman" pitchFamily="18" charset="0"/>
              </a:rPr>
              <a:t>, </a:t>
            </a:r>
            <a:r>
              <a:rPr lang="ru-RU" sz="2400" b="1" i="1" dirty="0" smtClean="0">
                <a:latin typeface="Times New Roman" pitchFamily="18" charset="0"/>
              </a:rPr>
              <a:t>опорные</a:t>
            </a:r>
            <a:r>
              <a:rPr lang="ru-RU" sz="2400" i="1" dirty="0" smtClean="0">
                <a:latin typeface="Times New Roman" pitchFamily="18" charset="0"/>
              </a:rPr>
              <a:t>, </a:t>
            </a:r>
            <a:r>
              <a:rPr lang="ru-RU" sz="2400" b="1" i="1" dirty="0" smtClean="0">
                <a:latin typeface="Times New Roman" pitchFamily="18" charset="0"/>
              </a:rPr>
              <a:t>подвесные и напольные</a:t>
            </a:r>
            <a:r>
              <a:rPr lang="ru-RU" sz="2400" dirty="0" smtClean="0">
                <a:latin typeface="Times New Roman" pitchFamily="18" charset="0"/>
              </a:rPr>
              <a:t>. </a:t>
            </a:r>
            <a:endParaRPr lang="ru-RU" sz="2400" dirty="0"/>
          </a:p>
        </p:txBody>
      </p:sp>
      <p:pic>
        <p:nvPicPr>
          <p:cNvPr id="3" name="Picture 5" descr="http://its-ekb.ru/images/site2/stacker.jpg"/>
          <p:cNvPicPr>
            <a:picLocks noChangeAspect="1" noChangeArrowheads="1"/>
          </p:cNvPicPr>
          <p:nvPr/>
        </p:nvPicPr>
        <p:blipFill>
          <a:blip r:embed="rId2" cstate="print"/>
          <a:srcRect/>
          <a:stretch>
            <a:fillRect/>
          </a:stretch>
        </p:blipFill>
        <p:spPr bwMode="auto">
          <a:xfrm>
            <a:off x="323850" y="2781300"/>
            <a:ext cx="8135938" cy="38877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1"/>
            <a:ext cx="8229600" cy="3212975"/>
          </a:xfrm>
        </p:spPr>
        <p:txBody>
          <a:bodyPr>
            <a:normAutofit fontScale="62500" lnSpcReduction="20000"/>
          </a:bodyPr>
          <a:lstStyle/>
          <a:p>
            <a:r>
              <a:rPr lang="ru-RU" dirty="0"/>
              <a:t>Стреловые краны подразделяют на несколько групп, наиболее многочисленной из которых является группа самоходных кранов. От других кранов стрелового типа (например, башенных) самоходные краны отличаются тем, что имеют специальное ходовое устройство для независимого перемещения по местности и комплектуются различными видами сменного стрелового оборудования, что позволяет использовать краны на разнообразных работах и сравнительно быстро изменять их рабочие параметры.</a:t>
            </a:r>
            <a:br>
              <a:rPr lang="ru-RU" dirty="0"/>
            </a:br>
            <a:r>
              <a:rPr lang="ru-RU" dirty="0"/>
              <a:t/>
            </a:r>
            <a:br>
              <a:rPr lang="ru-RU" dirty="0"/>
            </a:br>
            <a:r>
              <a:rPr lang="ru-RU" dirty="0" smtClean="0"/>
              <a:t/>
            </a:r>
            <a:br>
              <a:rPr lang="ru-RU" dirty="0" smtClean="0"/>
            </a:br>
            <a:endParaRPr lang="ru-RU" dirty="0"/>
          </a:p>
        </p:txBody>
      </p:sp>
      <p:pic>
        <p:nvPicPr>
          <p:cNvPr id="5" name="Рисунок 4" descr="сам.jpg"/>
          <p:cNvPicPr>
            <a:picLocks noChangeAspect="1"/>
          </p:cNvPicPr>
          <p:nvPr/>
        </p:nvPicPr>
        <p:blipFill>
          <a:blip r:embed="rId2" cstate="print"/>
          <a:stretch>
            <a:fillRect/>
          </a:stretch>
        </p:blipFill>
        <p:spPr>
          <a:xfrm>
            <a:off x="2195736" y="1988840"/>
            <a:ext cx="4536504" cy="453650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0"/>
            <a:ext cx="8229600" cy="2420888"/>
          </a:xfrm>
        </p:spPr>
        <p:txBody>
          <a:bodyPr>
            <a:normAutofit fontScale="62500" lnSpcReduction="20000"/>
          </a:bodyPr>
          <a:lstStyle/>
          <a:p>
            <a:r>
              <a:rPr lang="ru-RU" dirty="0"/>
              <a:t>К стреловым самоходным кранам относятся автомобильные (ходовое устройство включает в себя шасси автомобиля, его силовую установку, трансмиссию и систему управления), пневмоколесные и гусеничные (ходовое устройство содержит пневмоколесное или гусеничное шасси, приводимое в движение от силовой установки, которая расположена на поворотной части крана)</a:t>
            </a:r>
            <a:br>
              <a:rPr lang="ru-RU" dirty="0"/>
            </a:br>
            <a:endParaRPr lang="ru-RU" dirty="0"/>
          </a:p>
        </p:txBody>
      </p:sp>
      <p:pic>
        <p:nvPicPr>
          <p:cNvPr id="4" name="Рисунок 3" descr="авто.jpeg"/>
          <p:cNvPicPr>
            <a:picLocks noChangeAspect="1"/>
          </p:cNvPicPr>
          <p:nvPr/>
        </p:nvPicPr>
        <p:blipFill>
          <a:blip r:embed="rId2" cstate="print"/>
          <a:stretch>
            <a:fillRect/>
          </a:stretch>
        </p:blipFill>
        <p:spPr>
          <a:xfrm>
            <a:off x="0" y="2060848"/>
            <a:ext cx="9144000" cy="5143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1"/>
            <a:ext cx="8229600" cy="2924944"/>
          </a:xfrm>
        </p:spPr>
        <p:txBody>
          <a:bodyPr>
            <a:normAutofit fontScale="77500" lnSpcReduction="20000"/>
          </a:bodyPr>
          <a:lstStyle/>
          <a:p>
            <a:r>
              <a:rPr lang="ru-RU" dirty="0"/>
              <a:t>Автомобильные краны различают по грузоподъемности, типу привода основных механизмов и типу базового шасси грузового автомобиля.</a:t>
            </a:r>
          </a:p>
          <a:p>
            <a:r>
              <a:rPr lang="ru-RU" dirty="0"/>
              <a:t>В нашей стране освоено серийное производство автомобильных кранов грузоподъемностью 2, 5; 4; 6, 3; 10 и 16 </a:t>
            </a:r>
            <a:r>
              <a:rPr lang="ru-RU" dirty="0" smtClean="0"/>
              <a:t>,7</a:t>
            </a:r>
            <a:r>
              <a:rPr lang="ru-RU" dirty="0"/>
              <a:t>".</a:t>
            </a:r>
            <a:br>
              <a:rPr lang="ru-RU" dirty="0"/>
            </a:br>
            <a:r>
              <a:rPr lang="ru-RU" dirty="0"/>
              <a:t/>
            </a:r>
            <a:br>
              <a:rPr lang="ru-RU" dirty="0"/>
            </a:br>
            <a:endParaRPr lang="ru-RU" dirty="0"/>
          </a:p>
        </p:txBody>
      </p:sp>
      <p:pic>
        <p:nvPicPr>
          <p:cNvPr id="5" name="Рисунок 4" descr="наш1.jpg"/>
          <p:cNvPicPr>
            <a:picLocks noChangeAspect="1"/>
          </p:cNvPicPr>
          <p:nvPr/>
        </p:nvPicPr>
        <p:blipFill>
          <a:blip r:embed="rId2" cstate="print"/>
          <a:stretch>
            <a:fillRect/>
          </a:stretch>
        </p:blipFill>
        <p:spPr>
          <a:xfrm>
            <a:off x="0" y="2852936"/>
            <a:ext cx="4463768" cy="4005064"/>
          </a:xfrm>
          <a:prstGeom prst="rect">
            <a:avLst/>
          </a:prstGeom>
        </p:spPr>
      </p:pic>
      <p:pic>
        <p:nvPicPr>
          <p:cNvPr id="6" name="Рисунок 5" descr="наш2.jpg"/>
          <p:cNvPicPr>
            <a:picLocks noChangeAspect="1"/>
          </p:cNvPicPr>
          <p:nvPr/>
        </p:nvPicPr>
        <p:blipFill>
          <a:blip r:embed="rId3" cstate="print"/>
          <a:stretch>
            <a:fillRect/>
          </a:stretch>
        </p:blipFill>
        <p:spPr>
          <a:xfrm>
            <a:off x="4427984" y="2852936"/>
            <a:ext cx="4716016" cy="40050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2656"/>
            <a:ext cx="8568952" cy="4955203"/>
          </a:xfrm>
          <a:prstGeom prst="rect">
            <a:avLst/>
          </a:prstGeom>
        </p:spPr>
        <p:txBody>
          <a:bodyPr wrap="square">
            <a:spAutoFit/>
          </a:bodyPr>
          <a:lstStyle/>
          <a:p>
            <a:pPr lvl="0" algn="ctr" fontAlgn="base">
              <a:spcBef>
                <a:spcPct val="0"/>
              </a:spcBef>
              <a:spcAft>
                <a:spcPct val="0"/>
              </a:spcAft>
            </a:pPr>
            <a:r>
              <a:rPr lang="ru-RU" b="1" dirty="0" smtClean="0">
                <a:solidFill>
                  <a:srgbClr val="1A3337"/>
                </a:solidFill>
                <a:latin typeface="Tahoma" pitchFamily="34" charset="0"/>
                <a:ea typeface="Times New Roman" pitchFamily="18" charset="0"/>
                <a:cs typeface="Tahoma" pitchFamily="34" charset="0"/>
              </a:rPr>
              <a:t> АННОТАЦИЯ</a:t>
            </a:r>
          </a:p>
          <a:p>
            <a:pPr lvl="0" algn="ctr" fontAlgn="base">
              <a:spcBef>
                <a:spcPct val="0"/>
              </a:spcBef>
              <a:spcAft>
                <a:spcPct val="0"/>
              </a:spcAft>
            </a:pPr>
            <a:endParaRPr lang="ru-RU"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ru-RU" sz="2000" dirty="0" smtClean="0">
                <a:solidFill>
                  <a:srgbClr val="1A3337"/>
                </a:solidFill>
                <a:latin typeface="Arial" pitchFamily="34" charset="0"/>
                <a:ea typeface="Times New Roman" pitchFamily="18" charset="0"/>
                <a:cs typeface="Tahoma" pitchFamily="34" charset="0"/>
              </a:rPr>
              <a:t>      Презентация на тему «</a:t>
            </a:r>
            <a:r>
              <a:rPr lang="ru-RU" sz="2000" b="1" dirty="0" smtClean="0">
                <a:solidFill>
                  <a:srgbClr val="1A3337"/>
                </a:solidFill>
                <a:latin typeface="Arial" pitchFamily="34" charset="0"/>
                <a:ea typeface="Times New Roman" pitchFamily="18" charset="0"/>
                <a:cs typeface="Tahoma" pitchFamily="34" charset="0"/>
              </a:rPr>
              <a:t>Грузоподъемные машины</a:t>
            </a:r>
            <a:r>
              <a:rPr lang="ru-RU" sz="2000" dirty="0" smtClean="0">
                <a:solidFill>
                  <a:srgbClr val="1A3337"/>
                </a:solidFill>
                <a:latin typeface="Arial" pitchFamily="34" charset="0"/>
                <a:ea typeface="Times New Roman" pitchFamily="18" charset="0"/>
                <a:cs typeface="Tahoma" pitchFamily="34" charset="0"/>
              </a:rPr>
              <a:t>» предназначена для использования на уроках по МДК01.02  « Проект производства работ» специальность 08.02.01 «Строительство  и эксплуатация зданий и сооружений»  по теме 2.3 « Строительные машины и механизмы»</a:t>
            </a:r>
            <a:endParaRPr lang="ru-RU" sz="20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ru-RU" sz="2000" dirty="0" smtClean="0">
                <a:solidFill>
                  <a:srgbClr val="1A3337"/>
                </a:solidFill>
                <a:latin typeface="Arial" pitchFamily="34" charset="0"/>
                <a:ea typeface="Times New Roman" pitchFamily="18" charset="0"/>
                <a:cs typeface="Tahoma" pitchFamily="34" charset="0"/>
              </a:rPr>
              <a:t>      Презентация соответствует требованиям государственного образовательного стандарта и рабочей программе дисциплины.</a:t>
            </a:r>
            <a:endParaRPr lang="ru-RU" sz="20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ru-RU" sz="2000" dirty="0" smtClean="0">
                <a:solidFill>
                  <a:srgbClr val="1A3337"/>
                </a:solidFill>
                <a:latin typeface="Arial" pitchFamily="34" charset="0"/>
                <a:ea typeface="Times New Roman" pitchFamily="18" charset="0"/>
                <a:cs typeface="Tahoma" pitchFamily="34" charset="0"/>
              </a:rPr>
              <a:t>     В данной презентации раскрыты основные сведения о строительных машинах для выполнения земляных работ. Дана классификация механизмов, выделены достоинства и недостатки  данного типа строительных машин</a:t>
            </a:r>
            <a:endParaRPr lang="ru-RU" sz="20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ru-RU" sz="2000" dirty="0" smtClean="0">
                <a:solidFill>
                  <a:srgbClr val="1A3337"/>
                </a:solidFill>
                <a:latin typeface="Arial" pitchFamily="34" charset="0"/>
                <a:ea typeface="Times New Roman" pitchFamily="18" charset="0"/>
                <a:cs typeface="Tahoma" pitchFamily="34" charset="0"/>
              </a:rPr>
              <a:t>      Презентация содержит: цель и задачи урока. В конце приведены контрольные вопросы и список использованных источников.</a:t>
            </a:r>
            <a:endParaRPr lang="ru-RU" sz="20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ru-RU" sz="2000" dirty="0" smtClean="0">
                <a:solidFill>
                  <a:srgbClr val="1A3337"/>
                </a:solidFill>
                <a:latin typeface="Arial" pitchFamily="34" charset="0"/>
                <a:ea typeface="Times New Roman" pitchFamily="18" charset="0"/>
                <a:cs typeface="Tahoma" pitchFamily="34" charset="0"/>
              </a:rPr>
              <a:t>      Автор     </a:t>
            </a:r>
            <a:r>
              <a:rPr lang="ru-RU" sz="2000" dirty="0" err="1" smtClean="0">
                <a:solidFill>
                  <a:srgbClr val="1A3337"/>
                </a:solidFill>
                <a:latin typeface="Arial" pitchFamily="34" charset="0"/>
                <a:ea typeface="Times New Roman" pitchFamily="18" charset="0"/>
                <a:cs typeface="Tahoma" pitchFamily="34" charset="0"/>
              </a:rPr>
              <a:t>Недильская</a:t>
            </a:r>
            <a:r>
              <a:rPr lang="ru-RU" sz="2000" dirty="0" smtClean="0">
                <a:solidFill>
                  <a:srgbClr val="1A3337"/>
                </a:solidFill>
                <a:latin typeface="Arial" pitchFamily="34" charset="0"/>
                <a:ea typeface="Times New Roman" pitchFamily="18" charset="0"/>
                <a:cs typeface="Tahoma" pitchFamily="34" charset="0"/>
              </a:rPr>
              <a:t> И.И.</a:t>
            </a:r>
            <a:endParaRPr lang="ru-RU"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кабельнй кран.png"/>
          <p:cNvPicPr>
            <a:picLocks noChangeAspect="1"/>
          </p:cNvPicPr>
          <p:nvPr/>
        </p:nvPicPr>
        <p:blipFill>
          <a:blip r:embed="rId2" cstate="print"/>
          <a:stretch>
            <a:fillRect/>
          </a:stretch>
        </p:blipFill>
        <p:spPr>
          <a:xfrm>
            <a:off x="971600" y="1268760"/>
            <a:ext cx="7632848" cy="5381159"/>
          </a:xfrm>
          <a:prstGeom prst="rect">
            <a:avLst/>
          </a:prstGeom>
        </p:spPr>
      </p:pic>
      <p:sp>
        <p:nvSpPr>
          <p:cNvPr id="4" name="Прямоугольник 3"/>
          <p:cNvSpPr/>
          <p:nvPr/>
        </p:nvSpPr>
        <p:spPr>
          <a:xfrm>
            <a:off x="827584" y="116632"/>
            <a:ext cx="6552728" cy="461665"/>
          </a:xfrm>
          <a:prstGeom prst="rect">
            <a:avLst/>
          </a:prstGeom>
        </p:spPr>
        <p:txBody>
          <a:bodyPr wrap="square">
            <a:spAutoFit/>
          </a:bodyPr>
          <a:lstStyle/>
          <a:p>
            <a:r>
              <a:rPr lang="ru-RU" sz="2400" dirty="0" smtClean="0"/>
              <a:t>краны с несущими канатами</a:t>
            </a:r>
            <a:endParaRPr lang="ru-RU"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бельный кран.jpg"/>
          <p:cNvPicPr>
            <a:picLocks noChangeAspect="1"/>
          </p:cNvPicPr>
          <p:nvPr/>
        </p:nvPicPr>
        <p:blipFill>
          <a:blip r:embed="rId2" cstate="print"/>
          <a:stretch>
            <a:fillRect/>
          </a:stretch>
        </p:blipFill>
        <p:spPr>
          <a:xfrm>
            <a:off x="1187624" y="1484784"/>
            <a:ext cx="7128792" cy="4968552"/>
          </a:xfrm>
          <a:prstGeom prst="rect">
            <a:avLst/>
          </a:prstGeom>
        </p:spPr>
      </p:pic>
      <p:sp>
        <p:nvSpPr>
          <p:cNvPr id="3" name="Прямоугольник 2"/>
          <p:cNvSpPr/>
          <p:nvPr/>
        </p:nvSpPr>
        <p:spPr>
          <a:xfrm>
            <a:off x="539552" y="404664"/>
            <a:ext cx="8208912" cy="1200329"/>
          </a:xfrm>
          <a:prstGeom prst="rect">
            <a:avLst/>
          </a:prstGeom>
        </p:spPr>
        <p:txBody>
          <a:bodyPr wrap="square">
            <a:spAutoFit/>
          </a:bodyPr>
          <a:lstStyle/>
          <a:p>
            <a:r>
              <a:rPr lang="ru-RU" sz="2400" dirty="0" smtClean="0"/>
              <a:t> Грузозахватный орган, подвешен к грузовой тележке, перемещающейся по несущим канатам, закрепленным в опорах</a:t>
            </a:r>
            <a:endParaRPr lang="ru-RU"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vi-VN" b="1" dirty="0"/>
              <a:t>Ба́шенный кра́н</a:t>
            </a:r>
            <a:endParaRPr lang="ru-RU" dirty="0"/>
          </a:p>
        </p:txBody>
      </p:sp>
      <p:sp>
        <p:nvSpPr>
          <p:cNvPr id="3" name="Содержимое 2"/>
          <p:cNvSpPr>
            <a:spLocks noGrp="1"/>
          </p:cNvSpPr>
          <p:nvPr>
            <p:ph idx="1"/>
          </p:nvPr>
        </p:nvSpPr>
        <p:spPr>
          <a:xfrm>
            <a:off x="457200" y="1124745"/>
            <a:ext cx="8229600" cy="1728191"/>
          </a:xfrm>
        </p:spPr>
        <p:txBody>
          <a:bodyPr>
            <a:normAutofit fontScale="77500" lnSpcReduction="20000"/>
          </a:bodyPr>
          <a:lstStyle/>
          <a:p>
            <a:r>
              <a:rPr lang="vi-VN" b="1" dirty="0"/>
              <a:t>Ба́шенный </a:t>
            </a:r>
            <a:r>
              <a:rPr lang="vi-VN" b="1" dirty="0" smtClean="0"/>
              <a:t>кра́н</a:t>
            </a:r>
            <a:r>
              <a:rPr lang="ru-RU" dirty="0"/>
              <a:t> — поворотный </a:t>
            </a:r>
            <a:r>
              <a:rPr lang="ru-RU" dirty="0" smtClean="0"/>
              <a:t>кран стрелового типа</a:t>
            </a:r>
            <a:r>
              <a:rPr lang="ru-RU" dirty="0"/>
              <a:t> со стрелой, закреплённой в верхней части вертикально расположенной </a:t>
            </a:r>
            <a:r>
              <a:rPr lang="ru-RU" dirty="0" smtClean="0"/>
              <a:t>башни. В </a:t>
            </a:r>
            <a:r>
              <a:rPr lang="ru-RU" dirty="0"/>
              <a:t>машинном парке передвижных кранов их доля — порядка 18 %</a:t>
            </a:r>
          </a:p>
        </p:txBody>
      </p:sp>
      <p:pic>
        <p:nvPicPr>
          <p:cNvPr id="4" name="Рисунок 3" descr="bashennij_kran1.jpg"/>
          <p:cNvPicPr>
            <a:picLocks noChangeAspect="1"/>
          </p:cNvPicPr>
          <p:nvPr/>
        </p:nvPicPr>
        <p:blipFill>
          <a:blip r:embed="rId2" cstate="print"/>
          <a:stretch>
            <a:fillRect/>
          </a:stretch>
        </p:blipFill>
        <p:spPr>
          <a:xfrm>
            <a:off x="0" y="2852936"/>
            <a:ext cx="9144000" cy="400506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457200" y="1"/>
            <a:ext cx="8229600" cy="2420887"/>
          </a:xfrm>
        </p:spPr>
        <p:txBody>
          <a:bodyPr>
            <a:normAutofit fontScale="47500" lnSpcReduction="20000"/>
          </a:bodyPr>
          <a:lstStyle/>
          <a:p>
            <a:r>
              <a:rPr lang="ru-RU" dirty="0"/>
              <a:t>Башенные краны представляют собой тип грузоподъемных механизмов и чаще всего используются на строительных площадках при возведении многоэтажных объектов и сооружений. Как правило, это механизмы циклического типа, которые служат, чтобы перемещать грузы и конструкции</a:t>
            </a:r>
            <a:r>
              <a:rPr lang="ru-RU" dirty="0" smtClean="0"/>
              <a:t>.</a:t>
            </a:r>
          </a:p>
          <a:p>
            <a:r>
              <a:rPr lang="ru-RU" dirty="0" smtClean="0"/>
              <a:t> </a:t>
            </a:r>
            <a:r>
              <a:rPr lang="ru-RU" dirty="0"/>
              <a:t>Цикл работы механизма включает: </a:t>
            </a:r>
            <a:endParaRPr lang="ru-RU" dirty="0" smtClean="0"/>
          </a:p>
          <a:p>
            <a:r>
              <a:rPr lang="ru-RU" dirty="0" smtClean="0"/>
              <a:t>захват </a:t>
            </a:r>
            <a:r>
              <a:rPr lang="ru-RU" dirty="0"/>
              <a:t>необходимого груза; </a:t>
            </a:r>
            <a:endParaRPr lang="ru-RU" dirty="0" smtClean="0"/>
          </a:p>
          <a:p>
            <a:r>
              <a:rPr lang="ru-RU" dirty="0" smtClean="0"/>
              <a:t>перенос </a:t>
            </a:r>
            <a:r>
              <a:rPr lang="ru-RU" dirty="0"/>
              <a:t>объекта; </a:t>
            </a:r>
            <a:endParaRPr lang="ru-RU" dirty="0" smtClean="0"/>
          </a:p>
          <a:p>
            <a:r>
              <a:rPr lang="ru-RU" dirty="0" smtClean="0"/>
              <a:t>выгрузку</a:t>
            </a:r>
            <a:r>
              <a:rPr lang="ru-RU" dirty="0"/>
              <a:t>; </a:t>
            </a:r>
            <a:endParaRPr lang="ru-RU" dirty="0" smtClean="0"/>
          </a:p>
          <a:p>
            <a:r>
              <a:rPr lang="ru-RU" dirty="0" smtClean="0"/>
              <a:t>холостой </a:t>
            </a:r>
            <a:r>
              <a:rPr lang="ru-RU" dirty="0"/>
              <a:t>пробег для возврата</a:t>
            </a:r>
            <a:r>
              <a:rPr lang="ru-RU" dirty="0" smtClean="0"/>
              <a:t>.</a:t>
            </a:r>
            <a:endParaRPr lang="ru-RU" dirty="0"/>
          </a:p>
          <a:p>
            <a:endParaRPr lang="ru-RU" dirty="0"/>
          </a:p>
        </p:txBody>
      </p:sp>
      <p:pic>
        <p:nvPicPr>
          <p:cNvPr id="6" name="Рисунок 5" descr="132.jpg"/>
          <p:cNvPicPr>
            <a:picLocks noChangeAspect="1"/>
          </p:cNvPicPr>
          <p:nvPr/>
        </p:nvPicPr>
        <p:blipFill>
          <a:blip r:embed="rId2" cstate="print"/>
          <a:stretch>
            <a:fillRect/>
          </a:stretch>
        </p:blipFill>
        <p:spPr>
          <a:xfrm>
            <a:off x="0" y="2420888"/>
            <a:ext cx="9144000" cy="443711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lab-37.com/wp-content/uploads/2012/07/rubber-tired-gantry-crane.jpg"/>
          <p:cNvPicPr>
            <a:picLocks noChangeAspect="1" noChangeArrowheads="1"/>
          </p:cNvPicPr>
          <p:nvPr/>
        </p:nvPicPr>
        <p:blipFill>
          <a:blip r:embed="rId2" cstate="print"/>
          <a:srcRect/>
          <a:stretch>
            <a:fillRect/>
          </a:stretch>
        </p:blipFill>
        <p:spPr bwMode="auto">
          <a:xfrm>
            <a:off x="5436096" y="2132856"/>
            <a:ext cx="3178175" cy="3167063"/>
          </a:xfrm>
          <a:prstGeom prst="rect">
            <a:avLst/>
          </a:prstGeom>
          <a:noFill/>
          <a:ln w="9525">
            <a:noFill/>
            <a:miter lim="800000"/>
            <a:headEnd/>
            <a:tailEnd/>
          </a:ln>
        </p:spPr>
      </p:pic>
      <p:pic>
        <p:nvPicPr>
          <p:cNvPr id="3" name="Рисунок 2"/>
          <p:cNvPicPr>
            <a:picLocks noChangeAspect="1"/>
          </p:cNvPicPr>
          <p:nvPr/>
        </p:nvPicPr>
        <p:blipFill>
          <a:blip r:embed="rId3" cstate="print">
            <a:extLst>
              <a:ext uri="{28A0092B-C50C-407E-A947-70E740481C1C}"/>
            </a:extLst>
          </a:blip>
          <a:stretch>
            <a:fillRect/>
          </a:stretch>
        </p:blipFill>
        <p:spPr>
          <a:xfrm>
            <a:off x="323528" y="2276872"/>
            <a:ext cx="4192054" cy="288574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0"/>
            <a:ext cx="8229600" cy="6858000"/>
          </a:xfrm>
        </p:spPr>
        <p:txBody>
          <a:bodyPr>
            <a:normAutofit fontScale="70000" lnSpcReduction="20000"/>
          </a:bodyPr>
          <a:lstStyle/>
          <a:p>
            <a:r>
              <a:rPr lang="ru-RU" dirty="0"/>
              <a:t>Наиболее часто краны применяют на следующих строительных объектах:</a:t>
            </a:r>
          </a:p>
          <a:p>
            <a:r>
              <a:rPr lang="ru-RU" dirty="0"/>
              <a:t>сельскохозяйственные здания и сооружения (производственные здания и сооружения комплексов; жилые дома, здания культурно-бытового назначения);</a:t>
            </a:r>
          </a:p>
          <a:p>
            <a:r>
              <a:rPr lang="ru-RU" dirty="0"/>
              <a:t>линейно-протяженные сооружения (подземные коммуникации, системы мелиорации, системы энергоснабжения, транспортные коммуникации, магистральные трубопроводы);</a:t>
            </a:r>
          </a:p>
          <a:p>
            <a:r>
              <a:rPr lang="ru-RU" dirty="0"/>
              <a:t>отдельно стоящие здания и сооружения на территории жилых массивов и промышленных объектов (тепловые пункты и распределительные пункты городских элёктросетей; ограждения площадок и участков предприятий и зданий; инвентарные здания; строительные машины и оборудование);</a:t>
            </a:r>
          </a:p>
          <a:p>
            <a:r>
              <a:rPr lang="ru-RU" dirty="0"/>
              <a:t>здания, сооружения, территории с ограниченным рабочим пространством (здания павильонного типа, площадки монтажа технологического оборудования, технологических трубопроводов и металлоконструкций, внутри дворовые площадки);</a:t>
            </a:r>
          </a:p>
          <a:p>
            <a:r>
              <a:rPr lang="ru-RU" dirty="0"/>
              <a:t>небольшие жилые и гражданские здания;</a:t>
            </a:r>
            <a:br>
              <a:rPr lang="ru-RU" dirty="0"/>
            </a:br>
            <a:r>
              <a:rPr lang="ru-RU" dirty="0"/>
              <a:t/>
            </a:r>
            <a:br>
              <a:rPr lang="ru-RU" dirty="0"/>
            </a:br>
            <a:endParaRPr lang="ru-RU" dirty="0"/>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29600" cy="980728"/>
          </a:xfrm>
        </p:spPr>
        <p:txBody>
          <a:bodyPr/>
          <a:lstStyle/>
          <a:p>
            <a:r>
              <a:rPr lang="ru-RU" dirty="0" smtClean="0"/>
              <a:t>Вопросы:</a:t>
            </a:r>
            <a:endParaRPr lang="ru-RU" dirty="0"/>
          </a:p>
        </p:txBody>
      </p:sp>
      <p:sp>
        <p:nvSpPr>
          <p:cNvPr id="3" name="Содержимое 2"/>
          <p:cNvSpPr>
            <a:spLocks noGrp="1"/>
          </p:cNvSpPr>
          <p:nvPr>
            <p:ph idx="1"/>
          </p:nvPr>
        </p:nvSpPr>
        <p:spPr>
          <a:xfrm>
            <a:off x="457200" y="692696"/>
            <a:ext cx="8229600" cy="5433467"/>
          </a:xfrm>
        </p:spPr>
        <p:txBody>
          <a:bodyPr>
            <a:normAutofit fontScale="85000" lnSpcReduction="20000"/>
          </a:bodyPr>
          <a:lstStyle/>
          <a:p>
            <a:r>
              <a:rPr lang="ru-RU" dirty="0" smtClean="0"/>
              <a:t>1 на какие 3 основные группы делят грузоподъемные машины?</a:t>
            </a:r>
          </a:p>
          <a:p>
            <a:r>
              <a:rPr lang="ru-RU" dirty="0" smtClean="0"/>
              <a:t>2 назовите виды домкратов.</a:t>
            </a:r>
          </a:p>
          <a:p>
            <a:r>
              <a:rPr lang="ru-RU" dirty="0" smtClean="0"/>
              <a:t>3 для чего служат лебедки в бульдозерах?</a:t>
            </a:r>
          </a:p>
          <a:p>
            <a:r>
              <a:rPr lang="ru-RU" dirty="0" smtClean="0"/>
              <a:t>4 для чего предназначен мачтовый подъемник?</a:t>
            </a:r>
          </a:p>
          <a:p>
            <a:r>
              <a:rPr lang="ru-RU" dirty="0" smtClean="0"/>
              <a:t>5 на какую высоту поднимаются строительные платформы?</a:t>
            </a:r>
          </a:p>
          <a:p>
            <a:r>
              <a:rPr lang="ru-RU" dirty="0" smtClean="0"/>
              <a:t>6 в нашей стране освоено производство автомобильных кранов грузоподъемностью …?</a:t>
            </a:r>
          </a:p>
          <a:p>
            <a:r>
              <a:rPr lang="ru-RU" dirty="0" smtClean="0"/>
              <a:t>7 назовите цикл работы механизма башенного крана.</a:t>
            </a:r>
          </a:p>
          <a:p>
            <a:r>
              <a:rPr lang="ru-RU" dirty="0" smtClean="0"/>
              <a:t>8 на каких строительных объектах применяют башенные краны?</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260648"/>
            <a:ext cx="8229600" cy="5865515"/>
          </a:xfrm>
        </p:spPr>
        <p:txBody>
          <a:bodyPr/>
          <a:lstStyle/>
          <a:p>
            <a:r>
              <a:rPr lang="ru-RU" dirty="0"/>
              <a:t>Для подготовки </a:t>
            </a:r>
            <a:r>
              <a:rPr lang="ru-RU" dirty="0" smtClean="0"/>
              <a:t> были </a:t>
            </a:r>
            <a:r>
              <a:rPr lang="ru-RU" dirty="0"/>
              <a:t>использованы материалы с </a:t>
            </a:r>
            <a:r>
              <a:rPr lang="ru-RU" dirty="0" err="1"/>
              <a:t>сайтаhttp</a:t>
            </a:r>
            <a:r>
              <a:rPr lang="ru-RU" dirty="0"/>
              <a:t>://</a:t>
            </a:r>
            <a:r>
              <a:rPr lang="ru-RU" dirty="0" err="1"/>
              <a:t>referat.ru</a:t>
            </a:r>
            <a:r>
              <a:rPr lang="ru-RU" dirty="0" smtClean="0"/>
              <a:t>/</a:t>
            </a:r>
          </a:p>
          <a:p>
            <a:r>
              <a:rPr lang="ru-RU" dirty="0" smtClean="0"/>
              <a:t> </a:t>
            </a:r>
            <a:r>
              <a:rPr lang="en-US" dirty="0" smtClean="0"/>
              <a:t>https://www.1kran.ru/ </a:t>
            </a:r>
            <a:r>
              <a:rPr lang="ru-RU" dirty="0"/>
              <a:t/>
            </a:r>
            <a:br>
              <a:rPr lang="ru-RU" dirty="0"/>
            </a:br>
            <a:r>
              <a:rPr lang="ru-RU" dirty="0"/>
              <a:t/>
            </a:r>
            <a:br>
              <a:rPr lang="ru-RU" dirty="0"/>
            </a:b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20688"/>
            <a:ext cx="8496944" cy="3416320"/>
          </a:xfrm>
          <a:prstGeom prst="rect">
            <a:avLst/>
          </a:prstGeom>
        </p:spPr>
        <p:txBody>
          <a:bodyPr wrap="square">
            <a:spAutoFit/>
          </a:bodyPr>
          <a:lstStyle/>
          <a:p>
            <a:pPr lvl="0" algn="ctr"/>
            <a:r>
              <a:rPr lang="ru-RU" sz="2400" b="1" i="1" dirty="0" smtClean="0">
                <a:solidFill>
                  <a:srgbClr val="002060"/>
                </a:solidFill>
                <a:latin typeface="Bookman Old Style" pitchFamily="18" charset="0"/>
              </a:rPr>
              <a:t>Цель урока:</a:t>
            </a:r>
            <a:r>
              <a:rPr lang="ru-RU" sz="2400" b="1" dirty="0" smtClean="0">
                <a:solidFill>
                  <a:srgbClr val="00B050"/>
                </a:solidFill>
                <a:latin typeface="Bookman Old Style" pitchFamily="18" charset="0"/>
              </a:rPr>
              <a:t> </a:t>
            </a:r>
            <a:r>
              <a:rPr lang="ru-RU" sz="2400" b="1" dirty="0" smtClean="0">
                <a:solidFill>
                  <a:srgbClr val="404040"/>
                </a:solidFill>
                <a:latin typeface="Bookman Old Style" pitchFamily="18" charset="0"/>
              </a:rPr>
              <a:t>ознакомить студентов с темой   </a:t>
            </a:r>
            <a:r>
              <a:rPr lang="ru-RU" sz="2400" b="1" dirty="0" smtClean="0">
                <a:solidFill>
                  <a:srgbClr val="404040"/>
                </a:solidFill>
                <a:latin typeface="Bookman Old Style" pitchFamily="18" charset="0"/>
              </a:rPr>
              <a:t>«</a:t>
            </a:r>
            <a:r>
              <a:rPr lang="ru-RU" sz="2400" dirty="0" smtClean="0">
                <a:ln w="18000">
                  <a:solidFill>
                    <a:srgbClr val="54A021">
                      <a:satMod val="140000"/>
                    </a:srgbClr>
                  </a:solidFill>
                  <a:prstDash val="solid"/>
                  <a:miter lim="800000"/>
                </a:ln>
                <a:solidFill>
                  <a:prstClr val="black"/>
                </a:solidFill>
                <a:effectLst>
                  <a:outerShdw blurRad="25500" dist="23000" dir="7020000" algn="tl">
                    <a:srgbClr val="000000">
                      <a:alpha val="50000"/>
                    </a:srgbClr>
                  </a:outerShdw>
                </a:effectLst>
              </a:rPr>
              <a:t>Грузоподъемные машины</a:t>
            </a:r>
            <a:r>
              <a:rPr lang="ru-RU" sz="2400" b="1" dirty="0" smtClean="0">
                <a:solidFill>
                  <a:srgbClr val="404040"/>
                </a:solidFill>
                <a:latin typeface="Corbel"/>
              </a:rPr>
              <a:t>».</a:t>
            </a:r>
            <a:r>
              <a:rPr lang="ru-RU" sz="2400" b="1" dirty="0" smtClean="0">
                <a:solidFill>
                  <a:srgbClr val="404040"/>
                </a:solidFill>
                <a:latin typeface="Bookman Old Style" pitchFamily="18" charset="0"/>
              </a:rPr>
              <a:t/>
            </a:r>
            <a:br>
              <a:rPr lang="ru-RU" sz="2400" b="1" dirty="0" smtClean="0">
                <a:solidFill>
                  <a:srgbClr val="404040"/>
                </a:solidFill>
                <a:latin typeface="Bookman Old Style" pitchFamily="18" charset="0"/>
              </a:rPr>
            </a:br>
            <a:r>
              <a:rPr lang="ru-RU" sz="2400" b="1" dirty="0" smtClean="0">
                <a:solidFill>
                  <a:srgbClr val="404040"/>
                </a:solidFill>
                <a:latin typeface="Bookman Old Style" pitchFamily="18" charset="0"/>
              </a:rPr>
              <a:t/>
            </a:r>
            <a:br>
              <a:rPr lang="ru-RU" sz="2400" b="1" dirty="0" smtClean="0">
                <a:solidFill>
                  <a:srgbClr val="404040"/>
                </a:solidFill>
                <a:latin typeface="Bookman Old Style" pitchFamily="18" charset="0"/>
              </a:rPr>
            </a:br>
            <a:r>
              <a:rPr lang="ru-RU" sz="2400" b="1" i="1" dirty="0" smtClean="0">
                <a:solidFill>
                  <a:srgbClr val="002060"/>
                </a:solidFill>
                <a:latin typeface="Bookman Old Style" pitchFamily="18" charset="0"/>
              </a:rPr>
              <a:t>Задачи урока:</a:t>
            </a:r>
            <a:r>
              <a:rPr lang="ru-RU" sz="2400" b="1" dirty="0" smtClean="0">
                <a:solidFill>
                  <a:srgbClr val="404040"/>
                </a:solidFill>
                <a:latin typeface="Bookman Old Style" pitchFamily="18" charset="0"/>
              </a:rPr>
              <a:t> изучить основные понятия    </a:t>
            </a:r>
            <a:r>
              <a:rPr lang="ru-RU" sz="2400" dirty="0" smtClean="0">
                <a:ln w="18000">
                  <a:solidFill>
                    <a:srgbClr val="54A021">
                      <a:satMod val="140000"/>
                    </a:srgbClr>
                  </a:solidFill>
                  <a:prstDash val="solid"/>
                  <a:miter lim="800000"/>
                </a:ln>
                <a:solidFill>
                  <a:prstClr val="black"/>
                </a:solidFill>
                <a:effectLst>
                  <a:outerShdw blurRad="25500" dist="23000" dir="7020000" algn="tl">
                    <a:srgbClr val="000000">
                      <a:alpha val="50000"/>
                    </a:srgbClr>
                  </a:outerShdw>
                </a:effectLst>
              </a:rPr>
              <a:t>Грузоподъемные машины</a:t>
            </a:r>
            <a:r>
              <a:rPr lang="ru-RU" sz="2400" b="1" dirty="0" smtClean="0">
                <a:solidFill>
                  <a:srgbClr val="404040"/>
                </a:solidFill>
                <a:latin typeface="Bookman Old Style" pitchFamily="18" charset="0"/>
              </a:rPr>
              <a:t/>
            </a:r>
            <a:br>
              <a:rPr lang="ru-RU" sz="2400" b="1" dirty="0" smtClean="0">
                <a:solidFill>
                  <a:srgbClr val="404040"/>
                </a:solidFill>
                <a:latin typeface="Bookman Old Style" pitchFamily="18" charset="0"/>
              </a:rPr>
            </a:br>
            <a:r>
              <a:rPr lang="ru-RU" sz="2400" b="1" dirty="0" smtClean="0">
                <a:solidFill>
                  <a:srgbClr val="404040"/>
                </a:solidFill>
                <a:latin typeface="Bookman Old Style" pitchFamily="18" charset="0"/>
              </a:rPr>
              <a:t/>
            </a:r>
            <a:br>
              <a:rPr lang="ru-RU" sz="2400" b="1" dirty="0" smtClean="0">
                <a:solidFill>
                  <a:srgbClr val="404040"/>
                </a:solidFill>
                <a:latin typeface="Bookman Old Style" pitchFamily="18" charset="0"/>
              </a:rPr>
            </a:br>
            <a:r>
              <a:rPr lang="ru-RU" sz="2400" b="1" dirty="0" smtClean="0">
                <a:solidFill>
                  <a:srgbClr val="404040"/>
                </a:solidFill>
                <a:latin typeface="Bookman Old Style" pitchFamily="18" charset="0"/>
              </a:rPr>
              <a:t>Закрепить материал с помощью контрольных вопросов.</a:t>
            </a:r>
          </a:p>
          <a:p>
            <a:pPr lvl="0" algn="ctr"/>
            <a:r>
              <a:rPr lang="ru-RU" sz="2400" b="1" dirty="0" smtClean="0">
                <a:solidFill>
                  <a:srgbClr val="404040"/>
                </a:solidFill>
                <a:latin typeface="Bookman Old Style" pitchFamily="18" charset="0"/>
              </a:rPr>
              <a:t>Привить интерес к дисциплине и специальности</a:t>
            </a:r>
            <a:endParaRPr lang="ru-RU" sz="2400" b="1" dirty="0">
              <a:solidFill>
                <a:srgbClr val="404040"/>
              </a:solidFill>
              <a:latin typeface="Bookman Old Styl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0"/>
            <a:ext cx="8229600" cy="6126163"/>
          </a:xfrm>
        </p:spPr>
        <p:txBody>
          <a:bodyPr>
            <a:normAutofit/>
          </a:bodyPr>
          <a:lstStyle/>
          <a:p>
            <a:r>
              <a:rPr lang="ru-RU" dirty="0"/>
              <a:t>В зависимости от назначения, конструкции и характера выполняемой работы грузоподъемные машины можно разделить на три основные группы:</a:t>
            </a:r>
          </a:p>
        </p:txBody>
      </p:sp>
      <p:sp>
        <p:nvSpPr>
          <p:cNvPr id="5" name="Прямоугольник 4"/>
          <p:cNvSpPr/>
          <p:nvPr/>
        </p:nvSpPr>
        <p:spPr>
          <a:xfrm>
            <a:off x="827584" y="2060848"/>
            <a:ext cx="7704856" cy="923330"/>
          </a:xfrm>
          <a:prstGeom prst="rect">
            <a:avLst/>
          </a:prstGeom>
        </p:spPr>
        <p:txBody>
          <a:bodyPr wrap="square">
            <a:spAutoFit/>
          </a:bodyPr>
          <a:lstStyle/>
          <a:p>
            <a:r>
              <a:rPr lang="ru-RU" dirty="0"/>
              <a:t>первая группа включает простейшие машины: домкраты, тали и лебедки, используемые в основном в качестве вспомогательного оборудования на монтажных и других работах;</a:t>
            </a:r>
          </a:p>
        </p:txBody>
      </p:sp>
      <p:pic>
        <p:nvPicPr>
          <p:cNvPr id="6" name="Рисунок 5" descr="Лебёдки, тельферы.jpg"/>
          <p:cNvPicPr>
            <a:picLocks noChangeAspect="1"/>
          </p:cNvPicPr>
          <p:nvPr/>
        </p:nvPicPr>
        <p:blipFill>
          <a:blip r:embed="rId2" cstate="print"/>
          <a:stretch>
            <a:fillRect/>
          </a:stretch>
        </p:blipFill>
        <p:spPr>
          <a:xfrm>
            <a:off x="0" y="2924944"/>
            <a:ext cx="9144000" cy="393305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67544" y="1"/>
            <a:ext cx="8229600" cy="2780928"/>
          </a:xfrm>
        </p:spPr>
        <p:txBody>
          <a:bodyPr>
            <a:normAutofit fontScale="92500" lnSpcReduction="10000"/>
          </a:bodyPr>
          <a:lstStyle/>
          <a:p>
            <a:r>
              <a:rPr lang="ru-RU" dirty="0"/>
              <a:t>Домкраты. Домкратами называются устройства, предназначенные для подъема груза на небольшую высоту (до 1 м) воздействием на него снизу вверх. Домкраты разделяются на реечные, винтовые и гидравлические</a:t>
            </a:r>
            <a:r>
              <a:rPr lang="ru-RU" dirty="0" smtClean="0"/>
              <a:t>.</a:t>
            </a:r>
            <a:endParaRPr lang="ru-RU" dirty="0"/>
          </a:p>
        </p:txBody>
      </p:sp>
      <p:pic>
        <p:nvPicPr>
          <p:cNvPr id="6" name="Рисунок 5" descr="domkrat-reechnyi.png"/>
          <p:cNvPicPr>
            <a:picLocks noChangeAspect="1"/>
          </p:cNvPicPr>
          <p:nvPr/>
        </p:nvPicPr>
        <p:blipFill>
          <a:blip r:embed="rId2" cstate="print"/>
          <a:stretch>
            <a:fillRect/>
          </a:stretch>
        </p:blipFill>
        <p:spPr>
          <a:xfrm>
            <a:off x="-108520" y="2636912"/>
            <a:ext cx="2555775" cy="3113383"/>
          </a:xfrm>
          <a:prstGeom prst="rect">
            <a:avLst/>
          </a:prstGeom>
        </p:spPr>
      </p:pic>
      <p:pic>
        <p:nvPicPr>
          <p:cNvPr id="7" name="Рисунок 6" descr="stoyka-domkrat-02.jpg"/>
          <p:cNvPicPr>
            <a:picLocks noChangeAspect="1"/>
          </p:cNvPicPr>
          <p:nvPr/>
        </p:nvPicPr>
        <p:blipFill>
          <a:blip r:embed="rId3" cstate="print"/>
          <a:stretch>
            <a:fillRect/>
          </a:stretch>
        </p:blipFill>
        <p:spPr>
          <a:xfrm>
            <a:off x="1763688" y="3545632"/>
            <a:ext cx="4467845" cy="3312368"/>
          </a:xfrm>
          <a:prstGeom prst="rect">
            <a:avLst/>
          </a:prstGeom>
        </p:spPr>
      </p:pic>
      <p:pic>
        <p:nvPicPr>
          <p:cNvPr id="8" name="Рисунок 7" descr="p9_8-21_max.jpg"/>
          <p:cNvPicPr>
            <a:picLocks noChangeAspect="1"/>
          </p:cNvPicPr>
          <p:nvPr/>
        </p:nvPicPr>
        <p:blipFill>
          <a:blip r:embed="rId4" cstate="print"/>
          <a:stretch>
            <a:fillRect/>
          </a:stretch>
        </p:blipFill>
        <p:spPr>
          <a:xfrm>
            <a:off x="6234621" y="3068960"/>
            <a:ext cx="2909379" cy="29170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72008"/>
          </a:xfrm>
        </p:spPr>
        <p:txBody>
          <a:bodyPr>
            <a:normAutofit fontScale="90000"/>
          </a:bodyPr>
          <a:lstStyle/>
          <a:p>
            <a:r>
              <a:rPr lang="ru-RU" dirty="0"/>
              <a:t>Строительные телескопические стойки-домкраты</a:t>
            </a:r>
            <a:br>
              <a:rPr lang="ru-RU" dirty="0"/>
            </a:br>
            <a:endParaRPr lang="ru-RU" dirty="0"/>
          </a:p>
        </p:txBody>
      </p:sp>
      <p:sp>
        <p:nvSpPr>
          <p:cNvPr id="3" name="Содержимое 2"/>
          <p:cNvSpPr>
            <a:spLocks noGrp="1"/>
          </p:cNvSpPr>
          <p:nvPr>
            <p:ph idx="1"/>
          </p:nvPr>
        </p:nvSpPr>
        <p:spPr>
          <a:xfrm>
            <a:off x="457200" y="1196753"/>
            <a:ext cx="8229600" cy="1656183"/>
          </a:xfrm>
        </p:spPr>
        <p:txBody>
          <a:bodyPr>
            <a:normAutofit fontScale="62500" lnSpcReduction="20000"/>
          </a:bodyPr>
          <a:lstStyle/>
          <a:p>
            <a:r>
              <a:rPr lang="ru-RU" dirty="0"/>
              <a:t>Главное предназначение стойки-домкрата – обеспечение устойчивой и надежной опоры опалубочного сооружения в монолитном строительстве. Монтажные работы выполняются на предельно возможных высотах от 2,25 м до 5,5 м. Фиксацию стойки в вертикальном положении обеспечивает тренога.</a:t>
            </a:r>
          </a:p>
        </p:txBody>
      </p:sp>
      <p:pic>
        <p:nvPicPr>
          <p:cNvPr id="4" name="Рисунок 3" descr="опалубка.jpg"/>
          <p:cNvPicPr>
            <a:picLocks noChangeAspect="1"/>
          </p:cNvPicPr>
          <p:nvPr/>
        </p:nvPicPr>
        <p:blipFill>
          <a:blip r:embed="rId2" cstate="print"/>
          <a:stretch>
            <a:fillRect/>
          </a:stretch>
        </p:blipFill>
        <p:spPr>
          <a:xfrm>
            <a:off x="0" y="2708920"/>
            <a:ext cx="9144000" cy="41490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dirty="0" smtClean="0"/>
              <a:t>Гидравлические домкраты</a:t>
            </a:r>
            <a:endParaRPr lang="ru-RU" dirty="0"/>
          </a:p>
        </p:txBody>
      </p:sp>
      <p:sp>
        <p:nvSpPr>
          <p:cNvPr id="3" name="Содержимое 2"/>
          <p:cNvSpPr>
            <a:spLocks noGrp="1"/>
          </p:cNvSpPr>
          <p:nvPr>
            <p:ph idx="1"/>
          </p:nvPr>
        </p:nvSpPr>
        <p:spPr>
          <a:xfrm>
            <a:off x="457200" y="692696"/>
            <a:ext cx="8229600" cy="2088232"/>
          </a:xfrm>
        </p:spPr>
        <p:txBody>
          <a:bodyPr>
            <a:normAutofit fontScale="62500" lnSpcReduction="20000"/>
          </a:bodyPr>
          <a:lstStyle/>
          <a:p>
            <a:r>
              <a:rPr lang="ru-RU" dirty="0"/>
              <a:t>Они могут использоваться как в качестве самостоятельного устройства, так и входить в состав более сложных механизмов. Гидравлические домкраты применяются при ликвидации последствий различных аварий или катастроф. Также они являются незаменимыми помощниками автолюбителей. В составе прессов, съемников, труборезов и других устройств гидравлические домкраты выступают в качестве силового модуля.</a:t>
            </a:r>
          </a:p>
        </p:txBody>
      </p:sp>
      <p:pic>
        <p:nvPicPr>
          <p:cNvPr id="4" name="Рисунок 3" descr="гтдр.JPG"/>
          <p:cNvPicPr>
            <a:picLocks noChangeAspect="1"/>
          </p:cNvPicPr>
          <p:nvPr/>
        </p:nvPicPr>
        <p:blipFill>
          <a:blip r:embed="rId2" cstate="print"/>
          <a:stretch>
            <a:fillRect/>
          </a:stretch>
        </p:blipFill>
        <p:spPr>
          <a:xfrm>
            <a:off x="1187624" y="2564904"/>
            <a:ext cx="6858000" cy="42930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0"/>
            <a:ext cx="8229600" cy="2132855"/>
          </a:xfrm>
        </p:spPr>
        <p:txBody>
          <a:bodyPr>
            <a:normAutofit fontScale="70000" lnSpcReduction="20000"/>
          </a:bodyPr>
          <a:lstStyle/>
          <a:p>
            <a:r>
              <a:rPr lang="ru-RU" dirty="0"/>
              <a:t>Лебедки. Различают лебедки общего и специального </a:t>
            </a:r>
            <a:r>
              <a:rPr lang="ru-RU" dirty="0" smtClean="0"/>
              <a:t>назначения.</a:t>
            </a:r>
          </a:p>
          <a:p>
            <a:r>
              <a:rPr lang="ru-RU" dirty="0" smtClean="0"/>
              <a:t> В </a:t>
            </a:r>
            <a:r>
              <a:rPr lang="ru-RU" dirty="0"/>
              <a:t>бульдозерах лебедки служат для подъема и опускания отвала, в скреперах — для подъема и опускания ковша, открывания и закрывания заслонки; в бетономешалках и растворомешалках — для подъема и опускания ковшей. </a:t>
            </a:r>
          </a:p>
        </p:txBody>
      </p:sp>
      <p:pic>
        <p:nvPicPr>
          <p:cNvPr id="4" name="Рисунок 3" descr="small_shop_items_catalog_image6997.jpg"/>
          <p:cNvPicPr>
            <a:picLocks noChangeAspect="1"/>
          </p:cNvPicPr>
          <p:nvPr/>
        </p:nvPicPr>
        <p:blipFill>
          <a:blip r:embed="rId2" cstate="print"/>
          <a:stretch>
            <a:fillRect/>
          </a:stretch>
        </p:blipFill>
        <p:spPr>
          <a:xfrm>
            <a:off x="467544" y="2420888"/>
            <a:ext cx="2808312" cy="2785387"/>
          </a:xfrm>
          <a:prstGeom prst="rect">
            <a:avLst/>
          </a:prstGeom>
        </p:spPr>
      </p:pic>
      <p:pic>
        <p:nvPicPr>
          <p:cNvPr id="5" name="Рисунок 4" descr="t1_0.jpg"/>
          <p:cNvPicPr>
            <a:picLocks noChangeAspect="1"/>
          </p:cNvPicPr>
          <p:nvPr/>
        </p:nvPicPr>
        <p:blipFill>
          <a:blip r:embed="rId3" cstate="print"/>
          <a:stretch>
            <a:fillRect/>
          </a:stretch>
        </p:blipFill>
        <p:spPr>
          <a:xfrm>
            <a:off x="3429000" y="2420888"/>
            <a:ext cx="5715000" cy="4191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116632"/>
            <a:ext cx="8229600" cy="6009531"/>
          </a:xfrm>
        </p:spPr>
        <p:txBody>
          <a:bodyPr/>
          <a:lstStyle/>
          <a:p>
            <a:r>
              <a:rPr lang="ru-RU" dirty="0"/>
              <a:t>вторая группа — подъемники, при помощи которых обеспечивается только вертикальная транспортировка грузов;</a:t>
            </a:r>
          </a:p>
        </p:txBody>
      </p:sp>
      <p:pic>
        <p:nvPicPr>
          <p:cNvPr id="5" name="Рисунок 4" descr="подъемники.jpg"/>
          <p:cNvPicPr>
            <a:picLocks noChangeAspect="1"/>
          </p:cNvPicPr>
          <p:nvPr/>
        </p:nvPicPr>
        <p:blipFill>
          <a:blip r:embed="rId2" cstate="print"/>
          <a:stretch>
            <a:fillRect/>
          </a:stretch>
        </p:blipFill>
        <p:spPr>
          <a:xfrm>
            <a:off x="0" y="1772816"/>
            <a:ext cx="4212835" cy="2814042"/>
          </a:xfrm>
          <a:prstGeom prst="rect">
            <a:avLst/>
          </a:prstGeom>
        </p:spPr>
      </p:pic>
      <p:pic>
        <p:nvPicPr>
          <p:cNvPr id="6" name="Рисунок 5" descr="427565-96535.jpg"/>
          <p:cNvPicPr>
            <a:picLocks noChangeAspect="1"/>
          </p:cNvPicPr>
          <p:nvPr/>
        </p:nvPicPr>
        <p:blipFill>
          <a:blip r:embed="rId3" cstate="print"/>
          <a:stretch>
            <a:fillRect/>
          </a:stretch>
        </p:blipFill>
        <p:spPr>
          <a:xfrm>
            <a:off x="4211960" y="3538285"/>
            <a:ext cx="4932040" cy="331971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143</TotalTime>
  <Words>871</Words>
  <Application>Microsoft Office PowerPoint</Application>
  <PresentationFormat>Экран (4:3)</PresentationFormat>
  <Paragraphs>62</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Трек</vt:lpstr>
      <vt:lpstr>Слайд 1</vt:lpstr>
      <vt:lpstr>Слайд 2</vt:lpstr>
      <vt:lpstr>Слайд 3</vt:lpstr>
      <vt:lpstr>Слайд 4</vt:lpstr>
      <vt:lpstr>Слайд 5</vt:lpstr>
      <vt:lpstr>Строительные телескопические стойки-домкраты </vt:lpstr>
      <vt:lpstr>Гидравлические домкраты</vt:lpstr>
      <vt:lpstr>Слайд 8</vt:lpstr>
      <vt:lpstr>Слайд 9</vt:lpstr>
      <vt:lpstr>Слайд 10</vt:lpstr>
      <vt:lpstr>Слайд 11</vt:lpstr>
      <vt:lpstr>Мачтовые подъемники</vt:lpstr>
      <vt:lpstr>Строительные платформы</vt:lpstr>
      <vt:lpstr>Слайд 14</vt:lpstr>
      <vt:lpstr>Слайд 15</vt:lpstr>
      <vt:lpstr>Слайд 16</vt:lpstr>
      <vt:lpstr>Слайд 17</vt:lpstr>
      <vt:lpstr>Слайд 18</vt:lpstr>
      <vt:lpstr>Слайд 19</vt:lpstr>
      <vt:lpstr>Слайд 20</vt:lpstr>
      <vt:lpstr>Слайд 21</vt:lpstr>
      <vt:lpstr>Ба́шенный кра́н</vt:lpstr>
      <vt:lpstr>Слайд 23</vt:lpstr>
      <vt:lpstr>Слайд 24</vt:lpstr>
      <vt:lpstr>Слайд 25</vt:lpstr>
      <vt:lpstr>Вопросы:</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Грузоподъемные машины на строй площадке </dc:title>
  <dc:creator>biblio</dc:creator>
  <cp:lastModifiedBy>Nedilskaja</cp:lastModifiedBy>
  <cp:revision>11</cp:revision>
  <dcterms:created xsi:type="dcterms:W3CDTF">2017-10-18T07:13:51Z</dcterms:created>
  <dcterms:modified xsi:type="dcterms:W3CDTF">2017-11-14T10:40:51Z</dcterms:modified>
</cp:coreProperties>
</file>