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8" r:id="rId2"/>
    <p:sldId id="259" r:id="rId3"/>
    <p:sldId id="260" r:id="rId4"/>
    <p:sldId id="261" r:id="rId5"/>
    <p:sldId id="529" r:id="rId6"/>
    <p:sldId id="706" r:id="rId7"/>
    <p:sldId id="659" r:id="rId8"/>
    <p:sldId id="746" r:id="rId9"/>
    <p:sldId id="662" r:id="rId10"/>
    <p:sldId id="715" r:id="rId11"/>
    <p:sldId id="664" r:id="rId12"/>
    <p:sldId id="660" r:id="rId13"/>
    <p:sldId id="661" r:id="rId14"/>
    <p:sldId id="686" r:id="rId15"/>
    <p:sldId id="674" r:id="rId16"/>
    <p:sldId id="703" r:id="rId17"/>
    <p:sldId id="683" r:id="rId18"/>
    <p:sldId id="704" r:id="rId19"/>
    <p:sldId id="684" r:id="rId20"/>
    <p:sldId id="702" r:id="rId21"/>
    <p:sldId id="685" r:id="rId22"/>
    <p:sldId id="694" r:id="rId23"/>
    <p:sldId id="695" r:id="rId24"/>
    <p:sldId id="696" r:id="rId25"/>
    <p:sldId id="697" r:id="rId26"/>
    <p:sldId id="698" r:id="rId27"/>
    <p:sldId id="745" r:id="rId28"/>
    <p:sldId id="735" r:id="rId29"/>
    <p:sldId id="736" r:id="rId30"/>
    <p:sldId id="738" r:id="rId31"/>
    <p:sldId id="739" r:id="rId32"/>
    <p:sldId id="740" r:id="rId33"/>
    <p:sldId id="699" r:id="rId34"/>
    <p:sldId id="705" r:id="rId35"/>
    <p:sldId id="743" r:id="rId36"/>
    <p:sldId id="747" r:id="rId37"/>
    <p:sldId id="700" r:id="rId38"/>
    <p:sldId id="716" r:id="rId39"/>
    <p:sldId id="679" r:id="rId40"/>
    <p:sldId id="748" r:id="rId41"/>
    <p:sldId id="673" r:id="rId42"/>
    <p:sldId id="714" r:id="rId43"/>
    <p:sldId id="708" r:id="rId44"/>
    <p:sldId id="713" r:id="rId45"/>
    <p:sldId id="707" r:id="rId46"/>
    <p:sldId id="675" r:id="rId47"/>
    <p:sldId id="709" r:id="rId48"/>
    <p:sldId id="710" r:id="rId49"/>
    <p:sldId id="711" r:id="rId50"/>
    <p:sldId id="676" r:id="rId51"/>
    <p:sldId id="750" r:id="rId52"/>
    <p:sldId id="677" r:id="rId53"/>
    <p:sldId id="666" r:id="rId54"/>
    <p:sldId id="668" r:id="rId55"/>
    <p:sldId id="667" r:id="rId56"/>
    <p:sldId id="717" r:id="rId57"/>
    <p:sldId id="726" r:id="rId58"/>
    <p:sldId id="725" r:id="rId59"/>
    <p:sldId id="727" r:id="rId60"/>
    <p:sldId id="728" r:id="rId61"/>
    <p:sldId id="729" r:id="rId62"/>
    <p:sldId id="730" r:id="rId63"/>
    <p:sldId id="718" r:id="rId64"/>
    <p:sldId id="731" r:id="rId65"/>
    <p:sldId id="732" r:id="rId66"/>
    <p:sldId id="733" r:id="rId67"/>
    <p:sldId id="734" r:id="rId68"/>
    <p:sldId id="751" r:id="rId69"/>
    <p:sldId id="561" r:id="rId70"/>
    <p:sldId id="658" r:id="rId71"/>
    <p:sldId id="559" r:id="rId7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12AE"/>
    <a:srgbClr val="008000"/>
    <a:srgbClr val="336600"/>
    <a:srgbClr val="9D2349"/>
    <a:srgbClr val="DDDDDD"/>
    <a:srgbClr val="A2ECE3"/>
    <a:srgbClr val="89E7D1"/>
    <a:srgbClr val="99CCFF"/>
    <a:srgbClr val="70E2D4"/>
    <a:srgbClr val="47D9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6" autoAdjust="0"/>
    <p:restoredTop sz="53286" autoAdjust="0"/>
  </p:normalViewPr>
  <p:slideViewPr>
    <p:cSldViewPr>
      <p:cViewPr>
        <p:scale>
          <a:sx n="66" d="100"/>
          <a:sy n="66" d="100"/>
        </p:scale>
        <p:origin x="-1356" y="-174"/>
      </p:cViewPr>
      <p:guideLst>
        <p:guide orient="horz" pos="2160"/>
        <p:guide pos="2880"/>
      </p:guideLst>
    </p:cSldViewPr>
  </p:slideViewPr>
  <p:outlineViewPr>
    <p:cViewPr>
      <p:scale>
        <a:sx n="33" d="100"/>
        <a:sy n="33" d="100"/>
      </p:scale>
      <p:origin x="0" y="58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23.04.2021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202950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23.04.2021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slide" Target="slide4.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8.gif"/><Relationship Id="rId5" Type="http://schemas.microsoft.com/office/2007/relationships/hdphoto" Target="../media/hdphoto12.wdp"/><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6.jpe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8.jpeg"/><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16.wdp"/><Relationship Id="rId7" Type="http://schemas.openxmlformats.org/officeDocument/2006/relationships/image" Target="../media/image8.gif"/><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jpeg"/><Relationship Id="rId5" Type="http://schemas.microsoft.com/office/2007/relationships/hdphoto" Target="../media/hdphoto17.wdp"/><Relationship Id="rId4" Type="http://schemas.openxmlformats.org/officeDocument/2006/relationships/image" Target="../media/image42.jpeg"/><Relationship Id="rId9" Type="http://schemas.openxmlformats.org/officeDocument/2006/relationships/slide" Target="slide4.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slide" Target="slide4.xm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8.gif"/><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18.wdp"/></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60.jpeg"/><Relationship Id="rId4" Type="http://schemas.microsoft.com/office/2007/relationships/hdphoto" Target="../media/hdphoto19.wdp"/></Relationships>
</file>

<file path=ppt/slides/_rels/slide3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3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image" Target="../media/image5.gif"/><Relationship Id="rId7" Type="http://schemas.openxmlformats.org/officeDocument/2006/relationships/slide" Target="slide5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5.xml"/><Relationship Id="rId4" Type="http://schemas.openxmlformats.org/officeDocument/2006/relationships/slide" Target="slide3.xml"/><Relationship Id="rId9" Type="http://schemas.openxmlformats.org/officeDocument/2006/relationships/slide" Target="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22.wdp"/></Relationships>
</file>

<file path=ppt/slides/_rels/slide4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slide" Target="slide4.xml"/><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jpe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77.png"/><Relationship Id="rId5" Type="http://schemas.microsoft.com/office/2007/relationships/hdphoto" Target="../media/hdphoto24.wdp"/><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 Id="rId5" Type="http://schemas.microsoft.com/office/2007/relationships/hdphoto" Target="../media/hdphoto25.wdp"/><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домой 3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Прямоугольник 17"/>
          <p:cNvSpPr/>
          <p:nvPr/>
        </p:nvSpPr>
        <p:spPr>
          <a:xfrm>
            <a:off x="214282" y="7141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pic>
        <p:nvPicPr>
          <p:cNvPr id="7170" name="Picture 2" descr="http://zbroya.info/storage/medias/2015/11/18/13/%D0%AD%D0%B2%D0%BE%D0%BB%D1%8E%D1%86%D0%B8%D1%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0464" y="2195297"/>
            <a:ext cx="6667500"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14282" y="769278"/>
            <a:ext cx="8929718" cy="600164"/>
          </a:xfrm>
          <a:prstGeom prst="rect">
            <a:avLst/>
          </a:prstGeom>
          <a:noFill/>
        </p:spPr>
        <p:txBody>
          <a:bodyPr wrap="square">
            <a:spAutoFit/>
          </a:bodyPr>
          <a:lstStyle/>
          <a:p>
            <a:pPr algn="ctr">
              <a:lnSpc>
                <a:spcPct val="75000"/>
              </a:lnSpc>
            </a:pPr>
            <a:r>
              <a:rPr lang="ru-RU" sz="4400" b="1" dirty="0" smtClean="0">
                <a:ln w="10541" cmpd="sng">
                  <a:solidFill>
                    <a:sysClr val="windowText" lastClr="000000"/>
                  </a:solidFill>
                  <a:prstDash val="solid"/>
                </a:ln>
                <a:solidFill>
                  <a:srgbClr val="008000"/>
                </a:solidFill>
                <a:latin typeface="Arial Black" pitchFamily="34" charset="0"/>
              </a:rPr>
              <a:t>Дисциплина «Биология»</a:t>
            </a:r>
          </a:p>
        </p:txBody>
      </p:sp>
      <p:sp>
        <p:nvSpPr>
          <p:cNvPr id="12" name="Прямоугольник 11"/>
          <p:cNvSpPr/>
          <p:nvPr/>
        </p:nvSpPr>
        <p:spPr>
          <a:xfrm>
            <a:off x="214282" y="1369442"/>
            <a:ext cx="8793682" cy="989566"/>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600" b="1" dirty="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Тема </a:t>
            </a:r>
            <a:r>
              <a:rPr lang="ru-RU" sz="3600" b="1" dirty="0" smtClean="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a:t>
            </a:r>
            <a:r>
              <a:rPr lang="ru-RU" sz="36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Происхождение </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человека</a:t>
            </a:r>
            <a:r>
              <a:rPr lang="ru-RU" sz="3600" b="1" dirty="0" smtClean="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a:t>
            </a:r>
            <a:endParaRPr lang="ru-RU" sz="3600" b="1" dirty="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endParaRPr>
          </a:p>
        </p:txBody>
      </p:sp>
      <p:sp>
        <p:nvSpPr>
          <p:cNvPr id="13" name="Прямоугольник 12"/>
          <p:cNvSpPr/>
          <p:nvPr/>
        </p:nvSpPr>
        <p:spPr>
          <a:xfrm>
            <a:off x="214282" y="4706600"/>
            <a:ext cx="2035975"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rpp.nashaucheba.ru/pars_docs/refs/158/157599/img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453" t="17948" r="3090" b="10723"/>
          <a:stretch/>
        </p:blipFill>
        <p:spPr bwMode="auto">
          <a:xfrm>
            <a:off x="1" y="827314"/>
            <a:ext cx="9125744" cy="5337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949544" y="180983"/>
            <a:ext cx="7226658" cy="646331"/>
          </a:xfrm>
          <a:prstGeom prst="rect">
            <a:avLst/>
          </a:prstGeom>
        </p:spPr>
        <p:txBody>
          <a:bodyPr wrap="none">
            <a:spAutoFit/>
          </a:bodyPr>
          <a:lstStyle/>
          <a:p>
            <a:r>
              <a:rPr lang="ru-RU" sz="3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rPr>
              <a:t>Этапы эволюции человека</a:t>
            </a:r>
            <a:endParaRPr lang="ru-RU" sz="3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Tree>
    <p:extLst>
      <p:ext uri="{BB962C8B-B14F-4D97-AF65-F5344CB8AC3E}">
        <p14:creationId xmlns:p14="http://schemas.microsoft.com/office/powerpoint/2010/main" val="1815754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iles.school-collection.edu.ru/dlrstore/d9d8c6c9-b06f-494f-bd90-b5dd65c75d3d/Files%5C10_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3293" y="44624"/>
            <a:ext cx="8389236" cy="6263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rojecthomosapienssapiens.org/wp-content/uploads/2013/08/cropped-banner-ev-rez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5496" y="4509120"/>
            <a:ext cx="8667744" cy="1863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1" name="Прямоугольник 10"/>
          <p:cNvSpPr/>
          <p:nvPr/>
        </p:nvSpPr>
        <p:spPr>
          <a:xfrm>
            <a:off x="179512" y="116632"/>
            <a:ext cx="8784976" cy="4487382"/>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В эволюционном контексте </a:t>
            </a:r>
            <a:r>
              <a:rPr lang="ru-RU" sz="2800" b="1" u="sng" dirty="0">
                <a:latin typeface="Arial" pitchFamily="34" charset="0"/>
                <a:cs typeface="Arial" pitchFamily="34" charset="0"/>
              </a:rPr>
              <a:t>термин</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Black" pitchFamily="34" charset="0"/>
                <a:cs typeface="Arial" pitchFamily="34" charset="0"/>
              </a:rPr>
              <a:t>человек</a:t>
            </a:r>
            <a:r>
              <a:rPr lang="ru-RU" sz="2800" b="1" dirty="0">
                <a:latin typeface="Arial" pitchFamily="34" charset="0"/>
                <a:cs typeface="Arial" pitchFamily="34" charset="0"/>
              </a:rPr>
              <a:t>» </a:t>
            </a:r>
            <a:r>
              <a:rPr lang="ru-RU" sz="2800" b="1" u="sng" dirty="0">
                <a:latin typeface="Arial" pitchFamily="34" charset="0"/>
                <a:cs typeface="Arial" pitchFamily="34" charset="0"/>
              </a:rPr>
              <a:t>относится</a:t>
            </a:r>
            <a:r>
              <a:rPr lang="ru-RU" sz="2800" b="1" dirty="0">
                <a:latin typeface="Arial" pitchFamily="34" charset="0"/>
                <a:cs typeface="Arial" pitchFamily="34" charset="0"/>
              </a:rPr>
              <a:t> не только к ныне живущим людям, но и к представителям вымерших видов рода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Homo</a:t>
            </a:r>
            <a:r>
              <a:rPr lang="ru-RU" sz="2800" b="1" dirty="0">
                <a:latin typeface="Arial" pitchFamily="34" charset="0"/>
                <a:cs typeface="Arial" pitchFamily="34" charset="0"/>
              </a:rPr>
              <a:t>. Кроме того, </a:t>
            </a:r>
            <a:r>
              <a:rPr lang="ru-RU" sz="2800" b="1" dirty="0" smtClean="0">
                <a:latin typeface="Arial" pitchFamily="34" charset="0"/>
                <a:cs typeface="Arial" pitchFamily="34" charset="0"/>
              </a:rPr>
              <a:t>исследования антропогенеза </a:t>
            </a:r>
            <a:r>
              <a:rPr lang="ru-RU" sz="2800" b="1" dirty="0" err="1" smtClean="0">
                <a:latin typeface="Arial" pitchFamily="34" charset="0"/>
                <a:cs typeface="Arial" pitchFamily="34" charset="0"/>
              </a:rPr>
              <a:t>распространя-ются</a:t>
            </a:r>
            <a:r>
              <a:rPr lang="ru-RU" sz="2800" b="1" dirty="0" smtClean="0">
                <a:latin typeface="Arial" pitchFamily="34" charset="0"/>
                <a:cs typeface="Arial" pitchFamily="34" charset="0"/>
              </a:rPr>
              <a:t> на других</a:t>
            </a:r>
            <a:r>
              <a:rPr lang="ru-RU" sz="2800" b="1" dirty="0">
                <a:latin typeface="Arial" pitchFamily="34" charset="0"/>
                <a:cs typeface="Arial" pitchFamily="34" charset="0"/>
              </a:rPr>
              <a:t> гоминид, например, австралопитеков. </a:t>
            </a:r>
            <a:r>
              <a:rPr lang="ru-RU" sz="2800" b="1" dirty="0" smtClean="0">
                <a:latin typeface="Arial" pitchFamily="34" charset="0"/>
                <a:cs typeface="Arial" pitchFamily="34" charset="0"/>
              </a:rPr>
              <a:t>Род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Homo</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отделился </a:t>
            </a:r>
            <a:r>
              <a:rPr lang="ru-RU" sz="2800" b="1" dirty="0">
                <a:latin typeface="Arial" pitchFamily="34" charset="0"/>
                <a:cs typeface="Arial" pitchFamily="34" charset="0"/>
              </a:rPr>
              <a:t>от австралопитеков или подобных им </a:t>
            </a:r>
            <a:r>
              <a:rPr lang="ru-RU" sz="2800" b="1" dirty="0" err="1">
                <a:latin typeface="Arial" pitchFamily="34" charset="0"/>
                <a:cs typeface="Arial" pitchFamily="34" charset="0"/>
              </a:rPr>
              <a:t>гоминин</a:t>
            </a:r>
            <a:r>
              <a:rPr lang="ru-RU" sz="2800" b="1" dirty="0">
                <a:latin typeface="Arial" pitchFamily="34" charset="0"/>
                <a:cs typeface="Arial" pitchFamily="34" charset="0"/>
              </a:rPr>
              <a:t> около 2 млн лет назад в Африке. Существовало несколько видов людей, большинство из которых </a:t>
            </a:r>
            <a:r>
              <a:rPr lang="ru-RU" sz="2800" b="1" dirty="0" smtClean="0">
                <a:latin typeface="Arial" pitchFamily="34" charset="0"/>
                <a:cs typeface="Arial" pitchFamily="34" charset="0"/>
              </a:rPr>
              <a:t>вымерло. </a:t>
            </a:r>
            <a:r>
              <a:rPr lang="ru-RU" sz="2800" b="1" dirty="0">
                <a:latin typeface="Arial" pitchFamily="34" charset="0"/>
                <a:cs typeface="Arial" pitchFamily="34" charset="0"/>
              </a:rPr>
              <a:t>К ним, в частности, относятся </a:t>
            </a:r>
            <a:r>
              <a:rPr lang="ru-RU" sz="2800" b="1" dirty="0" err="1">
                <a:latin typeface="Arial" pitchFamily="34" charset="0"/>
                <a:cs typeface="Arial" pitchFamily="34" charset="0"/>
              </a:rPr>
              <a:t>эректусы</a:t>
            </a:r>
            <a:r>
              <a:rPr lang="ru-RU" sz="2800" b="1" dirty="0">
                <a:latin typeface="Arial" pitchFamily="34" charset="0"/>
                <a:cs typeface="Arial" pitchFamily="34" charset="0"/>
              </a:rPr>
              <a:t> и неандертальцы.</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207330"/>
            <a:ext cx="4464496" cy="6075509"/>
          </a:xfrm>
          <a:prstGeom prst="rect">
            <a:avLst/>
          </a:prstGeom>
        </p:spPr>
        <p:txBody>
          <a:bodyPr wrap="square">
            <a:spAutoFit/>
          </a:bodyPr>
          <a:lstStyle/>
          <a:p>
            <a:pPr indent="450000" algn="just">
              <a:lnSpc>
                <a:spcPct val="80000"/>
              </a:lnSpc>
            </a:pPr>
            <a:r>
              <a:rPr lang="ru-RU" sz="2700" b="1" dirty="0">
                <a:latin typeface="Arial" pitchFamily="34" charset="0"/>
                <a:cs typeface="Arial" pitchFamily="34" charset="0"/>
              </a:rPr>
              <a:t>Важнейшими этапами антропогенеза, </a:t>
            </a:r>
            <a:r>
              <a:rPr lang="ru-RU" sz="2700" b="1" dirty="0" smtClean="0">
                <a:latin typeface="Arial" pitchFamily="34" charset="0"/>
                <a:cs typeface="Arial" pitchFamily="34" charset="0"/>
              </a:rPr>
              <a:t>отделив-</a:t>
            </a:r>
            <a:r>
              <a:rPr lang="ru-RU" sz="2700" b="1" dirty="0" err="1" smtClean="0">
                <a:latin typeface="Arial" pitchFamily="34" charset="0"/>
                <a:cs typeface="Arial" pitchFamily="34" charset="0"/>
              </a:rPr>
              <a:t>шими</a:t>
            </a:r>
            <a:r>
              <a:rPr lang="ru-RU" sz="2700" b="1" dirty="0" smtClean="0">
                <a:latin typeface="Arial" pitchFamily="34" charset="0"/>
                <a:cs typeface="Arial" pitchFamily="34" charset="0"/>
              </a:rPr>
              <a:t> человека </a:t>
            </a:r>
            <a:r>
              <a:rPr lang="ru-RU" sz="2700" b="1" dirty="0">
                <a:latin typeface="Arial" pitchFamily="34" charset="0"/>
                <a:cs typeface="Arial" pitchFamily="34" charset="0"/>
              </a:rPr>
              <a:t>от других гоминид и выделившими его из мира животных, были начало </a:t>
            </a:r>
            <a:r>
              <a:rPr lang="ru-RU" sz="2700" b="1" dirty="0" smtClean="0">
                <a:latin typeface="Arial" pitchFamily="34" charset="0"/>
                <a:cs typeface="Arial" pitchFamily="34" charset="0"/>
              </a:rPr>
              <a:t>изготовления </a:t>
            </a:r>
            <a:r>
              <a:rPr lang="ru-RU" sz="2700" b="1" dirty="0">
                <a:latin typeface="Arial" pitchFamily="34" charset="0"/>
                <a:cs typeface="Arial" pitchFamily="34" charset="0"/>
              </a:rPr>
              <a:t>орудий труда, </a:t>
            </a:r>
            <a:r>
              <a:rPr lang="ru-RU" sz="2700" b="1" dirty="0" smtClean="0">
                <a:latin typeface="Arial" pitchFamily="34" charset="0"/>
                <a:cs typeface="Arial" pitchFamily="34" charset="0"/>
              </a:rPr>
              <a:t>освоение огня и появление языка</a:t>
            </a:r>
            <a:r>
              <a:rPr lang="ru-RU" sz="2700" b="1" dirty="0">
                <a:latin typeface="Arial" pitchFamily="34" charset="0"/>
                <a:cs typeface="Arial" pitchFamily="34" charset="0"/>
              </a:rPr>
              <a:t>.</a:t>
            </a:r>
          </a:p>
          <a:p>
            <a:pPr indent="450000" algn="just">
              <a:lnSpc>
                <a:spcPct val="80000"/>
              </a:lnSpc>
            </a:pPr>
            <a:r>
              <a:rPr lang="ru-RU" sz="2700" b="1" dirty="0">
                <a:latin typeface="Arial" pitchFamily="34" charset="0"/>
                <a:cs typeface="Arial" pitchFamily="34" charset="0"/>
              </a:rPr>
              <a:t>Начиная с </a:t>
            </a:r>
            <a:r>
              <a:rPr lang="ru-RU" sz="2700" b="1" i="1" dirty="0">
                <a:latin typeface="Arial" pitchFamily="34" charset="0"/>
                <a:cs typeface="Arial" pitchFamily="34" charset="0"/>
              </a:rPr>
              <a:t>H. </a:t>
            </a:r>
            <a:r>
              <a:rPr lang="ru-RU" sz="2700" b="1" i="1" dirty="0" err="1">
                <a:latin typeface="Arial" pitchFamily="34" charset="0"/>
                <a:cs typeface="Arial" pitchFamily="34" charset="0"/>
              </a:rPr>
              <a:t>habilis</a:t>
            </a:r>
            <a:r>
              <a:rPr lang="ru-RU" sz="2700" b="1" dirty="0">
                <a:latin typeface="Arial" pitchFamily="34" charset="0"/>
                <a:cs typeface="Arial" pitchFamily="34" charset="0"/>
              </a:rPr>
              <a:t>, люди </a:t>
            </a:r>
            <a:r>
              <a:rPr lang="ru-RU" sz="2700" b="1" dirty="0" smtClean="0">
                <a:latin typeface="Arial" pitchFamily="34" charset="0"/>
                <a:cs typeface="Arial" pitchFamily="34" charset="0"/>
              </a:rPr>
              <a:t>использовали каменные </a:t>
            </a:r>
            <a:r>
              <a:rPr lang="ru-RU" sz="2700" b="1" dirty="0">
                <a:latin typeface="Arial" pitchFamily="34" charset="0"/>
                <a:cs typeface="Arial" pitchFamily="34" charset="0"/>
              </a:rPr>
              <a:t>орудия, всё более искусно </a:t>
            </a:r>
            <a:r>
              <a:rPr lang="ru-RU" sz="2700" b="1" dirty="0" err="1" smtClean="0">
                <a:latin typeface="Arial" pitchFamily="34" charset="0"/>
                <a:cs typeface="Arial" pitchFamily="34" charset="0"/>
              </a:rPr>
              <a:t>изготов</a:t>
            </a:r>
            <a:r>
              <a:rPr lang="ru-RU" sz="2700" b="1" dirty="0" smtClean="0">
                <a:latin typeface="Arial" pitchFamily="34" charset="0"/>
                <a:cs typeface="Arial" pitchFamily="34" charset="0"/>
              </a:rPr>
              <a:t>-ленные. В </a:t>
            </a:r>
            <a:r>
              <a:rPr lang="ru-RU" sz="2700" b="1" dirty="0">
                <a:latin typeface="Arial" pitchFamily="34" charset="0"/>
                <a:cs typeface="Arial" pitchFamily="34" charset="0"/>
              </a:rPr>
              <a:t>последние 50 тыс. лет технология и культура изменяются быстрее, чем в предшествующие эпохи.</a:t>
            </a:r>
          </a:p>
        </p:txBody>
      </p:sp>
      <p:pic>
        <p:nvPicPr>
          <p:cNvPr id="1027" name="Picture 3" descr="D:\диск D\01.03.16-домашние документы\Колледж Строитель\Биология\Лекции по биол\5-Происхождение человека\dvizhuschie-sily-faktory-antropogen_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2008" y="102395"/>
            <a:ext cx="4427984" cy="6728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404664"/>
            <a:ext cx="8784976" cy="6096284"/>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В настоящее время признается, что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 гоминид</a:t>
            </a:r>
            <a:r>
              <a:rPr lang="ru-RU" sz="2700" b="1" dirty="0">
                <a:latin typeface="Arial" pitchFamily="34" charset="0"/>
                <a:cs typeface="Arial" pitchFamily="34" charset="0"/>
              </a:rPr>
              <a:t> </a:t>
            </a:r>
            <a:r>
              <a:rPr lang="ru-RU" sz="2700" b="1" u="sng" dirty="0">
                <a:latin typeface="Arial" pitchFamily="34" charset="0"/>
                <a:cs typeface="Arial" pitchFamily="34" charset="0"/>
              </a:rPr>
              <a:t>была</a:t>
            </a:r>
            <a:r>
              <a:rPr lang="ru-RU" sz="2700" b="1" dirty="0">
                <a:latin typeface="Arial" pitchFamily="34" charset="0"/>
                <a:cs typeface="Arial" pitchFamily="34" charset="0"/>
              </a:rPr>
              <a:t> не линейной, а, скорее, </a:t>
            </a:r>
            <a:r>
              <a:rPr lang="ru-RU" sz="2700" b="1" u="sng" dirty="0">
                <a:latin typeface="Arial" pitchFamily="34" charset="0"/>
                <a:cs typeface="Arial" pitchFamily="34" charset="0"/>
              </a:rPr>
              <a:t>кустообразной</a:t>
            </a:r>
            <a:r>
              <a:rPr lang="ru-RU" sz="2700" b="1" dirty="0">
                <a:latin typeface="Arial" pitchFamily="34" charset="0"/>
                <a:cs typeface="Arial" pitchFamily="34" charset="0"/>
              </a:rPr>
              <a:t>. Часто </a:t>
            </a:r>
            <a:r>
              <a:rPr lang="ru-RU" sz="2700" b="1" dirty="0" smtClean="0">
                <a:latin typeface="Arial" pitchFamily="34" charset="0"/>
                <a:cs typeface="Arial" pitchFamily="34" charset="0"/>
              </a:rPr>
              <a:t>одновременно </a:t>
            </a:r>
            <a:r>
              <a:rPr lang="ru-RU" sz="2700" b="1" dirty="0" err="1" smtClean="0">
                <a:latin typeface="Arial" pitchFamily="34" charset="0"/>
                <a:cs typeface="Arial" pitchFamily="34" charset="0"/>
              </a:rPr>
              <a:t>существова-ло</a:t>
            </a:r>
            <a:r>
              <a:rPr lang="ru-RU" sz="2700" b="1" dirty="0" smtClean="0">
                <a:latin typeface="Arial" pitchFamily="34" charset="0"/>
                <a:cs typeface="Arial" pitchFamily="34" charset="0"/>
              </a:rPr>
              <a:t> по </a:t>
            </a:r>
            <a:r>
              <a:rPr lang="ru-RU" sz="2700" b="1" dirty="0">
                <a:latin typeface="Arial" pitchFamily="34" charset="0"/>
                <a:cs typeface="Arial" pitchFamily="34" charset="0"/>
              </a:rPr>
              <a:t>три, четыре и может быть даже больше видов гоминид, в том числе на одной и той же территории.</a:t>
            </a:r>
          </a:p>
          <a:p>
            <a:pPr indent="450000" algn="just">
              <a:lnSpc>
                <a:spcPct val="85000"/>
              </a:lnSpc>
            </a:pPr>
            <a:r>
              <a:rPr lang="ru-RU" sz="2700" b="1" dirty="0">
                <a:latin typeface="Arial" pitchFamily="34" charset="0"/>
                <a:cs typeface="Arial" pitchFamily="34" charset="0"/>
              </a:rPr>
              <a:t>Вся ранняя эволюция </a:t>
            </a:r>
            <a:r>
              <a:rPr lang="ru-RU" sz="2700" b="1" dirty="0" err="1">
                <a:latin typeface="Arial" pitchFamily="34" charset="0"/>
                <a:cs typeface="Arial" pitchFamily="34" charset="0"/>
              </a:rPr>
              <a:t>гоминин</a:t>
            </a:r>
            <a:r>
              <a:rPr lang="ru-RU" sz="2700" b="1" dirty="0">
                <a:latin typeface="Arial" pitchFamily="34" charset="0"/>
                <a:cs typeface="Arial" pitchFamily="34" charset="0"/>
              </a:rPr>
              <a:t> происходила в Африке. </a:t>
            </a:r>
            <a:r>
              <a:rPr lang="ru-RU" sz="2700" b="1" dirty="0" smtClean="0">
                <a:latin typeface="Arial" pitchFamily="34" charset="0"/>
                <a:cs typeface="Arial" pitchFamily="34" charset="0"/>
              </a:rPr>
              <a:t>6–7</a:t>
            </a:r>
            <a:r>
              <a:rPr lang="ru-RU" sz="2700" b="1" dirty="0">
                <a:latin typeface="Arial" pitchFamily="34" charset="0"/>
                <a:cs typeface="Arial" pitchFamily="34" charset="0"/>
              </a:rPr>
              <a:t> млн лет назад в Африке жил </a:t>
            </a:r>
            <a:r>
              <a:rPr lang="ru-RU" sz="2700" b="1" dirty="0" err="1">
                <a:latin typeface="Arial" pitchFamily="34" charset="0"/>
                <a:cs typeface="Arial" pitchFamily="34" charset="0"/>
              </a:rPr>
              <a:t>сахелантроп</a:t>
            </a:r>
            <a:r>
              <a:rPr lang="ru-RU" sz="2700" b="1" dirty="0">
                <a:latin typeface="Arial" pitchFamily="34" charset="0"/>
                <a:cs typeface="Arial" pitchFamily="34" charset="0"/>
              </a:rPr>
              <a:t>. Около 6 млн лет назад там же жил </a:t>
            </a:r>
            <a:r>
              <a:rPr lang="ru-RU" sz="2700" b="1" dirty="0" err="1">
                <a:latin typeface="Arial" pitchFamily="34" charset="0"/>
                <a:cs typeface="Arial" pitchFamily="34" charset="0"/>
              </a:rPr>
              <a:t>оррорин</a:t>
            </a:r>
            <a:r>
              <a:rPr lang="ru-RU" sz="2700" b="1" dirty="0">
                <a:latin typeface="Arial" pitchFamily="34" charset="0"/>
                <a:cs typeface="Arial" pitchFamily="34" charset="0"/>
              </a:rPr>
              <a:t>, а примерно 4,2 млн лет назад появились австралопитеки. Отличительной особенностью всех этих существ было передвижение на двух ногах (бипедализм). На сегодняшний день стало ясно, что бипедализм был свойствен </a:t>
            </a:r>
            <a:r>
              <a:rPr lang="ru-RU" sz="2700" b="1" dirty="0" err="1">
                <a:latin typeface="Arial" pitchFamily="34" charset="0"/>
                <a:cs typeface="Arial" pitchFamily="34" charset="0"/>
              </a:rPr>
              <a:t>гомининам</a:t>
            </a:r>
            <a:r>
              <a:rPr lang="ru-RU" sz="2700" b="1" dirty="0">
                <a:latin typeface="Arial" pitchFamily="34" charset="0"/>
                <a:cs typeface="Arial" pitchFamily="34" charset="0"/>
              </a:rPr>
              <a:t> изначально, то есть практически сразу после разделения линий человека и шимпанзе. </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49319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s00.infourok.ru/images/doc/187/214036/img1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6996" y="-27384"/>
            <a:ext cx="8682360" cy="6511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50" r="12553"/>
          <a:stretch/>
        </p:blipFill>
        <p:spPr bwMode="auto">
          <a:xfrm>
            <a:off x="179512" y="116632"/>
            <a:ext cx="8683377" cy="651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51790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19" t="22000" r="53357" b="33035"/>
          <a:stretch/>
        </p:blipFill>
        <p:spPr bwMode="auto">
          <a:xfrm>
            <a:off x="4689326" y="2420888"/>
            <a:ext cx="3321074"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283968" y="5625584"/>
            <a:ext cx="3488084" cy="111261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600" b="1" dirty="0">
                <a:ln w="11430"/>
                <a:effectLst>
                  <a:outerShdw blurRad="80000" dist="40000" dir="5040000" algn="tl">
                    <a:srgbClr val="000000">
                      <a:alpha val="30000"/>
                    </a:srgbClr>
                  </a:outerShdw>
                </a:effectLst>
                <a:latin typeface="Arial Black" pitchFamily="34" charset="0"/>
                <a:cs typeface="Arial" pitchFamily="34" charset="0"/>
              </a:rPr>
              <a:t>Человек </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прямоходящий</a:t>
            </a:r>
          </a:p>
          <a:p>
            <a:pPr algn="ctr">
              <a:lnSpc>
                <a:spcPct val="85000"/>
              </a:lnSpc>
            </a:pP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ru-RU" sz="2600" b="1" dirty="0" err="1" smtClean="0">
                <a:ln w="11430"/>
                <a:effectLst>
                  <a:outerShdw blurRad="80000" dist="40000" dir="5040000" algn="tl">
                    <a:srgbClr val="000000">
                      <a:alpha val="30000"/>
                    </a:srgbClr>
                  </a:outerShdw>
                </a:effectLst>
                <a:latin typeface="Arial Black" pitchFamily="34" charset="0"/>
                <a:cs typeface="Arial" pitchFamily="34" charset="0"/>
              </a:rPr>
              <a:t>Homo</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 </a:t>
            </a:r>
            <a:r>
              <a:rPr lang="ru-RU" sz="2600" b="1" dirty="0" err="1" smtClean="0">
                <a:ln w="11430"/>
                <a:effectLst>
                  <a:outerShdw blurRad="80000" dist="40000" dir="5040000" algn="tl">
                    <a:srgbClr val="000000">
                      <a:alpha val="30000"/>
                    </a:srgbClr>
                  </a:outerShdw>
                </a:effectLst>
                <a:latin typeface="Arial Black" pitchFamily="34" charset="0"/>
                <a:cs typeface="Arial" pitchFamily="34" charset="0"/>
              </a:rPr>
              <a:t>erectus</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endParaRPr lang="ru-RU" sz="2600" b="1" dirty="0">
              <a:ln w="11430"/>
              <a:effectLst>
                <a:outerShdw blurRad="80000" dist="40000" dir="5040000" algn="tl">
                  <a:srgbClr val="000000">
                    <a:alpha val="30000"/>
                  </a:srgbClr>
                </a:outerShdw>
              </a:effectLst>
              <a:latin typeface="Arial Black" pitchFamily="34" charset="0"/>
              <a:cs typeface="Arial" pitchFamily="34" charset="0"/>
            </a:endParaRPr>
          </a:p>
        </p:txBody>
      </p:sp>
      <p:sp>
        <p:nvSpPr>
          <p:cNvPr id="3" name="Выгнутая влево стрелка 2"/>
          <p:cNvSpPr/>
          <p:nvPr/>
        </p:nvSpPr>
        <p:spPr>
          <a:xfrm rot="17240299">
            <a:off x="3156520" y="4067731"/>
            <a:ext cx="994700" cy="2610137"/>
          </a:xfrm>
          <a:prstGeom prst="curvedRightArrow">
            <a:avLst/>
          </a:prstGeom>
          <a:solidFill>
            <a:schemeClr val="accent1">
              <a:lumMod val="60000"/>
              <a:lumOff val="4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48" t="11720" r="9683" b="2759"/>
          <a:stretch/>
        </p:blipFill>
        <p:spPr bwMode="auto">
          <a:xfrm>
            <a:off x="21580" y="44624"/>
            <a:ext cx="4953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185072" y="5760357"/>
            <a:ext cx="3597460"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smtClean="0">
                <a:ln w="11430"/>
                <a:effectLst>
                  <a:outerShdw blurRad="80000" dist="40000" dir="5040000" algn="tl">
                    <a:srgbClr val="000000">
                      <a:alpha val="30000"/>
                    </a:srgbClr>
                  </a:outerShdw>
                </a:effectLst>
                <a:latin typeface="Arial Black" pitchFamily="34" charset="0"/>
                <a:cs typeface="Arial" pitchFamily="34" charset="0"/>
              </a:rPr>
              <a:t>Австралопитеки </a:t>
            </a:r>
            <a:endParaRPr lang="ru-RU" sz="2800" b="1" dirty="0">
              <a:ln w="11430"/>
              <a:effectLst>
                <a:outerShdw blurRad="80000" dist="40000" dir="5040000" algn="tl">
                  <a:srgbClr val="000000">
                    <a:alpha val="30000"/>
                  </a:srgbClr>
                </a:outerShdw>
              </a:effectLst>
              <a:latin typeface="Arial Black" pitchFamily="34" charset="0"/>
            </a:endParaRPr>
          </a:p>
        </p:txBody>
      </p:sp>
      <p:pic>
        <p:nvPicPr>
          <p:cNvPr id="15"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0019" t="34663" r="28898" b="21082"/>
          <a:stretch/>
        </p:blipFill>
        <p:spPr bwMode="auto">
          <a:xfrm>
            <a:off x="316500" y="3357885"/>
            <a:ext cx="3886767" cy="22313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1516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009" y="65497"/>
            <a:ext cx="8964487" cy="2211375"/>
          </a:xfrm>
          <a:prstGeom prst="rect">
            <a:avLst/>
          </a:prstGeom>
        </p:spPr>
        <p:txBody>
          <a:bodyPr wrap="square">
            <a:spAutoFit/>
          </a:bodyPr>
          <a:lstStyle/>
          <a:p>
            <a:pPr indent="450000" algn="just">
              <a:lnSpc>
                <a:spcPct val="85000"/>
              </a:lnSpc>
            </a:pPr>
            <a:r>
              <a:rPr lang="ru-RU" sz="27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Австралопите́ки</a:t>
            </a:r>
            <a:r>
              <a:rPr lang="ru-RU" sz="2700" b="1" dirty="0">
                <a:latin typeface="Arial" pitchFamily="34" charset="0"/>
                <a:cs typeface="Arial" pitchFamily="34" charset="0"/>
              </a:rPr>
              <a:t> (от лат. </a:t>
            </a:r>
            <a:r>
              <a:rPr lang="en-US" sz="2700" b="1" i="1" dirty="0" smtClean="0">
                <a:latin typeface="Arial" pitchFamily="34" charset="0"/>
                <a:cs typeface="Arial" pitchFamily="34" charset="0"/>
              </a:rPr>
              <a:t>A</a:t>
            </a:r>
            <a:r>
              <a:rPr lang="ru-RU" sz="2700" b="1" i="1" dirty="0" err="1" smtClean="0">
                <a:latin typeface="Arial" pitchFamily="34" charset="0"/>
                <a:cs typeface="Arial" pitchFamily="34" charset="0"/>
              </a:rPr>
              <a:t>ustralis</a:t>
            </a:r>
            <a:r>
              <a:rPr lang="ru-RU" sz="2700" b="1" i="1" dirty="0" smtClean="0">
                <a:latin typeface="Arial" pitchFamily="34" charset="0"/>
                <a:cs typeface="Arial" pitchFamily="34" charset="0"/>
              </a:rPr>
              <a:t> </a:t>
            </a:r>
            <a:r>
              <a:rPr lang="ru-RU" sz="2700" b="1" dirty="0" smtClean="0">
                <a:latin typeface="Arial" pitchFamily="34" charset="0"/>
                <a:cs typeface="Arial" pitchFamily="34" charset="0"/>
              </a:rPr>
              <a:t>– южный </a:t>
            </a:r>
            <a:r>
              <a:rPr lang="ru-RU" sz="2700" b="1" dirty="0">
                <a:latin typeface="Arial" pitchFamily="34" charset="0"/>
                <a:cs typeface="Arial" pitchFamily="34" charset="0"/>
              </a:rPr>
              <a:t>и др.-греч. π</a:t>
            </a:r>
            <a:r>
              <a:rPr lang="ru-RU" sz="2700" b="1" dirty="0" err="1">
                <a:latin typeface="Arial" pitchFamily="34" charset="0"/>
                <a:cs typeface="Arial" pitchFamily="34" charset="0"/>
              </a:rPr>
              <a:t>ίθηκος</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обезьяна) </a:t>
            </a:r>
            <a:r>
              <a:rPr lang="ru-RU" sz="2700" b="1" dirty="0" smtClean="0">
                <a:latin typeface="Arial" pitchFamily="34" charset="0"/>
                <a:cs typeface="Arial" pitchFamily="34" charset="0"/>
              </a:rPr>
              <a:t>– </a:t>
            </a:r>
            <a:r>
              <a:rPr lang="ru-RU" sz="2700" b="1" u="sng" dirty="0">
                <a:latin typeface="Arial" pitchFamily="34" charset="0"/>
                <a:cs typeface="Arial" pitchFamily="34" charset="0"/>
              </a:rPr>
              <a:t>род</a:t>
            </a:r>
            <a:r>
              <a:rPr lang="ru-RU" sz="2700" b="1" dirty="0">
                <a:latin typeface="Arial" pitchFamily="34" charset="0"/>
                <a:cs typeface="Arial" pitchFamily="34" charset="0"/>
              </a:rPr>
              <a:t> ископаемых </a:t>
            </a:r>
            <a:r>
              <a:rPr lang="ru-RU" sz="2700" b="1" u="sng" dirty="0">
                <a:latin typeface="Arial" pitchFamily="34" charset="0"/>
                <a:cs typeface="Arial" pitchFamily="34" charset="0"/>
              </a:rPr>
              <a:t>высших приматов</a:t>
            </a:r>
            <a:r>
              <a:rPr lang="ru-RU" sz="2700" b="1" dirty="0">
                <a:latin typeface="Arial" pitchFamily="34" charset="0"/>
                <a:cs typeface="Arial" pitchFamily="34" charset="0"/>
              </a:rPr>
              <a:t>, кости которых впервые были обнаружены в пустыне Калахари (Южная Африка) в 1924 году, а затем </a:t>
            </a:r>
            <a:r>
              <a:rPr lang="ru-RU" sz="2700" b="1" dirty="0" smtClean="0">
                <a:latin typeface="Arial" pitchFamily="34" charset="0"/>
                <a:cs typeface="Arial" pitchFamily="34" charset="0"/>
              </a:rPr>
              <a:t>в Восточной и</a:t>
            </a:r>
            <a:r>
              <a:rPr lang="ru-RU" sz="2700" b="1" dirty="0">
                <a:latin typeface="Arial" pitchFamily="34" charset="0"/>
                <a:cs typeface="Arial" pitchFamily="34" charset="0"/>
              </a:rPr>
              <a:t> Центральной Африке. Являются предками рода Люди</a:t>
            </a:r>
          </a:p>
        </p:txBody>
      </p:sp>
      <p:pic>
        <p:nvPicPr>
          <p:cNvPr id="14340" name="Picture 4" descr="http://www.what-this.ru/assets/images/avstral_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496" y="2492896"/>
            <a:ext cx="5052201" cy="4180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http://mypresentation.ru/documents/03327610056c05cce77d1a5ccc172764/img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779" t="4400" r="2764" b="11166"/>
          <a:stretch/>
        </p:blipFill>
        <p:spPr bwMode="auto">
          <a:xfrm>
            <a:off x="4644008" y="2276872"/>
            <a:ext cx="4539180" cy="30431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221144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37" t="22218" r="49158" b="32426"/>
          <a:stretch/>
        </p:blipFill>
        <p:spPr bwMode="auto">
          <a:xfrm>
            <a:off x="107504" y="82972"/>
            <a:ext cx="4358007" cy="313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www.bradshawfoundation.com/origins/images/ardi.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16107"/>
            <a:ext cx="1428750" cy="3619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87091" y="74901"/>
            <a:ext cx="4572000" cy="3270895"/>
          </a:xfrm>
          <a:prstGeom prst="rect">
            <a:avLst/>
          </a:prstGeom>
        </p:spPr>
        <p:txBody>
          <a:bodyPr>
            <a:spAutoFit/>
          </a:bodyPr>
          <a:lstStyle/>
          <a:p>
            <a:pPr indent="450000" algn="just">
              <a:lnSpc>
                <a:spcPct val="85000"/>
              </a:lnSpc>
            </a:pPr>
            <a:r>
              <a:rPr lang="ru-RU" sz="2700" b="1" dirty="0" smtClean="0">
                <a:latin typeface="Arial" pitchFamily="34" charset="0"/>
                <a:cs typeface="Arial" pitchFamily="34" charset="0"/>
              </a:rPr>
              <a:t>Первые находки</a:t>
            </a:r>
            <a:r>
              <a:rPr lang="ru-RU" sz="2700" b="1" dirty="0">
                <a:latin typeface="Arial" pitchFamily="34" charset="0"/>
                <a:cs typeface="Arial" pitchFamily="34" charset="0"/>
              </a:rPr>
              <a:t>, в которых заподозрили </a:t>
            </a:r>
            <a:r>
              <a:rPr lang="ru-RU" sz="2700" b="1" u="sng" dirty="0">
                <a:latin typeface="Arial" pitchFamily="34" charset="0"/>
                <a:cs typeface="Arial" pitchFamily="34" charset="0"/>
              </a:rPr>
              <a:t>промежуточное звено между обезьяной и человеком</a:t>
            </a:r>
            <a:r>
              <a:rPr lang="ru-RU" sz="2700" b="1" dirty="0">
                <a:latin typeface="Arial" pitchFamily="34" charset="0"/>
                <a:cs typeface="Arial" pitchFamily="34" charset="0"/>
              </a:rPr>
              <a:t>, были </a:t>
            </a:r>
            <a:r>
              <a:rPr lang="ru-RU" sz="2700" b="1" dirty="0" err="1" smtClean="0">
                <a:latin typeface="Arial" pitchFamily="34" charset="0"/>
                <a:cs typeface="Arial" pitchFamily="34" charset="0"/>
              </a:rPr>
              <a:t>сдела-ны</a:t>
            </a:r>
            <a:r>
              <a:rPr lang="ru-RU" sz="2700" b="1" dirty="0" smtClean="0">
                <a:latin typeface="Arial" pitchFamily="34" charset="0"/>
                <a:cs typeface="Arial" pitchFamily="34" charset="0"/>
              </a:rPr>
              <a:t> Эженом </a:t>
            </a:r>
            <a:r>
              <a:rPr lang="ru-RU" sz="2700" b="1" dirty="0" err="1" smtClean="0">
                <a:latin typeface="Arial" pitchFamily="34" charset="0"/>
                <a:cs typeface="Arial" pitchFamily="34" charset="0"/>
              </a:rPr>
              <a:t>Дюбуа</a:t>
            </a:r>
            <a:r>
              <a:rPr lang="ru-RU" sz="2700" b="1" dirty="0" smtClean="0">
                <a:latin typeface="Arial" pitchFamily="34" charset="0"/>
                <a:cs typeface="Arial" pitchFamily="34" charset="0"/>
              </a:rPr>
              <a:t> на </a:t>
            </a:r>
            <a:r>
              <a:rPr lang="ru-RU" sz="2700" b="1" dirty="0">
                <a:latin typeface="Arial" pitchFamily="34" charset="0"/>
                <a:cs typeface="Arial" pitchFamily="34" charset="0"/>
              </a:rPr>
              <a:t>острове Ява. Это </a:t>
            </a:r>
            <a:r>
              <a:rPr lang="ru-RU" sz="2700" b="1" dirty="0" smtClean="0">
                <a:latin typeface="Arial" pitchFamily="34" charset="0"/>
                <a:cs typeface="Arial" pitchFamily="34" charset="0"/>
              </a:rPr>
              <a:t>был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питекантроп</a:t>
            </a:r>
            <a:r>
              <a:rPr lang="ru-RU" sz="2700" b="1" dirty="0">
                <a:latin typeface="Arial" pitchFamily="34" charset="0"/>
                <a:cs typeface="Arial" pitchFamily="34" charset="0"/>
              </a:rPr>
              <a:t>, </a:t>
            </a:r>
            <a:r>
              <a:rPr lang="ru-RU" sz="2700" b="1" dirty="0" smtClean="0">
                <a:latin typeface="Arial" pitchFamily="34" charset="0"/>
                <a:cs typeface="Arial" pitchFamily="34" charset="0"/>
              </a:rPr>
              <a:t>т.е</a:t>
            </a:r>
            <a:r>
              <a:rPr lang="ru-RU" sz="2700" b="1" dirty="0">
                <a:latin typeface="Arial" pitchFamily="34" charset="0"/>
                <a:cs typeface="Arial" pitchFamily="34" charset="0"/>
              </a:rPr>
              <a:t>. </a:t>
            </a:r>
            <a:r>
              <a:rPr lang="ru-RU" sz="2700" b="1" u="sng" dirty="0">
                <a:latin typeface="Arial" pitchFamily="34" charset="0"/>
                <a:cs typeface="Arial" pitchFamily="34" charset="0"/>
              </a:rPr>
              <a:t>обезьяночеловек</a:t>
            </a:r>
            <a:r>
              <a:rPr lang="ru-RU" sz="2700" b="1" dirty="0">
                <a:latin typeface="Arial" pitchFamily="34" charset="0"/>
                <a:cs typeface="Arial" pitchFamily="34" charset="0"/>
              </a:rPr>
              <a:t>.</a:t>
            </a:r>
          </a:p>
        </p:txBody>
      </p:sp>
      <p:pic>
        <p:nvPicPr>
          <p:cNvPr id="12" name="Picture 2" descr="http://media.escola.britannica.com.br/eb-media/87/143987-050-DCFB28C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6269" y="1916832"/>
            <a:ext cx="1141715" cy="1450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img0.joyreactor.cc/pics/comment/%D0%B3%D0%B8%D1%84%D0%BA%D0%B8-%D0%BA%D1%81%D0%B5%D0%BD%D0%BE%D0%BC%D0%BE%D1%80%D1%84-%D1%87%D1%83%D0%B6%D0%BE%D0%B9-%D0%94%D0%9D%D0%9A-105132.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257"/>
          <a:stretch/>
        </p:blipFill>
        <p:spPr bwMode="auto">
          <a:xfrm>
            <a:off x="2286182" y="3421735"/>
            <a:ext cx="2618312" cy="32331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1516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Rectangle 3"/>
          <p:cNvSpPr>
            <a:spLocks noChangeArrowheads="1"/>
          </p:cNvSpPr>
          <p:nvPr/>
        </p:nvSpPr>
        <p:spPr bwMode="auto">
          <a:xfrm>
            <a:off x="2285984" y="252592"/>
            <a:ext cx="6657975" cy="3440942"/>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a:t>
            </a:r>
            <a:r>
              <a:rPr lang="ru-RU" sz="3200" b="1" dirty="0" smtClean="0">
                <a:solidFill>
                  <a:schemeClr val="accent6">
                    <a:lumMod val="50000"/>
                  </a:schemeClr>
                </a:solidFill>
                <a:latin typeface="Arial" pitchFamily="34" charset="0"/>
                <a:cs typeface="Arial" pitchFamily="34" charset="0"/>
              </a:rPr>
              <a:t>кандидат технических наук с большим опытом преподавания в высшей </a:t>
            </a:r>
            <a:r>
              <a:rPr lang="ru-RU" sz="3200" b="1" dirty="0">
                <a:solidFill>
                  <a:schemeClr val="accent6">
                    <a:lumMod val="50000"/>
                  </a:schemeClr>
                </a:solidFill>
                <a:latin typeface="Arial" pitchFamily="34" charset="0"/>
                <a:cs typeface="Arial" pitchFamily="34" charset="0"/>
              </a:rPr>
              <a:t>школе и НКСЭ, </a:t>
            </a:r>
            <a:r>
              <a:rPr lang="ru-RU" sz="3200" b="1" dirty="0" smtClean="0">
                <a:solidFill>
                  <a:schemeClr val="accent6">
                    <a:lumMod val="50000"/>
                  </a:schemeClr>
                </a:solidFill>
                <a:latin typeface="Arial" pitchFamily="34" charset="0"/>
                <a:cs typeface="Arial" pitchFamily="34" charset="0"/>
              </a:rPr>
              <a:t>обобщила полезную для Вас информацию по дисциплине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«Биология»</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157936"/>
            <a:ext cx="649287" cy="1295400"/>
          </a:xfrm>
          <a:prstGeom prst="rect">
            <a:avLst/>
          </a:prstGeom>
          <a:noFill/>
          <a:ln w="9525">
            <a:noFill/>
            <a:miter lim="800000"/>
            <a:headEnd/>
            <a:tailEnd/>
          </a:ln>
        </p:spPr>
      </p:pic>
      <p:pic>
        <p:nvPicPr>
          <p:cNvPr id="8" name="Picture 2" descr="http://dic.academic.ru/pictures/dic_biology/pitekantrop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5248849"/>
            <a:ext cx="1508010" cy="17085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07504" y="116632"/>
            <a:ext cx="8784976" cy="5743111"/>
          </a:xfrm>
          <a:prstGeom prst="rect">
            <a:avLst/>
          </a:prstGeom>
        </p:spPr>
        <p:txBody>
          <a:bodyPr wrap="square">
            <a:spAutoFit/>
          </a:bodyPr>
          <a:lstStyle/>
          <a:p>
            <a:pPr indent="450000" algn="just">
              <a:lnSpc>
                <a:spcPct val="85000"/>
              </a:lnSpc>
            </a:pPr>
            <a:r>
              <a:rPr lang="ru-RU" sz="27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Питека́нтроп</a:t>
            </a:r>
            <a:r>
              <a:rPr lang="ru-RU" sz="2700" b="1" dirty="0">
                <a:latin typeface="Arial" pitchFamily="34" charset="0"/>
                <a:cs typeface="Arial" pitchFamily="34" charset="0"/>
              </a:rPr>
              <a:t> (от греч. </a:t>
            </a:r>
            <a:r>
              <a:rPr lang="ru-RU" sz="2700" b="1" dirty="0" smtClean="0">
                <a:latin typeface="Arial" pitchFamily="34" charset="0"/>
                <a:cs typeface="Arial" pitchFamily="34" charset="0"/>
              </a:rPr>
              <a:t>π</a:t>
            </a:r>
            <a:r>
              <a:rPr lang="ru-RU" sz="2700" b="1" dirty="0" err="1" smtClean="0">
                <a:latin typeface="Arial" pitchFamily="34" charset="0"/>
                <a:cs typeface="Arial" pitchFamily="34" charset="0"/>
              </a:rPr>
              <a:t>ίθηκος</a:t>
            </a:r>
            <a:r>
              <a:rPr lang="ru-RU" sz="2700" b="1" dirty="0" smtClean="0">
                <a:latin typeface="Arial" pitchFamily="34" charset="0"/>
                <a:cs typeface="Arial" pitchFamily="34" charset="0"/>
              </a:rPr>
              <a:t> – обезьяна </a:t>
            </a:r>
            <a:r>
              <a:rPr lang="ru-RU" sz="2700" b="1" dirty="0">
                <a:latin typeface="Arial" pitchFamily="34" charset="0"/>
                <a:cs typeface="Arial" pitchFamily="34" charset="0"/>
              </a:rPr>
              <a:t>и </a:t>
            </a:r>
            <a:r>
              <a:rPr lang="ru-RU" sz="2700" b="1" dirty="0" err="1">
                <a:latin typeface="Arial" pitchFamily="34" charset="0"/>
                <a:cs typeface="Arial" pitchFamily="34" charset="0"/>
              </a:rPr>
              <a:t>ἄνθρω</a:t>
            </a:r>
            <a:r>
              <a:rPr lang="ru-RU" sz="2700" b="1" dirty="0">
                <a:latin typeface="Arial" pitchFamily="34" charset="0"/>
                <a:cs typeface="Arial" pitchFamily="34" charset="0"/>
              </a:rPr>
              <a:t>πος – человек), или обезьяночеловек, или «яванский человек</a:t>
            </a:r>
            <a:r>
              <a:rPr lang="ru-RU" sz="2700" b="1" dirty="0" smtClean="0">
                <a:latin typeface="Arial" pitchFamily="34" charset="0"/>
                <a:cs typeface="Arial" pitchFamily="34" charset="0"/>
              </a:rPr>
              <a:t>»</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ископаемый подвид людей, некогда рассматриваемый как промежуточное звено эволюции между австралопитеками и неандертальцами. Оцененный интервал существования между 1 млн. и 700 тысяч лет назад. В настоящее время питекантропа рассматривают как локальный вариант </a:t>
            </a:r>
            <a:r>
              <a:rPr lang="ru-RU" sz="2700" b="1" dirty="0" err="1">
                <a:latin typeface="Arial" pitchFamily="34" charset="0"/>
                <a:cs typeface="Arial" pitchFamily="34" charset="0"/>
              </a:rPr>
              <a:t>Homo</a:t>
            </a:r>
            <a:r>
              <a:rPr lang="ru-RU" sz="2700" b="1" dirty="0">
                <a:latin typeface="Arial" pitchFamily="34" charset="0"/>
                <a:cs typeface="Arial" pitchFamily="34" charset="0"/>
              </a:rPr>
              <a:t> </a:t>
            </a:r>
            <a:r>
              <a:rPr lang="ru-RU" sz="2700" b="1" dirty="0" err="1">
                <a:latin typeface="Arial" pitchFamily="34" charset="0"/>
                <a:cs typeface="Arial" pitchFamily="34" charset="0"/>
              </a:rPr>
              <a:t>erectus</a:t>
            </a:r>
            <a:r>
              <a:rPr lang="ru-RU" sz="2700" b="1" dirty="0">
                <a:latin typeface="Arial" pitchFamily="34" charset="0"/>
                <a:cs typeface="Arial" pitchFamily="34" charset="0"/>
              </a:rPr>
              <a:t> (наряду с </a:t>
            </a:r>
            <a:r>
              <a:rPr lang="ru-RU" sz="2700" b="1" dirty="0" err="1">
                <a:latin typeface="Arial" pitchFamily="34" charset="0"/>
                <a:cs typeface="Arial" pitchFamily="34" charset="0"/>
              </a:rPr>
              <a:t>гейдельбергским</a:t>
            </a:r>
            <a:r>
              <a:rPr lang="ru-RU" sz="2700" b="1" dirty="0">
                <a:latin typeface="Arial" pitchFamily="34" charset="0"/>
                <a:cs typeface="Arial" pitchFamily="34" charset="0"/>
              </a:rPr>
              <a:t> человеком в Европе </a:t>
            </a:r>
            <a:r>
              <a:rPr lang="ru-RU" sz="2700" b="1" dirty="0" smtClean="0">
                <a:latin typeface="Arial" pitchFamily="34" charset="0"/>
                <a:cs typeface="Arial" pitchFamily="34" charset="0"/>
              </a:rPr>
              <a:t>и синантропом</a:t>
            </a:r>
            <a:r>
              <a:rPr lang="ru-RU" sz="2700" b="1" dirty="0">
                <a:latin typeface="Arial" pitchFamily="34" charset="0"/>
                <a:cs typeface="Arial" pitchFamily="34" charset="0"/>
              </a:rPr>
              <a:t> в Китае), характерный исключительно для Юго-Восточной Азии и не породивший непосредственных предков современного человека. Не исключено, что прямым потомком яванского человека является Человек </a:t>
            </a:r>
            <a:r>
              <a:rPr lang="ru-RU" sz="2700" b="1" dirty="0" err="1">
                <a:latin typeface="Arial" pitchFamily="34" charset="0"/>
                <a:cs typeface="Arial" pitchFamily="34" charset="0"/>
              </a:rPr>
              <a:t>флоресский</a:t>
            </a:r>
            <a:endParaRPr lang="ru-RU" sz="2700" dirty="0"/>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55617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2" t="7006" r="2226" b="3096"/>
          <a:stretch/>
        </p:blipFill>
        <p:spPr bwMode="auto">
          <a:xfrm>
            <a:off x="91884" y="116632"/>
            <a:ext cx="5348472" cy="3024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8650" y="6286520"/>
            <a:ext cx="327685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rPr>
              <a:t>Неандертальцы</a:t>
            </a:r>
            <a:r>
              <a:rPr lang="ru-RU"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endPar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5" name="Прямоугольник 4"/>
          <p:cNvSpPr/>
          <p:nvPr/>
        </p:nvSpPr>
        <p:spPr>
          <a:xfrm>
            <a:off x="2195736" y="3356992"/>
            <a:ext cx="7200800" cy="432426"/>
          </a:xfrm>
          <a:prstGeom prst="rect">
            <a:avLst/>
          </a:prstGeom>
        </p:spPr>
        <p:txBody>
          <a:bodyPr wrap="square">
            <a:spAutoFit/>
          </a:bodyPr>
          <a:lstStyle/>
          <a:p>
            <a:pPr algn="ctr">
              <a:lnSpc>
                <a:spcPct val="85000"/>
              </a:lnSpc>
            </a:pPr>
            <a:r>
              <a:rPr lang="ru-RU" sz="2600" b="1" dirty="0" smtClean="0">
                <a:latin typeface="Arial" pitchFamily="34" charset="0"/>
                <a:cs typeface="Arial" pitchFamily="34" charset="0"/>
              </a:rPr>
              <a:t>В  </a:t>
            </a:r>
            <a:r>
              <a:rPr lang="ru-RU" sz="2600" b="1" dirty="0">
                <a:latin typeface="Arial" pitchFamily="34" charset="0"/>
                <a:cs typeface="Arial" pitchFamily="34" charset="0"/>
              </a:rPr>
              <a:t>1856 г. </a:t>
            </a:r>
            <a:r>
              <a:rPr lang="ru-RU" sz="2600" b="1" dirty="0" smtClean="0">
                <a:latin typeface="Arial" pitchFamily="34" charset="0"/>
                <a:cs typeface="Arial" pitchFamily="34" charset="0"/>
              </a:rPr>
              <a:t>нашли скелет неандертальца</a:t>
            </a:r>
            <a:r>
              <a:rPr lang="ru-RU" sz="2600" b="1" dirty="0">
                <a:latin typeface="Arial" pitchFamily="34" charset="0"/>
                <a:cs typeface="Arial" pitchFamily="34" charset="0"/>
              </a:rPr>
              <a:t> </a:t>
            </a:r>
          </a:p>
        </p:txBody>
      </p:sp>
      <p:pic>
        <p:nvPicPr>
          <p:cNvPr id="1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1" t="8669" r="1371" b="1599"/>
          <a:stretch/>
        </p:blipFill>
        <p:spPr bwMode="auto">
          <a:xfrm>
            <a:off x="4126692" y="3854627"/>
            <a:ext cx="4383535" cy="2441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39" t="20645" r="42655" b="33160"/>
          <a:stretch/>
        </p:blipFill>
        <p:spPr bwMode="auto">
          <a:xfrm>
            <a:off x="138745" y="4109773"/>
            <a:ext cx="3851920" cy="2141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Стрелка вниз 17"/>
          <p:cNvSpPr/>
          <p:nvPr/>
        </p:nvSpPr>
        <p:spPr>
          <a:xfrm>
            <a:off x="1266541" y="3140968"/>
            <a:ext cx="838126" cy="921866"/>
          </a:xfrm>
          <a:prstGeom prst="downArrow">
            <a:avLst/>
          </a:prstGeom>
          <a:ln w="57150">
            <a:solidFill>
              <a:schemeClr val="accent1">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18105" y="2631405"/>
            <a:ext cx="3017173"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noFill/>
                </a:ln>
                <a:solidFill>
                  <a:srgbClr val="FFC000"/>
                </a:solidFill>
                <a:effectLst>
                  <a:outerShdw blurRad="50800" dist="39000" dir="5460000" algn="tl">
                    <a:srgbClr val="000000">
                      <a:alpha val="38000"/>
                    </a:srgbClr>
                  </a:outerShdw>
                </a:effectLst>
                <a:latin typeface="Arial Black" pitchFamily="34" charset="0"/>
                <a:cs typeface="Arial" pitchFamily="34" charset="0"/>
              </a:rPr>
              <a:t>Питекантропы</a:t>
            </a:r>
            <a:r>
              <a:rPr lang="ru-RU" sz="2600" b="1" dirty="0" smtClean="0">
                <a:ln w="11430"/>
                <a:effectLst>
                  <a:outerShdw blurRad="50800" dist="39000" dir="5460000" algn="tl">
                    <a:srgbClr val="000000">
                      <a:alpha val="38000"/>
                    </a:srgbClr>
                  </a:outerShdw>
                </a:effectLst>
                <a:latin typeface="Arial Black" pitchFamily="34" charset="0"/>
                <a:cs typeface="Arial" pitchFamily="34" charset="0"/>
              </a:rPr>
              <a:t> </a:t>
            </a:r>
            <a:endParaRPr lang="ru-RU" sz="2600" b="1" dirty="0">
              <a:ln w="11430"/>
              <a:effectLst>
                <a:outerShdw blurRad="50800" dist="39000" dir="5460000" algn="tl">
                  <a:srgbClr val="000000">
                    <a:alpha val="38000"/>
                  </a:srgbClr>
                </a:outerShdw>
              </a:effectLst>
              <a:latin typeface="Arial Black"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1516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5122" name="Picture 2" descr="https://upload.wikimedia.org/wikipedia/commons/thumb/3/33/Neanderthals_-_Artist%27s_rendition_of_Earth_approximately_60%2C000_years_ago.jpg/800px-Neanderthals_-_Artist%27s_rendition_of_Earth_approximately_60%2C000_years_ago.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9072" b="4737"/>
          <a:stretch/>
        </p:blipFill>
        <p:spPr bwMode="auto">
          <a:xfrm>
            <a:off x="1115616" y="3441830"/>
            <a:ext cx="5904657" cy="337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9511" y="116632"/>
            <a:ext cx="8784977" cy="3270895"/>
          </a:xfrm>
          <a:prstGeom prst="rect">
            <a:avLst/>
          </a:prstGeom>
        </p:spPr>
        <p:txBody>
          <a:bodyPr wrap="square">
            <a:spAutoFit/>
          </a:bodyPr>
          <a:lstStyle/>
          <a:p>
            <a:pPr indent="450000" algn="just">
              <a:lnSpc>
                <a:spcPct val="85000"/>
              </a:lnSpc>
            </a:pPr>
            <a:r>
              <a:rPr lang="ru-RU" sz="27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Неандерта́лец</a:t>
            </a:r>
            <a:r>
              <a:rPr lang="ru-RU" sz="2700" b="1" dirty="0">
                <a:latin typeface="Arial" pitchFamily="34"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человек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неандертальский </a:t>
            </a:r>
            <a:r>
              <a:rPr lang="ru-RU" sz="2700" b="1" dirty="0" smtClean="0">
                <a:latin typeface="Arial" pitchFamily="34" charset="0"/>
                <a:cs typeface="Arial" pitchFamily="34" charset="0"/>
              </a:rPr>
              <a:t>(лат</a:t>
            </a:r>
            <a:r>
              <a:rPr lang="ru-RU" sz="2700" b="1" dirty="0">
                <a:latin typeface="Arial" pitchFamily="34" charset="0"/>
                <a:cs typeface="Arial" pitchFamily="34" charset="0"/>
              </a:rPr>
              <a:t>. </a:t>
            </a:r>
            <a:r>
              <a:rPr lang="ru-RU" sz="2700" b="1" i="1" dirty="0" err="1">
                <a:latin typeface="Arial" pitchFamily="34" charset="0"/>
                <a:cs typeface="Arial" pitchFamily="34" charset="0"/>
              </a:rPr>
              <a:t>Homo</a:t>
            </a:r>
            <a:r>
              <a:rPr lang="ru-RU" sz="2700" b="1" i="1" dirty="0">
                <a:latin typeface="Arial" pitchFamily="34" charset="0"/>
                <a:cs typeface="Arial" pitchFamily="34" charset="0"/>
              </a:rPr>
              <a:t> </a:t>
            </a:r>
            <a:r>
              <a:rPr lang="ru-RU" sz="2700" b="1" i="1" dirty="0" err="1">
                <a:latin typeface="Arial" pitchFamily="34" charset="0"/>
                <a:cs typeface="Arial" pitchFamily="34" charset="0"/>
              </a:rPr>
              <a:t>neanderthalensis</a:t>
            </a:r>
            <a:r>
              <a:rPr lang="ru-RU" sz="2700" b="1" dirty="0">
                <a:latin typeface="Arial" pitchFamily="34" charset="0"/>
                <a:cs typeface="Arial" pitchFamily="34" charset="0"/>
              </a:rPr>
              <a:t> или </a:t>
            </a:r>
            <a:r>
              <a:rPr lang="ru-RU" sz="2700" b="1" i="1" dirty="0" err="1">
                <a:latin typeface="Arial" pitchFamily="34" charset="0"/>
                <a:cs typeface="Arial" pitchFamily="34" charset="0"/>
              </a:rPr>
              <a:t>Homo</a:t>
            </a:r>
            <a:r>
              <a:rPr lang="ru-RU" sz="2700" b="1" i="1" dirty="0">
                <a:latin typeface="Arial" pitchFamily="34" charset="0"/>
                <a:cs typeface="Arial" pitchFamily="34" charset="0"/>
              </a:rPr>
              <a:t> </a:t>
            </a:r>
            <a:r>
              <a:rPr lang="ru-RU" sz="2700" b="1" i="1" dirty="0" err="1">
                <a:latin typeface="Arial" pitchFamily="34" charset="0"/>
                <a:cs typeface="Arial" pitchFamily="34" charset="0"/>
              </a:rPr>
              <a:t>sapiens</a:t>
            </a:r>
            <a:r>
              <a:rPr lang="ru-RU" sz="2700" b="1" i="1" dirty="0">
                <a:latin typeface="Arial" pitchFamily="34" charset="0"/>
                <a:cs typeface="Arial" pitchFamily="34" charset="0"/>
              </a:rPr>
              <a:t> </a:t>
            </a:r>
            <a:r>
              <a:rPr lang="ru-RU" sz="2700" b="1" i="1" dirty="0" err="1">
                <a:latin typeface="Arial" pitchFamily="34" charset="0"/>
                <a:cs typeface="Arial" pitchFamily="34" charset="0"/>
              </a:rPr>
              <a:t>neanderthalensis</a:t>
            </a:r>
            <a:r>
              <a:rPr lang="ru-RU" sz="2700" b="1" dirty="0">
                <a:latin typeface="Arial" pitchFamily="34" charset="0"/>
                <a:cs typeface="Arial" pitchFamily="34" charset="0"/>
              </a:rPr>
              <a:t>; в советской литературе также носил название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палеоантроп</a:t>
            </a:r>
            <a:r>
              <a:rPr lang="ru-RU" sz="2700" b="1" dirty="0" smtClean="0">
                <a:latin typeface="Arial" pitchFamily="34" charset="0"/>
                <a:cs typeface="Arial" pitchFamily="34" charset="0"/>
              </a:rPr>
              <a:t>) – вымерший </a:t>
            </a:r>
            <a:r>
              <a:rPr lang="ru-RU" sz="2700" b="1" dirty="0">
                <a:latin typeface="Arial" pitchFamily="34" charset="0"/>
                <a:cs typeface="Arial" pitchFamily="34" charset="0"/>
              </a:rPr>
              <a:t>или ассимилированный представитель рода Люди. Первые люди с чертами </a:t>
            </a:r>
            <a:r>
              <a:rPr lang="ru-RU" sz="2700" b="1" dirty="0" err="1">
                <a:latin typeface="Arial" pitchFamily="34" charset="0"/>
                <a:cs typeface="Arial" pitchFamily="34" charset="0"/>
              </a:rPr>
              <a:t>протонеандертальца</a:t>
            </a:r>
            <a:r>
              <a:rPr lang="ru-RU" sz="2700" b="1" dirty="0">
                <a:latin typeface="Arial" pitchFamily="34" charset="0"/>
                <a:cs typeface="Arial" pitchFamily="34" charset="0"/>
              </a:rPr>
              <a:t> существовали в Европе ещё </a:t>
            </a:r>
            <a:r>
              <a:rPr lang="ru-RU" sz="2700" b="1" dirty="0" smtClean="0">
                <a:latin typeface="Arial" pitchFamily="34" charset="0"/>
                <a:cs typeface="Arial" pitchFamily="34" charset="0"/>
              </a:rPr>
              <a:t>350–600 </a:t>
            </a:r>
            <a:r>
              <a:rPr lang="ru-RU" sz="2700" b="1" dirty="0">
                <a:latin typeface="Arial" pitchFamily="34" charset="0"/>
                <a:cs typeface="Arial" pitchFamily="34" charset="0"/>
              </a:rPr>
              <a:t>тысяч лет </a:t>
            </a:r>
            <a:r>
              <a:rPr lang="ru-RU" sz="2700" b="1" dirty="0" smtClean="0">
                <a:latin typeface="Arial" pitchFamily="34" charset="0"/>
                <a:cs typeface="Arial" pitchFamily="34" charset="0"/>
              </a:rPr>
              <a:t>назад, </a:t>
            </a:r>
            <a:r>
              <a:rPr lang="ru-RU" sz="2700" b="1" dirty="0">
                <a:latin typeface="Arial" pitchFamily="34" charset="0"/>
                <a:cs typeface="Arial" pitchFamily="34" charset="0"/>
              </a:rPr>
              <a:t>последние неандертальцы жили </a:t>
            </a:r>
            <a:r>
              <a:rPr lang="ru-RU" sz="2700" b="1" dirty="0" smtClean="0">
                <a:latin typeface="Arial" pitchFamily="34" charset="0"/>
                <a:cs typeface="Arial" pitchFamily="34" charset="0"/>
              </a:rPr>
              <a:t>25–35 </a:t>
            </a:r>
            <a:r>
              <a:rPr lang="ru-RU" sz="2700" b="1" dirty="0">
                <a:latin typeface="Arial" pitchFamily="34" charset="0"/>
                <a:cs typeface="Arial" pitchFamily="34" charset="0"/>
              </a:rPr>
              <a:t>тысяч лет </a:t>
            </a:r>
            <a:r>
              <a:rPr lang="ru-RU" sz="2700" b="1" dirty="0" smtClean="0">
                <a:latin typeface="Arial" pitchFamily="34" charset="0"/>
                <a:cs typeface="Arial" pitchFamily="34" charset="0"/>
              </a:rPr>
              <a:t>назад.</a:t>
            </a:r>
            <a:endParaRPr lang="ru-RU" sz="2700" b="1" dirty="0">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51341" y="188640"/>
            <a:ext cx="8712968" cy="2917722"/>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Кроманьонцы </a:t>
            </a:r>
            <a:r>
              <a:rPr lang="ru-RU" sz="2700" b="1" dirty="0" smtClean="0">
                <a:latin typeface="Arial" pitchFamily="34" charset="0"/>
                <a:cs typeface="Arial" pitchFamily="34" charset="0"/>
              </a:rPr>
              <a:t>– общее </a:t>
            </a:r>
            <a:r>
              <a:rPr lang="ru-RU" sz="2700" b="1" dirty="0">
                <a:latin typeface="Arial" pitchFamily="34" charset="0"/>
                <a:cs typeface="Arial" pitchFamily="34" charset="0"/>
              </a:rPr>
              <a:t>название </a:t>
            </a:r>
            <a:r>
              <a:rPr lang="ru-RU" sz="2700" b="1" u="sng" dirty="0">
                <a:latin typeface="Arial" pitchFamily="34" charset="0"/>
                <a:cs typeface="Arial" pitchFamily="34" charset="0"/>
              </a:rPr>
              <a:t>ранних </a:t>
            </a:r>
            <a:r>
              <a:rPr lang="ru-RU" sz="2700" b="1" u="sng" dirty="0" smtClean="0">
                <a:latin typeface="Arial" pitchFamily="34" charset="0"/>
                <a:cs typeface="Arial" pitchFamily="34" charset="0"/>
              </a:rPr>
              <a:t>представителей </a:t>
            </a:r>
            <a:r>
              <a:rPr lang="ru-RU" sz="2700" b="1" u="sng"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современного </a:t>
            </a:r>
            <a:r>
              <a:rPr lang="ru-RU" sz="2700" b="1" u="sng" dirty="0">
                <a:solidFill>
                  <a:srgbClr val="9D2349"/>
                </a:solidFill>
                <a:effectLst>
                  <a:outerShdw blurRad="38100" dist="38100" dir="2700000" algn="tl">
                    <a:srgbClr val="000000">
                      <a:alpha val="43137"/>
                    </a:srgbClr>
                  </a:outerShdw>
                </a:effectLst>
                <a:latin typeface="Arial" pitchFamily="34" charset="0"/>
                <a:cs typeface="Arial" pitchFamily="34" charset="0"/>
              </a:rPr>
              <a:t>человека</a:t>
            </a:r>
            <a:r>
              <a:rPr lang="ru-RU" sz="2700" b="1" dirty="0">
                <a:latin typeface="Arial" pitchFamily="34" charset="0"/>
                <a:cs typeface="Arial" pitchFamily="34" charset="0"/>
              </a:rPr>
              <a:t>, которые появились значительно </a:t>
            </a:r>
            <a:r>
              <a:rPr lang="ru-RU" sz="2700" b="1" dirty="0" smtClean="0">
                <a:latin typeface="Arial" pitchFamily="34" charset="0"/>
                <a:cs typeface="Arial" pitchFamily="34" charset="0"/>
              </a:rPr>
              <a:t>позже неандертальцев</a:t>
            </a:r>
            <a:r>
              <a:rPr lang="ru-RU" sz="2700" b="1" dirty="0">
                <a:latin typeface="Arial" pitchFamily="34" charset="0"/>
                <a:cs typeface="Arial" pitchFamily="34" charset="0"/>
              </a:rPr>
              <a:t> и некоторое время сосуществовали с ними (</a:t>
            </a:r>
            <a:r>
              <a:rPr lang="ru-RU" sz="2700" b="1" dirty="0" smtClean="0">
                <a:latin typeface="Arial" pitchFamily="34" charset="0"/>
                <a:cs typeface="Arial" pitchFamily="34" charset="0"/>
              </a:rPr>
              <a:t>40–30 </a:t>
            </a:r>
            <a:r>
              <a:rPr lang="ru-RU" sz="2700" b="1" dirty="0">
                <a:latin typeface="Arial" pitchFamily="34" charset="0"/>
                <a:cs typeface="Arial" pitchFamily="34" charset="0"/>
              </a:rPr>
              <a:t>тысяч лет назад). По внешнему облику и физическому развитию практически ничем не отличались от современного человека</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pic>
        <p:nvPicPr>
          <p:cNvPr id="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494" t="33042" r="56339" b="3496"/>
          <a:stretch/>
        </p:blipFill>
        <p:spPr bwMode="auto">
          <a:xfrm>
            <a:off x="4572000" y="2775836"/>
            <a:ext cx="2664296" cy="40504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http://img0.liveinternet.ru/images/attach/c/5/123/989/123989460_2222299_6609b281d3a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3068960"/>
            <a:ext cx="1510646" cy="37328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51520" y="188640"/>
            <a:ext cx="8712968" cy="221137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Термин </a:t>
            </a:r>
            <a:r>
              <a:rPr lang="ru-RU" sz="2700" b="1" dirty="0">
                <a:latin typeface="Arial" pitchFamily="34" charset="0"/>
                <a:cs typeface="Arial" pitchFamily="34" charset="0"/>
              </a:rPr>
              <a:t>«кроманьонец» может означать в узком смысле только людей, обнаруженных в гроте </a:t>
            </a:r>
            <a:r>
              <a:rPr lang="ru-RU" sz="2700" b="1" dirty="0" err="1">
                <a:latin typeface="Arial" pitchFamily="34" charset="0"/>
                <a:cs typeface="Arial" pitchFamily="34" charset="0"/>
              </a:rPr>
              <a:t>Кро-Маньон</a:t>
            </a:r>
            <a:r>
              <a:rPr lang="ru-RU" sz="2700" b="1" dirty="0">
                <a:latin typeface="Arial" pitchFamily="34" charset="0"/>
                <a:cs typeface="Arial" pitchFamily="34" charset="0"/>
              </a:rPr>
              <a:t> и живших рядом 30 тыс. лет назад; в широком смысле это все население Европы или же всего мира эпохи верхнего </a:t>
            </a:r>
            <a:r>
              <a:rPr lang="ru-RU" sz="2700" b="1" dirty="0" smtClean="0">
                <a:latin typeface="Arial" pitchFamily="34" charset="0"/>
                <a:cs typeface="Arial" pitchFamily="34" charset="0"/>
              </a:rPr>
              <a:t>палеолита.</a:t>
            </a:r>
            <a:endParaRPr lang="ru-RU" sz="2700" b="1" dirty="0">
              <a:latin typeface="Arial" pitchFamily="34" charset="0"/>
              <a:cs typeface="Arial" pitchFamily="34" charset="0"/>
            </a:endParaRPr>
          </a:p>
        </p:txBody>
      </p:sp>
      <p:pic>
        <p:nvPicPr>
          <p:cNvPr id="6146" name="Picture 2" descr="https://upload.wikimedia.org/wikipedia/commons/thumb/8/8f/Cro-Magnon-Frau-Neanderthal.jpg/800px-Cro-Magnon-Frau-Neanderthal.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3180" y="2526008"/>
            <a:ext cx="2566652" cy="3423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2008" y="6021288"/>
            <a:ext cx="3491880"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a:ln w="11430"/>
                <a:effectLst>
                  <a:outerShdw blurRad="50800" dist="39000" dir="5460000" algn="tl">
                    <a:srgbClr val="000000">
                      <a:alpha val="38000"/>
                    </a:srgbClr>
                  </a:outerShdw>
                </a:effectLst>
                <a:latin typeface="Arial Black" pitchFamily="34" charset="0"/>
              </a:rPr>
              <a:t>Реконструкция </a:t>
            </a:r>
            <a:r>
              <a:rPr lang="ru-RU" sz="2600" b="1" dirty="0" err="1">
                <a:ln w="11430"/>
                <a:effectLst>
                  <a:outerShdw blurRad="50800" dist="39000" dir="5460000" algn="tl">
                    <a:srgbClr val="000000">
                      <a:alpha val="38000"/>
                    </a:srgbClr>
                  </a:outerShdw>
                </a:effectLst>
                <a:latin typeface="Arial Black" pitchFamily="34" charset="0"/>
              </a:rPr>
              <a:t>кроманьонки</a:t>
            </a:r>
            <a:endParaRPr lang="ru-RU" sz="2600" b="1" dirty="0">
              <a:ln w="11430"/>
              <a:effectLst>
                <a:outerShdw blurRad="50800" dist="39000" dir="5460000" algn="tl">
                  <a:srgbClr val="000000">
                    <a:alpha val="38000"/>
                  </a:srgbClr>
                </a:outerShdw>
              </a:effectLst>
              <a:latin typeface="Arial Black" pitchFamily="34" charset="0"/>
            </a:endParaRPr>
          </a:p>
        </p:txBody>
      </p:sp>
      <p:pic>
        <p:nvPicPr>
          <p:cNvPr id="6148" name="Picture 4" descr="http://profi-forex.info/system/news/8/d/resized/8d66dfc3cc92_30666594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9981" y="2650255"/>
            <a:ext cx="3741168" cy="31747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531225" y="5157936"/>
            <a:ext cx="649287" cy="1295400"/>
          </a:xfrm>
          <a:prstGeom prst="rect">
            <a:avLst/>
          </a:prstGeom>
          <a:noFill/>
          <a:ln w="9525">
            <a:noFill/>
            <a:miter lim="800000"/>
            <a:headEnd/>
            <a:tailEnd/>
          </a:ln>
        </p:spPr>
      </p:pic>
      <p:pic>
        <p:nvPicPr>
          <p:cNvPr id="10244" name="Picture 4" descr="http://22century.ru/wp-content/uploads/2015/08/kostenk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5001374"/>
            <a:ext cx="2867594" cy="1884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07504" y="134161"/>
            <a:ext cx="8856984" cy="5743111"/>
          </a:xfrm>
          <a:prstGeom prst="rect">
            <a:avLst/>
          </a:prstGeom>
        </p:spPr>
        <p:txBody>
          <a:bodyPr wrap="square">
            <a:spAutoFit/>
          </a:bodyPr>
          <a:lstStyle/>
          <a:p>
            <a:pPr indent="450000" algn="just">
              <a:lnSpc>
                <a:spcPct val="85000"/>
              </a:lnSpc>
            </a:pPr>
            <a:r>
              <a:rPr lang="ru-RU" sz="2700" b="1" u="sng" dirty="0" smtClean="0">
                <a:latin typeface="Arial" pitchFamily="34" charset="0"/>
                <a:cs typeface="Arial" pitchFamily="34" charset="0"/>
              </a:rPr>
              <a:t>Количество </a:t>
            </a:r>
            <a:r>
              <a:rPr lang="ru-RU" sz="2700" b="1" u="sng" dirty="0">
                <a:latin typeface="Arial" pitchFamily="34" charset="0"/>
                <a:cs typeface="Arial" pitchFamily="34" charset="0"/>
              </a:rPr>
              <a:t>достижений</a:t>
            </a:r>
            <a:r>
              <a:rPr lang="ru-RU" sz="2700" b="1" dirty="0">
                <a:latin typeface="Arial" pitchFamily="34" charset="0"/>
                <a:cs typeface="Arial" pitchFamily="34" charset="0"/>
              </a:rPr>
              <a:t>, изменений в социальной организации жизни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кроманьонца</a:t>
            </a:r>
            <a:r>
              <a:rPr lang="ru-RU" sz="2700" b="1" dirty="0">
                <a:latin typeface="Arial" pitchFamily="34" charset="0"/>
                <a:cs typeface="Arial" pitchFamily="34" charset="0"/>
              </a:rPr>
              <a:t> было настолько велико, что </a:t>
            </a:r>
            <a:r>
              <a:rPr lang="ru-RU" sz="2700" b="1" u="sng" dirty="0">
                <a:latin typeface="Arial" pitchFamily="34" charset="0"/>
                <a:cs typeface="Arial" pitchFamily="34" charset="0"/>
              </a:rPr>
              <a:t>в несколько раз превосходило количество </a:t>
            </a:r>
            <a:r>
              <a:rPr lang="ru-RU" sz="2700" b="1" u="sng" dirty="0" smtClean="0">
                <a:latin typeface="Arial" pitchFamily="34" charset="0"/>
                <a:cs typeface="Arial" pitchFamily="34" charset="0"/>
              </a:rPr>
              <a:t>достижений питекантропа и </a:t>
            </a:r>
            <a:r>
              <a:rPr lang="ru-RU" sz="2700" b="1" u="sng" dirty="0">
                <a:latin typeface="Arial" pitchFamily="34" charset="0"/>
                <a:cs typeface="Arial" pitchFamily="34" charset="0"/>
              </a:rPr>
              <a:t>неандертальца</a:t>
            </a:r>
            <a:r>
              <a:rPr lang="ru-RU" sz="2700" b="1" dirty="0">
                <a:latin typeface="Arial" pitchFamily="34" charset="0"/>
                <a:cs typeface="Arial" pitchFamily="34" charset="0"/>
              </a:rPr>
              <a:t>, вместе взятых.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Кроманьонцы</a:t>
            </a:r>
            <a:r>
              <a:rPr lang="ru-RU" sz="2700" b="1" dirty="0">
                <a:latin typeface="Arial" pitchFamily="34" charset="0"/>
                <a:cs typeface="Arial" pitchFamily="34" charset="0"/>
              </a:rPr>
              <a:t> </a:t>
            </a:r>
            <a:r>
              <a:rPr lang="ru-RU" sz="2700" b="1" u="sng" dirty="0">
                <a:latin typeface="Arial" pitchFamily="34" charset="0"/>
                <a:cs typeface="Arial" pitchFamily="34" charset="0"/>
              </a:rPr>
              <a:t>унаследовали</a:t>
            </a:r>
            <a:r>
              <a:rPr lang="ru-RU" sz="2700" b="1" dirty="0">
                <a:latin typeface="Arial" pitchFamily="34" charset="0"/>
                <a:cs typeface="Arial" pitchFamily="34" charset="0"/>
              </a:rPr>
              <a:t> от своих предков большой деятельный мозг и достаточно практическую технологию, благодаря чему в относительно короткий промежуток времени сделали невиданный шаг вперёд. Это проявилось в эстетике, развитии общения и систем символов, технологии изготовления орудий и активном приспособлении к внешним условиям, а также в новых формах организации общества и более сложном подходе к себе подобным.</a:t>
            </a:r>
          </a:p>
        </p:txBody>
      </p:sp>
      <p:pic>
        <p:nvPicPr>
          <p:cNvPr id="10246" name="Picture 6" descr="http://img1.mxstatic.com/grotte-de-lascaux/lascaux-iii-des-reproductions-saisissantes-d-hommes-de-cro-magnon-sont-aussi-presentes-dans-l-exposition-credit-elizabeth-daynes-conseil-general-de-la-dordogne_54453_w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5448751"/>
            <a:ext cx="1224136" cy="13771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forumdaily.com/wp-content/uploads/2015/12/1341517136_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2184" y="2996952"/>
            <a:ext cx="6096000" cy="361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http://xn--b1add7am7ga.xn--p1ai/images/d/9/meditsina-drevnej-gretsii-v-risunka_6.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11960" y="188640"/>
            <a:ext cx="4675541" cy="3062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http://www.allthingshuman.net/wp-content/uploads/2012/07/cro_magnon_V1.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3284984"/>
            <a:ext cx="2798238"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pic>
        <p:nvPicPr>
          <p:cNvPr id="8200" name="Picture 8" descr="http://21russia.ru/sites/21russia.ru/files/images/8_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009" y="86779"/>
            <a:ext cx="3876665" cy="28534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563888" y="6392941"/>
            <a:ext cx="2816797"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a:ln w="11430"/>
                <a:effectLst>
                  <a:outerShdw blurRad="80000" dist="40000" dir="5040000" algn="tl">
                    <a:srgbClr val="000000">
                      <a:alpha val="30000"/>
                    </a:srgbClr>
                  </a:outerShdw>
                </a:effectLst>
                <a:latin typeface="Arial Black" pitchFamily="34" charset="0"/>
                <a:cs typeface="Arial" pitchFamily="34" charset="0"/>
              </a:rPr>
              <a:t>Кроманьонцы</a:t>
            </a:r>
            <a:endParaRPr lang="ru-RU" sz="2600" b="1" dirty="0">
              <a:ln w="11430"/>
              <a:effectLst>
                <a:outerShdw blurRad="80000" dist="40000" dir="5040000" algn="tl">
                  <a:srgbClr val="000000">
                    <a:alpha val="30000"/>
                  </a:srgbClr>
                </a:outerShdw>
              </a:effectLst>
              <a:latin typeface="Arial Black"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ikuzmina\Desktop\уроки-2017-2018-03.02.18\Биология\5-происхождение человека\thU8582CUI.jpg"/>
          <p:cNvPicPr>
            <a:picLocks noChangeAspect="1" noChangeArrowheads="1"/>
          </p:cNvPicPr>
          <p:nvPr/>
        </p:nvPicPr>
        <p:blipFill>
          <a:blip r:embed="rId2" cstate="print"/>
          <a:srcRect/>
          <a:stretch>
            <a:fillRect/>
          </a:stretch>
        </p:blipFill>
        <p:spPr bwMode="auto">
          <a:xfrm>
            <a:off x="146809" y="5023421"/>
            <a:ext cx="2095500" cy="1666875"/>
          </a:xfrm>
          <a:prstGeom prst="rect">
            <a:avLst/>
          </a:prstGeom>
          <a:noFill/>
        </p:spPr>
      </p:pic>
      <p:pic>
        <p:nvPicPr>
          <p:cNvPr id="11" name="Picture 5" descr="C:\Users\ikuzmina\Desktop\уроки-2017-2018-03.02.18\Биология\5-происхождение человека\5113507668_aa5c39e8d7_z.jpg"/>
          <p:cNvPicPr>
            <a:picLocks noChangeAspect="1" noChangeArrowheads="1"/>
          </p:cNvPicPr>
          <p:nvPr/>
        </p:nvPicPr>
        <p:blipFill>
          <a:blip r:embed="rId3" cstate="print"/>
          <a:srcRect/>
          <a:stretch>
            <a:fillRect/>
          </a:stretch>
        </p:blipFill>
        <p:spPr bwMode="auto">
          <a:xfrm>
            <a:off x="2524476" y="4365620"/>
            <a:ext cx="1646775" cy="1175119"/>
          </a:xfrm>
          <a:prstGeom prst="rect">
            <a:avLst/>
          </a:prstGeom>
          <a:noFill/>
        </p:spPr>
      </p:pic>
      <p:pic>
        <p:nvPicPr>
          <p:cNvPr id="15" name="Picture 6" descr="C:\Users\ikuzmina\Desktop\уроки-2017-2018-03.02.18\Биология\5-происхождение человека\1460850505_03.jpg"/>
          <p:cNvPicPr>
            <a:picLocks noChangeAspect="1" noChangeArrowheads="1"/>
          </p:cNvPicPr>
          <p:nvPr/>
        </p:nvPicPr>
        <p:blipFill rotWithShape="1">
          <a:blip r:embed="rId4" cstate="print"/>
          <a:srcRect l="27864" b="16354"/>
          <a:stretch/>
        </p:blipFill>
        <p:spPr bwMode="auto">
          <a:xfrm>
            <a:off x="2770553" y="5496809"/>
            <a:ext cx="1724111" cy="1329461"/>
          </a:xfrm>
          <a:prstGeom prst="rect">
            <a:avLst/>
          </a:prstGeom>
          <a:noFill/>
        </p:spPr>
      </p:pic>
      <p:cxnSp>
        <p:nvCxnSpPr>
          <p:cNvPr id="5" name="Прямая со стрелкой 4"/>
          <p:cNvCxnSpPr/>
          <p:nvPr/>
        </p:nvCxnSpPr>
        <p:spPr>
          <a:xfrm flipV="1">
            <a:off x="2242309" y="5301208"/>
            <a:ext cx="1105555" cy="34712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2242309" y="5881503"/>
            <a:ext cx="737131" cy="360803"/>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074" name="Picture 2" descr="D:\диск D\25.12.20-домашние документы\НКСЭ-04.04.21\Уроки 2019-2020-13.01.20\Биология\5-происхождение человека\1452327542-03_1452103348_zhivotnye-shpiony-1.jpg"/>
          <p:cNvPicPr>
            <a:picLocks noChangeAspect="1" noChangeArrowheads="1"/>
          </p:cNvPicPr>
          <p:nvPr/>
        </p:nvPicPr>
        <p:blipFill rotWithShape="1">
          <a:blip r:embed="rId5">
            <a:extLst>
              <a:ext uri="{28A0092B-C50C-407E-A947-70E740481C1C}">
                <a14:useLocalDpi xmlns:a14="http://schemas.microsoft.com/office/drawing/2010/main" val="0"/>
              </a:ext>
            </a:extLst>
          </a:blip>
          <a:srcRect l="16561" t="32381" r="10076" b="15900"/>
          <a:stretch/>
        </p:blipFill>
        <p:spPr bwMode="auto">
          <a:xfrm>
            <a:off x="4245460" y="4191506"/>
            <a:ext cx="2431340" cy="13712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ikuzmina\Desktop\уроки-2017-2018-03.02.18\Биология\5-происхождение человека\obezyana10.jpg"/>
          <p:cNvPicPr>
            <a:picLocks noChangeAspect="1" noChangeArrowheads="1"/>
          </p:cNvPicPr>
          <p:nvPr/>
        </p:nvPicPr>
        <p:blipFill>
          <a:blip r:embed="rId6" cstate="print"/>
          <a:srcRect/>
          <a:stretch>
            <a:fillRect/>
          </a:stretch>
        </p:blipFill>
        <p:spPr bwMode="auto">
          <a:xfrm>
            <a:off x="6567789" y="4835448"/>
            <a:ext cx="1324224" cy="1979801"/>
          </a:xfrm>
          <a:prstGeom prst="rect">
            <a:avLst/>
          </a:prstGeom>
          <a:noFill/>
        </p:spPr>
      </p:pic>
      <p:sp>
        <p:nvSpPr>
          <p:cNvPr id="2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5" name="Picture 3" descr="D:\диск D\25.12.20-домашние документы\НКСЭ-04.04.21\Уроки 2019-2020-13.01.20\Биология\5-происхождение человека\275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716016" y="5540739"/>
            <a:ext cx="1743469" cy="1307602"/>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141873" y="44624"/>
            <a:ext cx="8784976" cy="4683590"/>
          </a:xfrm>
          <a:prstGeom prst="rect">
            <a:avLst/>
          </a:prstGeom>
        </p:spPr>
        <p:txBody>
          <a:bodyPr wrap="square">
            <a:spAutoFit/>
          </a:bodyPr>
          <a:lstStyle/>
          <a:p>
            <a:pPr indent="450000" algn="just">
              <a:lnSpc>
                <a:spcPct val="85000"/>
              </a:lnSpc>
            </a:pPr>
            <a:r>
              <a:rPr lang="ru-RU" sz="2700" b="1" u="sng" dirty="0">
                <a:latin typeface="Arial" pitchFamily="34" charset="0"/>
                <a:cs typeface="Arial" pitchFamily="34" charset="0"/>
              </a:rPr>
              <a:t>Анатомические особенности</a:t>
            </a:r>
            <a:r>
              <a:rPr lang="ru-RU" sz="2700" b="1" dirty="0">
                <a:latin typeface="Arial" pitchFamily="34" charset="0"/>
                <a:cs typeface="Arial" pitchFamily="34" charset="0"/>
              </a:rPr>
              <a:t>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современного человека</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ru-RU" sz="2700" b="1" dirty="0" smtClean="0">
                <a:latin typeface="Arial" pitchFamily="34" charset="0"/>
                <a:cs typeface="Arial" pitchFamily="34" charset="0"/>
              </a:rPr>
              <a:t> </a:t>
            </a:r>
            <a:r>
              <a:rPr lang="ru-RU" sz="2700" b="1" u="sng" dirty="0">
                <a:latin typeface="Arial" pitchFamily="34" charset="0"/>
                <a:cs typeface="Arial" pitchFamily="34" charset="0"/>
              </a:rPr>
              <a:t>прямо хождение</a:t>
            </a:r>
            <a:r>
              <a:rPr lang="ru-RU" sz="2700" b="1" dirty="0">
                <a:latin typeface="Arial" pitchFamily="34" charset="0"/>
                <a:cs typeface="Arial" pitchFamily="34" charset="0"/>
              </a:rPr>
              <a:t>, отсутствие шерсти, развитый слой подкожного жира, низкое положение гортани относительно носоглотки, характерное для морских млекопитающих, первородная смазка новорождённых детей, также характерная для морских млекопитающих, но не обезьян, крупный мозг, высокий нос с направленными вниз ноздрями (не вперёд, как у обезьян), предотвращающий попадание воды в носоглотку, и жирная кожа с обилием сальных желёз, которая может служить для защиты от воды</a:t>
            </a:r>
          </a:p>
        </p:txBody>
      </p:sp>
      <p:pic>
        <p:nvPicPr>
          <p:cNvPr id="3076" name="Picture 4" descr="D:\диск D\25.12.20-домашние документы\НКСЭ-04.04.21\Уроки 2019-2020-13.01.20\Биология\5-происхождение человека\765548_42fc14d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24961" y="4644016"/>
            <a:ext cx="1287317" cy="161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68572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150618" y="93746"/>
            <a:ext cx="8784976" cy="4487382"/>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Морские млекопитающие</a:t>
            </a:r>
            <a:r>
              <a:rPr lang="ru-RU" sz="2800" dirty="0" smtClean="0"/>
              <a:t> </a:t>
            </a:r>
            <a:r>
              <a:rPr lang="ru-RU" sz="2800" b="1" dirty="0" smtClean="0">
                <a:latin typeface="Arial" pitchFamily="34" charset="0"/>
                <a:cs typeface="Arial" pitchFamily="34" charset="0"/>
              </a:rPr>
              <a:t>– сборная группа водных и полуводных млекопитающих, чья жизнь полностью или существенную часть времени проходит в морской среде. В эту категорию входят представители различных систематических групп млекопитающих: сирены, китообразные, ластоногие </a:t>
            </a:r>
            <a:r>
              <a:rPr lang="ru-RU" sz="2800" b="1" dirty="0">
                <a:latin typeface="Arial" pitchFamily="34" charset="0"/>
                <a:cs typeface="Arial" pitchFamily="34" charset="0"/>
              </a:rPr>
              <a:t>– </a:t>
            </a:r>
            <a:r>
              <a:rPr lang="ru-RU" sz="2800" b="1" dirty="0" smtClean="0">
                <a:latin typeface="Arial" pitchFamily="34" charset="0"/>
                <a:cs typeface="Arial" pitchFamily="34" charset="0"/>
              </a:rPr>
              <a:t>ушастые тюлени, настоящие тюлени, моржовые. Помимо этих животных к морским млекопитающим также относят единичных представителей семейств куньих (калан и морская выдра) и медвежьих (белый медведь).</a:t>
            </a:r>
            <a:endParaRPr lang="ru-RU" sz="2800" b="1" dirty="0">
              <a:latin typeface="Arial" pitchFamily="34" charset="0"/>
              <a:cs typeface="Arial" pitchFamily="34" charset="0"/>
            </a:endParaRPr>
          </a:p>
        </p:txBody>
      </p:sp>
      <p:pic>
        <p:nvPicPr>
          <p:cNvPr id="2050" name="Picture 2" descr="D:\диск D\25.12.20-домашние документы\НКСЭ-04.04.21\Уроки 2019-2020-13.01.20\Биология\5-происхождение человека\5557b3ec4fb3946c7827d8e98bfa47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023" y="4418990"/>
            <a:ext cx="2742502" cy="15513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диск D\25.12.20-домашние документы\НКСЭ-04.04.21\Уроки 2019-2020-13.01.20\Биология\5-происхождение человека\6612-3-or-13919700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677688"/>
            <a:ext cx="2812436" cy="1878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3688542" y="6488668"/>
            <a:ext cx="2872389" cy="461665"/>
          </a:xfrm>
          <a:prstGeom prst="rect">
            <a:avLst/>
          </a:prstGeom>
        </p:spPr>
        <p:txBody>
          <a:bodyPr wrap="none">
            <a:spAutoFit/>
          </a:bodyPr>
          <a:lstStyle/>
          <a:p>
            <a:r>
              <a:rPr lang="ru-RU" sz="2400" b="1" dirty="0" smtClean="0">
                <a:ln>
                  <a:solidFill>
                    <a:sysClr val="windowText" lastClr="000000"/>
                  </a:solidFill>
                </a:ln>
                <a:latin typeface="Arial" pitchFamily="34" charset="0"/>
                <a:cs typeface="Arial" pitchFamily="34" charset="0"/>
              </a:rPr>
              <a:t>Ушастый  </a:t>
            </a:r>
            <a:r>
              <a:rPr lang="ru-RU" sz="2400" b="1" dirty="0">
                <a:ln>
                  <a:solidFill>
                    <a:sysClr val="windowText" lastClr="000000"/>
                  </a:solidFill>
                </a:ln>
                <a:latin typeface="Arial" pitchFamily="34" charset="0"/>
                <a:cs typeface="Arial" pitchFamily="34" charset="0"/>
              </a:rPr>
              <a:t>тюлень</a:t>
            </a:r>
          </a:p>
        </p:txBody>
      </p:sp>
      <p:pic>
        <p:nvPicPr>
          <p:cNvPr id="2053" name="Picture 5" descr="D:\диск D\25.12.20-домашние документы\НКСЭ-04.04.21\Уроки 2019-2020-13.01.20\Биология\5-происхождение человека\выдра.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4581128"/>
            <a:ext cx="2257425" cy="166687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15616" y="6334698"/>
            <a:ext cx="1309974" cy="461665"/>
          </a:xfrm>
          <a:prstGeom prst="rect">
            <a:avLst/>
          </a:prstGeom>
        </p:spPr>
        <p:txBody>
          <a:bodyPr wrap="none">
            <a:spAutoFit/>
          </a:bodyPr>
          <a:lstStyle/>
          <a:p>
            <a:r>
              <a:rPr lang="ru-RU" sz="2400" b="1" dirty="0" smtClean="0">
                <a:ln>
                  <a:solidFill>
                    <a:sysClr val="windowText" lastClr="000000"/>
                  </a:solidFill>
                </a:ln>
                <a:latin typeface="Arial" pitchFamily="34" charset="0"/>
                <a:cs typeface="Arial" pitchFamily="34" charset="0"/>
              </a:rPr>
              <a:t>Выдра </a:t>
            </a:r>
            <a:endParaRPr lang="ru-RU" sz="2400" b="1" dirty="0">
              <a:ln>
                <a:solidFill>
                  <a:sysClr val="windowText" lastClr="000000"/>
                </a:solidFill>
              </a:ln>
              <a:latin typeface="Arial" pitchFamily="34" charset="0"/>
              <a:cs typeface="Arial" pitchFamily="34" charset="0"/>
            </a:endParaRPr>
          </a:p>
        </p:txBody>
      </p:sp>
    </p:spTree>
    <p:extLst>
      <p:ext uri="{BB962C8B-B14F-4D97-AF65-F5344CB8AC3E}">
        <p14:creationId xmlns:p14="http://schemas.microsoft.com/office/powerpoint/2010/main" val="3074685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57892"/>
            <a:ext cx="8686993"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rPr>
              <a:t>Хронология эволюции человека</a:t>
            </a:r>
          </a:p>
        </p:txBody>
      </p:sp>
      <p:graphicFrame>
        <p:nvGraphicFramePr>
          <p:cNvPr id="3" name="Таблица 2"/>
          <p:cNvGraphicFramePr>
            <a:graphicFrameLocks noGrp="1"/>
          </p:cNvGraphicFramePr>
          <p:nvPr>
            <p:extLst>
              <p:ext uri="{D42A27DB-BD31-4B8C-83A1-F6EECF244321}">
                <p14:modId xmlns:p14="http://schemas.microsoft.com/office/powerpoint/2010/main" val="1419649943"/>
              </p:ext>
            </p:extLst>
          </p:nvPr>
        </p:nvGraphicFramePr>
        <p:xfrm>
          <a:off x="107504" y="836712"/>
          <a:ext cx="8928993" cy="5196548"/>
        </p:xfrm>
        <a:graphic>
          <a:graphicData uri="http://schemas.openxmlformats.org/drawingml/2006/table">
            <a:tbl>
              <a:tblPr firstRow="1" firstCol="1" bandRow="1">
                <a:tableStyleId>{5C22544A-7EE6-4342-B048-85BDC9FD1C3A}</a:tableStyleId>
              </a:tblPr>
              <a:tblGrid>
                <a:gridCol w="1184830"/>
                <a:gridCol w="1097525"/>
                <a:gridCol w="935731"/>
                <a:gridCol w="1301017"/>
                <a:gridCol w="808965"/>
                <a:gridCol w="786448"/>
                <a:gridCol w="938159"/>
                <a:gridCol w="938159"/>
                <a:gridCol w="938159"/>
              </a:tblGrid>
              <a:tr h="1131490">
                <a:tc>
                  <a:txBody>
                    <a:bodyPr/>
                    <a:lstStyle/>
                    <a:p>
                      <a:pPr algn="ctr">
                        <a:lnSpc>
                          <a:spcPct val="85000"/>
                        </a:lnSpc>
                        <a:spcAft>
                          <a:spcPts val="0"/>
                        </a:spcAft>
                      </a:pPr>
                      <a:r>
                        <a:rPr lang="ru-RU" sz="1800" b="1" dirty="0">
                          <a:solidFill>
                            <a:schemeClr val="tx1"/>
                          </a:solidFill>
                          <a:effectLst/>
                          <a:latin typeface="+mn-lt"/>
                        </a:rPr>
                        <a:t>Вид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Латинское название</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Эпоха (млн лет назад)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Ареал</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Средний рост (м)</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Масса тела (кг)</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Объём головного мозга (см³)</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Ископаемые останки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Дата открытия/первой публикации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lnSpc>
                          <a:spcPct val="85000"/>
                        </a:lnSpc>
                        <a:spcAft>
                          <a:spcPts val="0"/>
                        </a:spcAft>
                      </a:pPr>
                      <a:r>
                        <a:rPr lang="ru-RU" sz="1800" b="1" u="none" strike="noStrike" dirty="0">
                          <a:solidFill>
                            <a:schemeClr val="tx1"/>
                          </a:solidFill>
                          <a:effectLst/>
                          <a:latin typeface="+mn-lt"/>
                        </a:rPr>
                        <a:t>Человек умелый</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a:solidFill>
                            <a:schemeClr val="tx1"/>
                          </a:solidFill>
                          <a:effectLst/>
                          <a:latin typeface="+mn-lt"/>
                        </a:rPr>
                        <a:t>Homo</a:t>
                      </a:r>
                      <a:r>
                        <a:rPr lang="ru-RU" sz="1800" b="1" u="none" strike="noStrike" dirty="0">
                          <a:solidFill>
                            <a:schemeClr val="tx1"/>
                          </a:solidFill>
                          <a:effectLst/>
                          <a:latin typeface="+mn-lt"/>
                        </a:rPr>
                        <a:t> </a:t>
                      </a:r>
                      <a:endParaRPr lang="ru-RU" sz="1800" b="1" u="none" strike="noStrike" dirty="0" smtClean="0">
                        <a:solidFill>
                          <a:schemeClr val="tx1"/>
                        </a:solidFill>
                        <a:effectLst/>
                        <a:latin typeface="+mn-lt"/>
                      </a:endParaRPr>
                    </a:p>
                    <a:p>
                      <a:pPr algn="ctr">
                        <a:lnSpc>
                          <a:spcPct val="85000"/>
                        </a:lnSpc>
                        <a:spcAft>
                          <a:spcPts val="0"/>
                        </a:spcAft>
                      </a:pPr>
                      <a:r>
                        <a:rPr lang="ru-RU" sz="1800" b="1" u="none" strike="noStrike" dirty="0" err="1" smtClean="0">
                          <a:solidFill>
                            <a:schemeClr val="tx1"/>
                          </a:solidFill>
                          <a:effectLst/>
                          <a:latin typeface="+mn-lt"/>
                        </a:rPr>
                        <a:t>habilis</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2,6 – 2,5</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rPr>
                        <a:t>Африка</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1,0–1,5</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30–50</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650</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множество</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1960</a:t>
                      </a:r>
                      <a:r>
                        <a:rPr lang="ru-RU" sz="1800" b="1" dirty="0" smtClean="0">
                          <a:solidFill>
                            <a:schemeClr val="tx1"/>
                          </a:solidFill>
                          <a:effectLst/>
                          <a:latin typeface="+mn-lt"/>
                        </a:rPr>
                        <a:t>/</a:t>
                      </a:r>
                    </a:p>
                    <a:p>
                      <a:pPr algn="ctr">
                        <a:lnSpc>
                          <a:spcPct val="85000"/>
                        </a:lnSpc>
                        <a:spcAft>
                          <a:spcPts val="0"/>
                        </a:spcAft>
                      </a:pPr>
                      <a:r>
                        <a:rPr lang="ru-RU" sz="1800" b="1" dirty="0" smtClean="0">
                          <a:solidFill>
                            <a:schemeClr val="tx1"/>
                          </a:solidFill>
                          <a:effectLst/>
                          <a:latin typeface="+mn-lt"/>
                        </a:rPr>
                        <a:t>1964</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2031540">
                <a:tc>
                  <a:txBody>
                    <a:bodyPr/>
                    <a:lstStyle/>
                    <a:p>
                      <a:pPr algn="ctr">
                        <a:lnSpc>
                          <a:spcPct val="85000"/>
                        </a:lnSpc>
                        <a:spcAft>
                          <a:spcPts val="0"/>
                        </a:spcAft>
                      </a:pPr>
                      <a:r>
                        <a:rPr lang="ru-RU" sz="1800" b="1" u="none" strike="noStrike" dirty="0">
                          <a:solidFill>
                            <a:schemeClr val="tx1"/>
                          </a:solidFill>
                          <a:effectLst/>
                          <a:latin typeface="+mn-lt"/>
                        </a:rPr>
                        <a:t>Человек прямоходящий</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u="none" strike="noStrike" dirty="0">
                          <a:solidFill>
                            <a:schemeClr val="tx1"/>
                          </a:solidFill>
                          <a:effectLst/>
                          <a:latin typeface="+mn-lt"/>
                        </a:rPr>
                        <a:t> </a:t>
                      </a:r>
                      <a:r>
                        <a:rPr lang="ru-RU" sz="1800" b="1" u="none" strike="noStrike" dirty="0" err="1">
                          <a:solidFill>
                            <a:schemeClr val="tx1"/>
                          </a:solidFill>
                          <a:effectLst/>
                          <a:latin typeface="+mn-lt"/>
                        </a:rPr>
                        <a:t>erectus</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2–0,03</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rPr>
                        <a:t>Африка</a:t>
                      </a:r>
                      <a:r>
                        <a:rPr lang="ru-RU" sz="1800" b="1" dirty="0">
                          <a:solidFill>
                            <a:schemeClr val="tx1"/>
                          </a:solidFill>
                          <a:effectLst/>
                          <a:latin typeface="+mn-lt"/>
                        </a:rPr>
                        <a:t>, </a:t>
                      </a:r>
                      <a:endParaRPr lang="ru-RU" sz="1800" b="1" dirty="0" smtClean="0">
                        <a:solidFill>
                          <a:schemeClr val="tx1"/>
                        </a:solidFill>
                        <a:effectLst/>
                        <a:latin typeface="+mn-lt"/>
                      </a:endParaRPr>
                    </a:p>
                    <a:p>
                      <a:pPr algn="ctr">
                        <a:lnSpc>
                          <a:spcPct val="85000"/>
                        </a:lnSpc>
                        <a:spcAft>
                          <a:spcPts val="0"/>
                        </a:spcAft>
                      </a:pPr>
                      <a:r>
                        <a:rPr lang="ru-RU" sz="1800" b="1" u="none" strike="noStrike" dirty="0" smtClean="0">
                          <a:solidFill>
                            <a:schemeClr val="tx1"/>
                          </a:solidFill>
                          <a:effectLst/>
                          <a:latin typeface="+mn-lt"/>
                        </a:rPr>
                        <a:t>Евразия </a:t>
                      </a:r>
                      <a:r>
                        <a:rPr lang="ru-RU" sz="1800" b="1" dirty="0" smtClean="0">
                          <a:solidFill>
                            <a:schemeClr val="tx1"/>
                          </a:solidFill>
                          <a:effectLst/>
                          <a:latin typeface="+mn-lt"/>
                        </a:rPr>
                        <a:t>(</a:t>
                      </a:r>
                      <a:r>
                        <a:rPr lang="ru-RU" sz="1800" b="1" u="none" strike="noStrike" dirty="0">
                          <a:solidFill>
                            <a:schemeClr val="tx1"/>
                          </a:solidFill>
                          <a:effectLst/>
                          <a:latin typeface="+mn-lt"/>
                        </a:rPr>
                        <a:t>Ява</a:t>
                      </a:r>
                      <a:r>
                        <a:rPr lang="ru-RU" sz="1800" b="1" dirty="0">
                          <a:solidFill>
                            <a:schemeClr val="tx1"/>
                          </a:solidFill>
                          <a:effectLst/>
                          <a:latin typeface="+mn-lt"/>
                        </a:rPr>
                        <a:t>, </a:t>
                      </a:r>
                      <a:r>
                        <a:rPr lang="ru-RU" sz="1800" b="1" dirty="0" smtClean="0">
                          <a:solidFill>
                            <a:schemeClr val="tx1"/>
                          </a:solidFill>
                          <a:effectLst/>
                          <a:latin typeface="+mn-lt"/>
                        </a:rPr>
                        <a:t> </a:t>
                      </a:r>
                    </a:p>
                    <a:p>
                      <a:pPr algn="ctr">
                        <a:lnSpc>
                          <a:spcPct val="85000"/>
                        </a:lnSpc>
                        <a:spcAft>
                          <a:spcPts val="0"/>
                        </a:spcAft>
                      </a:pPr>
                      <a:r>
                        <a:rPr lang="ru-RU" sz="1800" b="1" u="none" strike="noStrike" dirty="0" smtClean="0">
                          <a:solidFill>
                            <a:schemeClr val="tx1"/>
                          </a:solidFill>
                          <a:effectLst/>
                          <a:latin typeface="+mn-lt"/>
                        </a:rPr>
                        <a:t>Китай</a:t>
                      </a:r>
                      <a:r>
                        <a:rPr lang="ru-RU" sz="1800" b="1" dirty="0">
                          <a:solidFill>
                            <a:schemeClr val="tx1"/>
                          </a:solidFill>
                          <a:effectLst/>
                          <a:latin typeface="+mn-lt"/>
                        </a:rPr>
                        <a:t>, </a:t>
                      </a:r>
                      <a:r>
                        <a:rPr lang="ru-RU" sz="1800" b="1" dirty="0" smtClean="0">
                          <a:solidFill>
                            <a:schemeClr val="tx1"/>
                          </a:solidFill>
                          <a:effectLst/>
                          <a:latin typeface="+mn-lt"/>
                        </a:rPr>
                        <a:t>    </a:t>
                      </a:r>
                    </a:p>
                    <a:p>
                      <a:pPr algn="ctr">
                        <a:lnSpc>
                          <a:spcPct val="85000"/>
                        </a:lnSpc>
                        <a:spcAft>
                          <a:spcPts val="0"/>
                        </a:spcAft>
                      </a:pPr>
                      <a:r>
                        <a:rPr lang="ru-RU" sz="1800" b="1" u="none" strike="noStrike" dirty="0" smtClean="0">
                          <a:solidFill>
                            <a:schemeClr val="tx1"/>
                          </a:solidFill>
                          <a:effectLst/>
                          <a:latin typeface="+mn-lt"/>
                        </a:rPr>
                        <a:t>Кавказ</a:t>
                      </a:r>
                      <a:r>
                        <a:rPr lang="ru-RU" sz="1800" b="1" dirty="0">
                          <a:solidFill>
                            <a:schemeClr val="tx1"/>
                          </a:solidFill>
                          <a:effectLst/>
                          <a:latin typeface="+mn-lt"/>
                        </a:rPr>
                        <a:t>)</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1,5–1,8</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60</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850 (ранние подвиды) </a:t>
                      </a:r>
                      <a:r>
                        <a:rPr lang="ru-RU" sz="1800" b="1" dirty="0" smtClean="0">
                          <a:solidFill>
                            <a:schemeClr val="tx1"/>
                          </a:solidFill>
                          <a:effectLst/>
                          <a:latin typeface="+mn-lt"/>
                        </a:rPr>
                        <a:t>– </a:t>
                      </a:r>
                      <a:r>
                        <a:rPr lang="ru-RU" sz="1800" b="1" dirty="0">
                          <a:solidFill>
                            <a:schemeClr val="tx1"/>
                          </a:solidFill>
                          <a:effectLst/>
                          <a:latin typeface="+mn-lt"/>
                        </a:rPr>
                        <a:t>1100 (поздние подвиды)</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множество</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1891</a:t>
                      </a:r>
                      <a:r>
                        <a:rPr lang="ru-RU" sz="1800" b="1" dirty="0" smtClean="0">
                          <a:solidFill>
                            <a:schemeClr val="tx1"/>
                          </a:solidFill>
                          <a:effectLst/>
                          <a:latin typeface="+mn-lt"/>
                        </a:rPr>
                        <a:t>/</a:t>
                      </a:r>
                    </a:p>
                    <a:p>
                      <a:pPr algn="ctr">
                        <a:lnSpc>
                          <a:spcPct val="85000"/>
                        </a:lnSpc>
                        <a:spcAft>
                          <a:spcPts val="0"/>
                        </a:spcAft>
                      </a:pPr>
                      <a:r>
                        <a:rPr lang="ru-RU" sz="1800" b="1" dirty="0" smtClean="0">
                          <a:solidFill>
                            <a:schemeClr val="tx1"/>
                          </a:solidFill>
                          <a:effectLst/>
                          <a:latin typeface="+mn-lt"/>
                        </a:rPr>
                        <a:t>1892</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771471">
                <a:tc>
                  <a:txBody>
                    <a:bodyPr/>
                    <a:lstStyle/>
                    <a:p>
                      <a:pPr algn="ctr">
                        <a:lnSpc>
                          <a:spcPct val="85000"/>
                        </a:lnSpc>
                        <a:spcAft>
                          <a:spcPts val="0"/>
                        </a:spcAft>
                      </a:pPr>
                      <a:r>
                        <a:rPr lang="ru-RU" sz="1800" b="1" u="none" strike="noStrike" dirty="0">
                          <a:solidFill>
                            <a:schemeClr val="tx1"/>
                          </a:solidFill>
                          <a:effectLst/>
                          <a:latin typeface="+mn-lt"/>
                        </a:rPr>
                        <a:t>Человек </a:t>
                      </a:r>
                      <a:r>
                        <a:rPr lang="ru-RU" sz="1800" b="1" u="none" strike="noStrike" dirty="0" err="1">
                          <a:solidFill>
                            <a:schemeClr val="tx1"/>
                          </a:solidFill>
                          <a:effectLst/>
                          <a:latin typeface="+mn-lt"/>
                        </a:rPr>
                        <a:t>рудольфский</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u="none" strike="noStrike" dirty="0" err="1" smtClean="0">
                          <a:solidFill>
                            <a:schemeClr val="tx1"/>
                          </a:solidFill>
                          <a:effectLst/>
                          <a:latin typeface="+mn-lt"/>
                        </a:rPr>
                        <a:t>rudolfensis</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2,0–1,78</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rPr>
                        <a:t>Кения</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1,5–1,8</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45–80</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endParaRPr lang="ru-RU" sz="1800" b="1" dirty="0">
                        <a:solidFill>
                          <a:schemeClr val="tx1"/>
                        </a:solidFill>
                        <a:effectLst/>
                        <a:latin typeface="+mn-lt"/>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1 череп</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1972</a:t>
                      </a:r>
                      <a:r>
                        <a:rPr lang="ru-RU" sz="1800" b="1" dirty="0" smtClean="0">
                          <a:solidFill>
                            <a:schemeClr val="tx1"/>
                          </a:solidFill>
                          <a:effectLst/>
                          <a:latin typeface="+mn-lt"/>
                        </a:rPr>
                        <a:t>/</a:t>
                      </a:r>
                    </a:p>
                    <a:p>
                      <a:pPr algn="ctr">
                        <a:lnSpc>
                          <a:spcPct val="85000"/>
                        </a:lnSpc>
                        <a:spcAft>
                          <a:spcPts val="0"/>
                        </a:spcAft>
                      </a:pPr>
                      <a:r>
                        <a:rPr lang="ru-RU" sz="1800" b="1" dirty="0" smtClean="0">
                          <a:solidFill>
                            <a:schemeClr val="tx1"/>
                          </a:solidFill>
                          <a:effectLst/>
                          <a:latin typeface="+mn-lt"/>
                        </a:rPr>
                        <a:t>1986</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3508475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684213" y="2339471"/>
            <a:ext cx="2124075" cy="840230"/>
          </a:xfrm>
          <a:prstGeom prst="rect">
            <a:avLst/>
          </a:prstGeom>
          <a:noFill/>
          <a:ln w="9525">
            <a:noFill/>
            <a:miter lim="800000"/>
            <a:headEnd/>
            <a:tailEnd/>
          </a:ln>
        </p:spPr>
        <p:txBody>
          <a:bodyPr>
            <a:spAutoFit/>
          </a:bodyPr>
          <a:lstStyle/>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Вернемся к …</a:t>
            </a:r>
            <a:endParaRPr lang="ru-RU"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775474715"/>
              </p:ext>
            </p:extLst>
          </p:nvPr>
        </p:nvGraphicFramePr>
        <p:xfrm>
          <a:off x="107504" y="116632"/>
          <a:ext cx="8928993" cy="6165006"/>
        </p:xfrm>
        <a:graphic>
          <a:graphicData uri="http://schemas.openxmlformats.org/drawingml/2006/table">
            <a:tbl>
              <a:tblPr firstRow="1" firstCol="1" bandRow="1">
                <a:tableStyleId>{5C22544A-7EE6-4342-B048-85BDC9FD1C3A}</a:tableStyleId>
              </a:tblPr>
              <a:tblGrid>
                <a:gridCol w="1184830"/>
                <a:gridCol w="1097525"/>
                <a:gridCol w="935731"/>
                <a:gridCol w="1301017"/>
                <a:gridCol w="808965"/>
                <a:gridCol w="786448"/>
                <a:gridCol w="938159"/>
                <a:gridCol w="938159"/>
                <a:gridCol w="938159"/>
              </a:tblGrid>
              <a:tr h="1131490">
                <a:tc>
                  <a:txBody>
                    <a:bodyPr/>
                    <a:lstStyle/>
                    <a:p>
                      <a:pPr algn="ctr">
                        <a:lnSpc>
                          <a:spcPct val="85000"/>
                        </a:lnSpc>
                        <a:spcAft>
                          <a:spcPts val="0"/>
                        </a:spcAft>
                      </a:pPr>
                      <a:r>
                        <a:rPr lang="ru-RU" sz="1800" b="1" dirty="0">
                          <a:solidFill>
                            <a:schemeClr val="tx1"/>
                          </a:solidFill>
                          <a:effectLst/>
                          <a:latin typeface="+mn-lt"/>
                        </a:rPr>
                        <a:t>Вид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Латинское название</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Эпоха (млн лет назад)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Ареал</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Средний рост (м)</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Масса тела (кг)</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Объём головного мозга (см³)</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Ископаемые останки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Дата открытия/первой публикации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lnSpc>
                          <a:spcPct val="85000"/>
                        </a:lnSpc>
                        <a:spcAft>
                          <a:spcPts val="0"/>
                        </a:spcAft>
                      </a:pPr>
                      <a:r>
                        <a:rPr lang="ru-RU" sz="1800" b="1" u="none" strike="noStrike" dirty="0">
                          <a:solidFill>
                            <a:schemeClr val="tx1"/>
                          </a:solidFill>
                          <a:effectLst/>
                          <a:latin typeface="+mn-lt"/>
                          <a:ea typeface="Times New Roman"/>
                        </a:rPr>
                        <a:t>Человек грузинский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georgicus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ea typeface="Times New Roman"/>
                        </a:rPr>
                        <a:t>Грузия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1,5</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1,7</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40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50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600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680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ea typeface="Times New Roman"/>
                        </a:rPr>
                        <a:t>несколько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1999</a:t>
                      </a:r>
                      <a:r>
                        <a:rPr lang="ru-RU" sz="1800" b="1" dirty="0" smtClean="0">
                          <a:solidFill>
                            <a:schemeClr val="tx1"/>
                          </a:solidFill>
                          <a:effectLst/>
                          <a:latin typeface="+mn-lt"/>
                          <a:ea typeface="Times New Roman"/>
                        </a:rPr>
                        <a:t>/</a:t>
                      </a:r>
                    </a:p>
                    <a:p>
                      <a:pPr algn="ctr">
                        <a:lnSpc>
                          <a:spcPct val="85000"/>
                        </a:lnSpc>
                        <a:spcAft>
                          <a:spcPts val="0"/>
                        </a:spcAft>
                      </a:pPr>
                      <a:r>
                        <a:rPr lang="ru-RU" sz="1800" b="1" dirty="0" smtClean="0">
                          <a:solidFill>
                            <a:schemeClr val="tx1"/>
                          </a:solidFill>
                          <a:effectLst/>
                          <a:latin typeface="+mn-lt"/>
                          <a:ea typeface="Times New Roman"/>
                        </a:rPr>
                        <a:t>2002</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lnSpc>
                          <a:spcPct val="85000"/>
                        </a:lnSpc>
                        <a:spcAft>
                          <a:spcPts val="0"/>
                        </a:spcAft>
                      </a:pPr>
                      <a:r>
                        <a:rPr lang="ru-RU" sz="1800" b="1" u="none" strike="noStrike" dirty="0">
                          <a:solidFill>
                            <a:schemeClr val="tx1"/>
                          </a:solidFill>
                          <a:effectLst/>
                          <a:latin typeface="+mn-lt"/>
                          <a:ea typeface="Times New Roman"/>
                        </a:rPr>
                        <a:t>Человек работающий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ergaster</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1,8</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1,4</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ea typeface="Times New Roman"/>
                        </a:rPr>
                        <a:t>Южная</a:t>
                      </a:r>
                      <a:r>
                        <a:rPr lang="ru-RU" sz="1800" b="1" dirty="0">
                          <a:solidFill>
                            <a:schemeClr val="tx1"/>
                          </a:solidFill>
                          <a:effectLst/>
                          <a:latin typeface="+mn-lt"/>
                          <a:ea typeface="Times New Roman"/>
                        </a:rPr>
                        <a:t> и </a:t>
                      </a:r>
                      <a:r>
                        <a:rPr lang="ru-RU" sz="1800" b="1" u="none" strike="noStrike" dirty="0">
                          <a:solidFill>
                            <a:schemeClr val="tx1"/>
                          </a:solidFill>
                          <a:effectLst/>
                          <a:latin typeface="+mn-lt"/>
                          <a:ea typeface="Times New Roman"/>
                        </a:rPr>
                        <a:t>Восточная Африка</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1,3</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1,7</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nSpc>
                          <a:spcPct val="85000"/>
                        </a:lnSpc>
                      </a:pPr>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750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1250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ea typeface="Times New Roman"/>
                        </a:rPr>
                        <a:t>множество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ea typeface="Times New Roman"/>
                        </a:rPr>
                        <a:t>1975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2031540">
                <a:tc>
                  <a:txBody>
                    <a:bodyPr/>
                    <a:lstStyle/>
                    <a:p>
                      <a:pPr algn="ctr">
                        <a:lnSpc>
                          <a:spcPct val="85000"/>
                        </a:lnSpc>
                        <a:spcAft>
                          <a:spcPts val="0"/>
                        </a:spcAft>
                      </a:pPr>
                      <a:r>
                        <a:rPr lang="ru-RU" sz="1800" b="1" u="none" strike="noStrike" dirty="0">
                          <a:solidFill>
                            <a:schemeClr val="tx1"/>
                          </a:solidFill>
                          <a:effectLst/>
                          <a:latin typeface="+mn-lt"/>
                          <a:ea typeface="Times New Roman"/>
                        </a:rPr>
                        <a:t>Человек-предшественник</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i="1" u="none" strike="noStrike" dirty="0" err="1" smtClean="0">
                          <a:solidFill>
                            <a:schemeClr val="tx1"/>
                          </a:solidFill>
                          <a:effectLst/>
                          <a:latin typeface="+mn-lt"/>
                          <a:ea typeface="Times New Roman"/>
                        </a:rPr>
                        <a:t>antecessor</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1,2</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0,8</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ea typeface="Times New Roman"/>
                        </a:rPr>
                        <a:t>Испания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1,6</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1,8</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90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1000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2 стоянки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1997</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771471">
                <a:tc>
                  <a:txBody>
                    <a:bodyPr/>
                    <a:lstStyle/>
                    <a:p>
                      <a:pPr algn="ctr">
                        <a:lnSpc>
                          <a:spcPct val="85000"/>
                        </a:lnSpc>
                        <a:spcAft>
                          <a:spcPts val="0"/>
                        </a:spcAft>
                      </a:pPr>
                      <a:r>
                        <a:rPr lang="ru-RU" sz="1800" b="1" u="none" strike="noStrike" dirty="0">
                          <a:solidFill>
                            <a:schemeClr val="tx1"/>
                          </a:solidFill>
                          <a:effectLst/>
                          <a:latin typeface="+mn-lt"/>
                          <a:ea typeface="Times New Roman"/>
                        </a:rPr>
                        <a:t>Человек из </a:t>
                      </a:r>
                      <a:r>
                        <a:rPr lang="ru-RU" sz="1800" b="1" u="none" strike="noStrike" dirty="0" err="1">
                          <a:solidFill>
                            <a:schemeClr val="tx1"/>
                          </a:solidFill>
                          <a:effectLst/>
                          <a:latin typeface="+mn-lt"/>
                          <a:ea typeface="Times New Roman"/>
                        </a:rPr>
                        <a:t>Чепрано</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cepranensis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0,9</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0,8</a:t>
                      </a:r>
                      <a:r>
                        <a:rPr lang="ru-RU" sz="1800" b="1" dirty="0">
                          <a:solidFill>
                            <a:schemeClr val="tx1"/>
                          </a:solidFill>
                          <a:effectLst/>
                          <a:latin typeface="+mn-lt"/>
                          <a:ea typeface="Times New Roman"/>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ea typeface="Times New Roman"/>
                        </a:rPr>
                        <a:t>Италия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nSpc>
                          <a:spcPct val="85000"/>
                        </a:lnSpc>
                      </a:pPr>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nSpc>
                          <a:spcPct val="85000"/>
                        </a:lnSpc>
                      </a:pPr>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1000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700" b="1" dirty="0">
                          <a:solidFill>
                            <a:schemeClr val="tx1"/>
                          </a:solidFill>
                          <a:effectLst/>
                          <a:latin typeface="+mn-lt"/>
                          <a:ea typeface="Times New Roman"/>
                        </a:rPr>
                        <a:t>1 черепная крышка</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1994</a:t>
                      </a:r>
                      <a:r>
                        <a:rPr lang="ru-RU" sz="1800" b="1" dirty="0" smtClean="0">
                          <a:solidFill>
                            <a:schemeClr val="tx1"/>
                          </a:solidFill>
                          <a:effectLst/>
                          <a:latin typeface="+mn-lt"/>
                          <a:ea typeface="Times New Roman"/>
                        </a:rPr>
                        <a:t>/</a:t>
                      </a:r>
                    </a:p>
                    <a:p>
                      <a:pPr algn="ctr">
                        <a:lnSpc>
                          <a:spcPct val="85000"/>
                        </a:lnSpc>
                        <a:spcAft>
                          <a:spcPts val="0"/>
                        </a:spcAft>
                      </a:pPr>
                      <a:r>
                        <a:rPr lang="ru-RU" sz="1800" b="1" dirty="0" smtClean="0">
                          <a:solidFill>
                            <a:schemeClr val="tx1"/>
                          </a:solidFill>
                          <a:effectLst/>
                          <a:latin typeface="+mn-lt"/>
                          <a:ea typeface="Times New Roman"/>
                        </a:rPr>
                        <a:t>2003</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01556142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4192919417"/>
              </p:ext>
            </p:extLst>
          </p:nvPr>
        </p:nvGraphicFramePr>
        <p:xfrm>
          <a:off x="107504" y="353108"/>
          <a:ext cx="8928993" cy="5524164"/>
        </p:xfrm>
        <a:graphic>
          <a:graphicData uri="http://schemas.openxmlformats.org/drawingml/2006/table">
            <a:tbl>
              <a:tblPr firstRow="1" firstCol="1" bandRow="1">
                <a:tableStyleId>{5C22544A-7EE6-4342-B048-85BDC9FD1C3A}</a:tableStyleId>
              </a:tblPr>
              <a:tblGrid>
                <a:gridCol w="1184830"/>
                <a:gridCol w="1097525"/>
                <a:gridCol w="935731"/>
                <a:gridCol w="1301017"/>
                <a:gridCol w="808965"/>
                <a:gridCol w="786448"/>
                <a:gridCol w="938159"/>
                <a:gridCol w="938159"/>
                <a:gridCol w="938159"/>
              </a:tblGrid>
              <a:tr h="1131490">
                <a:tc>
                  <a:txBody>
                    <a:bodyPr/>
                    <a:lstStyle/>
                    <a:p>
                      <a:pPr algn="ctr">
                        <a:lnSpc>
                          <a:spcPct val="85000"/>
                        </a:lnSpc>
                        <a:spcAft>
                          <a:spcPts val="0"/>
                        </a:spcAft>
                      </a:pPr>
                      <a:r>
                        <a:rPr lang="ru-RU" sz="1800" b="1" dirty="0">
                          <a:solidFill>
                            <a:schemeClr val="tx1"/>
                          </a:solidFill>
                          <a:effectLst/>
                          <a:latin typeface="+mn-lt"/>
                        </a:rPr>
                        <a:t>Вид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Латинское название</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Эпоха (млн лет назад)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Ареал</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Средний рост (м)</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Масса тела (кг)</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Объём головного мозга (см³)</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Ископаемые останки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Дата открытия/первой публикации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spcAft>
                          <a:spcPts val="0"/>
                        </a:spcAft>
                      </a:pPr>
                      <a:r>
                        <a:rPr lang="ru-RU" sz="1800" b="1" u="none" strike="noStrike" dirty="0" err="1">
                          <a:solidFill>
                            <a:schemeClr val="tx1"/>
                          </a:solidFill>
                          <a:effectLst/>
                          <a:latin typeface="+mn-lt"/>
                          <a:ea typeface="Times New Roman"/>
                        </a:rPr>
                        <a:t>Гейдельбергский</a:t>
                      </a:r>
                      <a:r>
                        <a:rPr lang="ru-RU" sz="1800" b="1" u="none" strike="noStrike" dirty="0">
                          <a:solidFill>
                            <a:schemeClr val="tx1"/>
                          </a:solidFill>
                          <a:effectLst/>
                          <a:latin typeface="+mn-lt"/>
                          <a:ea typeface="Times New Roman"/>
                        </a:rPr>
                        <a:t> человек</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err="1" smtClean="0">
                          <a:solidFill>
                            <a:schemeClr val="tx1"/>
                          </a:solidFill>
                          <a:effectLst/>
                          <a:latin typeface="+mn-lt"/>
                          <a:ea typeface="Times New Roman"/>
                        </a:rPr>
                        <a:t>heidelbergensis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0,8</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0,345</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Европа</a:t>
                      </a:r>
                      <a:r>
                        <a:rPr lang="ru-RU" sz="1800" b="1" dirty="0">
                          <a:solidFill>
                            <a:schemeClr val="tx1"/>
                          </a:solidFill>
                          <a:effectLst/>
                          <a:latin typeface="+mn-lt"/>
                          <a:ea typeface="Times New Roman"/>
                        </a:rPr>
                        <a:t>, </a:t>
                      </a:r>
                      <a:endParaRPr lang="ru-RU" sz="1800" b="1" dirty="0" smtClean="0">
                        <a:solidFill>
                          <a:schemeClr val="tx1"/>
                        </a:solidFill>
                        <a:effectLst/>
                        <a:latin typeface="+mn-lt"/>
                        <a:ea typeface="Times New Roman"/>
                      </a:endParaRPr>
                    </a:p>
                    <a:p>
                      <a:pPr algn="ctr">
                        <a:spcAft>
                          <a:spcPts val="0"/>
                        </a:spcAft>
                      </a:pPr>
                      <a:r>
                        <a:rPr lang="ru-RU" sz="1800" b="1" u="none" strike="noStrike" dirty="0" smtClean="0">
                          <a:solidFill>
                            <a:schemeClr val="tx1"/>
                          </a:solidFill>
                          <a:effectLst/>
                          <a:latin typeface="+mn-lt"/>
                          <a:ea typeface="Times New Roman"/>
                        </a:rPr>
                        <a:t>Африка</a:t>
                      </a:r>
                      <a:r>
                        <a:rPr lang="ru-RU" sz="1800" b="1" dirty="0" smtClean="0">
                          <a:solidFill>
                            <a:schemeClr val="tx1"/>
                          </a:solidFill>
                          <a:effectLst/>
                          <a:latin typeface="+mn-lt"/>
                          <a:ea typeface="Times New Roman"/>
                        </a:rPr>
                        <a:t>, </a:t>
                      </a:r>
                      <a:r>
                        <a:rPr lang="ru-RU" sz="1800" b="1" u="none" strike="noStrike" dirty="0" smtClean="0">
                          <a:solidFill>
                            <a:schemeClr val="tx1"/>
                          </a:solidFill>
                          <a:effectLst/>
                          <a:latin typeface="+mn-lt"/>
                          <a:ea typeface="Times New Roman"/>
                        </a:rPr>
                        <a:t>Китай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&lt;1,5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60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1100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1400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множество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1908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spcAft>
                          <a:spcPts val="0"/>
                        </a:spcAft>
                      </a:pPr>
                      <a:r>
                        <a:rPr lang="ru-RU" sz="1800" b="1" u="none" strike="noStrike" dirty="0">
                          <a:solidFill>
                            <a:schemeClr val="tx1"/>
                          </a:solidFill>
                          <a:effectLst/>
                          <a:latin typeface="+mn-lt"/>
                          <a:ea typeface="Times New Roman"/>
                        </a:rPr>
                        <a:t>Неандерталец</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neanderthalensis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0,14</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0,024</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Европа</a:t>
                      </a:r>
                      <a:r>
                        <a:rPr lang="ru-RU" sz="1800" b="1" dirty="0" smtClean="0">
                          <a:solidFill>
                            <a:schemeClr val="tx1"/>
                          </a:solidFill>
                          <a:effectLst/>
                          <a:latin typeface="+mn-lt"/>
                          <a:ea typeface="Times New Roman"/>
                        </a:rPr>
                        <a:t>,</a:t>
                      </a:r>
                    </a:p>
                    <a:p>
                      <a:pPr algn="ctr">
                        <a:spcAft>
                          <a:spcPts val="0"/>
                        </a:spcAft>
                      </a:pPr>
                      <a:r>
                        <a:rPr lang="ru-RU" sz="1800" b="1" dirty="0">
                          <a:solidFill>
                            <a:schemeClr val="tx1"/>
                          </a:solidFill>
                          <a:effectLst/>
                          <a:latin typeface="+mn-lt"/>
                          <a:ea typeface="Times New Roman"/>
                        </a:rPr>
                        <a:t> </a:t>
                      </a:r>
                      <a:r>
                        <a:rPr lang="ru-RU" sz="1800" b="1" u="none" strike="noStrike" dirty="0">
                          <a:solidFill>
                            <a:schemeClr val="tx1"/>
                          </a:solidFill>
                          <a:effectLst/>
                          <a:latin typeface="+mn-lt"/>
                          <a:ea typeface="Times New Roman"/>
                        </a:rPr>
                        <a:t>Передняя Азия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1,65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55</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70 </a:t>
                      </a:r>
                      <a:r>
                        <a:rPr lang="ru-RU" sz="1800" b="1" dirty="0">
                          <a:solidFill>
                            <a:schemeClr val="tx1"/>
                          </a:solidFill>
                          <a:effectLst/>
                          <a:latin typeface="+mn-lt"/>
                          <a:ea typeface="Times New Roman"/>
                        </a:rPr>
                        <a:t>(коренастые)</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1400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1740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множество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(1829</a:t>
                      </a:r>
                      <a:r>
                        <a:rPr lang="ru-RU" sz="1800" b="1" dirty="0" smtClean="0">
                          <a:solidFill>
                            <a:schemeClr val="tx1"/>
                          </a:solidFill>
                          <a:effectLst/>
                          <a:latin typeface="+mn-lt"/>
                          <a:ea typeface="Times New Roman"/>
                        </a:rPr>
                        <a:t>)/</a:t>
                      </a:r>
                    </a:p>
                    <a:p>
                      <a:pPr algn="ctr">
                        <a:spcAft>
                          <a:spcPts val="0"/>
                        </a:spcAft>
                      </a:pPr>
                      <a:r>
                        <a:rPr lang="ru-RU" sz="1800" b="1" dirty="0" smtClean="0">
                          <a:solidFill>
                            <a:schemeClr val="tx1"/>
                          </a:solidFill>
                          <a:effectLst/>
                          <a:latin typeface="+mn-lt"/>
                          <a:ea typeface="Times New Roman"/>
                        </a:rPr>
                        <a:t>1864</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2031540">
                <a:tc>
                  <a:txBody>
                    <a:bodyPr/>
                    <a:lstStyle/>
                    <a:p>
                      <a:pPr algn="ctr">
                        <a:spcAft>
                          <a:spcPts val="0"/>
                        </a:spcAft>
                      </a:pPr>
                      <a:r>
                        <a:rPr lang="ru-RU" sz="1800" b="1" u="none" strike="noStrike" dirty="0">
                          <a:solidFill>
                            <a:schemeClr val="tx1"/>
                          </a:solidFill>
                          <a:effectLst/>
                          <a:latin typeface="+mn-lt"/>
                          <a:ea typeface="Times New Roman"/>
                        </a:rPr>
                        <a:t>Родезийский человек</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rhodesiensis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0,3</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0,12</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Замбия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endParaRPr lang="ru-RU" sz="1800" b="1">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1280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очень мало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1921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68380713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349239169"/>
              </p:ext>
            </p:extLst>
          </p:nvPr>
        </p:nvGraphicFramePr>
        <p:xfrm>
          <a:off x="107504" y="353108"/>
          <a:ext cx="8928993" cy="6347124"/>
        </p:xfrm>
        <a:graphic>
          <a:graphicData uri="http://schemas.openxmlformats.org/drawingml/2006/table">
            <a:tbl>
              <a:tblPr firstRow="1" firstCol="1" bandRow="1">
                <a:tableStyleId>{5C22544A-7EE6-4342-B048-85BDC9FD1C3A}</a:tableStyleId>
              </a:tblPr>
              <a:tblGrid>
                <a:gridCol w="1184830"/>
                <a:gridCol w="1097525"/>
                <a:gridCol w="935731"/>
                <a:gridCol w="1301017"/>
                <a:gridCol w="808965"/>
                <a:gridCol w="786448"/>
                <a:gridCol w="938159"/>
                <a:gridCol w="938159"/>
                <a:gridCol w="938159"/>
              </a:tblGrid>
              <a:tr h="1131490">
                <a:tc>
                  <a:txBody>
                    <a:bodyPr/>
                    <a:lstStyle/>
                    <a:p>
                      <a:pPr algn="ctr">
                        <a:lnSpc>
                          <a:spcPct val="85000"/>
                        </a:lnSpc>
                        <a:spcAft>
                          <a:spcPts val="0"/>
                        </a:spcAft>
                      </a:pPr>
                      <a:r>
                        <a:rPr lang="ru-RU" sz="1800" b="1" dirty="0">
                          <a:solidFill>
                            <a:schemeClr val="tx1"/>
                          </a:solidFill>
                          <a:effectLst/>
                          <a:latin typeface="+mn-lt"/>
                        </a:rPr>
                        <a:t>Вид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Латинское название</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Эпоха (млн лет назад)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Ареал</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Средний рост (м)</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Масса тела (кг)</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Объём головного мозга (см³)</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Ископаемые останки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Дата открытия/первой публикации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spcAft>
                          <a:spcPts val="0"/>
                        </a:spcAft>
                      </a:pPr>
                      <a:r>
                        <a:rPr lang="ru-RU" sz="1800" b="1" u="none" strike="noStrike" dirty="0">
                          <a:solidFill>
                            <a:schemeClr val="tx1"/>
                          </a:solidFill>
                          <a:effectLst/>
                          <a:latin typeface="+mn-lt"/>
                          <a:ea typeface="Times New Roman"/>
                        </a:rPr>
                        <a:t>Человек разумный </a:t>
                      </a:r>
                      <a:r>
                        <a:rPr lang="ru-RU" sz="1800" b="1" u="none" strike="noStrike" dirty="0" err="1">
                          <a:solidFill>
                            <a:schemeClr val="tx1"/>
                          </a:solidFill>
                          <a:effectLst/>
                          <a:latin typeface="+mn-lt"/>
                          <a:ea typeface="Times New Roman"/>
                        </a:rPr>
                        <a:t>разумный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err="1" smtClean="0">
                          <a:solidFill>
                            <a:schemeClr val="tx1"/>
                          </a:solidFill>
                          <a:effectLst/>
                          <a:latin typeface="+mn-lt"/>
                          <a:ea typeface="Times New Roman"/>
                        </a:rPr>
                        <a:t>sapiens</a:t>
                      </a: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sapiens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0,2</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по </a:t>
                      </a:r>
                      <a:r>
                        <a:rPr lang="ru-RU" sz="1800" b="1" dirty="0">
                          <a:solidFill>
                            <a:schemeClr val="tx1"/>
                          </a:solidFill>
                          <a:effectLst/>
                          <a:latin typeface="+mn-lt"/>
                          <a:ea typeface="Times New Roman"/>
                        </a:rPr>
                        <a:t>н. в.</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повсеместно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1,4</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1,9</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50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100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1000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1850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ныне живущий</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a:t>
                      </a:r>
                      <a:r>
                        <a:rPr lang="ru-RU" sz="1800" b="1" dirty="0">
                          <a:solidFill>
                            <a:schemeClr val="tx1"/>
                          </a:solidFill>
                          <a:effectLst/>
                          <a:latin typeface="+mn-lt"/>
                          <a:ea typeface="Times New Roman"/>
                        </a:rPr>
                        <a:t>1758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spcAft>
                          <a:spcPts val="0"/>
                        </a:spcAft>
                      </a:pPr>
                      <a:r>
                        <a:rPr lang="ru-RU" sz="1800" b="1" u="none" strike="noStrike" dirty="0">
                          <a:solidFill>
                            <a:schemeClr val="tx1"/>
                          </a:solidFill>
                          <a:effectLst/>
                          <a:latin typeface="+mn-lt"/>
                          <a:ea typeface="Times New Roman"/>
                        </a:rPr>
                        <a:t>Человек разумный старейший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sapiens</a:t>
                      </a: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idaltu</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0,16</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0,15</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Эфиопия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1450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3 черепа</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1997</a:t>
                      </a:r>
                      <a:r>
                        <a:rPr lang="ru-RU" sz="1800" b="1" dirty="0" smtClean="0">
                          <a:solidFill>
                            <a:schemeClr val="tx1"/>
                          </a:solidFill>
                          <a:effectLst/>
                          <a:latin typeface="+mn-lt"/>
                          <a:ea typeface="Times New Roman"/>
                        </a:rPr>
                        <a:t>/</a:t>
                      </a:r>
                    </a:p>
                    <a:p>
                      <a:pPr algn="ctr">
                        <a:spcAft>
                          <a:spcPts val="0"/>
                        </a:spcAft>
                      </a:pPr>
                      <a:r>
                        <a:rPr lang="ru-RU" sz="1800" b="1" dirty="0" smtClean="0">
                          <a:solidFill>
                            <a:schemeClr val="tx1"/>
                          </a:solidFill>
                          <a:effectLst/>
                          <a:latin typeface="+mn-lt"/>
                          <a:ea typeface="Times New Roman"/>
                        </a:rPr>
                        <a:t>2003</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2031540">
                <a:tc>
                  <a:txBody>
                    <a:bodyPr/>
                    <a:lstStyle/>
                    <a:p>
                      <a:pPr algn="ctr">
                        <a:spcAft>
                          <a:spcPts val="0"/>
                        </a:spcAft>
                      </a:pPr>
                      <a:r>
                        <a:rPr lang="ru-RU" sz="1800" b="1" u="none" strike="noStrike" dirty="0">
                          <a:solidFill>
                            <a:schemeClr val="tx1"/>
                          </a:solidFill>
                          <a:effectLst/>
                          <a:latin typeface="+mn-lt"/>
                          <a:ea typeface="Times New Roman"/>
                        </a:rPr>
                        <a:t>Человек </a:t>
                      </a:r>
                      <a:r>
                        <a:rPr lang="ru-RU" sz="1800" b="1" u="none" strike="noStrike" dirty="0" err="1">
                          <a:solidFill>
                            <a:schemeClr val="tx1"/>
                          </a:solidFill>
                          <a:effectLst/>
                          <a:latin typeface="+mn-lt"/>
                          <a:ea typeface="Times New Roman"/>
                        </a:rPr>
                        <a:t>флоресский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err="1" smtClean="0">
                          <a:solidFill>
                            <a:schemeClr val="tx1"/>
                          </a:solidFill>
                          <a:effectLst/>
                          <a:latin typeface="+mn-lt"/>
                          <a:ea typeface="Times New Roman"/>
                        </a:rPr>
                        <a:t>floresiensis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0,10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0,012</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Индонезия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25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400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7 особей</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2003</a:t>
                      </a:r>
                      <a:r>
                        <a:rPr lang="ru-RU" sz="1800" b="1" dirty="0" smtClean="0">
                          <a:solidFill>
                            <a:schemeClr val="tx1"/>
                          </a:solidFill>
                          <a:effectLst/>
                          <a:latin typeface="+mn-lt"/>
                          <a:ea typeface="Times New Roman"/>
                        </a:rPr>
                        <a:t>/</a:t>
                      </a:r>
                    </a:p>
                    <a:p>
                      <a:pPr algn="ctr">
                        <a:spcAft>
                          <a:spcPts val="0"/>
                        </a:spcAft>
                      </a:pPr>
                      <a:r>
                        <a:rPr lang="ru-RU" sz="1800" b="1" dirty="0" smtClean="0">
                          <a:solidFill>
                            <a:schemeClr val="tx1"/>
                          </a:solidFill>
                          <a:effectLst/>
                          <a:latin typeface="+mn-lt"/>
                          <a:ea typeface="Times New Roman"/>
                        </a:rPr>
                        <a:t>2004</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0038642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D:\23.05.13-домашние документы\Колледж Строитель\Биология\Лекции по биол\Происхождение  жизни\2\img9 (2).jpg"/>
          <p:cNvPicPr>
            <a:picLocks noChangeAspect="1" noChangeArrowheads="1"/>
          </p:cNvPicPr>
          <p:nvPr/>
        </p:nvPicPr>
        <p:blipFill rotWithShape="1">
          <a:blip r:embed="rId2" cstate="print"/>
          <a:srcRect l="27680" t="24747" r="52906" b="45522"/>
          <a:stretch/>
        </p:blipFill>
        <p:spPr bwMode="auto">
          <a:xfrm>
            <a:off x="496389" y="3501008"/>
            <a:ext cx="1750422" cy="2147328"/>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Прямоугольник 13"/>
          <p:cNvSpPr/>
          <p:nvPr/>
        </p:nvSpPr>
        <p:spPr>
          <a:xfrm>
            <a:off x="236071" y="5720639"/>
            <a:ext cx="2664296" cy="10207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500" b="1" dirty="0" smtClean="0">
                <a:ln w="11430"/>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Жан-Батист Ламарк</a:t>
            </a:r>
          </a:p>
          <a:p>
            <a:pPr algn="ctr">
              <a:lnSpc>
                <a:spcPct val="80000"/>
              </a:lnSpc>
            </a:pPr>
            <a:r>
              <a:rPr lang="ru-RU" sz="2500" b="1" dirty="0" smtClean="0">
                <a:ln w="11430"/>
                <a:effectLst>
                  <a:outerShdw blurRad="50800" dist="39000" dir="5460000" algn="tl">
                    <a:srgbClr val="000000">
                      <a:alpha val="38000"/>
                    </a:srgbClr>
                  </a:outerShdw>
                </a:effectLst>
                <a:latin typeface="Arial Black" pitchFamily="34" charset="0"/>
                <a:cs typeface="Arial" pitchFamily="34" charset="0"/>
              </a:rPr>
              <a:t>(1774 – 1829)</a:t>
            </a:r>
            <a:endParaRPr lang="ru-RU" sz="2500" b="1" dirty="0">
              <a:ln w="11430"/>
              <a:effectLst>
                <a:outerShdw blurRad="50800" dist="39000" dir="5460000" algn="tl">
                  <a:srgbClr val="000000">
                    <a:alpha val="38000"/>
                  </a:srgbClr>
                </a:outerShdw>
              </a:effectLst>
            </a:endParaRPr>
          </a:p>
        </p:txBody>
      </p:sp>
      <p:sp>
        <p:nvSpPr>
          <p:cNvPr id="5" name="Прямоугольник 4"/>
          <p:cNvSpPr/>
          <p:nvPr/>
        </p:nvSpPr>
        <p:spPr>
          <a:xfrm>
            <a:off x="2734680" y="620688"/>
            <a:ext cx="6373824" cy="6063198"/>
          </a:xfrm>
          <a:prstGeom prst="rect">
            <a:avLst/>
          </a:prstGeom>
        </p:spPr>
        <p:txBody>
          <a:bodyPr wrap="square">
            <a:spAutoFit/>
          </a:bodyPr>
          <a:lstStyle/>
          <a:p>
            <a:pPr indent="450000" algn="just">
              <a:lnSpc>
                <a:spcPct val="80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 Линней </a:t>
            </a:r>
            <a:r>
              <a:rPr lang="ru-RU" sz="2700" b="1" dirty="0" smtClean="0">
                <a:latin typeface="Arial" pitchFamily="34" charset="0"/>
                <a:cs typeface="Arial" pitchFamily="34" charset="0"/>
              </a:rPr>
              <a:t>в </a:t>
            </a:r>
            <a:r>
              <a:rPr lang="ru-RU" sz="2700" b="1" dirty="0">
                <a:latin typeface="Arial" pitchFamily="34" charset="0"/>
                <a:cs typeface="Arial" pitchFamily="34" charset="0"/>
              </a:rPr>
              <a:t>своей </a:t>
            </a:r>
            <a:r>
              <a:rPr lang="ru-RU" sz="2700" b="1" dirty="0" err="1" smtClean="0">
                <a:latin typeface="Arial" pitchFamily="34" charset="0"/>
                <a:cs typeface="Arial" pitchFamily="34" charset="0"/>
              </a:rPr>
              <a:t>классифика-ции</a:t>
            </a:r>
            <a:r>
              <a:rPr lang="ru-RU" sz="2700" b="1" dirty="0" smtClean="0">
                <a:latin typeface="Arial" pitchFamily="34" charset="0"/>
                <a:cs typeface="Arial" pitchFamily="34" charset="0"/>
              </a:rPr>
              <a:t> </a:t>
            </a:r>
            <a:r>
              <a:rPr lang="ru-RU" sz="2700" b="1" dirty="0">
                <a:latin typeface="Arial" pitchFamily="34" charset="0"/>
                <a:cs typeface="Arial" pitchFamily="34" charset="0"/>
              </a:rPr>
              <a:t>живых организмов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поместил человека в один отряд с приматами</a:t>
            </a:r>
            <a:r>
              <a:rPr lang="ru-RU" sz="2700" b="1" dirty="0">
                <a:latin typeface="Arial" pitchFamily="34" charset="0"/>
                <a:cs typeface="Arial" pitchFamily="34" charset="0"/>
              </a:rPr>
              <a:t>, потому что считал их очень схожими по </a:t>
            </a:r>
            <a:r>
              <a:rPr lang="ru-RU" sz="2700" b="1" dirty="0" smtClean="0">
                <a:latin typeface="Arial" pitchFamily="34" charset="0"/>
                <a:cs typeface="Arial" pitchFamily="34" charset="0"/>
              </a:rPr>
              <a:t>строению. </a:t>
            </a:r>
            <a:r>
              <a:rPr lang="ru-RU" sz="2700" b="1" u="sng" dirty="0" smtClean="0">
                <a:latin typeface="Arial" pitchFamily="34" charset="0"/>
                <a:cs typeface="Arial" pitchFamily="34" charset="0"/>
              </a:rPr>
              <a:t>Труд</a:t>
            </a:r>
            <a:r>
              <a:rPr lang="ru-RU" sz="2700" b="1" dirty="0" smtClean="0">
                <a:latin typeface="Arial" pitchFamily="34" charset="0"/>
                <a:cs typeface="Arial" pitchFamily="34" charset="0"/>
              </a:rPr>
              <a:t> </a:t>
            </a:r>
            <a:r>
              <a:rPr lang="ru-RU" sz="2700" b="1" dirty="0">
                <a:latin typeface="Arial" pitchFamily="34" charset="0"/>
                <a:cs typeface="Arial" pitchFamily="34" charset="0"/>
              </a:rPr>
              <a:t>Линнея на долгое время </a:t>
            </a:r>
            <a:r>
              <a:rPr lang="ru-RU" sz="2700" b="1" u="sng" dirty="0">
                <a:latin typeface="Arial" pitchFamily="34" charset="0"/>
                <a:cs typeface="Arial" pitchFamily="34" charset="0"/>
              </a:rPr>
              <a:t>был запрещен </a:t>
            </a:r>
            <a:r>
              <a:rPr lang="ru-RU" sz="2700" b="1" u="sng" dirty="0" smtClean="0">
                <a:latin typeface="Arial" pitchFamily="34" charset="0"/>
                <a:cs typeface="Arial" pitchFamily="34" charset="0"/>
              </a:rPr>
              <a:t>Ватиканом</a:t>
            </a:r>
            <a:r>
              <a:rPr lang="ru-RU" sz="2700" b="1" dirty="0" smtClean="0">
                <a:latin typeface="Arial" pitchFamily="34" charset="0"/>
                <a:cs typeface="Arial" pitchFamily="34" charset="0"/>
              </a:rPr>
              <a:t>.</a:t>
            </a:r>
          </a:p>
          <a:p>
            <a:pPr indent="450000" algn="just">
              <a:lnSpc>
                <a:spcPct val="80000"/>
              </a:lnSpc>
            </a:pPr>
            <a:endParaRPr lang="ru-RU" sz="2700" b="1" dirty="0" smtClean="0">
              <a:latin typeface="Arial" pitchFamily="34" charset="0"/>
              <a:cs typeface="Arial" pitchFamily="34" charset="0"/>
            </a:endParaRPr>
          </a:p>
          <a:p>
            <a:pPr indent="450000" algn="just">
              <a:lnSpc>
                <a:spcPct val="80000"/>
              </a:lnSpc>
            </a:pPr>
            <a:r>
              <a:rPr lang="ru-RU" sz="2700" b="1" dirty="0" smtClean="0">
                <a:latin typeface="Arial" pitchFamily="34" charset="0"/>
                <a:cs typeface="Arial" pitchFamily="34" charset="0"/>
              </a:rPr>
              <a:t>В вышедшей 1809</a:t>
            </a:r>
            <a:r>
              <a:rPr lang="ru-RU" sz="2700" b="1" dirty="0">
                <a:latin typeface="Arial" pitchFamily="34" charset="0"/>
                <a:cs typeface="Arial" pitchFamily="34" charset="0"/>
              </a:rPr>
              <a:t> </a:t>
            </a:r>
            <a:r>
              <a:rPr lang="ru-RU" sz="2700" b="1" dirty="0" smtClean="0">
                <a:latin typeface="Arial" pitchFamily="34" charset="0"/>
                <a:cs typeface="Arial" pitchFamily="34" charset="0"/>
              </a:rPr>
              <a:t>году книге </a:t>
            </a:r>
            <a:r>
              <a:rPr lang="ru-RU" sz="2700" b="1" dirty="0">
                <a:latin typeface="Arial" pitchFamily="34" charset="0"/>
                <a:cs typeface="Arial" pitchFamily="34" charset="0"/>
              </a:rPr>
              <a:t>«Философия зоологии»</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Ламарк </a:t>
            </a:r>
            <a:r>
              <a:rPr lang="ru-RU" sz="2700" b="1" dirty="0" smtClean="0">
                <a:latin typeface="Arial" pitchFamily="34" charset="0"/>
                <a:cs typeface="Arial" pitchFamily="34" charset="0"/>
              </a:rPr>
              <a:t>изложил </a:t>
            </a:r>
            <a:r>
              <a:rPr lang="ru-RU" sz="2700" b="1" dirty="0">
                <a:latin typeface="Arial" pitchFamily="34" charset="0"/>
                <a:cs typeface="Arial" pitchFamily="34" charset="0"/>
              </a:rPr>
              <a:t>свою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теорию эволюции живого мира</a:t>
            </a:r>
            <a:r>
              <a:rPr lang="ru-RU" sz="2700" b="1" dirty="0" smtClean="0">
                <a:latin typeface="Arial" pitchFamily="34"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обстоятельства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влияют на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форму и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организацию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животных. </a:t>
            </a:r>
          </a:p>
          <a:p>
            <a:pPr indent="450000" algn="just">
              <a:lnSpc>
                <a:spcPct val="80000"/>
              </a:lnSpc>
            </a:pPr>
            <a:r>
              <a:rPr lang="ru-RU" sz="2700" b="1" dirty="0" smtClean="0">
                <a:latin typeface="Arial" pitchFamily="34" charset="0"/>
                <a:cs typeface="Arial" pitchFamily="34" charset="0"/>
              </a:rPr>
              <a:t>… Высказал предположение, что человек произошел от человеко-образной обезьяны</a:t>
            </a:r>
            <a:r>
              <a:rPr lang="ru-RU" sz="2600" b="1" dirty="0" smtClean="0">
                <a:latin typeface="Arial" pitchFamily="34" charset="0"/>
                <a:cs typeface="Arial" pitchFamily="34" charset="0"/>
              </a:rPr>
              <a:t>, но его </a:t>
            </a:r>
            <a:r>
              <a:rPr lang="ru-RU" sz="2600" b="1" u="sng" dirty="0" smtClean="0">
                <a:latin typeface="Arial" pitchFamily="34" charset="0"/>
                <a:cs typeface="Arial" pitchFamily="34" charset="0"/>
              </a:rPr>
              <a:t>гипотеза не была принята.</a:t>
            </a:r>
            <a:endParaRPr lang="ru-RU" sz="2600" b="1" u="sng" dirty="0">
              <a:latin typeface="Arial" pitchFamily="34" charset="0"/>
              <a:cs typeface="Arial" pitchFamily="34" charset="0"/>
            </a:endParaRPr>
          </a:p>
        </p:txBody>
      </p:sp>
      <p:sp>
        <p:nvSpPr>
          <p:cNvPr id="13" name="Прямоугольник 12"/>
          <p:cNvSpPr/>
          <p:nvPr/>
        </p:nvSpPr>
        <p:spPr>
          <a:xfrm>
            <a:off x="236071" y="46365"/>
            <a:ext cx="8584401" cy="58477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dirty="0">
                <a:latin typeface="Arial Black" pitchFamily="34" charset="0"/>
              </a:rPr>
              <a:t>Гипотезы происхождения </a:t>
            </a:r>
            <a:r>
              <a:rPr lang="ru-RU" sz="3200" dirty="0" smtClean="0">
                <a:latin typeface="Arial Black" pitchFamily="34" charset="0"/>
              </a:rPr>
              <a:t>человека</a:t>
            </a:r>
            <a:endParaRPr lang="ru-RU" sz="3200" b="1" dirty="0">
              <a:ln w="11430"/>
              <a:effectLst>
                <a:outerShdw blurRad="80000" dist="40000" dir="5040000" algn="tl">
                  <a:srgbClr val="000000">
                    <a:alpha val="30000"/>
                  </a:srgbClr>
                </a:outerShdw>
              </a:effectLst>
              <a:latin typeface="Arial Black" pitchFamily="34" charset="0"/>
            </a:endParaRPr>
          </a:p>
        </p:txBody>
      </p:sp>
      <p:pic>
        <p:nvPicPr>
          <p:cNvPr id="15" name="Picture 2" descr="D:\23.05.13-домашние документы\Колледж Строитель\Биология\Лекции по биол\Происхождение  жизни\img2 (3).jpg"/>
          <p:cNvPicPr>
            <a:picLocks noChangeAspect="1" noChangeArrowheads="1"/>
          </p:cNvPicPr>
          <p:nvPr/>
        </p:nvPicPr>
        <p:blipFill rotWithShape="1">
          <a:blip r:embed="rId3" cstate="print"/>
          <a:srcRect l="5092" t="15455" r="67453" b="38683"/>
          <a:stretch/>
        </p:blipFill>
        <p:spPr bwMode="auto">
          <a:xfrm>
            <a:off x="395536" y="620688"/>
            <a:ext cx="1666729" cy="2088232"/>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Прямоугольник 15"/>
          <p:cNvSpPr/>
          <p:nvPr/>
        </p:nvSpPr>
        <p:spPr>
          <a:xfrm>
            <a:off x="20047" y="2754650"/>
            <a:ext cx="2607737"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smtClean="0">
                <a:ln w="11430"/>
                <a:effectLst>
                  <a:outerShdw blurRad="80000" dist="40000" dir="5040000" algn="tl">
                    <a:srgbClr val="000000">
                      <a:alpha val="30000"/>
                    </a:srgbClr>
                  </a:outerShdw>
                </a:effectLst>
                <a:latin typeface="Arial Black" pitchFamily="34" charset="0"/>
              </a:rPr>
              <a:t>Карл Линней (1707 – 1778)</a:t>
            </a:r>
            <a:endParaRPr lang="ru-RU" sz="2500" b="1" dirty="0">
              <a:ln w="11430"/>
              <a:effectLst>
                <a:outerShdw blurRad="80000" dist="40000" dir="5040000" algn="tl">
                  <a:srgbClr val="000000">
                    <a:alpha val="30000"/>
                  </a:srgbClr>
                </a:outerShdw>
              </a:effectLst>
              <a:latin typeface="Arial Black"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6" name="Picture 2" descr="Charles Darwin 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7139" y="188640"/>
            <a:ext cx="2127770" cy="2734185"/>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471370" y="3068960"/>
            <a:ext cx="2672630" cy="103175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vi-VN" sz="2500" b="1" dirty="0">
                <a:ln w="11430"/>
                <a:effectLst>
                  <a:outerShdw blurRad="50800" dist="39000" dir="5460000" algn="tl">
                    <a:srgbClr val="000000">
                      <a:alpha val="38000"/>
                    </a:srgbClr>
                  </a:outerShdw>
                </a:effectLst>
              </a:rPr>
              <a:t>Чарлз </a:t>
            </a:r>
            <a:r>
              <a:rPr lang="vi-VN" sz="2500" b="1" dirty="0" smtClean="0">
                <a:ln w="11430"/>
                <a:effectLst>
                  <a:outerShdw blurRad="50800" dist="39000" dir="5460000" algn="tl">
                    <a:srgbClr val="000000">
                      <a:alpha val="38000"/>
                    </a:srgbClr>
                  </a:outerShdw>
                </a:effectLst>
              </a:rPr>
              <a:t>Р</a:t>
            </a:r>
            <a:r>
              <a:rPr lang="ru-RU" sz="2500" b="1" dirty="0" smtClean="0">
                <a:ln w="11430"/>
                <a:effectLst>
                  <a:outerShdw blurRad="50800" dist="39000" dir="5460000" algn="tl">
                    <a:srgbClr val="000000">
                      <a:alpha val="38000"/>
                    </a:srgbClr>
                  </a:outerShdw>
                </a:effectLst>
              </a:rPr>
              <a:t>о</a:t>
            </a:r>
            <a:r>
              <a:rPr lang="vi-VN" sz="2500" b="1" dirty="0" smtClean="0">
                <a:ln w="11430"/>
                <a:effectLst>
                  <a:outerShdw blurRad="50800" dist="39000" dir="5460000" algn="tl">
                    <a:srgbClr val="000000">
                      <a:alpha val="38000"/>
                    </a:srgbClr>
                  </a:outerShdw>
                </a:effectLst>
              </a:rPr>
              <a:t>берт Д</a:t>
            </a:r>
            <a:r>
              <a:rPr lang="ru-RU" sz="2500" b="1" dirty="0" smtClean="0">
                <a:ln w="11430"/>
                <a:effectLst>
                  <a:outerShdw blurRad="50800" dist="39000" dir="5460000" algn="tl">
                    <a:srgbClr val="000000">
                      <a:alpha val="38000"/>
                    </a:srgbClr>
                  </a:outerShdw>
                </a:effectLst>
              </a:rPr>
              <a:t>а</a:t>
            </a:r>
            <a:r>
              <a:rPr lang="vi-VN" sz="2500" b="1" dirty="0" smtClean="0">
                <a:ln w="11430"/>
                <a:effectLst>
                  <a:outerShdw blurRad="50800" dist="39000" dir="5460000" algn="tl">
                    <a:srgbClr val="000000">
                      <a:alpha val="38000"/>
                    </a:srgbClr>
                  </a:outerShdw>
                </a:effectLst>
              </a:rPr>
              <a:t>рвин</a:t>
            </a:r>
            <a:r>
              <a:rPr lang="vi-VN" sz="2500" b="1" dirty="0">
                <a:ln w="11430"/>
                <a:effectLst>
                  <a:outerShdw blurRad="50800" dist="39000" dir="5460000" algn="tl">
                    <a:srgbClr val="000000">
                      <a:alpha val="38000"/>
                    </a:srgbClr>
                  </a:outerShdw>
                </a:effectLst>
              </a:rPr>
              <a:t> </a:t>
            </a:r>
            <a:endParaRPr lang="ru-RU" sz="2500" b="1" dirty="0" smtClean="0">
              <a:ln w="11430"/>
              <a:effectLst>
                <a:outerShdw blurRad="50800" dist="39000" dir="5460000" algn="tl">
                  <a:srgbClr val="000000">
                    <a:alpha val="38000"/>
                  </a:srgbClr>
                </a:outerShdw>
              </a:effectLst>
            </a:endParaRPr>
          </a:p>
          <a:p>
            <a:pPr algn="ctr">
              <a:lnSpc>
                <a:spcPct val="80000"/>
              </a:lnSpc>
            </a:pPr>
            <a:r>
              <a:rPr lang="vi-VN" sz="2500" b="1" dirty="0" smtClean="0">
                <a:ln w="11430"/>
                <a:effectLst>
                  <a:outerShdw blurRad="50800" dist="39000" dir="5460000" algn="tl">
                    <a:srgbClr val="000000">
                      <a:alpha val="38000"/>
                    </a:srgbClr>
                  </a:outerShdw>
                </a:effectLst>
              </a:rPr>
              <a:t>(1809</a:t>
            </a:r>
            <a:r>
              <a:rPr lang="ru-RU" sz="2500" b="1" dirty="0" smtClean="0">
                <a:ln w="11430"/>
                <a:effectLst>
                  <a:outerShdw blurRad="50800" dist="39000" dir="5460000" algn="tl">
                    <a:srgbClr val="000000">
                      <a:alpha val="38000"/>
                    </a:srgbClr>
                  </a:outerShdw>
                </a:effectLst>
                <a:latin typeface="Arial Black" pitchFamily="34" charset="0"/>
              </a:rPr>
              <a:t> – </a:t>
            </a:r>
            <a:r>
              <a:rPr lang="vi-VN" sz="2500" b="1" dirty="0" smtClean="0">
                <a:ln w="11430"/>
                <a:effectLst>
                  <a:outerShdw blurRad="50800" dist="39000" dir="5460000" algn="tl">
                    <a:srgbClr val="000000">
                      <a:alpha val="38000"/>
                    </a:srgbClr>
                  </a:outerShdw>
                </a:effectLst>
              </a:rPr>
              <a:t>1882</a:t>
            </a:r>
            <a:r>
              <a:rPr lang="vi-VN" sz="2500" b="1" dirty="0">
                <a:ln w="11430"/>
                <a:effectLst>
                  <a:outerShdw blurRad="50800" dist="39000" dir="5460000" algn="tl">
                    <a:srgbClr val="000000">
                      <a:alpha val="38000"/>
                    </a:srgbClr>
                  </a:outerShdw>
                </a:effectLst>
              </a:rPr>
              <a:t>)</a:t>
            </a:r>
            <a:r>
              <a:rPr lang="vi-VN"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17" name="Прямоугольник 16"/>
          <p:cNvSpPr/>
          <p:nvPr/>
        </p:nvSpPr>
        <p:spPr>
          <a:xfrm>
            <a:off x="107504" y="166667"/>
            <a:ext cx="6264696" cy="6580263"/>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Одним из </a:t>
            </a:r>
            <a:r>
              <a:rPr lang="ru-RU" sz="2700" b="1" dirty="0">
                <a:latin typeface="Arial" pitchFamily="34" charset="0"/>
                <a:cs typeface="Arial" pitchFamily="34" charset="0"/>
              </a:rPr>
              <a:t>первых пришёл к выводу и обосновал идею о том, что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все виды живых организмов эволюционируют во времени и происходят от общих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предков</a:t>
            </a:r>
            <a:r>
              <a:rPr lang="ru-RU" sz="2700" b="1" dirty="0" smtClean="0">
                <a:latin typeface="Arial" pitchFamily="34" charset="0"/>
                <a:cs typeface="Arial" pitchFamily="34" charset="0"/>
              </a:rPr>
              <a:t> был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Чарлз </a:t>
            </a:r>
            <a:r>
              <a:rPr lang="ru-RU" sz="27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Ро́берт</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7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Да́рвин</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 – английский натуралист</a:t>
            </a:r>
            <a:r>
              <a:rPr lang="ru-RU" sz="2700" b="1" dirty="0">
                <a:latin typeface="Arial" pitchFamily="34" charset="0"/>
                <a:cs typeface="Arial" pitchFamily="34" charset="0"/>
              </a:rPr>
              <a:t> и </a:t>
            </a:r>
            <a:r>
              <a:rPr lang="ru-RU" sz="2700" b="1" dirty="0" smtClean="0">
                <a:latin typeface="Arial" pitchFamily="34" charset="0"/>
                <a:cs typeface="Arial" pitchFamily="34" charset="0"/>
              </a:rPr>
              <a:t>путешественник. </a:t>
            </a:r>
          </a:p>
          <a:p>
            <a:pPr indent="450000"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a:t>
            </a:r>
            <a:r>
              <a:rPr lang="ru-RU" sz="2800" b="1" dirty="0" smtClean="0">
                <a:latin typeface="Arial" pitchFamily="34" charset="0"/>
                <a:cs typeface="Arial" pitchFamily="34" charset="0"/>
              </a:rPr>
              <a:t>книгах </a:t>
            </a:r>
            <a:r>
              <a:rPr lang="ru-RU" sz="2800" b="1" dirty="0">
                <a:latin typeface="Arial" pitchFamily="34" charset="0"/>
                <a:cs typeface="Arial" pitchFamily="34" charset="0"/>
              </a:rPr>
              <a:t>«</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Происхождение человека и половой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отбор</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О выражении эмоций у человека и животных</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a:latin typeface="Arial" pitchFamily="34" charset="0"/>
                <a:cs typeface="Arial" pitchFamily="34" charset="0"/>
              </a:rPr>
              <a:t>где Дарвин привёл аргументы в пользу естественного </a:t>
            </a:r>
            <a:r>
              <a:rPr lang="ru-RU" sz="2800" b="1" dirty="0" smtClean="0">
                <a:latin typeface="Arial" pitchFamily="34" charset="0"/>
                <a:cs typeface="Arial" pitchFamily="34" charset="0"/>
              </a:rPr>
              <a:t>происхождения </a:t>
            </a:r>
            <a:r>
              <a:rPr lang="ru-RU" sz="2800" b="1" dirty="0">
                <a:latin typeface="Arial" pitchFamily="34" charset="0"/>
                <a:cs typeface="Arial" pitchFamily="34" charset="0"/>
              </a:rPr>
              <a:t>человека от животных (обезьяноподобных предков). </a:t>
            </a:r>
            <a:r>
              <a:rPr lang="ru-RU" sz="2800" b="1" dirty="0" smtClean="0">
                <a:latin typeface="Arial" pitchFamily="34" charset="0"/>
                <a:cs typeface="Arial" pitchFamily="34" charset="0"/>
              </a:rPr>
              <a:t>Указал на роль социальных факторов.</a:t>
            </a:r>
            <a:endParaRPr lang="ru-RU" sz="2700" b="1" dirty="0">
              <a:latin typeface="Arial" pitchFamily="34" charset="0"/>
              <a:cs typeface="Arial"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223145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907704" y="5810037"/>
            <a:ext cx="3741253" cy="7463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Фридрих Энгельс</a:t>
            </a:r>
          </a:p>
          <a:p>
            <a:pPr algn="ctr">
              <a:lnSpc>
                <a:spcPct val="85000"/>
              </a:lnSpc>
            </a:pPr>
            <a:r>
              <a:rPr lang="ru-RU" sz="2500" b="1" dirty="0" smtClean="0">
                <a:ln w="11430"/>
                <a:effectLst>
                  <a:outerShdw blurRad="50800" dist="39000" dir="5460000" algn="tl">
                    <a:srgbClr val="000000">
                      <a:alpha val="38000"/>
                    </a:srgbClr>
                  </a:outerShdw>
                </a:effectLst>
                <a:latin typeface="Arial Black" pitchFamily="34" charset="0"/>
                <a:cs typeface="Arial" pitchFamily="34" charset="0"/>
              </a:rPr>
              <a:t>(1820–1895)</a:t>
            </a:r>
            <a:endParaRPr lang="ru-RU" sz="2500" b="1" dirty="0">
              <a:ln w="11430"/>
              <a:effectLst>
                <a:outerShdw blurRad="50800" dist="39000" dir="5460000" algn="tl">
                  <a:srgbClr val="000000">
                    <a:alpha val="38000"/>
                  </a:srgbClr>
                </a:outerShdw>
              </a:effectLst>
            </a:endParaRPr>
          </a:p>
        </p:txBody>
      </p:sp>
      <p:pic>
        <p:nvPicPr>
          <p:cNvPr id="16" name="Picture 2" descr="http://fs1.ppt4web.ru/images/95241/118848/640/img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414" t="79831" r="79159"/>
          <a:stretch/>
        </p:blipFill>
        <p:spPr bwMode="auto">
          <a:xfrm>
            <a:off x="369787" y="5000636"/>
            <a:ext cx="1475825" cy="1796425"/>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73739"/>
            <a:ext cx="8784976" cy="4853636"/>
          </a:xfrm>
          <a:prstGeom prst="rect">
            <a:avLst/>
          </a:prstGeom>
        </p:spPr>
        <p:txBody>
          <a:bodyPr wrap="square">
            <a:spAutoFit/>
          </a:bodyPr>
          <a:lstStyle/>
          <a:p>
            <a:pPr indent="450000" algn="just">
              <a:lnSpc>
                <a:spcPct val="85000"/>
              </a:lnSpc>
            </a:pPr>
            <a:r>
              <a:rPr lang="ru-RU" sz="2600" b="1" dirty="0">
                <a:latin typeface="Arial" pitchFamily="34" charset="0"/>
                <a:cs typeface="Arial" pitchFamily="34" charset="0"/>
              </a:rPr>
              <a:t>Огромное значение труда в происхождении человека было обосновано философом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Ф. Энгельсом </a:t>
            </a:r>
            <a:r>
              <a:rPr lang="ru-RU" sz="2600" b="1" dirty="0">
                <a:latin typeface="Arial" pitchFamily="34" charset="0"/>
                <a:cs typeface="Arial" pitchFamily="34" charset="0"/>
              </a:rPr>
              <a:t>в работе «</a:t>
            </a:r>
            <a:r>
              <a:rPr lang="ru-RU" sz="2600" b="1" dirty="0">
                <a:solidFill>
                  <a:srgbClr val="9D2349"/>
                </a:solidFill>
                <a:effectLst>
                  <a:outerShdw blurRad="38100" dist="38100" dir="2700000" algn="tl">
                    <a:srgbClr val="000000">
                      <a:alpha val="43137"/>
                    </a:srgbClr>
                  </a:outerShdw>
                </a:effectLst>
                <a:latin typeface="Arial" pitchFamily="34" charset="0"/>
                <a:cs typeface="Arial" pitchFamily="34" charset="0"/>
              </a:rPr>
              <a:t>Роль труда в процессе превращения обезьяны в человека</a:t>
            </a:r>
            <a:r>
              <a:rPr lang="ru-RU" sz="2600" b="1" dirty="0">
                <a:latin typeface="Arial" pitchFamily="34" charset="0"/>
                <a:cs typeface="Arial" pitchFamily="34" charset="0"/>
              </a:rPr>
              <a:t>». Кроме труда Энгельс обратил внимание на другие факторы антропогенеза: речь и общественный образ жизни.</a:t>
            </a:r>
          </a:p>
          <a:p>
            <a:pPr indent="450000" algn="just">
              <a:lnSpc>
                <a:spcPct val="85000"/>
              </a:lnSpc>
            </a:pP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Современная теория </a:t>
            </a:r>
            <a:r>
              <a:rPr lang="ru-RU" sz="2600" b="1" dirty="0">
                <a:latin typeface="Arial" pitchFamily="34" charset="0"/>
                <a:cs typeface="Arial" pitchFamily="34" charset="0"/>
              </a:rPr>
              <a:t>происхождения человека </a:t>
            </a:r>
            <a:r>
              <a:rPr lang="ru-RU" sz="2600" b="1" dirty="0">
                <a:solidFill>
                  <a:srgbClr val="9D2349"/>
                </a:solidFill>
                <a:effectLst>
                  <a:outerShdw blurRad="38100" dist="38100" dir="2700000" algn="tl">
                    <a:srgbClr val="000000">
                      <a:alpha val="43137"/>
                    </a:srgbClr>
                  </a:outerShdw>
                </a:effectLst>
                <a:latin typeface="Arial" pitchFamily="34" charset="0"/>
                <a:cs typeface="Arial" pitchFamily="34" charset="0"/>
              </a:rPr>
              <a:t>опирается в основном на данные сравнительной анатомии, физиологии и эмбриологии</a:t>
            </a:r>
            <a:r>
              <a:rPr lang="ru-RU" sz="2600" b="1" dirty="0">
                <a:latin typeface="Arial" pitchFamily="34" charset="0"/>
                <a:cs typeface="Arial" pitchFamily="34" charset="0"/>
              </a:rPr>
              <a:t>, а также на результаты исследования ископаемых остатков. Одним из ее важнейших положений является признание параллельности эволюции высшей нервной деятельности и морфологических признаков.</a:t>
            </a: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957000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пишу 1"/>
          <p:cNvPicPr>
            <a:picLocks noChangeAspect="1" noChangeArrowheads="1" noCrop="1"/>
          </p:cNvPicPr>
          <p:nvPr/>
        </p:nvPicPr>
        <p:blipFill rotWithShape="1">
          <a:blip r:embed="rId2"/>
          <a:srcRect/>
          <a:stretch>
            <a:fillRect/>
          </a:stretch>
        </p:blipFill>
        <p:spPr>
          <a:xfrm>
            <a:off x="8494713" y="5000636"/>
            <a:ext cx="649287" cy="1295400"/>
          </a:xfrm>
          <a:prstGeom prst="rect">
            <a:avLst/>
          </a:prstGeom>
          <a:noFill/>
          <a:ln w="9525">
            <a:noFill/>
            <a:miter/>
          </a:ln>
        </p:spPr>
      </p:pic>
      <p:sp>
        <p:nvSpPr>
          <p:cNvPr id="15" name="Прямоугольник 14"/>
          <p:cNvSpPr/>
          <p:nvPr/>
        </p:nvSpPr>
        <p:spPr>
          <a:xfrm>
            <a:off x="971599" y="223644"/>
            <a:ext cx="7299299" cy="648072"/>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5000"/>
              </a:lnSpc>
              <a:defRPr/>
            </a:pPr>
            <a:r>
              <a:rPr lang="ru-RU" altLang="en-US"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Движущие силы антропогенеза</a:t>
            </a:r>
            <a:endParaRPr lang="en-US" altLang="ru-RU"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
        <p:nvSpPr>
          <p:cNvPr id="16" name="Прямоугольник 15"/>
          <p:cNvSpPr/>
          <p:nvPr/>
        </p:nvSpPr>
        <p:spPr>
          <a:xfrm>
            <a:off x="479376" y="1124744"/>
            <a:ext cx="3168352" cy="648072"/>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Биологические</a:t>
            </a:r>
          </a:p>
        </p:txBody>
      </p:sp>
      <p:sp>
        <p:nvSpPr>
          <p:cNvPr id="17" name="Прямоугольник 16"/>
          <p:cNvSpPr/>
          <p:nvPr/>
        </p:nvSpPr>
        <p:spPr>
          <a:xfrm>
            <a:off x="5519936" y="1124744"/>
            <a:ext cx="3168352" cy="648072"/>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Социальные</a:t>
            </a:r>
          </a:p>
        </p:txBody>
      </p:sp>
      <p:cxnSp>
        <p:nvCxnSpPr>
          <p:cNvPr id="19" name="Прямая со стрелкой 18"/>
          <p:cNvCxnSpPr/>
          <p:nvPr/>
        </p:nvCxnSpPr>
        <p:spPr>
          <a:xfrm rot="16200000" flipH="1">
            <a:off x="2207568" y="980728"/>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20" name="Прямая со стрелкой 19"/>
          <p:cNvCxnSpPr/>
          <p:nvPr/>
        </p:nvCxnSpPr>
        <p:spPr>
          <a:xfrm rot="16200000" flipH="1">
            <a:off x="6672064" y="980728"/>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sp>
        <p:nvSpPr>
          <p:cNvPr id="21" name="Прямоугольник 20"/>
          <p:cNvSpPr/>
          <p:nvPr/>
        </p:nvSpPr>
        <p:spPr>
          <a:xfrm>
            <a:off x="479376" y="2708920"/>
            <a:ext cx="3816424"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0000"/>
              </a:lnSpc>
              <a:defRPr/>
            </a:pPr>
            <a:r>
              <a:rPr lang="ru-RU" altLang="en-US" sz="2700" b="1" dirty="0">
                <a:ln>
                  <a:solidFill>
                    <a:sysClr val="windowText" lastClr="000000"/>
                  </a:solidFill>
                </a:ln>
                <a:solidFill>
                  <a:schemeClr val="tx1"/>
                </a:solidFill>
                <a:latin typeface="Arial" pitchFamily="34" charset="0"/>
                <a:cs typeface="Arial" pitchFamily="34" charset="0"/>
              </a:rPr>
              <a:t>Борьба за существование</a:t>
            </a:r>
          </a:p>
        </p:txBody>
      </p:sp>
      <p:sp>
        <p:nvSpPr>
          <p:cNvPr id="22" name="Прямоугольник 21"/>
          <p:cNvSpPr/>
          <p:nvPr/>
        </p:nvSpPr>
        <p:spPr>
          <a:xfrm>
            <a:off x="479376" y="1916832"/>
            <a:ext cx="3816424"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0000"/>
              </a:lnSpc>
              <a:defRPr/>
            </a:pPr>
            <a:r>
              <a:rPr lang="ru-RU" altLang="en-US" sz="2700" b="1" dirty="0">
                <a:ln>
                  <a:solidFill>
                    <a:sysClr val="windowText" lastClr="000000"/>
                  </a:solidFill>
                </a:ln>
                <a:solidFill>
                  <a:schemeClr val="tx1"/>
                </a:solidFill>
                <a:latin typeface="Arial" pitchFamily="34" charset="0"/>
                <a:cs typeface="Arial" pitchFamily="34" charset="0"/>
              </a:rPr>
              <a:t>Наследственная изменчивость</a:t>
            </a:r>
          </a:p>
        </p:txBody>
      </p:sp>
      <p:sp>
        <p:nvSpPr>
          <p:cNvPr id="23" name="Прямоугольник 22"/>
          <p:cNvSpPr/>
          <p:nvPr/>
        </p:nvSpPr>
        <p:spPr>
          <a:xfrm>
            <a:off x="479376" y="5949280"/>
            <a:ext cx="3816424"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Дрейф генов</a:t>
            </a:r>
          </a:p>
        </p:txBody>
      </p:sp>
      <p:sp>
        <p:nvSpPr>
          <p:cNvPr id="24" name="Прямоугольник 23"/>
          <p:cNvSpPr/>
          <p:nvPr/>
        </p:nvSpPr>
        <p:spPr>
          <a:xfrm>
            <a:off x="479376" y="3573016"/>
            <a:ext cx="3816424" cy="576063"/>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0000"/>
              </a:lnSpc>
              <a:defRPr/>
            </a:pPr>
            <a:r>
              <a:rPr lang="ru-RU" altLang="en-US" sz="2700" b="1" dirty="0" smtClean="0">
                <a:ln>
                  <a:solidFill>
                    <a:sysClr val="windowText" lastClr="000000"/>
                  </a:solidFill>
                </a:ln>
                <a:solidFill>
                  <a:schemeClr val="tx1"/>
                </a:solidFill>
                <a:latin typeface="Arial" pitchFamily="34" charset="0"/>
                <a:cs typeface="Arial" pitchFamily="34" charset="0"/>
              </a:rPr>
              <a:t>Естественный отбор</a:t>
            </a:r>
            <a:endParaRPr lang="ru-RU" altLang="en-US" sz="2700" b="1" dirty="0">
              <a:ln>
                <a:solidFill>
                  <a:sysClr val="windowText" lastClr="000000"/>
                </a:solidFill>
              </a:ln>
              <a:solidFill>
                <a:schemeClr val="tx1"/>
              </a:solidFill>
              <a:latin typeface="Arial" pitchFamily="34" charset="0"/>
              <a:cs typeface="Arial" pitchFamily="34" charset="0"/>
            </a:endParaRPr>
          </a:p>
        </p:txBody>
      </p:sp>
      <p:sp>
        <p:nvSpPr>
          <p:cNvPr id="25" name="Прямоугольник 24"/>
          <p:cNvSpPr/>
          <p:nvPr/>
        </p:nvSpPr>
        <p:spPr>
          <a:xfrm>
            <a:off x="479376" y="4365104"/>
            <a:ext cx="3816424"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Изоляция</a:t>
            </a:r>
          </a:p>
        </p:txBody>
      </p:sp>
      <p:sp>
        <p:nvSpPr>
          <p:cNvPr id="26" name="Прямоугольник 25"/>
          <p:cNvSpPr/>
          <p:nvPr/>
        </p:nvSpPr>
        <p:spPr>
          <a:xfrm>
            <a:off x="479376" y="5157192"/>
            <a:ext cx="3816423"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0000"/>
              </a:lnSpc>
              <a:defRPr/>
            </a:pPr>
            <a:r>
              <a:rPr lang="ru-RU" altLang="en-US" sz="2700" b="1" dirty="0">
                <a:ln>
                  <a:solidFill>
                    <a:sysClr val="windowText" lastClr="000000"/>
                  </a:solidFill>
                </a:ln>
                <a:solidFill>
                  <a:schemeClr val="tx1"/>
                </a:solidFill>
                <a:latin typeface="Arial" pitchFamily="34" charset="0"/>
                <a:cs typeface="Arial" pitchFamily="34" charset="0"/>
              </a:rPr>
              <a:t>Популяционные волны</a:t>
            </a:r>
          </a:p>
        </p:txBody>
      </p:sp>
      <p:sp>
        <p:nvSpPr>
          <p:cNvPr id="27" name="Прямоугольник 26"/>
          <p:cNvSpPr/>
          <p:nvPr/>
        </p:nvSpPr>
        <p:spPr>
          <a:xfrm>
            <a:off x="5519936" y="2060848"/>
            <a:ext cx="3168352" cy="720080"/>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5000"/>
              </a:lnSpc>
              <a:defRPr/>
            </a:pPr>
            <a:r>
              <a:rPr lang="ru-RU" altLang="en-US" sz="2800" b="1" dirty="0">
                <a:ln>
                  <a:solidFill>
                    <a:sysClr val="windowText" lastClr="000000"/>
                  </a:solidFill>
                </a:ln>
                <a:solidFill>
                  <a:schemeClr val="tx1"/>
                </a:solidFill>
                <a:latin typeface="Arial" pitchFamily="34" charset="0"/>
                <a:cs typeface="Arial" pitchFamily="34" charset="0"/>
              </a:rPr>
              <a:t>Трудовая деятельность</a:t>
            </a:r>
          </a:p>
        </p:txBody>
      </p:sp>
      <p:sp>
        <p:nvSpPr>
          <p:cNvPr id="28" name="Прямоугольник 27"/>
          <p:cNvSpPr/>
          <p:nvPr/>
        </p:nvSpPr>
        <p:spPr>
          <a:xfrm>
            <a:off x="5519935" y="3068960"/>
            <a:ext cx="3168352" cy="720080"/>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5000"/>
              </a:lnSpc>
              <a:defRPr/>
            </a:pPr>
            <a:r>
              <a:rPr lang="ru-RU" altLang="en-US" sz="2800" b="1" dirty="0">
                <a:ln>
                  <a:solidFill>
                    <a:sysClr val="windowText" lastClr="000000"/>
                  </a:solidFill>
                </a:ln>
                <a:solidFill>
                  <a:schemeClr val="tx1"/>
                </a:solidFill>
                <a:latin typeface="Arial" pitchFamily="34" charset="0"/>
                <a:cs typeface="Arial" pitchFamily="34" charset="0"/>
              </a:rPr>
              <a:t>Общественный образ жизни</a:t>
            </a:r>
          </a:p>
        </p:txBody>
      </p:sp>
      <p:sp>
        <p:nvSpPr>
          <p:cNvPr id="29" name="Прямоугольник 28"/>
          <p:cNvSpPr/>
          <p:nvPr/>
        </p:nvSpPr>
        <p:spPr>
          <a:xfrm>
            <a:off x="5497444" y="4053704"/>
            <a:ext cx="3168352" cy="720080"/>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5000"/>
              </a:lnSpc>
              <a:defRPr/>
            </a:pPr>
            <a:r>
              <a:rPr lang="ru-RU" altLang="en-US" sz="2800" b="1" dirty="0">
                <a:ln>
                  <a:solidFill>
                    <a:sysClr val="windowText" lastClr="000000"/>
                  </a:solidFill>
                </a:ln>
                <a:solidFill>
                  <a:schemeClr val="tx1"/>
                </a:solidFill>
                <a:latin typeface="Arial" pitchFamily="34" charset="0"/>
                <a:cs typeface="Arial" pitchFamily="34" charset="0"/>
              </a:rPr>
              <a:t>Развитое сознание</a:t>
            </a:r>
          </a:p>
        </p:txBody>
      </p:sp>
      <p:sp>
        <p:nvSpPr>
          <p:cNvPr id="30" name="Прямоугольник 29"/>
          <p:cNvSpPr/>
          <p:nvPr/>
        </p:nvSpPr>
        <p:spPr>
          <a:xfrm>
            <a:off x="5538608" y="5085184"/>
            <a:ext cx="3168352" cy="720080"/>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Речь</a:t>
            </a:r>
          </a:p>
        </p:txBody>
      </p:sp>
      <p:cxnSp>
        <p:nvCxnSpPr>
          <p:cNvPr id="31" name="Соединительная линия уступом 30"/>
          <p:cNvCxnSpPr>
            <a:stCxn id="16" idx="1"/>
            <a:endCxn id="23" idx="1"/>
          </p:cNvCxnSpPr>
          <p:nvPr/>
        </p:nvCxnSpPr>
        <p:spPr>
          <a:xfrm>
            <a:off x="479394" y="1448780"/>
            <a:ext cx="1588" cy="4788532"/>
          </a:xfrm>
          <a:prstGeom prst="bentConnector3">
            <a:avLst>
              <a:gd name="adj1" fmla="val -17739344"/>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3" name="Прямая со стрелкой 32"/>
          <p:cNvCxnSpPr>
            <a:endCxn id="22" idx="1"/>
          </p:cNvCxnSpPr>
          <p:nvPr/>
        </p:nvCxnSpPr>
        <p:spPr>
          <a:xfrm>
            <a:off x="191344" y="2204864"/>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5" name="Прямая со стрелкой 34"/>
          <p:cNvCxnSpPr>
            <a:endCxn id="21" idx="1"/>
          </p:cNvCxnSpPr>
          <p:nvPr/>
        </p:nvCxnSpPr>
        <p:spPr>
          <a:xfrm>
            <a:off x="191344" y="2996952"/>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6" name="Прямая со стрелкой 35"/>
          <p:cNvCxnSpPr>
            <a:endCxn id="24" idx="1"/>
          </p:cNvCxnSpPr>
          <p:nvPr/>
        </p:nvCxnSpPr>
        <p:spPr>
          <a:xfrm flipV="1">
            <a:off x="191344" y="3861047"/>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7" name="Прямая со стрелкой 36"/>
          <p:cNvCxnSpPr>
            <a:endCxn id="25" idx="1"/>
          </p:cNvCxnSpPr>
          <p:nvPr/>
        </p:nvCxnSpPr>
        <p:spPr>
          <a:xfrm>
            <a:off x="191344" y="4653136"/>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8" name="Прямая со стрелкой 37"/>
          <p:cNvCxnSpPr>
            <a:endCxn id="26" idx="1"/>
          </p:cNvCxnSpPr>
          <p:nvPr/>
        </p:nvCxnSpPr>
        <p:spPr>
          <a:xfrm>
            <a:off x="191344" y="5445224"/>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9" name="Соединительная линия уступом 38"/>
          <p:cNvCxnSpPr>
            <a:stCxn id="17" idx="3"/>
            <a:endCxn id="30" idx="3"/>
          </p:cNvCxnSpPr>
          <p:nvPr/>
        </p:nvCxnSpPr>
        <p:spPr>
          <a:xfrm>
            <a:off x="8688288" y="1448780"/>
            <a:ext cx="18672" cy="3996444"/>
          </a:xfrm>
          <a:prstGeom prst="bentConnector3">
            <a:avLst>
              <a:gd name="adj1" fmla="val 1324293"/>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40" name="Прямая со стрелкой 39"/>
          <p:cNvCxnSpPr>
            <a:endCxn id="27" idx="3"/>
          </p:cNvCxnSpPr>
          <p:nvPr/>
        </p:nvCxnSpPr>
        <p:spPr>
          <a:xfrm rot="10800000">
            <a:off x="8688288" y="2420888"/>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41" name="Прямая со стрелкой 40"/>
          <p:cNvCxnSpPr>
            <a:endCxn id="28" idx="3"/>
          </p:cNvCxnSpPr>
          <p:nvPr/>
        </p:nvCxnSpPr>
        <p:spPr>
          <a:xfrm rot="10800000">
            <a:off x="8688288" y="3429000"/>
            <a:ext cx="288033"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43" name="Прямая со стрелкой 42"/>
          <p:cNvCxnSpPr>
            <a:endCxn id="29" idx="3"/>
          </p:cNvCxnSpPr>
          <p:nvPr/>
        </p:nvCxnSpPr>
        <p:spPr>
          <a:xfrm rot="10800000">
            <a:off x="8665796" y="4413744"/>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sp>
        <p:nvSpPr>
          <p:cNvPr id="3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назад 3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2" name="Управляющая кнопка: домой 4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238436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459181" y="2996952"/>
            <a:ext cx="6615914" cy="76944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4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Человеческие расы</a:t>
            </a:r>
            <a:endParaRPr lang="ru-RU" sz="44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pic>
        <p:nvPicPr>
          <p:cNvPr id="1026" name="Picture 2" descr="D:\диск D\01.03.16-домашние документы\Колледж Строитель\Биология\Лекции по биол\5-Происхождение человека\Человеческие расы\6f592483d3859aaa325df0e54bb710819e9e846f.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3813195"/>
            <a:ext cx="4754563"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D:\диск D\01.03.16-домашние документы\Колледж Строитель\Биология\Лекции по биол\5-Происхождение человека\Человеческие расы\orig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5" y="200265"/>
            <a:ext cx="4266685" cy="29546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s00.infourok.ru/images/doc/178/203962/img1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585" t="3050" r="2712" b="23180"/>
          <a:stretch/>
        </p:blipFill>
        <p:spPr bwMode="auto">
          <a:xfrm>
            <a:off x="1475656" y="2416307"/>
            <a:ext cx="6417046" cy="37489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07504" y="119997"/>
            <a:ext cx="8856984" cy="2160591"/>
          </a:xfrm>
          <a:prstGeom prst="rect">
            <a:avLst/>
          </a:prstGeom>
        </p:spPr>
        <p:txBody>
          <a:bodyPr wrap="square">
            <a:spAutoFit/>
          </a:bodyPr>
          <a:lstStyle/>
          <a:p>
            <a:pPr indent="450000" algn="just">
              <a:lnSpc>
                <a:spcPct val="80000"/>
              </a:lnSpc>
            </a:pPr>
            <a:r>
              <a:rPr lang="ru-RU" sz="2800" b="1" dirty="0" smtClean="0">
                <a:latin typeface="Arial" pitchFamily="34" charset="0"/>
                <a:cs typeface="Arial" pitchFamily="34" charset="0"/>
              </a:rPr>
              <a:t>Древние люди расселялись по Азии и Европе, а затем, в Америке и Австралии. Их облик постепенно менялся. Отдельные группы жили далеко друг от друга в разных климатических условиях – это и привело к образованию трех основных человеческих рас.</a:t>
            </a:r>
            <a:endParaRPr lang="ru-RU" sz="2800" b="1" dirty="0"/>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137489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oombob.ru/img/picture/Apr/08/122da3145a07a718ee021a18537a327d/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7648"/>
          <a:stretch/>
        </p:blipFill>
        <p:spPr bwMode="auto">
          <a:xfrm>
            <a:off x="251520" y="116632"/>
            <a:ext cx="8412041" cy="66101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96579" y="1052736"/>
            <a:ext cx="8715436" cy="1858201"/>
          </a:xfrm>
          <a:prstGeom prst="rect">
            <a:avLst/>
          </a:prstGeom>
        </p:spPr>
        <p:txBody>
          <a:bodyPr wrap="square">
            <a:spAutoFit/>
          </a:bodyPr>
          <a:lstStyle/>
          <a:p>
            <a:pPr marL="266700" indent="-266700" algn="just">
              <a:lnSpc>
                <a:spcPct val="85000"/>
              </a:lnSpc>
              <a:buClr>
                <a:srgbClr val="C00000"/>
              </a:buClr>
            </a:pPr>
            <a:r>
              <a:rPr lang="ru-RU" sz="2700" b="1" dirty="0" smtClean="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700" b="1" dirty="0" smtClean="0">
              <a:ln w="1905"/>
              <a:solidFill>
                <a:schemeClr val="accent2">
                  <a:lumMod val="50000"/>
                </a:schemeClr>
              </a:solidFill>
              <a:latin typeface="Arial" pitchFamily="34" charset="0"/>
              <a:cs typeface="Arial" pitchFamily="34" charset="0"/>
            </a:endParaRPr>
          </a:p>
          <a:p>
            <a:pPr algn="just">
              <a:lnSpc>
                <a:spcPct val="85000"/>
              </a:lnSpc>
            </a:pPr>
            <a:r>
              <a:rPr lang="ru-RU" sz="2700" b="1" dirty="0">
                <a:solidFill>
                  <a:schemeClr val="accent3">
                    <a:lumMod val="50000"/>
                  </a:schemeClr>
                </a:solidFill>
                <a:latin typeface="Arial" pitchFamily="34" charset="0"/>
                <a:cs typeface="Arial" pitchFamily="34" charset="0"/>
                <a:hlinkClick r:id="rId5" action="ppaction://hlinksldjump"/>
              </a:rPr>
              <a:t>Антропогенез</a:t>
            </a:r>
            <a:r>
              <a:rPr lang="ru-RU" sz="2700" b="1" dirty="0" smtClean="0">
                <a:solidFill>
                  <a:schemeClr val="accent3">
                    <a:lumMod val="50000"/>
                  </a:schemeClr>
                </a:solidFill>
                <a:latin typeface="Arial" pitchFamily="34" charset="0"/>
                <a:cs typeface="Arial" pitchFamily="34" charset="0"/>
                <a:hlinkClick r:id="rId5" action="ppaction://hlinksldjump"/>
              </a:rPr>
              <a:t>.</a:t>
            </a:r>
            <a:r>
              <a:rPr lang="ru-RU" sz="2700" b="1" dirty="0" smtClean="0">
                <a:solidFill>
                  <a:schemeClr val="accent3">
                    <a:lumMod val="50000"/>
                  </a:schemeClr>
                </a:solidFill>
                <a:latin typeface="Arial" pitchFamily="34" charset="0"/>
                <a:cs typeface="Arial" pitchFamily="34" charset="0"/>
              </a:rPr>
              <a:t> </a:t>
            </a:r>
            <a:r>
              <a:rPr lang="ru-RU" sz="2700" b="1" dirty="0" smtClean="0">
                <a:solidFill>
                  <a:schemeClr val="accent3">
                    <a:lumMod val="50000"/>
                  </a:schemeClr>
                </a:solidFill>
                <a:latin typeface="Arial" pitchFamily="34" charset="0"/>
                <a:cs typeface="Arial" pitchFamily="34" charset="0"/>
                <a:hlinkClick r:id="rId6" action="ppaction://hlinksldjump"/>
              </a:rPr>
              <a:t>Человеческие </a:t>
            </a:r>
            <a:r>
              <a:rPr lang="ru-RU" sz="2700" b="1" dirty="0">
                <a:solidFill>
                  <a:schemeClr val="accent3">
                    <a:lumMod val="50000"/>
                  </a:schemeClr>
                </a:solidFill>
                <a:latin typeface="Arial" pitchFamily="34" charset="0"/>
                <a:cs typeface="Arial" pitchFamily="34" charset="0"/>
                <a:hlinkClick r:id="rId6" action="ppaction://hlinksldjump"/>
              </a:rPr>
              <a:t>расы.</a:t>
            </a:r>
            <a:endParaRPr lang="ru-RU" sz="2700" b="1" i="1" dirty="0">
              <a:solidFill>
                <a:schemeClr val="accent3">
                  <a:lumMod val="50000"/>
                </a:schemeClr>
              </a:solidFill>
              <a:latin typeface="Arial" pitchFamily="34" charset="0"/>
              <a:ea typeface="Times New Roman"/>
              <a:cs typeface="Arial" pitchFamily="34" charset="0"/>
            </a:endParaRPr>
          </a:p>
          <a:p>
            <a:pPr algn="just">
              <a:lnSpc>
                <a:spcPct val="85000"/>
              </a:lnSpc>
            </a:pPr>
            <a:r>
              <a:rPr lang="ru-RU" sz="2700" b="1" dirty="0">
                <a:solidFill>
                  <a:schemeClr val="accent3">
                    <a:lumMod val="50000"/>
                  </a:schemeClr>
                </a:solidFill>
                <a:latin typeface="Arial" pitchFamily="34" charset="0"/>
                <a:cs typeface="Arial" pitchFamily="34" charset="0"/>
                <a:hlinkClick r:id="rId7" action="ppaction://hlinksldjump"/>
              </a:rPr>
              <a:t>Практическая работа № </a:t>
            </a:r>
            <a:r>
              <a:rPr lang="ru-RU" sz="2700" b="1" dirty="0" smtClean="0">
                <a:solidFill>
                  <a:schemeClr val="accent3">
                    <a:lumMod val="50000"/>
                  </a:schemeClr>
                </a:solidFill>
                <a:latin typeface="Arial" pitchFamily="34" charset="0"/>
                <a:cs typeface="Arial" pitchFamily="34" charset="0"/>
                <a:hlinkClick r:id="rId7" action="ppaction://hlinksldjump"/>
              </a:rPr>
              <a:t>3 «</a:t>
            </a:r>
            <a:r>
              <a:rPr lang="ru-RU" sz="2700" b="1" dirty="0">
                <a:solidFill>
                  <a:schemeClr val="accent3">
                    <a:lumMod val="50000"/>
                  </a:schemeClr>
                </a:solidFill>
                <a:latin typeface="Arial" pitchFamily="34" charset="0"/>
                <a:cs typeface="Arial" pitchFamily="34" charset="0"/>
                <a:hlinkClick r:id="rId7" action="ppaction://hlinksldjump"/>
              </a:rPr>
              <a:t>Анализ и оценка различных гипотез о происхождении человека»</a:t>
            </a:r>
            <a:endParaRPr lang="ru-RU" sz="2700" b="1" dirty="0">
              <a:solidFill>
                <a:schemeClr val="accent3">
                  <a:lumMod val="50000"/>
                </a:schemeClr>
              </a:solidFill>
              <a:latin typeface="Arial" pitchFamily="34" charset="0"/>
              <a:ea typeface="Times New Roman"/>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hlinkClick r:id="rId8" action="ppaction://hlinksldjump"/>
              </a:rPr>
              <a:t>Использованные </a:t>
            </a:r>
            <a:r>
              <a:rPr lang="ru-RU" sz="2700" b="1" dirty="0" smtClean="0">
                <a:solidFill>
                  <a:schemeClr val="accent2">
                    <a:lumMod val="50000"/>
                  </a:schemeClr>
                </a:solidFill>
                <a:latin typeface="Arial" pitchFamily="34" charset="0"/>
                <a:cs typeface="Arial" pitchFamily="34" charset="0"/>
                <a:hlinkClick r:id="rId8" action="ppaction://hlinksldjump"/>
              </a:rPr>
              <a:t>источники.</a:t>
            </a:r>
            <a:endParaRPr lang="ru-RU" sz="2800" dirty="0"/>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v.900igr.net:10/datas/geografija/CHelovecheskie-rasy/0004-004-Rasa-eto-bolshaja-gruppa-ljudej-otlichajuschiesja-nekotorymi-fizicheskimi.jpg"/>
          <p:cNvPicPr>
            <a:picLocks noChangeAspect="1" noChangeArrowheads="1"/>
          </p:cNvPicPr>
          <p:nvPr/>
        </p:nvPicPr>
        <p:blipFill rotWithShape="1">
          <a:blip r:embed="rId2"/>
          <a:srcRect l="17120" t="24370" r="9890" b="41110"/>
          <a:stretch>
            <a:fillRect/>
          </a:stretch>
        </p:blipFill>
        <p:spPr>
          <a:xfrm>
            <a:off x="457978" y="1673981"/>
            <a:ext cx="8114550" cy="2520280"/>
          </a:xfrm>
          <a:prstGeom prst="rect">
            <a:avLst/>
          </a:prstGeom>
          <a:ln>
            <a:noFill/>
          </a:ln>
          <a:effectLst>
            <a:softEdge rad="112500"/>
          </a:effectLst>
        </p:spPr>
      </p:pic>
      <p:pic>
        <p:nvPicPr>
          <p:cNvPr id="8" name="Picture 12" descr="пишу 1"/>
          <p:cNvPicPr>
            <a:picLocks noChangeAspect="1" noChangeArrowheads="1" noCrop="1"/>
          </p:cNvPicPr>
          <p:nvPr/>
        </p:nvPicPr>
        <p:blipFill rotWithShape="1">
          <a:blip r:embed="rId3"/>
          <a:srcRect/>
          <a:stretch>
            <a:fillRect/>
          </a:stretch>
        </p:blipFill>
        <p:spPr>
          <a:xfrm>
            <a:off x="8494713" y="5000636"/>
            <a:ext cx="649287" cy="1295400"/>
          </a:xfrm>
          <a:prstGeom prst="rect">
            <a:avLst/>
          </a:prstGeom>
          <a:noFill/>
          <a:ln w="9525">
            <a:noFill/>
            <a:miter/>
          </a:ln>
        </p:spPr>
      </p:pic>
      <p:sp>
        <p:nvSpPr>
          <p:cNvPr id="12" name="TextBox 11"/>
          <p:cNvSpPr txBox="1"/>
          <p:nvPr/>
        </p:nvSpPr>
        <p:spPr>
          <a:xfrm>
            <a:off x="250420" y="116632"/>
            <a:ext cx="8786076" cy="1557349"/>
          </a:xfrm>
          <a:prstGeom prst="rect">
            <a:avLst/>
          </a:prstGeom>
        </p:spPr>
        <p:txBody>
          <a:bodyPr wrap="square">
            <a:spAutoFit/>
          </a:bodyPr>
          <a:lstStyle/>
          <a:p>
            <a:pPr indent="450000" algn="just">
              <a:lnSpc>
                <a:spcPct val="85000"/>
              </a:lnSpc>
              <a:defRPr/>
            </a:pPr>
            <a:r>
              <a:rPr lang="ru-RU" altLang="en-US" sz="2800" b="1" dirty="0" smtClean="0">
                <a:ln w="1905">
                  <a:solidFill>
                    <a:sysClr val="windowText" lastClr="000000"/>
                  </a:solidFill>
                </a:ln>
                <a:solidFill>
                  <a:srgbClr val="C00000"/>
                </a:solidFill>
                <a:effectLst>
                  <a:innerShdw blurRad="69850" dist="43180" dir="5400000">
                    <a:srgbClr val="000000">
                      <a:alpha val="65000"/>
                    </a:srgbClr>
                  </a:innerShdw>
                </a:effectLst>
                <a:latin typeface="Arial Black" pitchFamily="34" charset="0"/>
                <a:cs typeface="Arial" pitchFamily="34" charset="0"/>
              </a:rPr>
              <a:t>Раса</a:t>
            </a:r>
            <a:r>
              <a:rPr lang="ru-RU" altLang="en-US" sz="2800" dirty="0" smtClean="0">
                <a:latin typeface="Arial" pitchFamily="34" charset="0"/>
                <a:cs typeface="Arial" pitchFamily="34" charset="0"/>
              </a:rPr>
              <a:t> </a:t>
            </a:r>
            <a:r>
              <a:rPr lang="en-US" altLang="ru-RU" sz="2800" b="1" dirty="0" smtClean="0">
                <a:latin typeface="Arial" pitchFamily="34" charset="0"/>
                <a:cs typeface="Arial" pitchFamily="34" charset="0"/>
              </a:rPr>
              <a:t>–</a:t>
            </a:r>
            <a:r>
              <a:rPr lang="ru-RU" altLang="en-US" sz="2800" b="1" dirty="0" smtClean="0">
                <a:latin typeface="Arial" pitchFamily="34" charset="0"/>
                <a:cs typeface="Arial" pitchFamily="34" charset="0"/>
              </a:rPr>
              <a:t> это </a:t>
            </a:r>
            <a:r>
              <a:rPr lang="ru-RU" altLang="en-US" sz="2800" b="1" dirty="0">
                <a:latin typeface="Arial" pitchFamily="34" charset="0"/>
                <a:cs typeface="Arial" pitchFamily="34" charset="0"/>
              </a:rPr>
              <a:t>большая группа людей</a:t>
            </a:r>
            <a:r>
              <a:rPr lang="en-US" altLang="ru-RU" sz="2800" b="1" dirty="0">
                <a:latin typeface="Arial" pitchFamily="34" charset="0"/>
                <a:cs typeface="Arial" pitchFamily="34" charset="0"/>
              </a:rPr>
              <a:t>,</a:t>
            </a:r>
            <a:r>
              <a:rPr lang="ru-RU" altLang="en-US" sz="2800" b="1" dirty="0">
                <a:latin typeface="Arial" pitchFamily="34" charset="0"/>
                <a:cs typeface="Arial" pitchFamily="34" charset="0"/>
              </a:rPr>
              <a:t> отличающиеся некоторыми физическими признаками</a:t>
            </a:r>
            <a:r>
              <a:rPr lang="en-US" altLang="ru-RU" sz="2800" b="1" dirty="0">
                <a:latin typeface="Arial" pitchFamily="34" charset="0"/>
                <a:cs typeface="Arial" pitchFamily="34" charset="0"/>
              </a:rPr>
              <a:t>.</a:t>
            </a:r>
            <a:r>
              <a:rPr lang="ru-RU" altLang="en-US" sz="2800" b="1" dirty="0">
                <a:latin typeface="Arial" pitchFamily="34" charset="0"/>
                <a:cs typeface="Arial" pitchFamily="34" charset="0"/>
              </a:rPr>
              <a:t> Для каждой расы характерно единство происхождения</a:t>
            </a:r>
            <a:r>
              <a:rPr lang="en-US" altLang="ru-RU" sz="2800" b="1" dirty="0">
                <a:latin typeface="Arial" pitchFamily="34" charset="0"/>
                <a:cs typeface="Arial" pitchFamily="34" charset="0"/>
              </a:rPr>
              <a:t>.</a:t>
            </a:r>
            <a:r>
              <a:rPr lang="ru-RU" altLang="en-US" sz="2800" b="1" dirty="0">
                <a:latin typeface="Arial" pitchFamily="34" charset="0"/>
                <a:cs typeface="Arial" pitchFamily="34" charset="0"/>
              </a:rPr>
              <a:t> </a:t>
            </a:r>
          </a:p>
        </p:txBody>
      </p:sp>
      <p:sp>
        <p:nvSpPr>
          <p:cNvPr id="13" name="TextBox 12"/>
          <p:cNvSpPr txBox="1"/>
          <p:nvPr/>
        </p:nvSpPr>
        <p:spPr>
          <a:xfrm>
            <a:off x="512191" y="4194261"/>
            <a:ext cx="7982521" cy="1923604"/>
          </a:xfrm>
          <a:prstGeom prst="rect">
            <a:avLst/>
          </a:prstGeom>
        </p:spPr>
        <p:txBody>
          <a:bodyPr wrap="square">
            <a:spAutoFit/>
          </a:bodyPr>
          <a:lstStyle/>
          <a:p>
            <a:pPr marL="457200" indent="-457200">
              <a:lnSpc>
                <a:spcPct val="85000"/>
              </a:lnSpc>
              <a:buClr>
                <a:srgbClr val="C00000"/>
              </a:buClr>
              <a:buFont typeface="Wingdings" pitchFamily="2" charset="2"/>
              <a:buChar char="Ø"/>
              <a:defRPr/>
            </a:pPr>
            <a:r>
              <a:rPr lang="ru-RU" altLang="en-US" sz="2800" b="1" dirty="0">
                <a:ln>
                  <a:solidFill>
                    <a:sysClr val="windowText" lastClr="000000"/>
                  </a:solidFill>
                </a:ln>
                <a:solidFill>
                  <a:srgbClr val="C00000"/>
                </a:solidFill>
                <a:latin typeface="Arial" pitchFamily="34" charset="0"/>
                <a:cs typeface="Arial" pitchFamily="34" charset="0"/>
              </a:rPr>
              <a:t>Негроидная</a:t>
            </a:r>
          </a:p>
          <a:p>
            <a:pPr marL="457200" indent="-457200">
              <a:lnSpc>
                <a:spcPct val="85000"/>
              </a:lnSpc>
              <a:buClr>
                <a:srgbClr val="C00000"/>
              </a:buClr>
              <a:buFont typeface="Wingdings" pitchFamily="2" charset="2"/>
              <a:buChar char="Ø"/>
              <a:defRPr/>
            </a:pPr>
            <a:r>
              <a:rPr lang="ru-RU" altLang="en-US" sz="2800" b="1" dirty="0">
                <a:ln>
                  <a:solidFill>
                    <a:sysClr val="windowText" lastClr="000000"/>
                  </a:solidFill>
                </a:ln>
                <a:solidFill>
                  <a:srgbClr val="C00000"/>
                </a:solidFill>
                <a:latin typeface="Arial" pitchFamily="34" charset="0"/>
                <a:cs typeface="Arial" pitchFamily="34" charset="0"/>
              </a:rPr>
              <a:t>Монголоидная</a:t>
            </a:r>
          </a:p>
          <a:p>
            <a:pPr marL="457200" indent="-457200">
              <a:lnSpc>
                <a:spcPct val="85000"/>
              </a:lnSpc>
              <a:buClr>
                <a:srgbClr val="C00000"/>
              </a:buClr>
              <a:buFont typeface="Wingdings" pitchFamily="2" charset="2"/>
              <a:buChar char="Ø"/>
              <a:defRPr/>
            </a:pPr>
            <a:r>
              <a:rPr lang="ru-RU" altLang="en-US" sz="2800" b="1" dirty="0">
                <a:ln>
                  <a:solidFill>
                    <a:sysClr val="windowText" lastClr="000000"/>
                  </a:solidFill>
                </a:ln>
                <a:solidFill>
                  <a:srgbClr val="C00000"/>
                </a:solidFill>
                <a:latin typeface="Arial" pitchFamily="34" charset="0"/>
                <a:cs typeface="Arial" pitchFamily="34" charset="0"/>
              </a:rPr>
              <a:t>Европеоидная</a:t>
            </a:r>
          </a:p>
          <a:p>
            <a:pPr marL="457200" indent="-457200">
              <a:lnSpc>
                <a:spcPct val="85000"/>
              </a:lnSpc>
              <a:buClr>
                <a:srgbClr val="C00000"/>
              </a:buClr>
              <a:buFont typeface="Wingdings" pitchFamily="2" charset="2"/>
              <a:buChar char="Ø"/>
              <a:defRPr/>
            </a:pPr>
            <a:r>
              <a:rPr lang="ru-RU" altLang="en-US" sz="2800" b="1" dirty="0">
                <a:ln>
                  <a:solidFill>
                    <a:sysClr val="windowText" lastClr="000000"/>
                  </a:solidFill>
                </a:ln>
                <a:solidFill>
                  <a:srgbClr val="C00000"/>
                </a:solidFill>
                <a:latin typeface="Arial" pitchFamily="34" charset="0"/>
                <a:cs typeface="Arial" pitchFamily="34" charset="0"/>
              </a:rPr>
              <a:t>Обитателей Австралии </a:t>
            </a:r>
            <a:r>
              <a:rPr lang="ru-RU" altLang="en-US" sz="2800" b="1" dirty="0">
                <a:latin typeface="Arial" pitchFamily="34" charset="0"/>
                <a:cs typeface="Arial" pitchFamily="34" charset="0"/>
              </a:rPr>
              <a:t>нередко выделяют в отдельную расу</a:t>
            </a:r>
          </a:p>
        </p:txBody>
      </p:sp>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629166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40973" y="116632"/>
            <a:ext cx="8856984" cy="3754874"/>
          </a:xfrm>
          <a:prstGeom prst="rect">
            <a:avLst/>
          </a:prstGeom>
        </p:spPr>
        <p:txBody>
          <a:bodyPr wrap="square">
            <a:spAutoFit/>
          </a:bodyPr>
          <a:lstStyle/>
          <a:p>
            <a:pPr indent="450000" algn="just">
              <a:lnSpc>
                <a:spcPct val="85000"/>
              </a:lnSpc>
            </a:pPr>
            <a:r>
              <a:rPr lang="ru-RU" sz="28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Ра́са</a:t>
            </a:r>
            <a:r>
              <a:rPr lang="ru-RU" sz="2800" b="1" dirty="0">
                <a:latin typeface="Arial" pitchFamily="34" charset="0"/>
                <a:cs typeface="Arial" pitchFamily="34" charset="0"/>
              </a:rPr>
              <a:t> – система популяций человека, характеризующаяся сходством по комплексу определённых наследственных биологических признаков, имеющих внешнее фенотипическое проявление и сформировавшихся в определенном географическом регионе. Некоторые черты, характеризующие разные расы, могли появиться как </a:t>
            </a:r>
            <a:r>
              <a:rPr lang="ru-RU" sz="2800" b="1" dirty="0" smtClean="0">
                <a:latin typeface="Arial" pitchFamily="34" charset="0"/>
                <a:cs typeface="Arial" pitchFamily="34" charset="0"/>
              </a:rPr>
              <a:t>результат адаптации</a:t>
            </a:r>
            <a:r>
              <a:rPr lang="ru-RU" sz="2800" b="1" dirty="0">
                <a:latin typeface="Arial" pitchFamily="34" charset="0"/>
                <a:cs typeface="Arial" pitchFamily="34" charset="0"/>
              </a:rPr>
              <a:t> к различным условиям среды, происходившей в течение многих поколений</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12" name="Picture 2" descr="http://prezentacii.info/wp-content/uploads/2015/11/v0hVfIntRCo9Y9Fk/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196" t="48468" r="3800" b="10970"/>
          <a:stretch/>
        </p:blipFill>
        <p:spPr bwMode="auto">
          <a:xfrm>
            <a:off x="395536" y="3956887"/>
            <a:ext cx="7776256" cy="2599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3855" r="13457"/>
          <a:stretch/>
        </p:blipFill>
        <p:spPr bwMode="auto">
          <a:xfrm>
            <a:off x="107504" y="188640"/>
            <a:ext cx="8518404" cy="658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82738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40973" y="116632"/>
            <a:ext cx="8856984" cy="2656112"/>
          </a:xfrm>
          <a:prstGeom prst="rect">
            <a:avLst/>
          </a:prstGeom>
        </p:spPr>
        <p:txBody>
          <a:bodyPr wrap="square">
            <a:spAutoFit/>
          </a:bodyPr>
          <a:lstStyle/>
          <a:p>
            <a:pPr indent="450000" algn="just">
              <a:lnSpc>
                <a:spcPct val="85000"/>
              </a:lnSpc>
            </a:pPr>
            <a:r>
              <a:rPr lang="ru-RU" sz="2800" b="1" u="sng" dirty="0" smtClean="0">
                <a:latin typeface="Arial" pitchFamily="34" charset="0"/>
                <a:cs typeface="Arial" pitchFamily="34" charset="0"/>
              </a:rPr>
              <a:t>Критерием </a:t>
            </a:r>
            <a:r>
              <a:rPr lang="ru-RU" sz="2800" b="1" u="sng" dirty="0">
                <a:latin typeface="Arial" pitchFamily="34" charset="0"/>
                <a:cs typeface="Arial" pitchFamily="34" charset="0"/>
              </a:rPr>
              <a:t>отличия</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расы</a:t>
            </a:r>
            <a:r>
              <a:rPr lang="ru-RU" sz="2800" b="1" dirty="0">
                <a:latin typeface="Arial" pitchFamily="34" charset="0"/>
                <a:cs typeface="Arial" pitchFamily="34" charset="0"/>
              </a:rPr>
              <a:t> от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вида</a:t>
            </a:r>
            <a:r>
              <a:rPr lang="ru-RU" sz="2800" b="1" dirty="0">
                <a:latin typeface="Arial" pitchFamily="34" charset="0"/>
                <a:cs typeface="Arial" pitchFamily="34" charset="0"/>
              </a:rPr>
              <a:t> и даже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подвида</a:t>
            </a:r>
            <a:r>
              <a:rPr lang="ru-RU" sz="2800" b="1" dirty="0">
                <a:latin typeface="Arial" pitchFamily="34" charset="0"/>
                <a:cs typeface="Arial" pitchFamily="34" charset="0"/>
              </a:rPr>
              <a:t> являются </a:t>
            </a:r>
            <a:r>
              <a:rPr lang="ru-RU" sz="2800" b="1" u="sng" dirty="0">
                <a:latin typeface="Arial" pitchFamily="34" charset="0"/>
                <a:cs typeface="Arial" pitchFamily="34" charset="0"/>
              </a:rPr>
              <a:t>очень слабые отличия</a:t>
            </a:r>
            <a:r>
              <a:rPr lang="ru-RU" sz="2800" b="1" dirty="0">
                <a:latin typeface="Arial" pitchFamily="34" charset="0"/>
                <a:cs typeface="Arial" pitchFamily="34" charset="0"/>
              </a:rPr>
              <a:t> (в основном на уровне внешних признаков) и отсутствие препятствий для создания плодовитого потомства, что привело к образованию множества </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переходных</a:t>
            </a:r>
            <a:r>
              <a:rPr lang="ru-RU" sz="2800" b="1" dirty="0">
                <a:latin typeface="Arial" pitchFamily="34" charset="0"/>
                <a:cs typeface="Arial" pitchFamily="34" charset="0"/>
              </a:rPr>
              <a:t> и </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смешанных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рас</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12"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05" t="67072" r="23836"/>
          <a:stretch/>
        </p:blipFill>
        <p:spPr bwMode="auto">
          <a:xfrm>
            <a:off x="858254" y="3622120"/>
            <a:ext cx="7422421" cy="22000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73800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53" r="13056"/>
          <a:stretch/>
        </p:blipFill>
        <p:spPr bwMode="auto">
          <a:xfrm>
            <a:off x="94722" y="116632"/>
            <a:ext cx="8653742" cy="660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685642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40973" y="116632"/>
            <a:ext cx="8856984" cy="3977243"/>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В </a:t>
            </a:r>
            <a:r>
              <a:rPr lang="ru-RU" sz="2700" b="1" dirty="0">
                <a:latin typeface="Arial" pitchFamily="34" charset="0"/>
                <a:cs typeface="Arial" pitchFamily="34" charset="0"/>
              </a:rPr>
              <a:t>результате генетических исследований конца </a:t>
            </a:r>
            <a:r>
              <a:rPr lang="ru-RU" sz="2700" b="1" dirty="0" smtClean="0">
                <a:latin typeface="Arial" pitchFamily="34" charset="0"/>
                <a:cs typeface="Arial" pitchFamily="34" charset="0"/>
              </a:rPr>
              <a:t>XX – начала </a:t>
            </a:r>
            <a:r>
              <a:rPr lang="ru-RU" sz="2700" b="1" dirty="0">
                <a:latin typeface="Arial" pitchFamily="34" charset="0"/>
                <a:cs typeface="Arial" pitchFamily="34" charset="0"/>
              </a:rPr>
              <a:t>XXI веков многие генетики пришли к выводу о </a:t>
            </a:r>
            <a:r>
              <a:rPr lang="ru-RU" sz="2700" b="1" u="sng" dirty="0">
                <a:latin typeface="Arial" pitchFamily="34" charset="0"/>
                <a:cs typeface="Arial" pitchFamily="34" charset="0"/>
              </a:rPr>
              <a:t>невозможности выделения</a:t>
            </a:r>
            <a:r>
              <a:rPr lang="ru-RU" sz="2700" b="1" dirty="0">
                <a:latin typeface="Arial" pitchFamily="34" charset="0"/>
                <a:cs typeface="Arial" pitchFamily="34" charset="0"/>
              </a:rPr>
              <a:t>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рас</a:t>
            </a:r>
            <a:r>
              <a:rPr lang="ru-RU" sz="2700" b="1" dirty="0">
                <a:latin typeface="Arial" pitchFamily="34" charset="0"/>
                <a:cs typeface="Arial" pitchFamily="34" charset="0"/>
              </a:rPr>
              <a:t> </a:t>
            </a:r>
            <a:r>
              <a:rPr lang="ru-RU" sz="2700" b="1" u="sng" dirty="0">
                <a:latin typeface="Arial" pitchFamily="34" charset="0"/>
                <a:cs typeface="Arial" pitchFamily="34" charset="0"/>
              </a:rPr>
              <a:t>на генетическом уровне</a:t>
            </a:r>
            <a:r>
              <a:rPr lang="ru-RU" sz="2700" b="1" dirty="0">
                <a:latin typeface="Arial" pitchFamily="34" charset="0"/>
                <a:cs typeface="Arial" pitchFamily="34" charset="0"/>
              </a:rPr>
              <a:t>. В связи с этим и другими соображениями многие западные ученые считают термин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раса</a:t>
            </a:r>
            <a:r>
              <a:rPr lang="ru-RU" sz="2700" b="1" dirty="0">
                <a:latin typeface="Arial" pitchFamily="34" charset="0"/>
                <a:cs typeface="Arial" pitchFamily="34" charset="0"/>
              </a:rPr>
              <a:t>» в отношении человека утратившим научную </a:t>
            </a:r>
            <a:r>
              <a:rPr lang="ru-RU" sz="2700" b="1" dirty="0" smtClean="0">
                <a:latin typeface="Arial" pitchFamily="34" charset="0"/>
                <a:cs typeface="Arial" pitchFamily="34" charset="0"/>
              </a:rPr>
              <a:t>актуальность.</a:t>
            </a:r>
            <a:endParaRPr lang="ru-RU" sz="2700" b="1" dirty="0">
              <a:latin typeface="Arial" pitchFamily="34" charset="0"/>
              <a:cs typeface="Arial" pitchFamily="34" charset="0"/>
            </a:endParaRPr>
          </a:p>
          <a:p>
            <a:pPr indent="450000" algn="just">
              <a:lnSpc>
                <a:spcPct val="85000"/>
              </a:lnSpc>
            </a:pPr>
            <a:r>
              <a:rPr lang="ru-RU" sz="2700" b="1" dirty="0">
                <a:latin typeface="Arial" pitchFamily="34" charset="0"/>
                <a:cs typeface="Arial" pitchFamily="34" charset="0"/>
              </a:rPr>
              <a:t>Разные школы антропологов выделяли от трёх до семи основных рас и десятки малых антропологических типов, однако единая классификация рас не была создана.</a:t>
            </a:r>
          </a:p>
        </p:txBody>
      </p:sp>
      <p:pic>
        <p:nvPicPr>
          <p:cNvPr id="7" name="Picture 2" descr="http://i43.tinypic.com/29c97w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6" t="2788" r="2433" b="2155"/>
          <a:stretch/>
        </p:blipFill>
        <p:spPr bwMode="auto">
          <a:xfrm>
            <a:off x="2627784" y="4117689"/>
            <a:ext cx="3312368" cy="2645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1230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51520" y="188640"/>
            <a:ext cx="8712968" cy="2656112"/>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Генетические исследования показали, что каждый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расовый признак</a:t>
            </a:r>
            <a:r>
              <a:rPr lang="ru-RU" sz="2800" b="1" dirty="0">
                <a:latin typeface="Arial" pitchFamily="34" charset="0"/>
                <a:cs typeface="Arial" pitchFamily="34" charset="0"/>
              </a:rPr>
              <a:t>» </a:t>
            </a:r>
            <a:r>
              <a:rPr lang="ru-RU" sz="2800" b="1" dirty="0" smtClean="0">
                <a:latin typeface="Arial" pitchFamily="34" charset="0"/>
                <a:cs typeface="Arial" pitchFamily="34" charset="0"/>
              </a:rPr>
              <a:t>определяется </a:t>
            </a:r>
            <a:r>
              <a:rPr lang="ru-RU" sz="2800" b="1" dirty="0">
                <a:latin typeface="Arial" pitchFamily="34" charset="0"/>
                <a:cs typeface="Arial" pitchFamily="34" charset="0"/>
              </a:rPr>
              <a:t>несколькими генами, ареал каждого из которых не совпадает.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Популяции</a:t>
            </a:r>
            <a:r>
              <a:rPr lang="ru-RU" sz="2800" b="1" dirty="0">
                <a:latin typeface="Arial" pitchFamily="34" charset="0"/>
                <a:cs typeface="Arial" pitchFamily="34" charset="0"/>
              </a:rPr>
              <a:t> </a:t>
            </a:r>
            <a:r>
              <a:rPr lang="ru-RU" sz="2800" b="1" u="sng" dirty="0">
                <a:latin typeface="Arial" pitchFamily="34" charset="0"/>
                <a:cs typeface="Arial" pitchFamily="34" charset="0"/>
              </a:rPr>
              <a:t>отличаются</a:t>
            </a:r>
            <a:r>
              <a:rPr lang="ru-RU" sz="2800" b="1" dirty="0">
                <a:latin typeface="Arial" pitchFamily="34" charset="0"/>
                <a:cs typeface="Arial" pitchFamily="34" charset="0"/>
              </a:rPr>
              <a:t> не генотипами, а частотой тех или иных аллелей, которые не влияют на основные функции человека</a:t>
            </a:r>
          </a:p>
        </p:txBody>
      </p:sp>
      <p:pic>
        <p:nvPicPr>
          <p:cNvPr id="8194" name="Picture 2" descr="http://cs11285.vk.me/u19592118/128780577/y_2578c34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349"/>
          <a:stretch/>
        </p:blipFill>
        <p:spPr bwMode="auto">
          <a:xfrm>
            <a:off x="1907704" y="2936507"/>
            <a:ext cx="4940377" cy="3701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49522"/>
            <a:ext cx="8784976" cy="3624069"/>
          </a:xfrm>
          <a:prstGeom prst="rect">
            <a:avLst/>
          </a:prstGeom>
        </p:spPr>
        <p:txBody>
          <a:bodyPr wrap="square">
            <a:spAutoFit/>
          </a:bodyPr>
          <a:lstStyle/>
          <a:p>
            <a:pPr indent="450000" algn="just">
              <a:lnSpc>
                <a:spcPct val="85000"/>
              </a:lnSpc>
            </a:pPr>
            <a:r>
              <a:rPr lang="ru-RU" sz="2700" b="1" u="sng" dirty="0">
                <a:latin typeface="Arial" pitchFamily="34" charset="0"/>
                <a:cs typeface="Arial" pitchFamily="34" charset="0"/>
              </a:rPr>
              <a:t>Критерием отличия</a:t>
            </a:r>
            <a:r>
              <a:rPr lang="ru-RU" sz="2700" b="1" dirty="0">
                <a:latin typeface="Arial" pitchFamily="34"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расы</a:t>
            </a:r>
            <a:r>
              <a:rPr lang="ru-RU" sz="2700" b="1" dirty="0">
                <a:latin typeface="Arial" pitchFamily="34" charset="0"/>
                <a:cs typeface="Arial" pitchFamily="34" charset="0"/>
              </a:rPr>
              <a:t> от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вида</a:t>
            </a:r>
            <a:r>
              <a:rPr lang="ru-RU" sz="2700" b="1" dirty="0">
                <a:latin typeface="Arial" pitchFamily="34" charset="0"/>
                <a:cs typeface="Arial" pitchFamily="34" charset="0"/>
              </a:rPr>
              <a:t> </a:t>
            </a:r>
            <a:r>
              <a:rPr lang="ru-RU" sz="2700" b="1" u="sng" dirty="0">
                <a:latin typeface="Arial" pitchFamily="34" charset="0"/>
                <a:cs typeface="Arial" pitchFamily="34" charset="0"/>
              </a:rPr>
              <a:t>является</a:t>
            </a:r>
            <a:r>
              <a:rPr lang="ru-RU" sz="2700" b="1" dirty="0">
                <a:latin typeface="Arial" pitchFamily="34" charset="0"/>
                <a:cs typeface="Arial" pitchFamily="34" charset="0"/>
              </a:rPr>
              <a:t> отсутствие существенных препятствий для создания плодовитого потомства, что приводит к образованию множества переходных форм в области смешения рас. С точки зрения основ современной систематики расы соответствуют, с определёнными оговорками, уровню </a:t>
            </a:r>
            <a:r>
              <a:rPr lang="ru-RU" sz="2700" b="1" dirty="0" smtClean="0">
                <a:latin typeface="Arial" pitchFamily="34" charset="0"/>
                <a:cs typeface="Arial" pitchFamily="34" charset="0"/>
              </a:rPr>
              <a:t>подвидов.</a:t>
            </a:r>
          </a:p>
          <a:p>
            <a:pPr indent="450000" algn="just">
              <a:lnSpc>
                <a:spcPct val="85000"/>
              </a:lnSpc>
            </a:pPr>
            <a:r>
              <a:rPr lang="ru-RU" sz="2700" b="1" u="sng" dirty="0" smtClean="0">
                <a:latin typeface="Arial" pitchFamily="34" charset="0"/>
                <a:cs typeface="Arial" pitchFamily="34" charset="0"/>
              </a:rPr>
              <a:t>Для </a:t>
            </a:r>
            <a:r>
              <a:rPr lang="ru-RU" sz="2700" b="1" u="sng" dirty="0">
                <a:latin typeface="Arial" pitchFamily="34" charset="0"/>
                <a:cs typeface="Arial" pitchFamily="34" charset="0"/>
              </a:rPr>
              <a:t>каждой</a:t>
            </a:r>
            <a:r>
              <a:rPr lang="ru-RU" sz="2700" b="1" dirty="0">
                <a:latin typeface="Arial" pitchFamily="34" charset="0"/>
                <a:cs typeface="Arial" pitchFamily="34" charset="0"/>
              </a:rPr>
              <a:t>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расы</a:t>
            </a:r>
            <a:r>
              <a:rPr lang="ru-RU" sz="2700" b="1" dirty="0">
                <a:latin typeface="Arial" pitchFamily="34" charset="0"/>
                <a:cs typeface="Arial" pitchFamily="34" charset="0"/>
              </a:rPr>
              <a:t> </a:t>
            </a:r>
            <a:r>
              <a:rPr lang="ru-RU" sz="2700" b="1" u="sng" dirty="0">
                <a:latin typeface="Arial" pitchFamily="34" charset="0"/>
                <a:cs typeface="Arial" pitchFamily="34" charset="0"/>
              </a:rPr>
              <a:t>характерно</a:t>
            </a:r>
            <a:r>
              <a:rPr lang="ru-RU" sz="2700" b="1" dirty="0">
                <a:latin typeface="Arial" pitchFamily="34" charset="0"/>
                <a:cs typeface="Arial" pitchFamily="34" charset="0"/>
              </a:rPr>
              <a:t> единство происхождения и формирования на определенной </a:t>
            </a:r>
            <a:r>
              <a:rPr lang="ru-RU" sz="2700" b="1" dirty="0" smtClean="0">
                <a:latin typeface="Arial" pitchFamily="34" charset="0"/>
                <a:cs typeface="Arial" pitchFamily="34" charset="0"/>
              </a:rPr>
              <a:t>территории.</a:t>
            </a:r>
          </a:p>
        </p:txBody>
      </p:sp>
      <p:pic>
        <p:nvPicPr>
          <p:cNvPr id="1026" name="Picture 2" descr="D:\диск D\01.03.16-домашние документы\Колледж Строитель\Биология\Лекции по биол\5-Происхождение человека\Человеческие расы\average-faces-of-man--face-morphing_201110282159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358" b="49871"/>
          <a:stretch/>
        </p:blipFill>
        <p:spPr bwMode="auto">
          <a:xfrm>
            <a:off x="323528" y="3773591"/>
            <a:ext cx="7578790" cy="2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72502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49522"/>
            <a:ext cx="8784976" cy="265611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К</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европеоидной расе</a:t>
            </a:r>
            <a:r>
              <a:rPr lang="ru-RU" sz="2800" b="1" dirty="0">
                <a:latin typeface="Arial" pitchFamily="34" charset="0"/>
                <a:cs typeface="Arial" pitchFamily="34" charset="0"/>
              </a:rPr>
              <a:t> относятся коренное население Европы, Южной Азии и Северной Африки. Люди данной расы обладают узким лицом, сильно выступающим носом, мягкими волосами. Цвет кожи у северных европеоидов светлый, у </a:t>
            </a:r>
            <a:r>
              <a:rPr lang="ru-RU" sz="2800" b="1" dirty="0" smtClean="0">
                <a:latin typeface="Arial" pitchFamily="34" charset="0"/>
                <a:cs typeface="Arial" pitchFamily="34" charset="0"/>
              </a:rPr>
              <a:t>южных – преимущественно смуглый.</a:t>
            </a:r>
          </a:p>
        </p:txBody>
      </p:sp>
      <p:pic>
        <p:nvPicPr>
          <p:cNvPr id="14" name="Picture 2" descr="http://mypresentation.ru/documents/fff15deb27a2e86c1e10ba3c77d79835/img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14" t="60699" r="9515" b="2501"/>
          <a:stretch/>
        </p:blipFill>
        <p:spPr bwMode="auto">
          <a:xfrm>
            <a:off x="1187624" y="3212976"/>
            <a:ext cx="6413863" cy="2103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735680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49522"/>
            <a:ext cx="8784976" cy="1923604"/>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К</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монголоидной расе</a:t>
            </a:r>
            <a:r>
              <a:rPr lang="ru-RU" sz="2800" b="1" dirty="0">
                <a:latin typeface="Arial" pitchFamily="34" charset="0"/>
                <a:cs typeface="Arial" pitchFamily="34" charset="0"/>
              </a:rPr>
              <a:t> относят коренное население Центральной и Средней Азии, Индонезии, Сибири. Монголоиды отличаются крупным плоским широким лицом, узким разрезом глаз, жесткими прямыми </a:t>
            </a:r>
            <a:r>
              <a:rPr lang="ru-RU" sz="2800" b="1" dirty="0" smtClean="0">
                <a:latin typeface="Arial" pitchFamily="34" charset="0"/>
                <a:cs typeface="Arial" pitchFamily="34" charset="0"/>
              </a:rPr>
              <a:t>волосами.</a:t>
            </a:r>
          </a:p>
        </p:txBody>
      </p:sp>
      <p:pic>
        <p:nvPicPr>
          <p:cNvPr id="9218" name="Picture 2" descr="http://mypresentation.ru/documents/cc218e9b6348632196239caf3eec4869/img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88" t="23449" r="4908"/>
          <a:stretch/>
        </p:blipFill>
        <p:spPr bwMode="auto">
          <a:xfrm>
            <a:off x="1115616" y="2339304"/>
            <a:ext cx="5841601" cy="3956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455759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evolution.powernet.ru/library/march/evolutionma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178458"/>
            <a:ext cx="3570685" cy="1420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http://ok-t.ru/studopedia/baza19/1477720816561.files/image03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09509" y="0"/>
            <a:ext cx="5205148" cy="6836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6" name="Прямоугольник 15"/>
          <p:cNvSpPr/>
          <p:nvPr/>
        </p:nvSpPr>
        <p:spPr>
          <a:xfrm>
            <a:off x="1403648" y="116632"/>
            <a:ext cx="4233851" cy="70788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000" b="1" dirty="0">
                <a:ln w="11430">
                  <a:solidFill>
                    <a:schemeClr val="tx1"/>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Антропогенез</a:t>
            </a:r>
            <a:endParaRPr lang="ru-RU" sz="4000" b="1" dirty="0">
              <a:ln w="11430">
                <a:solidFill>
                  <a:schemeClr val="tx1"/>
                </a:solidFill>
              </a:ln>
              <a:solidFill>
                <a:srgbClr val="9D2349"/>
              </a:solidFill>
              <a:effectLst>
                <a:outerShdw blurRad="80000" dist="40000" dir="5040000" algn="tl">
                  <a:srgbClr val="000000">
                    <a:alpha val="30000"/>
                  </a:srgbClr>
                </a:outerShdw>
              </a:effectLst>
              <a:latin typeface="Arial Black" pitchFamily="34" charset="0"/>
            </a:endParaRPr>
          </a:p>
        </p:txBody>
      </p:sp>
      <p:pic>
        <p:nvPicPr>
          <p:cNvPr id="2050"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27891" t="39972" r="27965" b="32212"/>
          <a:stretch/>
        </p:blipFill>
        <p:spPr bwMode="auto">
          <a:xfrm>
            <a:off x="33093" y="1471924"/>
            <a:ext cx="3746819" cy="1258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descr="D:\23.05.13-домашние документы\Лаб. раб YES\Виртуальные лабораторные YES\Анимашки и картинки\Компьютеры\1001_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Lst>
          </a:blip>
          <a:srcRect l="1250" t="27336" r="2499" b="5189"/>
          <a:stretch>
            <a:fillRect/>
          </a:stretch>
        </p:blipFill>
        <p:spPr bwMode="auto">
          <a:xfrm>
            <a:off x="91295" y="3356992"/>
            <a:ext cx="3688617" cy="124550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49522"/>
            <a:ext cx="8784976" cy="3022366"/>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негроидной расе</a:t>
            </a:r>
            <a:r>
              <a:rPr lang="ru-RU" sz="2800" b="1" dirty="0">
                <a:latin typeface="Arial" pitchFamily="34" charset="0"/>
                <a:cs typeface="Arial" pitchFamily="34" charset="0"/>
              </a:rPr>
              <a:t> выделяют две ветви африканскую и австралийскую. Для негроидной расы характерен темный цвет кожи, курчавые волосы, темные глаза, широкий и плоский нос. Расовые особенности </a:t>
            </a:r>
            <a:r>
              <a:rPr lang="ru-RU" sz="2800" b="1" dirty="0" err="1">
                <a:latin typeface="Arial" pitchFamily="34" charset="0"/>
                <a:cs typeface="Arial" pitchFamily="34" charset="0"/>
              </a:rPr>
              <a:t>наследственны</a:t>
            </a:r>
            <a:r>
              <a:rPr lang="ru-RU" sz="2800" b="1" dirty="0">
                <a:latin typeface="Arial" pitchFamily="34" charset="0"/>
                <a:cs typeface="Arial" pitchFamily="34" charset="0"/>
              </a:rPr>
              <a:t>, но в настоящее время они не имеют существенного значения для жизнедеятельности человека. </a:t>
            </a:r>
          </a:p>
        </p:txBody>
      </p:sp>
      <p:pic>
        <p:nvPicPr>
          <p:cNvPr id="13314" name="Picture 2" descr="http://prezentacii.info/wp-content/uploads/2015/11/PRF1t2HcEhyqoI0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16" t="29301" r="5903" b="13023"/>
          <a:stretch/>
        </p:blipFill>
        <p:spPr bwMode="auto">
          <a:xfrm>
            <a:off x="1259632" y="3447435"/>
            <a:ext cx="5812973" cy="310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79512" y="44624"/>
            <a:ext cx="5005995" cy="445507"/>
          </a:xfrm>
          <a:prstGeom prst="rect">
            <a:avLst/>
          </a:prstGeom>
        </p:spPr>
        <p:txBody>
          <a:bodyPr wrap="square">
            <a:spAutoFit/>
          </a:bodyPr>
          <a:lstStyle/>
          <a:p>
            <a:pPr>
              <a:lnSpc>
                <a:spcPct val="80000"/>
              </a:lnSpc>
              <a:defRPr/>
            </a:pPr>
            <a:r>
              <a:rPr lang="ru-RU" sz="28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a:cs typeface="Arial"/>
              </a:rPr>
              <a:t>Подведем итог:</a:t>
            </a:r>
            <a:endParaRPr lang="ru-RU" sz="28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75620575"/>
              </p:ext>
            </p:extLst>
          </p:nvPr>
        </p:nvGraphicFramePr>
        <p:xfrm>
          <a:off x="179512" y="476672"/>
          <a:ext cx="8787619" cy="6263640"/>
        </p:xfrm>
        <a:graphic>
          <a:graphicData uri="http://schemas.openxmlformats.org/drawingml/2006/table">
            <a:tbl>
              <a:tblPr firstRow="1" bandRow="1">
                <a:tableStyleId>{2D5ABB26-0587-4C30-8999-92F81FD0307C}</a:tableStyleId>
              </a:tblPr>
              <a:tblGrid>
                <a:gridCol w="2785480"/>
                <a:gridCol w="285691"/>
                <a:gridCol w="214268"/>
                <a:gridCol w="2571212"/>
                <a:gridCol w="208280"/>
                <a:gridCol w="116840"/>
                <a:gridCol w="2605848"/>
              </a:tblGrid>
              <a:tr h="370840">
                <a:tc>
                  <a:txBody>
                    <a:bodyPr/>
                    <a:lstStyle/>
                    <a:p>
                      <a:endParaRPr lang="ru-RU"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en-US" sz="2400" b="1" dirty="0" smtClean="0">
                          <a:ln>
                            <a:solidFill>
                              <a:sysClr val="windowText" lastClr="000000"/>
                            </a:solidFill>
                          </a:ln>
                          <a:solidFill>
                            <a:srgbClr val="C00000"/>
                          </a:solidFill>
                          <a:latin typeface="Arial" pitchFamily="34" charset="0"/>
                          <a:cs typeface="Arial" pitchFamily="34" charset="0"/>
                        </a:rPr>
                        <a:t>Человеческие расы</a:t>
                      </a:r>
                      <a:endParaRPr lang="ru-RU"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33216">
                <a:tc gridSpan="7">
                  <a:txBody>
                    <a:bodyPr/>
                    <a:lstStyle/>
                    <a:p>
                      <a:endParaRPr lang="ru-RU" sz="3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370840">
                <a:tc gridSpan="2">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rgbClr val="C00000"/>
                          </a:solidFill>
                          <a:latin typeface="Arial" pitchFamily="34" charset="0"/>
                          <a:cs typeface="Arial" pitchFamily="34" charset="0"/>
                        </a:rPr>
                        <a:t>Евразийская </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европеоидная</a:t>
                      </a:r>
                      <a:r>
                        <a:rPr lang="en-US" altLang="ru-RU" sz="1800" b="1" dirty="0" smtClean="0">
                          <a:ln>
                            <a:solidFill>
                              <a:sysClr val="windowText" lastClr="000000"/>
                            </a:solidFill>
                          </a:ln>
                          <a:solidFill>
                            <a:schemeClr val="tx1"/>
                          </a:solidFill>
                          <a:latin typeface="Arial" pitchFamily="34" charset="0"/>
                          <a:cs typeface="Arial" pitchFamily="34" charset="0"/>
                        </a:rPr>
                        <a:t>)</a:t>
                      </a:r>
                      <a:endParaRPr lang="ru-RU"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nSpc>
                          <a:spcPct val="75000"/>
                        </a:lnSpc>
                      </a:pP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rgbClr val="C00000"/>
                          </a:solidFill>
                          <a:latin typeface="Arial" pitchFamily="34" charset="0"/>
                          <a:cs typeface="Arial" pitchFamily="34" charset="0"/>
                        </a:rPr>
                        <a:t>Экваториальная </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австрало</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негроидная</a:t>
                      </a:r>
                      <a:r>
                        <a:rPr lang="en-US" altLang="ru-RU" sz="1800" b="1" dirty="0" smtClean="0">
                          <a:ln>
                            <a:solidFill>
                              <a:sysClr val="windowText" lastClr="000000"/>
                            </a:solidFill>
                          </a:ln>
                          <a:solidFill>
                            <a:schemeClr val="tx1"/>
                          </a:solidFill>
                          <a:latin typeface="Arial" pitchFamily="34" charset="0"/>
                          <a:cs typeface="Arial" pitchFamily="34" charset="0"/>
                        </a:rPr>
                        <a:t>)</a:t>
                      </a: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5000"/>
                        </a:lnSpc>
                      </a:pP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rgbClr val="C00000"/>
                          </a:solidFill>
                          <a:latin typeface="Arial" pitchFamily="34" charset="0"/>
                          <a:cs typeface="Arial" pitchFamily="34" charset="0"/>
                        </a:rPr>
                        <a:t>Монголоидная </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азиатско</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американская</a:t>
                      </a:r>
                      <a:r>
                        <a:rPr lang="en-US" altLang="ru-RU" sz="1800" b="1" dirty="0" smtClean="0">
                          <a:ln>
                            <a:solidFill>
                              <a:sysClr val="windowText" lastClr="000000"/>
                            </a:solidFill>
                          </a:ln>
                          <a:solidFill>
                            <a:schemeClr val="tx1"/>
                          </a:solidFill>
                          <a:latin typeface="Arial" pitchFamily="34" charset="0"/>
                          <a:cs typeface="Arial" pitchFamily="34" charset="0"/>
                        </a:rPr>
                        <a:t>)</a:t>
                      </a: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122664">
                <a:tc gridSpan="7">
                  <a:txBody>
                    <a:bodyPr/>
                    <a:lstStyle/>
                    <a:p>
                      <a:pPr>
                        <a:lnSpc>
                          <a:spcPct val="75000"/>
                        </a:lnSpc>
                      </a:pPr>
                      <a:endParaRPr lang="ru-RU" sz="300" b="1" dirty="0">
                        <a:latin typeface="Arial"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370840">
                <a:tc gridSpan="2">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chemeClr val="tx1"/>
                          </a:solidFill>
                          <a:latin typeface="Arial" pitchFamily="34" charset="0"/>
                          <a:cs typeface="Arial" pitchFamily="34" charset="0"/>
                        </a:rPr>
                        <a:t>Коренное население Европы</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Южной Азии</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Северной Африки</a:t>
                      </a:r>
                      <a:endParaRPr lang="ru-RU"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nSpc>
                          <a:spcPct val="75000"/>
                        </a:lnSpc>
                      </a:pP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chemeClr val="tx1"/>
                          </a:solidFill>
                          <a:latin typeface="Arial" pitchFamily="34" charset="0"/>
                          <a:cs typeface="Arial" pitchFamily="34" charset="0"/>
                        </a:rPr>
                        <a:t>Коренное население Центральной и Южной Африки</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Австралии</a:t>
                      </a: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5000"/>
                        </a:lnSpc>
                      </a:pP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chemeClr val="tx1"/>
                          </a:solidFill>
                          <a:latin typeface="Arial" pitchFamily="34" charset="0"/>
                          <a:cs typeface="Arial" pitchFamily="34" charset="0"/>
                        </a:rPr>
                        <a:t>Коренное население Центральной и Восточной Азии</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Индонезии</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Сибири</a:t>
                      </a: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0">
                <a:tc gridSpan="7">
                  <a:txBody>
                    <a:bodyPr/>
                    <a:lstStyle/>
                    <a:p>
                      <a:pPr>
                        <a:lnSpc>
                          <a:spcPct val="75000"/>
                        </a:lnSpc>
                      </a:pPr>
                      <a:endParaRPr lang="ru-RU" sz="3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370840">
                <a:tc gridSpan="2">
                  <a:txBody>
                    <a:bodyPr/>
                    <a:lstStyle/>
                    <a:p>
                      <a:pPr algn="ctr">
                        <a:lnSpc>
                          <a:spcPct val="75000"/>
                        </a:lnSpc>
                        <a:defRPr/>
                      </a:pPr>
                      <a:r>
                        <a:rPr lang="ru-RU" altLang="en-US" sz="1800" b="1" dirty="0" smtClean="0">
                          <a:ln>
                            <a:solidFill>
                              <a:sysClr val="windowText" lastClr="000000"/>
                            </a:solidFill>
                          </a:ln>
                          <a:solidFill>
                            <a:srgbClr val="C00000"/>
                          </a:solidFill>
                          <a:latin typeface="Arial" pitchFamily="34" charset="0"/>
                          <a:cs typeface="Arial" pitchFamily="34" charset="0"/>
                        </a:rPr>
                        <a:t>Признаки</a:t>
                      </a:r>
                      <a:r>
                        <a:rPr lang="en-US" altLang="ru-RU" sz="1800" b="1" dirty="0" smtClean="0">
                          <a:solidFill>
                            <a:schemeClr val="tx1"/>
                          </a:solidFill>
                          <a:latin typeface="Arial" pitchFamily="34" charset="0"/>
                          <a:cs typeface="Arial" pitchFamily="34" charset="0"/>
                        </a:rPr>
                        <a:t>:</a:t>
                      </a:r>
                      <a:endParaRPr lang="ru-RU" altLang="ru-RU" sz="1800" b="1" dirty="0" smtClean="0">
                        <a:solidFill>
                          <a:schemeClr val="tx1"/>
                        </a:solidFill>
                        <a:latin typeface="Arial" pitchFamily="34" charset="0"/>
                        <a:cs typeface="Arial" pitchFamily="34" charset="0"/>
                      </a:endParaRPr>
                    </a:p>
                    <a:p>
                      <a:pPr algn="ctr">
                        <a:lnSpc>
                          <a:spcPct val="75000"/>
                        </a:lnSpc>
                        <a:defRPr/>
                      </a:pPr>
                      <a:endParaRPr lang="en-US" altLang="ru-RU" sz="300" b="1" dirty="0" smtClean="0">
                        <a:solidFill>
                          <a:schemeClr val="tx1"/>
                        </a:solidFill>
                        <a:latin typeface="Arial" pitchFamily="34" charset="0"/>
                        <a:cs typeface="Arial" pitchFamily="34" charset="0"/>
                      </a:endParaRP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Светлый и смуглый цвет кожи</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Узкое лицо</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Губы обычно тонкие</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Складка верхнего века развито слабо</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Мягкие волосы</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Сильно растущие борода и усы</a:t>
                      </a:r>
                      <a:endParaRPr lang="en-US" altLang="ru-RU" sz="1800" b="1" dirty="0" smtClean="0">
                        <a:ln>
                          <a:solidFill>
                            <a:sysClr val="windowText" lastClr="000000"/>
                          </a:solidFill>
                        </a:ln>
                        <a:solidFill>
                          <a:schemeClr val="tx1"/>
                        </a:solidFill>
                        <a:latin typeface="Arial" pitchFamily="34" charset="0"/>
                        <a:cs typeface="Arial" pitchFamily="34" charset="0"/>
                      </a:endParaRPr>
                    </a:p>
                    <a:p>
                      <a:pPr>
                        <a:lnSpc>
                          <a:spcPct val="75000"/>
                        </a:lnSpc>
                      </a:pP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nSpc>
                          <a:spcPct val="75000"/>
                        </a:lnSpc>
                      </a:pP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75000"/>
                        </a:lnSpc>
                        <a:defRPr/>
                      </a:pPr>
                      <a:r>
                        <a:rPr lang="ru-RU" altLang="en-US" sz="1800" b="1" dirty="0" smtClean="0">
                          <a:ln>
                            <a:solidFill>
                              <a:sysClr val="windowText" lastClr="000000"/>
                            </a:solidFill>
                          </a:ln>
                          <a:solidFill>
                            <a:srgbClr val="C00000"/>
                          </a:solidFill>
                          <a:latin typeface="Arial" pitchFamily="34" charset="0"/>
                          <a:cs typeface="Arial" pitchFamily="34" charset="0"/>
                        </a:rPr>
                        <a:t>Признаки</a:t>
                      </a:r>
                      <a:r>
                        <a:rPr lang="en-US" altLang="ru-RU" sz="1800" b="1" dirty="0" smtClean="0">
                          <a:solidFill>
                            <a:schemeClr val="tx1"/>
                          </a:solidFill>
                          <a:latin typeface="Arial" pitchFamily="34" charset="0"/>
                          <a:cs typeface="Arial" pitchFamily="34" charset="0"/>
                        </a:rPr>
                        <a:t>:</a:t>
                      </a:r>
                      <a:endParaRPr lang="ru-RU" altLang="ru-RU" sz="1800" b="1" dirty="0" smtClean="0">
                        <a:solidFill>
                          <a:schemeClr val="tx1"/>
                        </a:solidFill>
                        <a:latin typeface="Arial" pitchFamily="34" charset="0"/>
                        <a:cs typeface="Arial" pitchFamily="34" charset="0"/>
                      </a:endParaRP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Кожа темная</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Лицо узкое и низкое</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Губы толстые </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Нос широкий</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Широко открытые глаза карего цвета</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Складка верхнего века развита слабо</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Курчавые черные волосы</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Борода и усы растут слабо</a:t>
                      </a:r>
                    </a:p>
                    <a:p>
                      <a:pPr>
                        <a:lnSpc>
                          <a:spcPct val="75000"/>
                        </a:lnSpc>
                      </a:pP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5000"/>
                        </a:lnSpc>
                      </a:pP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lnSpc>
                          <a:spcPct val="75000"/>
                        </a:lnSpc>
                        <a:defRPr/>
                      </a:pPr>
                      <a:r>
                        <a:rPr lang="ru-RU" altLang="en-US" sz="1800" b="1" dirty="0" smtClean="0">
                          <a:ln>
                            <a:solidFill>
                              <a:sysClr val="windowText" lastClr="000000"/>
                            </a:solidFill>
                          </a:ln>
                          <a:solidFill>
                            <a:srgbClr val="C00000"/>
                          </a:solidFill>
                          <a:latin typeface="Arial" pitchFamily="34" charset="0"/>
                          <a:cs typeface="Arial" pitchFamily="34" charset="0"/>
                        </a:rPr>
                        <a:t>Признаки</a:t>
                      </a:r>
                      <a:r>
                        <a:rPr lang="en-US" altLang="ru-RU" sz="1800" b="1" dirty="0" smtClean="0">
                          <a:solidFill>
                            <a:schemeClr val="tx1"/>
                          </a:solidFill>
                          <a:latin typeface="Arial" pitchFamily="34" charset="0"/>
                          <a:cs typeface="Arial" pitchFamily="34" charset="0"/>
                        </a:rPr>
                        <a:t>:</a:t>
                      </a:r>
                      <a:endParaRPr lang="ru-RU" altLang="ru-RU" sz="1800" b="1" dirty="0" smtClean="0">
                        <a:solidFill>
                          <a:schemeClr val="tx1"/>
                        </a:solidFill>
                        <a:latin typeface="Arial" pitchFamily="34" charset="0"/>
                        <a:cs typeface="Arial" pitchFamily="34" charset="0"/>
                      </a:endParaRP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Кожа с желтоватым оттенком</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Уплощенное широкое лицо</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Сильно выступающие скулы</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Уплощенный нос</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Глаза узкие раскосые</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Верхнее веко закрыто кожной складкой</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Жесткие прямые темные волосы</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Борода и усы растут слабо</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bl>
          </a:graphicData>
        </a:graphic>
      </p:graphicFrame>
      <p:pic>
        <p:nvPicPr>
          <p:cNvPr id="13" name="Picture 2" descr="D:\23.05.13-домашние документы\Презентации-интернет\Реклама\ludia-1527.gif"/>
          <p:cNvPicPr>
            <a:picLocks noChangeAspect="1" noChangeArrowheads="1" noCrop="1"/>
          </p:cNvPicPr>
          <p:nvPr/>
        </p:nvPicPr>
        <p:blipFill>
          <a:blip r:embed="rId2" cstate="print"/>
          <a:srcRect/>
          <a:stretch>
            <a:fillRect/>
          </a:stretch>
        </p:blipFill>
        <p:spPr bwMode="auto">
          <a:xfrm>
            <a:off x="7452717" y="109131"/>
            <a:ext cx="1152525" cy="762000"/>
          </a:xfrm>
          <a:prstGeom prst="rect">
            <a:avLst/>
          </a:prstGeom>
          <a:noFill/>
        </p:spPr>
      </p:pic>
      <p:sp>
        <p:nvSpPr>
          <p:cNvPr id="5" name="Управляющая кнопка: далее 11">
            <a:hlinkClick r:id="" action="ppaction://hlinkshowjump?jump=nextslide" highlightClick="1"/>
          </p:cNvPr>
          <p:cNvSpPr/>
          <p:nvPr/>
        </p:nvSpPr>
        <p:spPr>
          <a:xfrm>
            <a:off x="580426" y="6273626"/>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40676" y="6273626"/>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1151930" y="6273626"/>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9419161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5122" name="Picture 2" descr="http://ru-an.info.http.s5.wbprx.com/Photo/2010/foto-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81" y="3717032"/>
            <a:ext cx="4759951" cy="3048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5200" t="36374" r="26409" b="35341"/>
          <a:stretch/>
        </p:blipFill>
        <p:spPr bwMode="auto">
          <a:xfrm>
            <a:off x="2815980" y="8803"/>
            <a:ext cx="6296298" cy="20691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388" t="23104" r="38506" b="16165"/>
          <a:stretch/>
        </p:blipFill>
        <p:spPr bwMode="auto">
          <a:xfrm>
            <a:off x="100080" y="93721"/>
            <a:ext cx="1342701" cy="19841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427627" y="1916832"/>
            <a:ext cx="8019379" cy="197592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Практическая работа № 3 «Анализ и оценка различных гипотез о происхождении человека»</a:t>
            </a:r>
            <a:endPar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a typeface="Times New Roman"/>
              <a:cs typeface="Arial"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129" t="1860" r="47817" b="56104"/>
          <a:stretch/>
        </p:blipFill>
        <p:spPr bwMode="auto">
          <a:xfrm>
            <a:off x="5147155" y="3892758"/>
            <a:ext cx="3284963" cy="19878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309491" y="322711"/>
            <a:ext cx="8518875" cy="2246769"/>
          </a:xfrm>
          <a:prstGeom prst="rect">
            <a:avLst/>
          </a:prstGeom>
        </p:spPr>
        <p:txBody>
          <a:bodyPr wrap="square">
            <a:spAutoFit/>
          </a:bodyPr>
          <a:lstStyle/>
          <a:p>
            <a:pPr marL="719138" indent="-719138" algn="just"/>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Цель работы:</a:t>
            </a:r>
            <a:r>
              <a:rPr lang="ru-RU" sz="2800" b="1" dirty="0">
                <a:latin typeface="Arial" pitchFamily="34" charset="0"/>
                <a:cs typeface="Arial" pitchFamily="34" charset="0"/>
              </a:rPr>
              <a:t> На примере основных гипотез о происхождении человека выработать навыки критического анализа научных фактов, свидетельствующих за или против определенных гипотез.</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56652356"/>
              </p:ext>
            </p:extLst>
          </p:nvPr>
        </p:nvGraphicFramePr>
        <p:xfrm>
          <a:off x="308193" y="2060848"/>
          <a:ext cx="8584287" cy="4187952"/>
        </p:xfrm>
        <a:graphic>
          <a:graphicData uri="http://schemas.openxmlformats.org/drawingml/2006/table">
            <a:tbl>
              <a:tblPr firstRow="1" bandRow="1">
                <a:tableStyleId>{35758FB7-9AC5-4552-8A53-C91805E547FA}</a:tableStyleId>
              </a:tblPr>
              <a:tblGrid>
                <a:gridCol w="2861429"/>
                <a:gridCol w="2861429"/>
                <a:gridCol w="2861429"/>
              </a:tblGrid>
              <a:tr h="370840">
                <a:tc>
                  <a:txBody>
                    <a:bodyPr/>
                    <a:lstStyle/>
                    <a:p>
                      <a:pPr algn="ctr">
                        <a:lnSpc>
                          <a:spcPct val="85000"/>
                        </a:lnSpc>
                      </a:pPr>
                      <a:r>
                        <a:rPr lang="ru-RU" sz="2400" dirty="0" smtClean="0">
                          <a:ln>
                            <a:solidFill>
                              <a:sysClr val="windowText" lastClr="000000"/>
                            </a:solidFill>
                          </a:ln>
                          <a:solidFill>
                            <a:schemeClr val="tx1"/>
                          </a:solidFill>
                        </a:rPr>
                        <a:t>Факты, свидетельствующие за гипотезу происхождения человека от животных</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lang="ru-RU" sz="2400" dirty="0" smtClean="0">
                          <a:ln>
                            <a:solidFill>
                              <a:sysClr val="windowText" lastClr="000000"/>
                            </a:solidFill>
                          </a:ln>
                          <a:solidFill>
                            <a:schemeClr val="tx1"/>
                          </a:solidFill>
                        </a:rPr>
                        <a:t>Факты, свидетельствующие за гипотезу о создании человека Богом</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dirty="0" smtClean="0">
                          <a:ln>
                            <a:solidFill>
                              <a:sysClr val="windowText" lastClr="000000"/>
                            </a:solidFill>
                          </a:ln>
                          <a:solidFill>
                            <a:schemeClr val="tx1"/>
                          </a:solidFill>
                        </a:rPr>
                        <a:t>Нейтральные факты</a:t>
                      </a:r>
                    </a:p>
                    <a:p>
                      <a:pPr algn="ctr">
                        <a:lnSpc>
                          <a:spcPct val="85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lnSpc>
                          <a:spcPct val="85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lnSpc>
                          <a:spcPct val="85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lnSpc>
                          <a:spcPct val="85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endParaRPr lang="ru-RU" sz="240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bl>
          </a:graphicData>
        </a:graphic>
      </p:graphicFrame>
      <p:sp>
        <p:nvSpPr>
          <p:cNvPr id="3" name="Прямоугольник 2"/>
          <p:cNvSpPr/>
          <p:nvPr/>
        </p:nvSpPr>
        <p:spPr>
          <a:xfrm>
            <a:off x="179512" y="116632"/>
            <a:ext cx="8784976" cy="1858201"/>
          </a:xfrm>
          <a:prstGeom prst="rect">
            <a:avLst/>
          </a:prstGeom>
        </p:spPr>
        <p:txBody>
          <a:bodyPr wrap="square">
            <a:spAutoFit/>
          </a:bodyPr>
          <a:lstStyle/>
          <a:p>
            <a:pPr marL="534988" indent="-540000" algn="just">
              <a:lnSpc>
                <a:spcPct val="85000"/>
              </a:lnSpc>
            </a:pP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Задание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a:t>
            </a:r>
            <a:r>
              <a:rPr lang="ru-RU" sz="2700" b="1" dirty="0" smtClean="0">
                <a:latin typeface="Arial" pitchFamily="34" charset="0"/>
                <a:cs typeface="Arial" pitchFamily="34" charset="0"/>
              </a:rPr>
              <a:t> </a:t>
            </a:r>
            <a:r>
              <a:rPr lang="ru-RU" sz="2700" b="1" dirty="0">
                <a:latin typeface="Arial" pitchFamily="34" charset="0"/>
                <a:cs typeface="Arial" pitchFamily="34" charset="0"/>
              </a:rPr>
              <a:t>Оцените предлагаемые факты с точки зрения аргументации основных гипотез о происхождении человека: эволюционный путь и креационизм. Поместите факты в соответствующие ячейки таблицы.</a:t>
            </a:r>
            <a:endParaRPr lang="ru-RU" sz="2700" dirty="0">
              <a:latin typeface="Arial" pitchFamily="34" charset="0"/>
              <a:cs typeface="Arial" pitchFamily="34" charset="0"/>
            </a:endParaRPr>
          </a:p>
        </p:txBody>
      </p:sp>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5" name="Прямоугольник 4"/>
          <p:cNvSpPr/>
          <p:nvPr/>
        </p:nvSpPr>
        <p:spPr>
          <a:xfrm>
            <a:off x="179512" y="116632"/>
            <a:ext cx="8784976" cy="6449458"/>
          </a:xfrm>
          <a:prstGeom prst="rect">
            <a:avLst/>
          </a:prstGeom>
        </p:spPr>
        <p:txBody>
          <a:bodyPr wrap="square">
            <a:spAutoFit/>
          </a:bodyPr>
          <a:lstStyle/>
          <a:p>
            <a:pPr marL="627063" indent="-627063" algn="just">
              <a:lnSpc>
                <a:spcPct val="85000"/>
              </a:lnSpc>
            </a:pP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Факты:</a:t>
            </a:r>
          </a:p>
          <a:p>
            <a:pPr marL="627063" indent="-627063"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a:t>
            </a:r>
            <a:r>
              <a:rPr lang="ru-RU" sz="2700" b="1" dirty="0" smtClean="0">
                <a:latin typeface="Arial" pitchFamily="34" charset="0"/>
                <a:cs typeface="Arial" pitchFamily="34" charset="0"/>
              </a:rPr>
              <a:t> </a:t>
            </a:r>
            <a:r>
              <a:rPr lang="ru-RU" sz="2700" b="1" dirty="0">
                <a:latin typeface="Arial" pitchFamily="34" charset="0"/>
                <a:cs typeface="Arial" pitchFamily="34" charset="0"/>
              </a:rPr>
              <a:t>– Наличие у человека рудиментарных органов, например, копчика.</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700" b="1" dirty="0">
                <a:latin typeface="Arial" pitchFamily="34" charset="0"/>
                <a:cs typeface="Arial" pitchFamily="34" charset="0"/>
              </a:rPr>
              <a:t> – Невозможность на данный момент составить полную картину возникновения человека от диких предков.</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700" b="1" dirty="0">
                <a:latin typeface="Arial" pitchFamily="34" charset="0"/>
                <a:cs typeface="Arial" pitchFamily="34" charset="0"/>
              </a:rPr>
              <a:t> – Наличие у человека волосяного покрова на голове.</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r>
              <a:rPr lang="ru-RU" sz="2700" b="1" dirty="0">
                <a:latin typeface="Arial" pitchFamily="34" charset="0"/>
                <a:cs typeface="Arial" pitchFamily="34" charset="0"/>
              </a:rPr>
              <a:t> – </a:t>
            </a:r>
            <a:r>
              <a:rPr lang="ru-RU" sz="2700" b="1" dirty="0" smtClean="0">
                <a:latin typeface="Arial" pitchFamily="34" charset="0"/>
                <a:cs typeface="Arial" pitchFamily="34" charset="0"/>
              </a:rPr>
              <a:t>Наличие </a:t>
            </a:r>
            <a:r>
              <a:rPr lang="ru-RU" sz="2700" b="1" dirty="0">
                <a:latin typeface="Arial" pitchFamily="34" charset="0"/>
                <a:cs typeface="Arial" pitchFamily="34" charset="0"/>
              </a:rPr>
              <a:t>у человека атавизмов.</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2700" b="1" dirty="0">
                <a:latin typeface="Arial" pitchFamily="34" charset="0"/>
                <a:cs typeface="Arial" pitchFamily="34" charset="0"/>
              </a:rPr>
              <a:t> – Наличие четырёх разных рас Человека разумного.</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№6</a:t>
            </a:r>
            <a:r>
              <a:rPr lang="ru-RU" sz="2700" b="1" dirty="0">
                <a:latin typeface="Arial" pitchFamily="34" charset="0"/>
                <a:cs typeface="Arial" pitchFamily="34" charset="0"/>
              </a:rPr>
              <a:t> – Наличие в разных геологических слоях ископаемых останков животных, не существующих в настоящее время.</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№7</a:t>
            </a:r>
            <a:r>
              <a:rPr lang="ru-RU" sz="2700" b="1" dirty="0">
                <a:latin typeface="Arial" pitchFamily="34" charset="0"/>
                <a:cs typeface="Arial" pitchFamily="34" charset="0"/>
              </a:rPr>
              <a:t> – Сложная структура головного мозга человека по сравнению с животными.</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r>
              <a:rPr lang="ru-RU" sz="2700" b="1" dirty="0">
                <a:latin typeface="Arial" pitchFamily="34" charset="0"/>
                <a:cs typeface="Arial" pitchFamily="34" charset="0"/>
              </a:rPr>
              <a:t> – Способность человека использовать орудия труда.</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Прямоугольник 3"/>
          <p:cNvSpPr/>
          <p:nvPr/>
        </p:nvSpPr>
        <p:spPr>
          <a:xfrm>
            <a:off x="90896" y="134161"/>
            <a:ext cx="8784976" cy="5743111"/>
          </a:xfrm>
          <a:prstGeom prst="rect">
            <a:avLst/>
          </a:prstGeom>
        </p:spPr>
        <p:txBody>
          <a:bodyPr wrap="square">
            <a:spAutoFit/>
          </a:bodyPr>
          <a:lstStyle/>
          <a:p>
            <a:pPr marL="627063" indent="-627063"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9</a:t>
            </a:r>
            <a:r>
              <a:rPr lang="ru-RU" sz="2700" b="1" dirty="0">
                <a:latin typeface="Arial" pitchFamily="34" charset="0"/>
                <a:cs typeface="Arial" pitchFamily="34" charset="0"/>
              </a:rPr>
              <a:t> </a:t>
            </a:r>
            <a:r>
              <a:rPr lang="ru-RU" sz="2700" b="1" dirty="0" smtClean="0">
                <a:latin typeface="Arial" pitchFamily="34" charset="0"/>
                <a:cs typeface="Arial" pitchFamily="34" charset="0"/>
              </a:rPr>
              <a:t>– Наличие </a:t>
            </a:r>
            <a:r>
              <a:rPr lang="ru-RU" sz="2700" b="1" dirty="0">
                <a:latin typeface="Arial" pitchFamily="34" charset="0"/>
                <a:cs typeface="Arial" pitchFamily="34" charset="0"/>
              </a:rPr>
              <a:t>только у человека членораздельной речи.</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№10</a:t>
            </a:r>
            <a:r>
              <a:rPr lang="ru-RU" sz="2700" b="1" dirty="0">
                <a:latin typeface="Arial" pitchFamily="34" charset="0"/>
                <a:cs typeface="Arial" pitchFamily="34" charset="0"/>
              </a:rPr>
              <a:t> – Наличие у человека племён, ведущих примитивный образ жизни.</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№11</a:t>
            </a:r>
            <a:r>
              <a:rPr lang="ru-RU" sz="2700" b="1" dirty="0">
                <a:latin typeface="Arial" pitchFamily="34" charset="0"/>
                <a:cs typeface="Arial" pitchFamily="34" charset="0"/>
              </a:rPr>
              <a:t> – Относительно большие размеры головного мозга человека в сравнении с животными.</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№12</a:t>
            </a:r>
            <a:r>
              <a:rPr lang="ru-RU" sz="2700" b="1" dirty="0">
                <a:latin typeface="Arial" pitchFamily="34" charset="0"/>
                <a:cs typeface="Arial" pitchFamily="34" charset="0"/>
              </a:rPr>
              <a:t> – Очень сложная социальная структура большей части человеческого общества.</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№13</a:t>
            </a:r>
            <a:r>
              <a:rPr lang="ru-RU" sz="2700" b="1" dirty="0">
                <a:latin typeface="Arial" pitchFamily="34" charset="0"/>
                <a:cs typeface="Arial" pitchFamily="34" charset="0"/>
              </a:rPr>
              <a:t> – Наличие ископаемых останков человекообразных обезьян, которые могли быть предками современного человека.</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№14</a:t>
            </a:r>
            <a:r>
              <a:rPr lang="ru-RU" sz="2700" b="1" dirty="0">
                <a:latin typeface="Arial" pitchFamily="34" charset="0"/>
                <a:cs typeface="Arial" pitchFamily="34" charset="0"/>
              </a:rPr>
              <a:t> – Сложность поведения и проявления психической деятельности человека.</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№15</a:t>
            </a:r>
            <a:r>
              <a:rPr lang="ru-RU" sz="2700" b="1" dirty="0">
                <a:latin typeface="Arial" pitchFamily="34" charset="0"/>
                <a:cs typeface="Arial" pitchFamily="34" charset="0"/>
              </a:rPr>
              <a:t> – Общность строения основных систем органов у человека и животных.</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61872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71668474"/>
              </p:ext>
            </p:extLst>
          </p:nvPr>
        </p:nvGraphicFramePr>
        <p:xfrm>
          <a:off x="107504" y="620688"/>
          <a:ext cx="8932767" cy="5839968"/>
        </p:xfrm>
        <a:graphic>
          <a:graphicData uri="http://schemas.openxmlformats.org/drawingml/2006/table">
            <a:tbl>
              <a:tblPr firstRow="1" bandRow="1">
                <a:tableStyleId>{35758FB7-9AC5-4552-8A53-C91805E547FA}</a:tableStyleId>
              </a:tblPr>
              <a:tblGrid>
                <a:gridCol w="2977589"/>
                <a:gridCol w="2977589"/>
                <a:gridCol w="2977589"/>
              </a:tblGrid>
              <a:tr h="370840">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происхождения человека от животных</a:t>
                      </a:r>
                      <a:endParaRPr lang="ru-RU" sz="20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о создании человека Богом</a:t>
                      </a:r>
                      <a:endParaRPr lang="ru-RU" sz="20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200" dirty="0" smtClean="0">
                          <a:ln>
                            <a:solidFill>
                              <a:sysClr val="windowText" lastClr="000000"/>
                            </a:solidFill>
                          </a:ln>
                          <a:solidFill>
                            <a:schemeClr val="tx1"/>
                          </a:solidFill>
                        </a:rPr>
                        <a:t>Нейтральные факты</a:t>
                      </a:r>
                    </a:p>
                    <a:p>
                      <a:pPr algn="ctr">
                        <a:lnSpc>
                          <a:spcPct val="85000"/>
                        </a:lnSpc>
                      </a:pPr>
                      <a:endParaRPr lang="ru-RU" sz="22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lnSpc>
                          <a:spcPct val="85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a:t>
                      </a:r>
                      <a:r>
                        <a:rPr lang="ru-RU" sz="2500" b="1" dirty="0" smtClean="0">
                          <a:latin typeface="Arial" pitchFamily="34" charset="0"/>
                          <a:cs typeface="Arial" pitchFamily="34" charset="0"/>
                        </a:rPr>
                        <a:t> – Наличие у человека рудиментарных органов, например, копчика</a:t>
                      </a:r>
                      <a:endParaRPr lang="ru-RU" sz="25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lnSpc>
                          <a:spcPct val="85000"/>
                        </a:lnSpc>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400" b="1" dirty="0" smtClean="0">
                          <a:latin typeface="Arial" pitchFamily="34" charset="0"/>
                          <a:cs typeface="Arial" pitchFamily="34" charset="0"/>
                        </a:rPr>
                        <a:t>–Невозможность на данный момент составить полную картину возникновения человека от диких предков</a:t>
                      </a:r>
                      <a:endParaRPr lang="ru-RU" sz="24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500" b="1" dirty="0" smtClean="0">
                          <a:latin typeface="Arial" pitchFamily="34" charset="0"/>
                          <a:cs typeface="Arial" pitchFamily="34" charset="0"/>
                        </a:rPr>
                        <a:t> – Наличие у человека волосяного покрова на голове</a:t>
                      </a:r>
                      <a:endParaRPr lang="ru-RU" sz="25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a:t>
                      </a:r>
                      <a:r>
                        <a:rPr lang="ru-RU" sz="2500" b="1" dirty="0" smtClean="0">
                          <a:latin typeface="Arial" pitchFamily="34" charset="0"/>
                          <a:cs typeface="Arial" pitchFamily="34" charset="0"/>
                        </a:rPr>
                        <a:t> – Наличие у человека атавизмов</a:t>
                      </a:r>
                      <a:endParaRPr lang="ru-RU" sz="25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№9</a:t>
                      </a:r>
                      <a:r>
                        <a:rPr lang="ru-RU" sz="2500" b="1" dirty="0" smtClean="0">
                          <a:latin typeface="Arial" pitchFamily="34" charset="0"/>
                          <a:cs typeface="Arial" pitchFamily="34" charset="0"/>
                        </a:rPr>
                        <a:t> – Наличие только у человека </a:t>
                      </a:r>
                      <a:r>
                        <a:rPr lang="ru-RU" sz="2400" b="1" dirty="0" smtClean="0">
                          <a:latin typeface="Arial" pitchFamily="34" charset="0"/>
                          <a:cs typeface="Arial" pitchFamily="34" charset="0"/>
                        </a:rPr>
                        <a:t>членораздельной</a:t>
                      </a:r>
                      <a:r>
                        <a:rPr lang="ru-RU" sz="2500" b="1" dirty="0" smtClean="0">
                          <a:latin typeface="Arial" pitchFamily="34" charset="0"/>
                          <a:cs typeface="Arial" pitchFamily="34" charset="0"/>
                        </a:rPr>
                        <a:t> речи</a:t>
                      </a:r>
                      <a:endParaRPr lang="ru-RU" sz="25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kumimoji="0" lang="ru-RU" sz="2500" b="1" kern="1200" dirty="0" smtClean="0">
                          <a:solidFill>
                            <a:srgbClr val="C00000"/>
                          </a:solidFill>
                          <a:effectLst>
                            <a:outerShdw blurRad="38100" dist="38100" dir="2700000" algn="tl">
                              <a:srgbClr val="000000">
                                <a:alpha val="43137"/>
                              </a:srgbClr>
                            </a:outerShdw>
                          </a:effectLst>
                          <a:latin typeface="+mn-lt"/>
                          <a:ea typeface="+mn-ea"/>
                          <a:cs typeface="+mn-cs"/>
                        </a:rPr>
                        <a:t>№5</a:t>
                      </a:r>
                      <a:r>
                        <a:rPr kumimoji="0" lang="ru-RU" sz="2500" b="1" kern="1200" dirty="0" smtClean="0">
                          <a:solidFill>
                            <a:schemeClr val="dk1"/>
                          </a:solidFill>
                          <a:effectLst/>
                          <a:latin typeface="+mn-lt"/>
                          <a:ea typeface="+mn-ea"/>
                          <a:cs typeface="+mn-cs"/>
                        </a:rPr>
                        <a:t> – Наличие четырёх разных рас Человека разумного</a:t>
                      </a:r>
                      <a:endParaRPr lang="ru-RU" sz="25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bl>
          </a:graphicData>
        </a:graphic>
      </p:graphicFrame>
      <p:sp>
        <p:nvSpPr>
          <p:cNvPr id="3" name="Прямоугольник 2"/>
          <p:cNvSpPr/>
          <p:nvPr/>
        </p:nvSpPr>
        <p:spPr>
          <a:xfrm>
            <a:off x="179512" y="44624"/>
            <a:ext cx="8784976" cy="445507"/>
          </a:xfrm>
          <a:prstGeom prst="rect">
            <a:avLst/>
          </a:prstGeom>
        </p:spPr>
        <p:txBody>
          <a:bodyPr wrap="square">
            <a:spAutoFit/>
          </a:bodyPr>
          <a:lstStyle/>
          <a:p>
            <a:pPr marL="534988" indent="-54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Проверьте свой ответ:</a:t>
            </a:r>
            <a:endParaRPr lang="ru-RU" sz="2700" dirty="0">
              <a:latin typeface="Arial" pitchFamily="34" charset="0"/>
              <a:cs typeface="Arial" pitchFamily="34" charset="0"/>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05212882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86828871"/>
              </p:ext>
            </p:extLst>
          </p:nvPr>
        </p:nvGraphicFramePr>
        <p:xfrm>
          <a:off x="179512" y="188640"/>
          <a:ext cx="8784975" cy="6693408"/>
        </p:xfrm>
        <a:graphic>
          <a:graphicData uri="http://schemas.openxmlformats.org/drawingml/2006/table">
            <a:tbl>
              <a:tblPr firstRow="1" bandRow="1">
                <a:tableStyleId>{35758FB7-9AC5-4552-8A53-C91805E547FA}</a:tableStyleId>
              </a:tblPr>
              <a:tblGrid>
                <a:gridCol w="2928325"/>
                <a:gridCol w="2928325"/>
                <a:gridCol w="2928325"/>
              </a:tblGrid>
              <a:tr h="370840">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происхождения человека от животных</a:t>
                      </a:r>
                      <a:endParaRPr lang="ru-RU" sz="20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о создании человека Богом</a:t>
                      </a:r>
                      <a:endParaRPr lang="ru-RU" sz="20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200" dirty="0" smtClean="0">
                          <a:ln>
                            <a:solidFill>
                              <a:sysClr val="windowText" lastClr="000000"/>
                            </a:solidFill>
                          </a:ln>
                          <a:solidFill>
                            <a:schemeClr val="tx1"/>
                          </a:solidFill>
                        </a:rPr>
                        <a:t>Нейтральные факты</a:t>
                      </a:r>
                    </a:p>
                    <a:p>
                      <a:pPr algn="ctr">
                        <a:lnSpc>
                          <a:spcPct val="85000"/>
                        </a:lnSpc>
                      </a:pPr>
                      <a:endParaRPr lang="ru-RU" sz="22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№10</a:t>
                      </a:r>
                      <a:r>
                        <a:rPr lang="ru-RU" sz="2400" b="1" dirty="0" smtClean="0">
                          <a:latin typeface="Arial" pitchFamily="34" charset="0"/>
                          <a:cs typeface="Arial" pitchFamily="34" charset="0"/>
                        </a:rPr>
                        <a:t> – Наличие у человека племён, ведущих примитивный образ жизни</a:t>
                      </a:r>
                      <a:endParaRPr lang="ru-RU" sz="2400" dirty="0" smtClean="0">
                        <a:ln>
                          <a:solidFill>
                            <a:sysClr val="windowText" lastClr="000000"/>
                          </a:solidFill>
                        </a:ln>
                        <a:solidFill>
                          <a:schemeClr val="tx1"/>
                        </a:solidFill>
                      </a:endParaRPr>
                    </a:p>
                    <a:p>
                      <a:pPr marL="0" marR="0" indent="0" algn="ctr" defTabSz="914400" rtl="0" eaLnBrk="1" fontAlgn="auto" latinLnBrk="0" hangingPunct="1">
                        <a:lnSpc>
                          <a:spcPct val="80000"/>
                        </a:lnSpc>
                        <a:spcBef>
                          <a:spcPts val="0"/>
                        </a:spcBef>
                        <a:spcAft>
                          <a:spcPts val="0"/>
                        </a:spcAft>
                        <a:buClrTx/>
                        <a:buSzTx/>
                        <a:buFontTx/>
                        <a:buNone/>
                        <a:tabLst/>
                        <a:defRPr/>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№11</a:t>
                      </a:r>
                      <a:r>
                        <a:rPr lang="ru-RU" sz="2400" b="1" dirty="0" smtClean="0">
                          <a:latin typeface="Arial" pitchFamily="34" charset="0"/>
                          <a:cs typeface="Arial" pitchFamily="34" charset="0"/>
                        </a:rPr>
                        <a:t> – Относительно большие размеры головного мозга человека в сравнении с животными</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3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№6</a:t>
                      </a:r>
                      <a:r>
                        <a:rPr lang="ru-RU" sz="2300" b="1" dirty="0" smtClean="0">
                          <a:latin typeface="Arial" pitchFamily="34" charset="0"/>
                          <a:cs typeface="Arial" pitchFamily="34" charset="0"/>
                        </a:rPr>
                        <a:t> – Наличие в разных геологических слоях ископаемых останков животных, не существующих в настоящее время</a:t>
                      </a:r>
                      <a:endParaRPr lang="ru-RU" sz="23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pPr algn="ctr">
                        <a:lnSpc>
                          <a:spcPct val="80000"/>
                        </a:lnSpc>
                      </a:pPr>
                      <a:r>
                        <a:rPr lang="ru-RU" sz="23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№13</a:t>
                      </a:r>
                      <a:r>
                        <a:rPr lang="ru-RU" sz="2300" b="1" dirty="0" smtClean="0">
                          <a:latin typeface="Arial" pitchFamily="34" charset="0"/>
                          <a:cs typeface="Arial" pitchFamily="34" charset="0"/>
                        </a:rPr>
                        <a:t> – Наличие ископаемых останков </a:t>
                      </a:r>
                      <a:r>
                        <a:rPr lang="ru-RU" sz="2200" b="1" dirty="0" smtClean="0">
                          <a:latin typeface="Arial" pitchFamily="34" charset="0"/>
                          <a:cs typeface="Arial" pitchFamily="34" charset="0"/>
                        </a:rPr>
                        <a:t>человекообразных</a:t>
                      </a:r>
                      <a:r>
                        <a:rPr lang="ru-RU" sz="2300" b="1" dirty="0" smtClean="0">
                          <a:latin typeface="Arial" pitchFamily="34" charset="0"/>
                          <a:cs typeface="Arial" pitchFamily="34" charset="0"/>
                        </a:rPr>
                        <a:t> обезьян, которые могли быть предками современного человека</a:t>
                      </a:r>
                      <a:endParaRPr lang="ru-RU" sz="23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№12</a:t>
                      </a:r>
                      <a:r>
                        <a:rPr lang="ru-RU" sz="2400" b="1" dirty="0" smtClean="0">
                          <a:latin typeface="Arial" pitchFamily="34" charset="0"/>
                          <a:cs typeface="Arial" pitchFamily="34" charset="0"/>
                        </a:rPr>
                        <a:t> – Очень сложная социальная структура большей части человеческого общества</a:t>
                      </a:r>
                      <a:endParaRPr lang="ru-RU"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№7</a:t>
                      </a:r>
                      <a:r>
                        <a:rPr lang="ru-RU" sz="2400" b="1" dirty="0" smtClean="0">
                          <a:latin typeface="Arial" pitchFamily="34" charset="0"/>
                          <a:cs typeface="Arial" pitchFamily="34" charset="0"/>
                        </a:rPr>
                        <a:t> – Сложная структура головного мозга человека по сравнению с животными</a:t>
                      </a:r>
                      <a:endParaRPr lang="ru-RU" sz="2400" dirty="0" smtClean="0">
                        <a:ln>
                          <a:solidFill>
                            <a:sysClr val="windowText" lastClr="000000"/>
                          </a:solidFill>
                        </a:ln>
                        <a:solidFill>
                          <a:schemeClr val="tx1"/>
                        </a:solidFill>
                      </a:endParaRPr>
                    </a:p>
                    <a:p>
                      <a:pPr algn="ctr">
                        <a:lnSpc>
                          <a:spcPct val="80000"/>
                        </a:lnSpc>
                      </a:pPr>
                      <a:endParaRPr lang="ru-RU" sz="2400" dirty="0" smtClean="0">
                        <a:ln>
                          <a:solidFill>
                            <a:sysClr val="windowText" lastClr="000000"/>
                          </a:solidFill>
                        </a:ln>
                        <a:solidFill>
                          <a:schemeClr val="tx1"/>
                        </a:solidFill>
                      </a:endParaRPr>
                    </a:p>
                    <a:p>
                      <a:pPr algn="ctr">
                        <a:lnSpc>
                          <a:spcPct val="85000"/>
                        </a:lnSpc>
                      </a:pPr>
                      <a:endParaRPr lang="ru-RU"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bl>
          </a:graphicData>
        </a:graphic>
      </p:graphicFrame>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753564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250307806"/>
              </p:ext>
            </p:extLst>
          </p:nvPr>
        </p:nvGraphicFramePr>
        <p:xfrm>
          <a:off x="179512" y="188640"/>
          <a:ext cx="8784975" cy="4650232"/>
        </p:xfrm>
        <a:graphic>
          <a:graphicData uri="http://schemas.openxmlformats.org/drawingml/2006/table">
            <a:tbl>
              <a:tblPr firstRow="1" bandRow="1">
                <a:tableStyleId>{35758FB7-9AC5-4552-8A53-C91805E547FA}</a:tableStyleId>
              </a:tblPr>
              <a:tblGrid>
                <a:gridCol w="2928325"/>
                <a:gridCol w="2928325"/>
                <a:gridCol w="2928325"/>
              </a:tblGrid>
              <a:tr h="370840">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происхождения человека от животных</a:t>
                      </a:r>
                      <a:endParaRPr lang="ru-RU" sz="20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lang="ru-RU" sz="1900" dirty="0" smtClean="0">
                          <a:ln>
                            <a:solidFill>
                              <a:sysClr val="windowText" lastClr="000000"/>
                            </a:solidFill>
                          </a:ln>
                          <a:solidFill>
                            <a:schemeClr val="tx1"/>
                          </a:solidFill>
                        </a:rPr>
                        <a:t>Факты, свидетельствующие за гипотезу о создании человека Богом</a:t>
                      </a:r>
                      <a:endParaRPr lang="ru-RU" sz="19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200" dirty="0" smtClean="0">
                          <a:ln>
                            <a:solidFill>
                              <a:sysClr val="windowText" lastClr="000000"/>
                            </a:solidFill>
                          </a:ln>
                          <a:solidFill>
                            <a:schemeClr val="tx1"/>
                          </a:solidFill>
                        </a:rPr>
                        <a:t>Нейтральные факты</a:t>
                      </a:r>
                    </a:p>
                    <a:p>
                      <a:pPr algn="ctr">
                        <a:lnSpc>
                          <a:spcPct val="85000"/>
                        </a:lnSpc>
                      </a:pPr>
                      <a:endParaRPr lang="ru-RU" sz="22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lnSpc>
                          <a:spcPct val="80000"/>
                        </a:lnSpc>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№15</a:t>
                      </a:r>
                      <a:r>
                        <a:rPr lang="ru-RU" sz="2400" b="1" dirty="0" smtClean="0">
                          <a:latin typeface="Arial" pitchFamily="34" charset="0"/>
                          <a:cs typeface="Arial" pitchFamily="34" charset="0"/>
                        </a:rPr>
                        <a:t> – Общность строения основных систем органов у человека и животных</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№14</a:t>
                      </a:r>
                      <a:r>
                        <a:rPr lang="ru-RU" sz="2400" b="1" dirty="0" smtClean="0">
                          <a:latin typeface="Arial" pitchFamily="34" charset="0"/>
                          <a:cs typeface="Arial" pitchFamily="34" charset="0"/>
                        </a:rPr>
                        <a:t> – Сложность поведения и проявления психической деятельности человека</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№8</a:t>
                      </a:r>
                      <a:r>
                        <a:rPr lang="ru-RU" sz="2400" b="1" dirty="0" smtClean="0">
                          <a:latin typeface="Arial" pitchFamily="34" charset="0"/>
                          <a:cs typeface="Arial" pitchFamily="34" charset="0"/>
                        </a:rPr>
                        <a:t> – Способность человека использовать орудия труда</a:t>
                      </a:r>
                      <a:endParaRPr lang="ru-RU" sz="2400" dirty="0" smtClean="0"/>
                    </a:p>
                    <a:p>
                      <a:pPr algn="ctr">
                        <a:lnSpc>
                          <a:spcPct val="85000"/>
                        </a:lnSpc>
                      </a:pPr>
                      <a:endParaRPr lang="ru-RU" sz="2400" dirty="0" smtClean="0"/>
                    </a:p>
                    <a:p>
                      <a:pPr algn="ctr">
                        <a:lnSpc>
                          <a:spcPct val="80000"/>
                        </a:lnSpc>
                      </a:pPr>
                      <a:endParaRPr lang="ru-RU"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0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bl>
          </a:graphicData>
        </a:graphic>
      </p:graphicFrame>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06420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4" descr="http://stuki-druki.com/karikatura/07.02%2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8820200" cy="5833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097610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59540"/>
            <a:ext cx="8928992" cy="4853636"/>
          </a:xfrm>
          <a:prstGeom prst="rect">
            <a:avLst/>
          </a:prstGeom>
        </p:spPr>
        <p:txBody>
          <a:bodyPr wrap="square">
            <a:spAutoFit/>
          </a:bodyPr>
          <a:lstStyle/>
          <a:p>
            <a:pPr indent="444500">
              <a:lnSpc>
                <a:spcPct val="85000"/>
              </a:lnSpc>
            </a:pP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Задание №2:</a:t>
            </a:r>
            <a:r>
              <a:rPr lang="ru-RU" sz="2800" b="1" dirty="0">
                <a:latin typeface="Arial" pitchFamily="34" charset="0"/>
                <a:cs typeface="Arial" pitchFamily="34" charset="0"/>
              </a:rPr>
              <a:t> </a:t>
            </a:r>
            <a:r>
              <a:rPr lang="ru-RU" sz="2800" b="1" dirty="0" smtClean="0">
                <a:latin typeface="Arial" pitchFamily="34" charset="0"/>
                <a:cs typeface="Arial" pitchFamily="34" charset="0"/>
              </a:rPr>
              <a:t>Выберите правильный ответ</a:t>
            </a:r>
          </a:p>
          <a:p>
            <a:pPr indent="444500">
              <a:lnSpc>
                <a:spcPct val="85000"/>
              </a:lnSpc>
            </a:pPr>
            <a:endParaRPr lang="ru-RU" sz="2800" b="1" dirty="0">
              <a:latin typeface="Arial" pitchFamily="34" charset="0"/>
              <a:cs typeface="Arial" pitchFamily="34" charset="0"/>
            </a:endParaRP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А1.</a:t>
            </a:r>
            <a:r>
              <a:rPr lang="ru-RU" sz="2800" b="1" dirty="0">
                <a:latin typeface="Arial" pitchFamily="34" charset="0"/>
                <a:cs typeface="Arial" pitchFamily="34" charset="0"/>
              </a:rPr>
              <a:t> Из перечисленных предков современного человека самым ранним представителем рода Человек является: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а</a:t>
            </a:r>
            <a:r>
              <a:rPr lang="ru-RU" sz="2800" b="1" dirty="0">
                <a:latin typeface="Arial" pitchFamily="34" charset="0"/>
                <a:cs typeface="Arial" pitchFamily="34" charset="0"/>
              </a:rPr>
              <a:t>) австралопитек</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ru-RU" sz="2800" b="1" dirty="0" smtClean="0">
                <a:latin typeface="Arial" pitchFamily="34" charset="0"/>
                <a:cs typeface="Arial" pitchFamily="34" charset="0"/>
              </a:rPr>
              <a:t>б</a:t>
            </a:r>
            <a:r>
              <a:rPr lang="ru-RU" sz="2800" b="1" dirty="0">
                <a:latin typeface="Arial" pitchFamily="34" charset="0"/>
                <a:cs typeface="Arial" pitchFamily="34" charset="0"/>
              </a:rPr>
              <a:t>) неандерталец;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питекантроп;  </a:t>
            </a:r>
            <a:r>
              <a:rPr lang="ru-RU" sz="2800" b="1" dirty="0" smtClean="0">
                <a:latin typeface="Arial" pitchFamily="34" charset="0"/>
                <a:cs typeface="Arial" pitchFamily="34" charset="0"/>
              </a:rPr>
              <a:t>         г</a:t>
            </a:r>
            <a:r>
              <a:rPr lang="ru-RU" sz="2800" b="1" dirty="0">
                <a:latin typeface="Arial" pitchFamily="34" charset="0"/>
                <a:cs typeface="Arial" pitchFamily="34" charset="0"/>
              </a:rPr>
              <a:t>) кроманьонец.</a:t>
            </a: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А2.</a:t>
            </a:r>
            <a:r>
              <a:rPr lang="ru-RU" sz="2800" b="1" dirty="0">
                <a:latin typeface="Arial" pitchFamily="34" charset="0"/>
                <a:cs typeface="Arial" pitchFamily="34" charset="0"/>
              </a:rPr>
              <a:t> Ископаемый предок человека с объемом головного мозга </a:t>
            </a:r>
            <a:r>
              <a:rPr lang="ru-RU" sz="2800" b="1" dirty="0" smtClean="0">
                <a:latin typeface="Arial" pitchFamily="34" charset="0"/>
                <a:cs typeface="Arial" pitchFamily="34" charset="0"/>
              </a:rPr>
              <a:t>500–600 </a:t>
            </a:r>
            <a:r>
              <a:rPr lang="ru-RU" sz="2800" b="1" dirty="0">
                <a:latin typeface="Arial" pitchFamily="34" charset="0"/>
                <a:cs typeface="Arial" pitchFamily="34" charset="0"/>
              </a:rPr>
              <a:t>см</a:t>
            </a:r>
            <a:r>
              <a:rPr lang="ru-RU" sz="2800" b="1" baseline="30000" dirty="0">
                <a:latin typeface="Arial" pitchFamily="34" charset="0"/>
                <a:cs typeface="Arial" pitchFamily="34" charset="0"/>
              </a:rPr>
              <a:t>3</a:t>
            </a:r>
            <a:r>
              <a:rPr lang="ru-RU" sz="2800" b="1" dirty="0">
                <a:latin typeface="Arial" pitchFamily="34" charset="0"/>
                <a:cs typeface="Arial" pitchFamily="34" charset="0"/>
              </a:rPr>
              <a:t>, не владевший речью и не изготовлявший орудия труда, – это:</a:t>
            </a:r>
          </a:p>
          <a:p>
            <a:pPr marL="352425" algn="just">
              <a:lnSpc>
                <a:spcPct val="85000"/>
              </a:lnSpc>
            </a:pPr>
            <a:r>
              <a:rPr lang="ru-RU" sz="2800" b="1" dirty="0">
                <a:latin typeface="Arial" pitchFamily="34" charset="0"/>
                <a:cs typeface="Arial" pitchFamily="34" charset="0"/>
              </a:rPr>
              <a:t>а) кроманьонец; </a:t>
            </a:r>
            <a:r>
              <a:rPr lang="ru-RU" sz="2800" b="1" dirty="0" smtClean="0">
                <a:latin typeface="Arial" pitchFamily="34" charset="0"/>
                <a:cs typeface="Arial" pitchFamily="34" charset="0"/>
              </a:rPr>
              <a:t>        б)питекантроп</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неандерталец; </a:t>
            </a:r>
            <a:r>
              <a:rPr lang="ru-RU" sz="2800" b="1" dirty="0" smtClean="0">
                <a:latin typeface="Arial" pitchFamily="34" charset="0"/>
                <a:cs typeface="Arial" pitchFamily="34" charset="0"/>
              </a:rPr>
              <a:t>       г</a:t>
            </a:r>
            <a:r>
              <a:rPr lang="ru-RU" sz="2800" b="1" dirty="0">
                <a:latin typeface="Arial" pitchFamily="34" charset="0"/>
                <a:cs typeface="Arial" pitchFamily="34" charset="0"/>
              </a:rPr>
              <a:t>) австралопитек</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319325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79512" y="184396"/>
            <a:ext cx="8856984" cy="4121128"/>
          </a:xfrm>
          <a:prstGeom prst="rect">
            <a:avLst/>
          </a:prstGeom>
        </p:spPr>
        <p:txBody>
          <a:bodyPr wrap="square">
            <a:spAutoFit/>
          </a:bodyPr>
          <a:lstStyle/>
          <a:p>
            <a:pPr marL="352425" indent="-352425"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А3</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dirty="0">
                <a:latin typeface="Arial" pitchFamily="34" charset="0"/>
                <a:cs typeface="Arial" pitchFamily="34" charset="0"/>
              </a:rPr>
              <a:t> Социальную природу имеет фактор эволюции человека:</a:t>
            </a:r>
          </a:p>
          <a:p>
            <a:pPr marL="352425" algn="just">
              <a:lnSpc>
                <a:spcPct val="85000"/>
              </a:lnSpc>
            </a:pPr>
            <a:r>
              <a:rPr lang="ru-RU" sz="2800" b="1" dirty="0">
                <a:latin typeface="Arial" pitchFamily="34" charset="0"/>
                <a:cs typeface="Arial" pitchFamily="34" charset="0"/>
              </a:rPr>
              <a:t>а) дрейф генов; </a:t>
            </a:r>
            <a:r>
              <a:rPr lang="ru-RU" sz="2800" b="1" dirty="0" smtClean="0">
                <a:latin typeface="Arial" pitchFamily="34" charset="0"/>
                <a:cs typeface="Arial" pitchFamily="34" charset="0"/>
              </a:rPr>
              <a:t>             </a:t>
            </a:r>
          </a:p>
          <a:p>
            <a:pPr marL="352425" algn="just">
              <a:lnSpc>
                <a:spcPct val="85000"/>
              </a:lnSpc>
            </a:pPr>
            <a:r>
              <a:rPr lang="ru-RU" sz="2800" b="1" dirty="0" smtClean="0">
                <a:latin typeface="Arial" pitchFamily="34" charset="0"/>
                <a:cs typeface="Arial" pitchFamily="34" charset="0"/>
              </a:rPr>
              <a:t>б</a:t>
            </a:r>
            <a:r>
              <a:rPr lang="ru-RU" sz="2800" b="1" dirty="0">
                <a:latin typeface="Arial" pitchFamily="34" charset="0"/>
                <a:cs typeface="Arial" pitchFamily="34" charset="0"/>
              </a:rPr>
              <a:t>) естественный отбор;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наследственность;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г</a:t>
            </a:r>
            <a:r>
              <a:rPr lang="ru-RU" sz="2800" b="1" dirty="0">
                <a:latin typeface="Arial" pitchFamily="34" charset="0"/>
                <a:cs typeface="Arial" pitchFamily="34" charset="0"/>
              </a:rPr>
              <a:t>) трудовая деятельность.</a:t>
            </a: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А4.</a:t>
            </a:r>
            <a:r>
              <a:rPr lang="ru-RU" sz="2800" b="1" dirty="0">
                <a:latin typeface="Arial" pitchFamily="34" charset="0"/>
                <a:cs typeface="Arial" pitchFamily="34" charset="0"/>
              </a:rPr>
              <a:t> В связи с </a:t>
            </a:r>
            <a:r>
              <a:rPr lang="ru-RU" sz="2800" b="1" dirty="0" err="1">
                <a:latin typeface="Arial" pitchFamily="34" charset="0"/>
                <a:cs typeface="Arial" pitchFamily="34" charset="0"/>
              </a:rPr>
              <a:t>прямохождением</a:t>
            </a:r>
            <a:r>
              <a:rPr lang="ru-RU" sz="2800" b="1" dirty="0">
                <a:latin typeface="Arial" pitchFamily="34" charset="0"/>
                <a:cs typeface="Arial" pitchFamily="34" charset="0"/>
              </a:rPr>
              <a:t> у человека: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а</a:t>
            </a:r>
            <a:r>
              <a:rPr lang="ru-RU" sz="2800" b="1" dirty="0">
                <a:latin typeface="Arial" pitchFamily="34" charset="0"/>
                <a:cs typeface="Arial" pitchFamily="34" charset="0"/>
              </a:rPr>
              <a:t>) сформировалась речь;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б</a:t>
            </a:r>
            <a:r>
              <a:rPr lang="ru-RU" sz="2800" b="1" dirty="0">
                <a:latin typeface="Arial" pitchFamily="34" charset="0"/>
                <a:cs typeface="Arial" pitchFamily="34" charset="0"/>
              </a:rPr>
              <a:t>) стопа имеет свод;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сильно развит мозговой отдел черепа;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г</a:t>
            </a:r>
            <a:r>
              <a:rPr lang="ru-RU" sz="2800" b="1" dirty="0">
                <a:latin typeface="Arial" pitchFamily="34" charset="0"/>
                <a:cs typeface="Arial" pitchFamily="34" charset="0"/>
              </a:rPr>
              <a:t>) позвоночник состоит из позвонков.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984230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16632"/>
            <a:ext cx="8856984" cy="6096284"/>
          </a:xfrm>
          <a:prstGeom prst="rect">
            <a:avLst/>
          </a:prstGeom>
        </p:spPr>
        <p:txBody>
          <a:bodyPr wrap="square">
            <a:spAutoFit/>
          </a:bodyPr>
          <a:lstStyle/>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В1.</a:t>
            </a:r>
            <a:r>
              <a:rPr lang="ru-RU" sz="2700" b="1" dirty="0">
                <a:latin typeface="Arial" pitchFamily="34" charset="0"/>
                <a:cs typeface="Arial" pitchFamily="34" charset="0"/>
              </a:rPr>
              <a:t> К биологическим факторам эволюции человека относятся:</a:t>
            </a:r>
          </a:p>
          <a:p>
            <a:pPr marL="444500" lvl="0" algn="just">
              <a:lnSpc>
                <a:spcPct val="85000"/>
              </a:lnSpc>
            </a:pPr>
            <a:r>
              <a:rPr lang="ru-RU" sz="2700" b="1" dirty="0">
                <a:latin typeface="Arial" pitchFamily="34" charset="0"/>
                <a:cs typeface="Arial" pitchFamily="34" charset="0"/>
              </a:rPr>
              <a:t>1) естественный отбор;       </a:t>
            </a:r>
          </a:p>
          <a:p>
            <a:pPr marL="444500" lvl="0" algn="just">
              <a:lnSpc>
                <a:spcPct val="85000"/>
              </a:lnSpc>
            </a:pPr>
            <a:r>
              <a:rPr lang="ru-RU" sz="2700" b="1" dirty="0">
                <a:latin typeface="Arial" pitchFamily="34" charset="0"/>
                <a:cs typeface="Arial" pitchFamily="34" charset="0"/>
              </a:rPr>
              <a:t>2) наследственная изменчивость;</a:t>
            </a:r>
          </a:p>
          <a:p>
            <a:pPr marL="444500" lvl="0" algn="just">
              <a:lnSpc>
                <a:spcPct val="85000"/>
              </a:lnSpc>
            </a:pPr>
            <a:r>
              <a:rPr lang="ru-RU" sz="2700" b="1" dirty="0">
                <a:latin typeface="Arial" pitchFamily="34" charset="0"/>
                <a:cs typeface="Arial" pitchFamily="34" charset="0"/>
              </a:rPr>
              <a:t>3) развитие искусства;         </a:t>
            </a:r>
          </a:p>
          <a:p>
            <a:pPr marL="444500" lvl="0" algn="just">
              <a:lnSpc>
                <a:spcPct val="85000"/>
              </a:lnSpc>
            </a:pPr>
            <a:r>
              <a:rPr lang="ru-RU" sz="2700" b="1" dirty="0">
                <a:latin typeface="Arial" pitchFamily="34" charset="0"/>
                <a:cs typeface="Arial" pitchFamily="34" charset="0"/>
              </a:rPr>
              <a:t>4) изоляция;</a:t>
            </a:r>
          </a:p>
          <a:p>
            <a:pPr marL="444500" lvl="0" algn="just">
              <a:lnSpc>
                <a:spcPct val="85000"/>
              </a:lnSpc>
            </a:pPr>
            <a:r>
              <a:rPr lang="ru-RU" sz="2700" b="1" dirty="0">
                <a:latin typeface="Arial" pitchFamily="34" charset="0"/>
                <a:cs typeface="Arial" pitchFamily="34" charset="0"/>
              </a:rPr>
              <a:t>5) трудовая деятельность;  </a:t>
            </a:r>
          </a:p>
          <a:p>
            <a:pPr marL="444500" lvl="0" algn="just">
              <a:lnSpc>
                <a:spcPct val="85000"/>
              </a:lnSpc>
            </a:pPr>
            <a:r>
              <a:rPr lang="ru-RU" sz="2700" b="1" dirty="0">
                <a:latin typeface="Arial" pitchFamily="34" charset="0"/>
                <a:cs typeface="Arial" pitchFamily="34" charset="0"/>
              </a:rPr>
              <a:t>6) сознание и речь.</a:t>
            </a:r>
          </a:p>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В2.</a:t>
            </a:r>
            <a:r>
              <a:rPr lang="ru-RU" sz="2700" b="1" dirty="0">
                <a:latin typeface="Arial" pitchFamily="34" charset="0"/>
                <a:cs typeface="Arial" pitchFamily="34" charset="0"/>
              </a:rPr>
              <a:t>Особенности приматов, послужившие важными предпо­сылками для антропогенеза, это:</a:t>
            </a:r>
          </a:p>
          <a:p>
            <a:pPr marL="444500" lvl="0" algn="just">
              <a:lnSpc>
                <a:spcPct val="85000"/>
              </a:lnSpc>
            </a:pPr>
            <a:r>
              <a:rPr lang="ru-RU" sz="2700" b="1" dirty="0">
                <a:latin typeface="Arial" pitchFamily="34" charset="0"/>
                <a:cs typeface="Arial" pitchFamily="34" charset="0"/>
              </a:rPr>
              <a:t>1) наличие диафрагмы; </a:t>
            </a:r>
          </a:p>
          <a:p>
            <a:pPr marL="444500" lvl="0" algn="just">
              <a:lnSpc>
                <a:spcPct val="85000"/>
              </a:lnSpc>
            </a:pPr>
            <a:r>
              <a:rPr lang="ru-RU" sz="2700" b="1" dirty="0">
                <a:latin typeface="Arial" pitchFamily="34" charset="0"/>
                <a:cs typeface="Arial" pitchFamily="34" charset="0"/>
              </a:rPr>
              <a:t>2) хватательная передняя конечность; </a:t>
            </a:r>
          </a:p>
          <a:p>
            <a:pPr marL="444500" lvl="0" algn="just">
              <a:lnSpc>
                <a:spcPct val="85000"/>
              </a:lnSpc>
            </a:pPr>
            <a:r>
              <a:rPr lang="ru-RU" sz="2700" b="1" dirty="0">
                <a:latin typeface="Arial" pitchFamily="34" charset="0"/>
                <a:cs typeface="Arial" pitchFamily="34" charset="0"/>
              </a:rPr>
              <a:t>3) млечные железы; </a:t>
            </a:r>
          </a:p>
          <a:p>
            <a:pPr marL="444500" lvl="0" algn="just">
              <a:lnSpc>
                <a:spcPct val="85000"/>
              </a:lnSpc>
            </a:pPr>
            <a:r>
              <a:rPr lang="ru-RU" sz="2700" b="1" dirty="0">
                <a:latin typeface="Arial" pitchFamily="34" charset="0"/>
                <a:cs typeface="Arial" pitchFamily="34" charset="0"/>
              </a:rPr>
              <a:t>4) общественный образ жизни; </a:t>
            </a:r>
          </a:p>
          <a:p>
            <a:pPr marL="444500" lvl="0" algn="just">
              <a:lnSpc>
                <a:spcPct val="85000"/>
              </a:lnSpc>
            </a:pPr>
            <a:r>
              <a:rPr lang="ru-RU" sz="2700" b="1" dirty="0">
                <a:latin typeface="Arial" pitchFamily="34" charset="0"/>
                <a:cs typeface="Arial" pitchFamily="34" charset="0"/>
              </a:rPr>
              <a:t>5) хорошо развитый головной мозг; </a:t>
            </a:r>
          </a:p>
          <a:p>
            <a:pPr marL="444500" lvl="0" algn="just">
              <a:lnSpc>
                <a:spcPct val="85000"/>
              </a:lnSpc>
            </a:pPr>
            <a:r>
              <a:rPr lang="ru-RU" sz="2700" b="1" dirty="0">
                <a:latin typeface="Arial" pitchFamily="34" charset="0"/>
                <a:cs typeface="Arial" pitchFamily="34" charset="0"/>
              </a:rPr>
              <a:t>6)шерстный покров.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39960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16632"/>
            <a:ext cx="8856984" cy="6096284"/>
          </a:xfrm>
          <a:prstGeom prst="rect">
            <a:avLst/>
          </a:prstGeom>
        </p:spPr>
        <p:txBody>
          <a:bodyPr wrap="square">
            <a:spAutoFit/>
          </a:bodyPr>
          <a:lstStyle/>
          <a:p>
            <a:pPr marL="444500" indent="-4445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В3</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a:latin typeface="Arial" pitchFamily="34" charset="0"/>
                <a:cs typeface="Arial" pitchFamily="34" charset="0"/>
              </a:rPr>
              <a:t> Признаки кроманьонца:</a:t>
            </a:r>
          </a:p>
          <a:p>
            <a:pPr marL="809625" lvl="0" indent="-365125" algn="just">
              <a:lnSpc>
                <a:spcPct val="85000"/>
              </a:lnSpc>
            </a:pPr>
            <a:r>
              <a:rPr lang="ru-RU" sz="2700" b="1" dirty="0" smtClean="0">
                <a:latin typeface="Arial" pitchFamily="34" charset="0"/>
                <a:cs typeface="Arial" pitchFamily="34" charset="0"/>
              </a:rPr>
              <a:t>1) хорошо </a:t>
            </a:r>
            <a:r>
              <a:rPr lang="ru-RU" sz="2700" b="1" dirty="0">
                <a:latin typeface="Arial" pitchFamily="34" charset="0"/>
                <a:cs typeface="Arial" pitchFamily="34" charset="0"/>
              </a:rPr>
              <a:t>развитая речь</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2) </a:t>
            </a:r>
            <a:r>
              <a:rPr lang="ru-RU" sz="2700" b="1" dirty="0">
                <a:latin typeface="Arial" pitchFamily="34" charset="0"/>
                <a:cs typeface="Arial" pitchFamily="34" charset="0"/>
              </a:rPr>
              <a:t>мощные надбровные валики;</a:t>
            </a:r>
          </a:p>
          <a:p>
            <a:pPr marL="809625" lvl="0" indent="-365125" algn="just">
              <a:lnSpc>
                <a:spcPct val="85000"/>
              </a:lnSpc>
            </a:pPr>
            <a:r>
              <a:rPr lang="ru-RU" sz="2700" b="1" dirty="0" smtClean="0">
                <a:latin typeface="Arial" pitchFamily="34" charset="0"/>
                <a:cs typeface="Arial" pitchFamily="34" charset="0"/>
              </a:rPr>
              <a:t>3) использование </a:t>
            </a:r>
            <a:r>
              <a:rPr lang="ru-RU" sz="2700" b="1" dirty="0">
                <a:latin typeface="Arial" pitchFamily="34" charset="0"/>
                <a:cs typeface="Arial" pitchFamily="34" charset="0"/>
              </a:rPr>
              <a:t>примитивных орудий из камня</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4) </a:t>
            </a:r>
            <a:r>
              <a:rPr lang="ru-RU" sz="2700" b="1" dirty="0">
                <a:latin typeface="Arial" pitchFamily="34" charset="0"/>
                <a:cs typeface="Arial" pitchFamily="34" charset="0"/>
              </a:rPr>
              <a:t>изготовление сложных орудий</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5) развитие </a:t>
            </a:r>
            <a:r>
              <a:rPr lang="ru-RU" sz="2700" b="1" dirty="0">
                <a:latin typeface="Arial" pitchFamily="34" charset="0"/>
                <a:cs typeface="Arial" pitchFamily="34" charset="0"/>
              </a:rPr>
              <a:t>наскальной живописи</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6</a:t>
            </a:r>
            <a:r>
              <a:rPr lang="ru-RU" sz="2700" b="1" dirty="0">
                <a:latin typeface="Arial" pitchFamily="34" charset="0"/>
                <a:cs typeface="Arial" pitchFamily="34" charset="0"/>
              </a:rPr>
              <a:t>) объем головного мозга 800–1100 см</a:t>
            </a:r>
            <a:r>
              <a:rPr lang="ru-RU" sz="2700" b="1" baseline="30000" dirty="0">
                <a:latin typeface="Arial" pitchFamily="34" charset="0"/>
                <a:cs typeface="Arial" pitchFamily="34" charset="0"/>
              </a:rPr>
              <a:t>3</a:t>
            </a:r>
            <a:r>
              <a:rPr lang="ru-RU" sz="2700" b="1" dirty="0">
                <a:latin typeface="Arial" pitchFamily="34" charset="0"/>
                <a:cs typeface="Arial" pitchFamily="34" charset="0"/>
              </a:rPr>
              <a:t>.</a:t>
            </a:r>
          </a:p>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В4.</a:t>
            </a:r>
            <a:r>
              <a:rPr lang="ru-RU" sz="2700" b="1" dirty="0">
                <a:latin typeface="Arial" pitchFamily="34" charset="0"/>
                <a:cs typeface="Arial" pitchFamily="34" charset="0"/>
              </a:rPr>
              <a:t> В отличие от других млекопитающих человек имеет:</a:t>
            </a:r>
          </a:p>
          <a:p>
            <a:pPr marL="809625" lvl="0" indent="-365125" algn="just">
              <a:lnSpc>
                <a:spcPct val="85000"/>
              </a:lnSpc>
            </a:pPr>
            <a:r>
              <a:rPr lang="ru-RU" sz="2700" b="1" dirty="0" smtClean="0">
                <a:latin typeface="Arial" pitchFamily="34" charset="0"/>
                <a:cs typeface="Arial" pitchFamily="34" charset="0"/>
              </a:rPr>
              <a:t>1) изгибы </a:t>
            </a:r>
            <a:r>
              <a:rPr lang="ru-RU" sz="2700" b="1" dirty="0">
                <a:latin typeface="Arial" pitchFamily="34" charset="0"/>
                <a:cs typeface="Arial" pitchFamily="34" charset="0"/>
              </a:rPr>
              <a:t>позвоночника</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2) </a:t>
            </a:r>
            <a:r>
              <a:rPr lang="ru-RU" sz="2700" b="1" dirty="0">
                <a:latin typeface="Arial" pitchFamily="34" charset="0"/>
                <a:cs typeface="Arial" pitchFamily="34" charset="0"/>
              </a:rPr>
              <a:t>хорошо развитую кисть;</a:t>
            </a:r>
          </a:p>
          <a:p>
            <a:pPr marL="809625" lvl="0" indent="-365125" algn="just">
              <a:lnSpc>
                <a:spcPct val="85000"/>
              </a:lnSpc>
            </a:pPr>
            <a:r>
              <a:rPr lang="ru-RU" sz="2700" b="1" dirty="0" smtClean="0">
                <a:latin typeface="Arial" pitchFamily="34" charset="0"/>
                <a:cs typeface="Arial" pitchFamily="34" charset="0"/>
              </a:rPr>
              <a:t>3) сжатую </a:t>
            </a:r>
            <a:r>
              <a:rPr lang="ru-RU" sz="2700" b="1" dirty="0">
                <a:latin typeface="Arial" pitchFamily="34" charset="0"/>
                <a:cs typeface="Arial" pitchFamily="34" charset="0"/>
              </a:rPr>
              <a:t>с боков грудную клетку</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4) </a:t>
            </a:r>
            <a:r>
              <a:rPr lang="ru-RU" sz="2700" b="1" dirty="0">
                <a:latin typeface="Arial" pitchFamily="34" charset="0"/>
                <a:cs typeface="Arial" pitchFamily="34" charset="0"/>
              </a:rPr>
              <a:t>полную перегородку между желудочками сердца</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5) сильно </a:t>
            </a:r>
            <a:r>
              <a:rPr lang="ru-RU" sz="2700" b="1" dirty="0">
                <a:latin typeface="Arial" pitchFamily="34" charset="0"/>
                <a:cs typeface="Arial" pitchFamily="34" charset="0"/>
              </a:rPr>
              <a:t>развитый мозговой отдел черепа</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6</a:t>
            </a:r>
            <a:r>
              <a:rPr lang="ru-RU" sz="2700" b="1" dirty="0">
                <a:latin typeface="Arial" pitchFamily="34" charset="0"/>
                <a:cs typeface="Arial" pitchFamily="34" charset="0"/>
              </a:rPr>
              <a:t>) семь шейных позвонков.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07488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59540"/>
            <a:ext cx="8928992" cy="4853636"/>
          </a:xfrm>
          <a:prstGeom prst="rect">
            <a:avLst/>
          </a:prstGeom>
        </p:spPr>
        <p:txBody>
          <a:bodyPr wrap="square">
            <a:spAutoFit/>
          </a:bodyPr>
          <a:lstStyle/>
          <a:p>
            <a:pPr indent="444500">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Проверьте свои ответы:</a:t>
            </a:r>
          </a:p>
          <a:p>
            <a:pPr indent="444500">
              <a:lnSpc>
                <a:spcPct val="85000"/>
              </a:lnSpc>
            </a:pPr>
            <a:endParaRPr lang="ru-RU" sz="2800" b="1" dirty="0">
              <a:latin typeface="Arial" pitchFamily="34" charset="0"/>
              <a:cs typeface="Arial" pitchFamily="34" charset="0"/>
            </a:endParaRP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А1.</a:t>
            </a:r>
            <a:r>
              <a:rPr lang="ru-RU" sz="2800" b="1" dirty="0">
                <a:latin typeface="Arial" pitchFamily="34" charset="0"/>
                <a:cs typeface="Arial" pitchFamily="34" charset="0"/>
              </a:rPr>
              <a:t> Из перечисленных предков современного человека самым ранним представителем рода Человек является: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а</a:t>
            </a:r>
            <a:r>
              <a:rPr lang="ru-RU" sz="2800" b="1" dirty="0">
                <a:latin typeface="Arial" pitchFamily="34" charset="0"/>
                <a:cs typeface="Arial" pitchFamily="34" charset="0"/>
              </a:rPr>
              <a:t>) австралопитек</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ru-RU" sz="2800" b="1" dirty="0" smtClean="0">
                <a:latin typeface="Arial" pitchFamily="34" charset="0"/>
                <a:cs typeface="Arial" pitchFamily="34" charset="0"/>
              </a:rPr>
              <a:t>б</a:t>
            </a:r>
            <a:r>
              <a:rPr lang="ru-RU" sz="2800" b="1" dirty="0">
                <a:latin typeface="Arial" pitchFamily="34" charset="0"/>
                <a:cs typeface="Arial" pitchFamily="34" charset="0"/>
              </a:rPr>
              <a:t>) неандерталец;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питекантроп;  </a:t>
            </a:r>
            <a:r>
              <a:rPr lang="ru-RU" sz="2800" b="1" dirty="0" smtClean="0">
                <a:latin typeface="Arial" pitchFamily="34" charset="0"/>
                <a:cs typeface="Arial" pitchFamily="34" charset="0"/>
              </a:rPr>
              <a:t>         г</a:t>
            </a:r>
            <a:r>
              <a:rPr lang="ru-RU" sz="2800" b="1" dirty="0">
                <a:latin typeface="Arial" pitchFamily="34" charset="0"/>
                <a:cs typeface="Arial" pitchFamily="34" charset="0"/>
              </a:rPr>
              <a:t>) </a:t>
            </a:r>
            <a:r>
              <a:rPr lang="ru-RU" sz="2800" b="1" u="sng" dirty="0">
                <a:solidFill>
                  <a:srgbClr val="FF0000"/>
                </a:solidFill>
                <a:latin typeface="Arial" pitchFamily="34" charset="0"/>
                <a:cs typeface="Arial" pitchFamily="34" charset="0"/>
              </a:rPr>
              <a:t>кроманьонец</a:t>
            </a:r>
            <a:r>
              <a:rPr lang="ru-RU" sz="2800" b="1" dirty="0">
                <a:latin typeface="Arial" pitchFamily="34" charset="0"/>
                <a:cs typeface="Arial" pitchFamily="34" charset="0"/>
              </a:rPr>
              <a:t>.</a:t>
            </a: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А2.</a:t>
            </a:r>
            <a:r>
              <a:rPr lang="ru-RU" sz="2800" b="1" dirty="0">
                <a:latin typeface="Arial" pitchFamily="34" charset="0"/>
                <a:cs typeface="Arial" pitchFamily="34" charset="0"/>
              </a:rPr>
              <a:t> Ископаемый предок человека с объемом головного мозга </a:t>
            </a:r>
            <a:r>
              <a:rPr lang="ru-RU" sz="2800" b="1" dirty="0" smtClean="0">
                <a:latin typeface="Arial" pitchFamily="34" charset="0"/>
                <a:cs typeface="Arial" pitchFamily="34" charset="0"/>
              </a:rPr>
              <a:t>500–600 </a:t>
            </a:r>
            <a:r>
              <a:rPr lang="ru-RU" sz="2800" b="1" dirty="0">
                <a:latin typeface="Arial" pitchFamily="34" charset="0"/>
                <a:cs typeface="Arial" pitchFamily="34" charset="0"/>
              </a:rPr>
              <a:t>см</a:t>
            </a:r>
            <a:r>
              <a:rPr lang="ru-RU" sz="2800" b="1" baseline="30000" dirty="0">
                <a:latin typeface="Arial" pitchFamily="34" charset="0"/>
                <a:cs typeface="Arial" pitchFamily="34" charset="0"/>
              </a:rPr>
              <a:t>3</a:t>
            </a:r>
            <a:r>
              <a:rPr lang="ru-RU" sz="2800" b="1" dirty="0">
                <a:latin typeface="Arial" pitchFamily="34" charset="0"/>
                <a:cs typeface="Arial" pitchFamily="34" charset="0"/>
              </a:rPr>
              <a:t>, не владевший речью и не изготовлявший орудия труда, – это:</a:t>
            </a:r>
          </a:p>
          <a:p>
            <a:pPr marL="352425" algn="just">
              <a:lnSpc>
                <a:spcPct val="85000"/>
              </a:lnSpc>
            </a:pPr>
            <a:r>
              <a:rPr lang="ru-RU" sz="2800" b="1" dirty="0">
                <a:latin typeface="Arial" pitchFamily="34" charset="0"/>
                <a:cs typeface="Arial" pitchFamily="34" charset="0"/>
              </a:rPr>
              <a:t>а) кроманьонец; </a:t>
            </a:r>
            <a:r>
              <a:rPr lang="ru-RU" sz="2800" b="1" dirty="0" smtClean="0">
                <a:latin typeface="Arial" pitchFamily="34" charset="0"/>
                <a:cs typeface="Arial" pitchFamily="34" charset="0"/>
              </a:rPr>
              <a:t>        б)питекантроп</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неандерталец; </a:t>
            </a:r>
            <a:r>
              <a:rPr lang="ru-RU" sz="2800" b="1" dirty="0" smtClean="0">
                <a:latin typeface="Arial" pitchFamily="34" charset="0"/>
                <a:cs typeface="Arial" pitchFamily="34" charset="0"/>
              </a:rPr>
              <a:t>       г</a:t>
            </a:r>
            <a:r>
              <a:rPr lang="ru-RU" sz="2800" b="1" dirty="0">
                <a:latin typeface="Arial" pitchFamily="34" charset="0"/>
                <a:cs typeface="Arial" pitchFamily="34" charset="0"/>
              </a:rPr>
              <a:t>) </a:t>
            </a:r>
            <a:r>
              <a:rPr lang="ru-RU" sz="2800" b="1" u="sng" dirty="0">
                <a:solidFill>
                  <a:srgbClr val="FF0000"/>
                </a:solidFill>
                <a:latin typeface="Arial" pitchFamily="34" charset="0"/>
                <a:cs typeface="Arial" pitchFamily="34" charset="0"/>
              </a:rPr>
              <a:t>австралопитек</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89612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3050" t="2087" r="15567" b="24876"/>
          <a:stretch/>
        </p:blipFill>
        <p:spPr bwMode="auto">
          <a:xfrm>
            <a:off x="1728352" y="4077072"/>
            <a:ext cx="4750188" cy="2732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Прямоугольник 17"/>
          <p:cNvSpPr/>
          <p:nvPr/>
        </p:nvSpPr>
        <p:spPr>
          <a:xfrm>
            <a:off x="179512" y="116632"/>
            <a:ext cx="8856984" cy="4121128"/>
          </a:xfrm>
          <a:prstGeom prst="rect">
            <a:avLst/>
          </a:prstGeom>
        </p:spPr>
        <p:txBody>
          <a:bodyPr wrap="square">
            <a:spAutoFit/>
          </a:bodyPr>
          <a:lstStyle/>
          <a:p>
            <a:pPr marL="352425" indent="-352425"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А3</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dirty="0">
                <a:latin typeface="Arial" pitchFamily="34" charset="0"/>
                <a:cs typeface="Arial" pitchFamily="34" charset="0"/>
              </a:rPr>
              <a:t> Социальную природу имеет фактор эволюции человека:</a:t>
            </a:r>
          </a:p>
          <a:p>
            <a:pPr marL="352425" algn="just">
              <a:lnSpc>
                <a:spcPct val="85000"/>
              </a:lnSpc>
            </a:pPr>
            <a:r>
              <a:rPr lang="ru-RU" sz="2800" b="1" dirty="0">
                <a:latin typeface="Arial" pitchFamily="34" charset="0"/>
                <a:cs typeface="Arial" pitchFamily="34" charset="0"/>
              </a:rPr>
              <a:t>а) дрейф генов; </a:t>
            </a:r>
            <a:r>
              <a:rPr lang="ru-RU" sz="2800" b="1" dirty="0" smtClean="0">
                <a:latin typeface="Arial" pitchFamily="34" charset="0"/>
                <a:cs typeface="Arial" pitchFamily="34" charset="0"/>
              </a:rPr>
              <a:t>             </a:t>
            </a:r>
          </a:p>
          <a:p>
            <a:pPr marL="352425" algn="just">
              <a:lnSpc>
                <a:spcPct val="85000"/>
              </a:lnSpc>
            </a:pPr>
            <a:r>
              <a:rPr lang="ru-RU" sz="2800" b="1" dirty="0" smtClean="0">
                <a:latin typeface="Arial" pitchFamily="34" charset="0"/>
                <a:cs typeface="Arial" pitchFamily="34" charset="0"/>
              </a:rPr>
              <a:t>б</a:t>
            </a:r>
            <a:r>
              <a:rPr lang="ru-RU" sz="2800" b="1" dirty="0">
                <a:latin typeface="Arial" pitchFamily="34" charset="0"/>
                <a:cs typeface="Arial" pitchFamily="34" charset="0"/>
              </a:rPr>
              <a:t>) естественный отбор;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наследственность;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г</a:t>
            </a:r>
            <a:r>
              <a:rPr lang="ru-RU" sz="2800" b="1" dirty="0">
                <a:latin typeface="Arial" pitchFamily="34" charset="0"/>
                <a:cs typeface="Arial" pitchFamily="34" charset="0"/>
              </a:rPr>
              <a:t>) </a:t>
            </a:r>
            <a:r>
              <a:rPr lang="ru-RU" sz="2800" b="1" u="sng" dirty="0">
                <a:solidFill>
                  <a:srgbClr val="FF0000"/>
                </a:solidFill>
                <a:latin typeface="Arial" pitchFamily="34" charset="0"/>
                <a:cs typeface="Arial" pitchFamily="34" charset="0"/>
              </a:rPr>
              <a:t>трудовая деятельность</a:t>
            </a:r>
            <a:r>
              <a:rPr lang="ru-RU" sz="2800" b="1" dirty="0">
                <a:latin typeface="Arial" pitchFamily="34" charset="0"/>
                <a:cs typeface="Arial" pitchFamily="34" charset="0"/>
              </a:rPr>
              <a:t>.</a:t>
            </a: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А4.</a:t>
            </a:r>
            <a:r>
              <a:rPr lang="ru-RU" sz="2800" b="1" dirty="0">
                <a:latin typeface="Arial" pitchFamily="34" charset="0"/>
                <a:cs typeface="Arial" pitchFamily="34" charset="0"/>
              </a:rPr>
              <a:t> В связи с </a:t>
            </a:r>
            <a:r>
              <a:rPr lang="ru-RU" sz="2800" b="1" dirty="0" err="1">
                <a:latin typeface="Arial" pitchFamily="34" charset="0"/>
                <a:cs typeface="Arial" pitchFamily="34" charset="0"/>
              </a:rPr>
              <a:t>прямохождением</a:t>
            </a:r>
            <a:r>
              <a:rPr lang="ru-RU" sz="2800" b="1" dirty="0">
                <a:latin typeface="Arial" pitchFamily="34" charset="0"/>
                <a:cs typeface="Arial" pitchFamily="34" charset="0"/>
              </a:rPr>
              <a:t> у человека: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а</a:t>
            </a:r>
            <a:r>
              <a:rPr lang="ru-RU" sz="2800" b="1" dirty="0">
                <a:latin typeface="Arial" pitchFamily="34" charset="0"/>
                <a:cs typeface="Arial" pitchFamily="34" charset="0"/>
              </a:rPr>
              <a:t>) сформировалась речь;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б</a:t>
            </a:r>
            <a:r>
              <a:rPr lang="ru-RU" sz="2800" b="1" dirty="0">
                <a:latin typeface="Arial" pitchFamily="34" charset="0"/>
                <a:cs typeface="Arial" pitchFamily="34" charset="0"/>
              </a:rPr>
              <a:t>) </a:t>
            </a:r>
            <a:r>
              <a:rPr lang="ru-RU" sz="2800" b="1" u="sng" dirty="0">
                <a:solidFill>
                  <a:srgbClr val="FF0000"/>
                </a:solidFill>
                <a:latin typeface="Arial" pitchFamily="34" charset="0"/>
                <a:cs typeface="Arial" pitchFamily="34" charset="0"/>
              </a:rPr>
              <a:t>стопа имеет свод</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сильно развит мозговой отдел черепа;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г</a:t>
            </a:r>
            <a:r>
              <a:rPr lang="ru-RU" sz="2800" b="1" dirty="0">
                <a:latin typeface="Arial" pitchFamily="34" charset="0"/>
                <a:cs typeface="Arial" pitchFamily="34" charset="0"/>
              </a:rPr>
              <a:t>) позвоночник состоит из позвонков.</a:t>
            </a:r>
          </a:p>
        </p:txBody>
      </p:sp>
    </p:spTree>
    <p:extLst>
      <p:ext uri="{BB962C8B-B14F-4D97-AF65-F5344CB8AC3E}">
        <p14:creationId xmlns:p14="http://schemas.microsoft.com/office/powerpoint/2010/main" val="4185038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16632"/>
            <a:ext cx="8856984" cy="6096284"/>
          </a:xfrm>
          <a:prstGeom prst="rect">
            <a:avLst/>
          </a:prstGeom>
        </p:spPr>
        <p:txBody>
          <a:bodyPr wrap="square">
            <a:spAutoFit/>
          </a:bodyPr>
          <a:lstStyle/>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В1.</a:t>
            </a:r>
            <a:r>
              <a:rPr lang="ru-RU" sz="2700" b="1" dirty="0">
                <a:latin typeface="Arial" pitchFamily="34" charset="0"/>
                <a:cs typeface="Arial" pitchFamily="34" charset="0"/>
              </a:rPr>
              <a:t> К биологическим факторам эволюции человека относятся:</a:t>
            </a:r>
          </a:p>
          <a:p>
            <a:pPr marL="444500" lvl="0" algn="just">
              <a:lnSpc>
                <a:spcPct val="85000"/>
              </a:lnSpc>
            </a:pPr>
            <a:r>
              <a:rPr lang="ru-RU" sz="2700" b="1" dirty="0">
                <a:latin typeface="Arial" pitchFamily="34" charset="0"/>
                <a:cs typeface="Arial" pitchFamily="34" charset="0"/>
              </a:rPr>
              <a:t>1) </a:t>
            </a:r>
            <a:r>
              <a:rPr lang="ru-RU" sz="2700" b="1" u="sng" dirty="0">
                <a:solidFill>
                  <a:srgbClr val="FF0000"/>
                </a:solidFill>
                <a:latin typeface="Arial" pitchFamily="34" charset="0"/>
                <a:cs typeface="Arial" pitchFamily="34" charset="0"/>
              </a:rPr>
              <a:t>естественный отбор</a:t>
            </a:r>
            <a:r>
              <a:rPr lang="ru-RU" sz="2700" b="1" dirty="0">
                <a:latin typeface="Arial" pitchFamily="34" charset="0"/>
                <a:cs typeface="Arial" pitchFamily="34" charset="0"/>
              </a:rPr>
              <a:t>;       </a:t>
            </a:r>
          </a:p>
          <a:p>
            <a:pPr marL="444500" lvl="0" algn="just">
              <a:lnSpc>
                <a:spcPct val="85000"/>
              </a:lnSpc>
            </a:pPr>
            <a:r>
              <a:rPr lang="ru-RU" sz="2700" b="1" dirty="0">
                <a:latin typeface="Arial" pitchFamily="34" charset="0"/>
                <a:cs typeface="Arial" pitchFamily="34" charset="0"/>
              </a:rPr>
              <a:t>2) </a:t>
            </a:r>
            <a:r>
              <a:rPr lang="ru-RU" sz="2700" b="1" u="sng" dirty="0">
                <a:solidFill>
                  <a:srgbClr val="FF0000"/>
                </a:solidFill>
                <a:latin typeface="Arial" pitchFamily="34" charset="0"/>
                <a:cs typeface="Arial" pitchFamily="34" charset="0"/>
              </a:rPr>
              <a:t>наследственная изменчивость</a:t>
            </a:r>
            <a:r>
              <a:rPr lang="ru-RU" sz="2700" b="1" dirty="0">
                <a:latin typeface="Arial" pitchFamily="34" charset="0"/>
                <a:cs typeface="Arial" pitchFamily="34" charset="0"/>
              </a:rPr>
              <a:t>;</a:t>
            </a:r>
          </a:p>
          <a:p>
            <a:pPr marL="444500" lvl="0" algn="just">
              <a:lnSpc>
                <a:spcPct val="85000"/>
              </a:lnSpc>
            </a:pPr>
            <a:r>
              <a:rPr lang="ru-RU" sz="2700" b="1" dirty="0">
                <a:latin typeface="Arial" pitchFamily="34" charset="0"/>
                <a:cs typeface="Arial" pitchFamily="34" charset="0"/>
              </a:rPr>
              <a:t>3) развитие искусства;         </a:t>
            </a:r>
          </a:p>
          <a:p>
            <a:pPr marL="444500" lvl="0" algn="just">
              <a:lnSpc>
                <a:spcPct val="85000"/>
              </a:lnSpc>
            </a:pPr>
            <a:r>
              <a:rPr lang="ru-RU" sz="2700" b="1" dirty="0">
                <a:latin typeface="Arial" pitchFamily="34" charset="0"/>
                <a:cs typeface="Arial" pitchFamily="34" charset="0"/>
              </a:rPr>
              <a:t>4) </a:t>
            </a:r>
            <a:r>
              <a:rPr lang="ru-RU" sz="2700" b="1" u="sng" dirty="0">
                <a:solidFill>
                  <a:srgbClr val="FF0000"/>
                </a:solidFill>
                <a:latin typeface="Arial" pitchFamily="34" charset="0"/>
                <a:cs typeface="Arial" pitchFamily="34" charset="0"/>
              </a:rPr>
              <a:t>изоляция</a:t>
            </a:r>
            <a:r>
              <a:rPr lang="ru-RU" sz="2700" b="1" dirty="0">
                <a:latin typeface="Arial" pitchFamily="34" charset="0"/>
                <a:cs typeface="Arial" pitchFamily="34" charset="0"/>
              </a:rPr>
              <a:t>;</a:t>
            </a:r>
          </a:p>
          <a:p>
            <a:pPr marL="444500" lvl="0" algn="just">
              <a:lnSpc>
                <a:spcPct val="85000"/>
              </a:lnSpc>
            </a:pPr>
            <a:r>
              <a:rPr lang="ru-RU" sz="2700" b="1" dirty="0">
                <a:latin typeface="Arial" pitchFamily="34" charset="0"/>
                <a:cs typeface="Arial" pitchFamily="34" charset="0"/>
              </a:rPr>
              <a:t>5) трудовая деятельность;  </a:t>
            </a:r>
          </a:p>
          <a:p>
            <a:pPr marL="444500" lvl="0" algn="just">
              <a:lnSpc>
                <a:spcPct val="85000"/>
              </a:lnSpc>
            </a:pPr>
            <a:r>
              <a:rPr lang="ru-RU" sz="2700" b="1" dirty="0">
                <a:latin typeface="Arial" pitchFamily="34" charset="0"/>
                <a:cs typeface="Arial" pitchFamily="34" charset="0"/>
              </a:rPr>
              <a:t>6) сознание и речь.</a:t>
            </a:r>
          </a:p>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В2.</a:t>
            </a:r>
            <a:r>
              <a:rPr lang="ru-RU" sz="2700" b="1" dirty="0">
                <a:latin typeface="Arial" pitchFamily="34" charset="0"/>
                <a:cs typeface="Arial" pitchFamily="34" charset="0"/>
              </a:rPr>
              <a:t>Особенности приматов, послужившие важными предпо­сылками для антропогенеза, это:</a:t>
            </a:r>
          </a:p>
          <a:p>
            <a:pPr marL="444500" lvl="0" algn="just">
              <a:lnSpc>
                <a:spcPct val="85000"/>
              </a:lnSpc>
            </a:pPr>
            <a:r>
              <a:rPr lang="ru-RU" sz="2700" b="1" dirty="0">
                <a:latin typeface="Arial" pitchFamily="34" charset="0"/>
                <a:cs typeface="Arial" pitchFamily="34" charset="0"/>
              </a:rPr>
              <a:t>1) наличие диафрагмы; </a:t>
            </a:r>
          </a:p>
          <a:p>
            <a:pPr marL="444500" lvl="0" algn="just">
              <a:lnSpc>
                <a:spcPct val="85000"/>
              </a:lnSpc>
            </a:pPr>
            <a:r>
              <a:rPr lang="ru-RU" sz="2700" b="1" dirty="0">
                <a:latin typeface="Arial" pitchFamily="34" charset="0"/>
                <a:cs typeface="Arial" pitchFamily="34" charset="0"/>
              </a:rPr>
              <a:t>2) </a:t>
            </a:r>
            <a:r>
              <a:rPr lang="ru-RU" sz="2700" b="1" u="sng" dirty="0">
                <a:solidFill>
                  <a:srgbClr val="FF0000"/>
                </a:solidFill>
                <a:latin typeface="Arial" pitchFamily="34" charset="0"/>
                <a:cs typeface="Arial" pitchFamily="34" charset="0"/>
              </a:rPr>
              <a:t>хватательная передняя конечность</a:t>
            </a:r>
            <a:r>
              <a:rPr lang="ru-RU" sz="2700" b="1" dirty="0">
                <a:latin typeface="Arial" pitchFamily="34" charset="0"/>
                <a:cs typeface="Arial" pitchFamily="34" charset="0"/>
              </a:rPr>
              <a:t>; </a:t>
            </a:r>
          </a:p>
          <a:p>
            <a:pPr marL="444500" lvl="0" algn="just">
              <a:lnSpc>
                <a:spcPct val="85000"/>
              </a:lnSpc>
            </a:pPr>
            <a:r>
              <a:rPr lang="ru-RU" sz="2700" b="1" dirty="0">
                <a:latin typeface="Arial" pitchFamily="34" charset="0"/>
                <a:cs typeface="Arial" pitchFamily="34" charset="0"/>
              </a:rPr>
              <a:t>3) млечные железы; </a:t>
            </a:r>
          </a:p>
          <a:p>
            <a:pPr marL="444500" lvl="0" algn="just">
              <a:lnSpc>
                <a:spcPct val="85000"/>
              </a:lnSpc>
            </a:pPr>
            <a:r>
              <a:rPr lang="ru-RU" sz="2700" b="1" dirty="0">
                <a:latin typeface="Arial" pitchFamily="34" charset="0"/>
                <a:cs typeface="Arial" pitchFamily="34" charset="0"/>
              </a:rPr>
              <a:t>4) </a:t>
            </a:r>
            <a:r>
              <a:rPr lang="ru-RU" sz="2700" b="1" u="sng" dirty="0">
                <a:solidFill>
                  <a:srgbClr val="FF0000"/>
                </a:solidFill>
                <a:latin typeface="Arial" pitchFamily="34" charset="0"/>
                <a:cs typeface="Arial" pitchFamily="34" charset="0"/>
              </a:rPr>
              <a:t>общественный образ жизни</a:t>
            </a:r>
            <a:r>
              <a:rPr lang="ru-RU" sz="2700" b="1" dirty="0">
                <a:latin typeface="Arial" pitchFamily="34" charset="0"/>
                <a:cs typeface="Arial" pitchFamily="34" charset="0"/>
              </a:rPr>
              <a:t>; </a:t>
            </a:r>
          </a:p>
          <a:p>
            <a:pPr marL="444500" lvl="0" algn="just">
              <a:lnSpc>
                <a:spcPct val="85000"/>
              </a:lnSpc>
            </a:pPr>
            <a:r>
              <a:rPr lang="ru-RU" sz="2700" b="1" dirty="0">
                <a:latin typeface="Arial" pitchFamily="34" charset="0"/>
                <a:cs typeface="Arial" pitchFamily="34" charset="0"/>
              </a:rPr>
              <a:t>5) </a:t>
            </a:r>
            <a:r>
              <a:rPr lang="ru-RU" sz="2700" b="1" u="sng" dirty="0">
                <a:solidFill>
                  <a:srgbClr val="FF0000"/>
                </a:solidFill>
                <a:latin typeface="Arial" pitchFamily="34" charset="0"/>
                <a:cs typeface="Arial" pitchFamily="34" charset="0"/>
              </a:rPr>
              <a:t>хорошо развитый головной мозг</a:t>
            </a:r>
            <a:r>
              <a:rPr lang="ru-RU" sz="2700" b="1" dirty="0">
                <a:latin typeface="Arial" pitchFamily="34" charset="0"/>
                <a:cs typeface="Arial" pitchFamily="34" charset="0"/>
              </a:rPr>
              <a:t>; </a:t>
            </a:r>
          </a:p>
          <a:p>
            <a:pPr marL="444500" lvl="0" algn="just">
              <a:lnSpc>
                <a:spcPct val="85000"/>
              </a:lnSpc>
            </a:pPr>
            <a:r>
              <a:rPr lang="ru-RU" sz="2700" b="1" dirty="0">
                <a:latin typeface="Arial" pitchFamily="34" charset="0"/>
                <a:cs typeface="Arial" pitchFamily="34" charset="0"/>
              </a:rPr>
              <a:t>6)шерстный покров.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92669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532440" y="5445968"/>
            <a:ext cx="649287" cy="1295400"/>
          </a:xfrm>
          <a:prstGeom prst="rect">
            <a:avLst/>
          </a:prstGeom>
          <a:noFill/>
          <a:ln w="9525">
            <a:noFill/>
            <a:miter lim="800000"/>
            <a:headEnd/>
            <a:tailEnd/>
          </a:ln>
        </p:spPr>
      </p:pic>
      <p:sp>
        <p:nvSpPr>
          <p:cNvPr id="2" name="Прямоугольник 1"/>
          <p:cNvSpPr/>
          <p:nvPr/>
        </p:nvSpPr>
        <p:spPr>
          <a:xfrm>
            <a:off x="179512" y="116632"/>
            <a:ext cx="8856984" cy="6554102"/>
          </a:xfrm>
          <a:prstGeom prst="rect">
            <a:avLst/>
          </a:prstGeom>
        </p:spPr>
        <p:txBody>
          <a:bodyPr wrap="square">
            <a:spAutoFit/>
          </a:bodyPr>
          <a:lstStyle/>
          <a:p>
            <a:pPr marL="444500" indent="-444500" algn="just">
              <a:lnSpc>
                <a:spcPct val="85000"/>
              </a:lnSpc>
            </a:pP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В3</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600" b="1" dirty="0">
                <a:latin typeface="Arial" pitchFamily="34" charset="0"/>
                <a:cs typeface="Arial" pitchFamily="34" charset="0"/>
              </a:rPr>
              <a:t>Признаки кроманьонца:</a:t>
            </a:r>
          </a:p>
          <a:p>
            <a:pPr marL="809625" lvl="0" indent="-365125" algn="just">
              <a:lnSpc>
                <a:spcPct val="85000"/>
              </a:lnSpc>
            </a:pPr>
            <a:r>
              <a:rPr lang="ru-RU" sz="2600" b="1" dirty="0" smtClean="0">
                <a:latin typeface="Arial" pitchFamily="34" charset="0"/>
                <a:cs typeface="Arial" pitchFamily="34" charset="0"/>
              </a:rPr>
              <a:t>1) </a:t>
            </a:r>
            <a:r>
              <a:rPr lang="ru-RU" sz="2600" b="1" u="sng" dirty="0" smtClean="0">
                <a:solidFill>
                  <a:srgbClr val="FF0000"/>
                </a:solidFill>
                <a:latin typeface="Arial" pitchFamily="34" charset="0"/>
                <a:cs typeface="Arial" pitchFamily="34" charset="0"/>
              </a:rPr>
              <a:t>хорошо </a:t>
            </a:r>
            <a:r>
              <a:rPr lang="ru-RU" sz="2600" b="1" u="sng" dirty="0">
                <a:solidFill>
                  <a:srgbClr val="FF0000"/>
                </a:solidFill>
                <a:latin typeface="Arial" pitchFamily="34" charset="0"/>
                <a:cs typeface="Arial" pitchFamily="34" charset="0"/>
              </a:rPr>
              <a:t>развитая речь</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2) </a:t>
            </a:r>
            <a:r>
              <a:rPr lang="ru-RU" sz="2600" b="1" dirty="0">
                <a:latin typeface="Arial" pitchFamily="34" charset="0"/>
                <a:cs typeface="Arial" pitchFamily="34" charset="0"/>
              </a:rPr>
              <a:t>мощные надбровные валики</a:t>
            </a:r>
            <a:r>
              <a:rPr lang="ru-RU" sz="2600" b="1" dirty="0" smtClean="0">
                <a:solidFill>
                  <a:srgbClr val="2512AE"/>
                </a:solidFill>
                <a:latin typeface="Arial" pitchFamily="34" charset="0"/>
                <a:cs typeface="Arial" pitchFamily="34" charset="0"/>
              </a:rPr>
              <a:t>;</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(отсутствуют)</a:t>
            </a:r>
            <a:endParaRPr lang="ru-RU" sz="2600" b="1" dirty="0">
              <a:solidFill>
                <a:srgbClr val="2512AE"/>
              </a:solidFill>
              <a:latin typeface="Arial" pitchFamily="34" charset="0"/>
              <a:cs typeface="Arial" pitchFamily="34" charset="0"/>
            </a:endParaRPr>
          </a:p>
          <a:p>
            <a:pPr marL="809625" lvl="0" indent="-365125" algn="just">
              <a:lnSpc>
                <a:spcPct val="85000"/>
              </a:lnSpc>
            </a:pPr>
            <a:r>
              <a:rPr lang="ru-RU" sz="2600" b="1" dirty="0" smtClean="0">
                <a:latin typeface="Arial" pitchFamily="34" charset="0"/>
                <a:cs typeface="Arial" pitchFamily="34" charset="0"/>
              </a:rPr>
              <a:t>3) использование </a:t>
            </a:r>
            <a:r>
              <a:rPr lang="ru-RU" sz="2600" b="1" dirty="0">
                <a:latin typeface="Arial" pitchFamily="34" charset="0"/>
                <a:cs typeface="Arial" pitchFamily="34" charset="0"/>
              </a:rPr>
              <a:t>примитивных орудий из камня</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4) </a:t>
            </a:r>
            <a:r>
              <a:rPr lang="ru-RU" sz="2600" b="1" u="sng" dirty="0">
                <a:solidFill>
                  <a:srgbClr val="FF0000"/>
                </a:solidFill>
                <a:latin typeface="Arial" pitchFamily="34" charset="0"/>
                <a:cs typeface="Arial" pitchFamily="34" charset="0"/>
              </a:rPr>
              <a:t>изготовление сложных орудий</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5) </a:t>
            </a:r>
            <a:r>
              <a:rPr lang="ru-RU" sz="2600" b="1" u="sng" dirty="0" smtClean="0">
                <a:solidFill>
                  <a:srgbClr val="FF0000"/>
                </a:solidFill>
                <a:latin typeface="Arial" pitchFamily="34" charset="0"/>
                <a:cs typeface="Arial" pitchFamily="34" charset="0"/>
              </a:rPr>
              <a:t>развитие </a:t>
            </a:r>
            <a:r>
              <a:rPr lang="ru-RU" sz="2600" b="1" u="sng" dirty="0">
                <a:solidFill>
                  <a:srgbClr val="FF0000"/>
                </a:solidFill>
                <a:latin typeface="Arial" pitchFamily="34" charset="0"/>
                <a:cs typeface="Arial" pitchFamily="34" charset="0"/>
              </a:rPr>
              <a:t>наскальной живописи</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6</a:t>
            </a:r>
            <a:r>
              <a:rPr lang="ru-RU" sz="2600" b="1" dirty="0">
                <a:latin typeface="Arial" pitchFamily="34" charset="0"/>
                <a:cs typeface="Arial" pitchFamily="34" charset="0"/>
              </a:rPr>
              <a:t>) объем головного мозга 800–1100 см</a:t>
            </a:r>
            <a:r>
              <a:rPr lang="ru-RU" sz="2600" b="1" baseline="30000" dirty="0">
                <a:latin typeface="Arial" pitchFamily="34" charset="0"/>
                <a:cs typeface="Arial" pitchFamily="34" charset="0"/>
              </a:rPr>
              <a:t>3</a:t>
            </a:r>
            <a:r>
              <a:rPr lang="ru-RU" sz="2600" b="1" dirty="0" smtClean="0">
                <a:latin typeface="Arial" pitchFamily="34" charset="0"/>
                <a:cs typeface="Arial" pitchFamily="34" charset="0"/>
              </a:rPr>
              <a:t>. </a:t>
            </a:r>
            <a:r>
              <a:rPr lang="ru-RU" sz="2600" b="1" u="sng" dirty="0" smtClean="0">
                <a:solidFill>
                  <a:srgbClr val="2512AE"/>
                </a:solidFill>
                <a:latin typeface="Arial" pitchFamily="34" charset="0"/>
                <a:cs typeface="Arial" pitchFamily="34" charset="0"/>
              </a:rPr>
              <a:t>(1590 </a:t>
            </a:r>
            <a:r>
              <a:rPr lang="ru-RU" sz="2600" b="1" u="sng" dirty="0">
                <a:solidFill>
                  <a:srgbClr val="2512AE"/>
                </a:solidFill>
                <a:latin typeface="Arial" pitchFamily="34" charset="0"/>
                <a:cs typeface="Arial" pitchFamily="34" charset="0"/>
              </a:rPr>
              <a:t>см</a:t>
            </a:r>
            <a:r>
              <a:rPr lang="ru-RU" sz="2600" b="1" u="sng" baseline="30000" dirty="0">
                <a:solidFill>
                  <a:srgbClr val="2512AE"/>
                </a:solidFill>
                <a:latin typeface="Arial" pitchFamily="34" charset="0"/>
                <a:cs typeface="Arial" pitchFamily="34" charset="0"/>
              </a:rPr>
              <a:t>3</a:t>
            </a:r>
            <a:r>
              <a:rPr lang="ru-RU" sz="2600" b="1" u="sng" dirty="0" smtClean="0">
                <a:solidFill>
                  <a:srgbClr val="2512AE"/>
                </a:solidFill>
                <a:latin typeface="Arial" pitchFamily="34" charset="0"/>
                <a:cs typeface="Arial" pitchFamily="34" charset="0"/>
              </a:rPr>
              <a:t>)</a:t>
            </a:r>
            <a:endParaRPr lang="ru-RU" sz="2600" b="1" u="sng" dirty="0">
              <a:solidFill>
                <a:srgbClr val="2512AE"/>
              </a:solidFill>
              <a:latin typeface="Arial" pitchFamily="34" charset="0"/>
              <a:cs typeface="Arial" pitchFamily="34" charset="0"/>
            </a:endParaRPr>
          </a:p>
          <a:p>
            <a:pPr marL="444500" indent="-444500" algn="just">
              <a:lnSpc>
                <a:spcPct val="85000"/>
              </a:lnSpc>
            </a:pP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В4.</a:t>
            </a:r>
            <a:r>
              <a:rPr lang="ru-RU" sz="2600" b="1" dirty="0">
                <a:latin typeface="Arial" pitchFamily="34" charset="0"/>
                <a:cs typeface="Arial" pitchFamily="34" charset="0"/>
              </a:rPr>
              <a:t> В отличие от других млекопитающих человек имеет:</a:t>
            </a:r>
          </a:p>
          <a:p>
            <a:pPr marL="809625" lvl="0" indent="-365125" algn="just">
              <a:lnSpc>
                <a:spcPct val="85000"/>
              </a:lnSpc>
            </a:pPr>
            <a:r>
              <a:rPr lang="ru-RU" sz="2600" b="1" dirty="0" smtClean="0">
                <a:latin typeface="Arial" pitchFamily="34" charset="0"/>
                <a:cs typeface="Arial" pitchFamily="34" charset="0"/>
              </a:rPr>
              <a:t>1) </a:t>
            </a:r>
            <a:r>
              <a:rPr lang="ru-RU" sz="2600" b="1" u="sng" dirty="0" smtClean="0">
                <a:solidFill>
                  <a:srgbClr val="FF0000"/>
                </a:solidFill>
                <a:latin typeface="Arial" pitchFamily="34" charset="0"/>
                <a:cs typeface="Arial" pitchFamily="34" charset="0"/>
              </a:rPr>
              <a:t>изгибы </a:t>
            </a:r>
            <a:r>
              <a:rPr lang="ru-RU" sz="2600" b="1" u="sng" dirty="0">
                <a:solidFill>
                  <a:srgbClr val="FF0000"/>
                </a:solidFill>
                <a:latin typeface="Arial" pitchFamily="34" charset="0"/>
                <a:cs typeface="Arial" pitchFamily="34" charset="0"/>
              </a:rPr>
              <a:t>позвоночника</a:t>
            </a:r>
            <a:r>
              <a:rPr lang="ru-RU" sz="2600" b="1" dirty="0" smtClean="0">
                <a:latin typeface="Arial" pitchFamily="34" charset="0"/>
                <a:cs typeface="Arial" pitchFamily="34" charset="0"/>
              </a:rPr>
              <a:t>; </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a:t>
            </a:r>
            <a:r>
              <a:rPr lang="en-US"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S</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-образный </a:t>
            </a:r>
            <a:r>
              <a:rPr lang="ru-RU" sz="2600" b="1" dirty="0" err="1" smtClean="0">
                <a:solidFill>
                  <a:srgbClr val="2512AE"/>
                </a:solidFill>
                <a:effectLst>
                  <a:outerShdw blurRad="38100" dist="38100" dir="2700000" algn="tl">
                    <a:srgbClr val="000000">
                      <a:alpha val="43137"/>
                    </a:srgbClr>
                  </a:outerShdw>
                </a:effectLst>
                <a:latin typeface="Arial" pitchFamily="34" charset="0"/>
                <a:cs typeface="Arial" pitchFamily="34" charset="0"/>
              </a:rPr>
              <a:t>позвоноч</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-ник с отчетливыми шейными и поясничным изгибом)</a:t>
            </a:r>
            <a:endParaRPr lang="ru-RU" sz="2600" b="1" dirty="0" smtClean="0">
              <a:solidFill>
                <a:srgbClr val="2512AE"/>
              </a:solidFill>
              <a:latin typeface="Arial" pitchFamily="34" charset="0"/>
              <a:cs typeface="Arial" pitchFamily="34" charset="0"/>
            </a:endParaRPr>
          </a:p>
          <a:p>
            <a:pPr marL="809625" lvl="0" indent="-365125" algn="just">
              <a:lnSpc>
                <a:spcPct val="85000"/>
              </a:lnSpc>
            </a:pPr>
            <a:r>
              <a:rPr lang="ru-RU" sz="2600" b="1" dirty="0" smtClean="0">
                <a:latin typeface="Arial" pitchFamily="34" charset="0"/>
                <a:cs typeface="Arial" pitchFamily="34" charset="0"/>
              </a:rPr>
              <a:t>2) </a:t>
            </a:r>
            <a:r>
              <a:rPr lang="ru-RU" sz="2600" b="1" u="sng" dirty="0">
                <a:solidFill>
                  <a:srgbClr val="FF0000"/>
                </a:solidFill>
                <a:latin typeface="Arial" pitchFamily="34" charset="0"/>
                <a:cs typeface="Arial" pitchFamily="34" charset="0"/>
              </a:rPr>
              <a:t>хорошо развитую кисть</a:t>
            </a:r>
            <a:r>
              <a:rPr lang="ru-RU" sz="2600" b="1" dirty="0" smtClean="0">
                <a:latin typeface="Arial" pitchFamily="34" charset="0"/>
                <a:cs typeface="Arial" pitchFamily="34" charset="0"/>
              </a:rPr>
              <a:t>; </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(способна на разнообразные движения)</a:t>
            </a:r>
            <a:endParaRPr lang="ru-RU" sz="2600" b="1" dirty="0">
              <a:solidFill>
                <a:srgbClr val="2512AE"/>
              </a:solidFill>
              <a:latin typeface="Arial" pitchFamily="34" charset="0"/>
              <a:cs typeface="Arial" pitchFamily="34" charset="0"/>
            </a:endParaRPr>
          </a:p>
          <a:p>
            <a:pPr marL="809625" lvl="0" indent="-365125" algn="just">
              <a:lnSpc>
                <a:spcPct val="85000"/>
              </a:lnSpc>
            </a:pPr>
            <a:r>
              <a:rPr lang="ru-RU" sz="2600" b="1" dirty="0" smtClean="0">
                <a:latin typeface="Arial" pitchFamily="34" charset="0"/>
                <a:cs typeface="Arial" pitchFamily="34" charset="0"/>
              </a:rPr>
              <a:t>3) сжатую </a:t>
            </a:r>
            <a:r>
              <a:rPr lang="ru-RU" sz="2600" b="1" dirty="0">
                <a:latin typeface="Arial" pitchFamily="34" charset="0"/>
                <a:cs typeface="Arial" pitchFamily="34" charset="0"/>
              </a:rPr>
              <a:t>с боков грудную клетку</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4) </a:t>
            </a:r>
            <a:r>
              <a:rPr lang="ru-RU" sz="2600" b="1" dirty="0">
                <a:latin typeface="Arial" pitchFamily="34" charset="0"/>
                <a:cs typeface="Arial" pitchFamily="34" charset="0"/>
              </a:rPr>
              <a:t>полную перегородку между желудочками сердца</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5) </a:t>
            </a:r>
            <a:r>
              <a:rPr lang="ru-RU" sz="2600" b="1" u="sng" dirty="0" smtClean="0">
                <a:solidFill>
                  <a:srgbClr val="FF0000"/>
                </a:solidFill>
                <a:latin typeface="Arial" pitchFamily="34" charset="0"/>
                <a:cs typeface="Arial" pitchFamily="34" charset="0"/>
              </a:rPr>
              <a:t>сильно </a:t>
            </a:r>
            <a:r>
              <a:rPr lang="ru-RU" sz="2600" b="1" u="sng" dirty="0">
                <a:solidFill>
                  <a:srgbClr val="FF0000"/>
                </a:solidFill>
                <a:latin typeface="Arial" pitchFamily="34" charset="0"/>
                <a:cs typeface="Arial" pitchFamily="34" charset="0"/>
              </a:rPr>
              <a:t>развитый мозговой отдел черепа</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6</a:t>
            </a:r>
            <a:r>
              <a:rPr lang="ru-RU" sz="2600" b="1" dirty="0">
                <a:latin typeface="Arial" pitchFamily="34" charset="0"/>
                <a:cs typeface="Arial" pitchFamily="34" charset="0"/>
              </a:rPr>
              <a:t>) семь шейных позвонков.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06803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Прямоугольник 11"/>
          <p:cNvSpPr/>
          <p:nvPr/>
        </p:nvSpPr>
        <p:spPr>
          <a:xfrm>
            <a:off x="142844" y="692696"/>
            <a:ext cx="8858312" cy="5389937"/>
          </a:xfrm>
          <a:prstGeom prst="rect">
            <a:avLst/>
          </a:prstGeom>
        </p:spPr>
        <p:txBody>
          <a:bodyPr wrap="square">
            <a:spAutoFit/>
          </a:bodyPr>
          <a:lstStyle/>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2016. – 324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2015. – 328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Шумакова, Е.В. Ботаника и физиология растений: Учебник. – М.: Издательский центр «Академия»,  2015. – 208 с.: ил.</a:t>
            </a:r>
          </a:p>
          <a:p>
            <a:pPr marL="51435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Чернова Н.М., </a:t>
            </a:r>
            <a:r>
              <a:rPr lang="ru-RU" sz="2700" b="1" dirty="0" err="1">
                <a:solidFill>
                  <a:schemeClr val="accent2">
                    <a:lumMod val="50000"/>
                  </a:schemeClr>
                </a:solidFill>
                <a:latin typeface="Arial" pitchFamily="34" charset="0"/>
                <a:cs typeface="Arial" pitchFamily="34" charset="0"/>
              </a:rPr>
              <a:t>Галушин</a:t>
            </a:r>
            <a:r>
              <a:rPr lang="ru-RU" sz="2700" b="1" dirty="0">
                <a:solidFill>
                  <a:schemeClr val="accent2">
                    <a:lumMod val="50000"/>
                  </a:schemeClr>
                </a:solidFill>
                <a:latin typeface="Arial" pitchFamily="34" charset="0"/>
                <a:cs typeface="Arial" pitchFamily="34" charset="0"/>
              </a:rPr>
              <a:t> В.М., Константинов В.М. Экология. 10 – 11 классы: Учебник. – М.: Дрофа, 2015. – 302 с.: ил</a:t>
            </a:r>
            <a:r>
              <a:rPr lang="ru-RU" sz="2700" b="1" dirty="0" smtClean="0">
                <a:solidFill>
                  <a:schemeClr val="accent2">
                    <a:lumMod val="50000"/>
                  </a:schemeClr>
                </a:solidFill>
                <a:latin typeface="Arial" pitchFamily="34" charset="0"/>
                <a:cs typeface="Arial" pitchFamily="34" charset="0"/>
              </a:rPr>
              <a:t>.</a:t>
            </a:r>
          </a:p>
          <a:p>
            <a:pPr marL="51435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Константинов В.М., </a:t>
            </a:r>
            <a:r>
              <a:rPr lang="ru-RU" sz="2700" b="1" dirty="0" err="1">
                <a:solidFill>
                  <a:schemeClr val="accent2">
                    <a:lumMod val="50000"/>
                  </a:schemeClr>
                </a:solidFill>
                <a:latin typeface="Arial" pitchFamily="34" charset="0"/>
                <a:cs typeface="Arial" pitchFamily="34" charset="0"/>
              </a:rPr>
              <a:t>Резанов</a:t>
            </a:r>
            <a:r>
              <a:rPr lang="ru-RU" sz="2700" b="1" dirty="0">
                <a:solidFill>
                  <a:schemeClr val="accent2">
                    <a:lumMod val="50000"/>
                  </a:schemeClr>
                </a:solidFill>
                <a:latin typeface="Arial" pitchFamily="34" charset="0"/>
                <a:cs typeface="Arial" pitchFamily="34" charset="0"/>
              </a:rPr>
              <a:t> А.Г., Фадеева Е.О, Общая биология. Учебник для СПО. – М.: Издательский центр «Академия», 2014 – 256 с.</a:t>
            </a:r>
            <a:endParaRPr lang="ru-RU" sz="27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753330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52736"/>
            <a:ext cx="8858312" cy="5533823"/>
          </a:xfrm>
          <a:prstGeom prst="rect">
            <a:avLst/>
          </a:prstGeom>
        </p:spPr>
        <p:txBody>
          <a:bodyPr wrap="square">
            <a:spAutoFit/>
          </a:bodyPr>
          <a:lstStyle/>
          <a:p>
            <a:pPr marL="514350" lvl="0" indent="-514350" algn="just">
              <a:lnSpc>
                <a:spcPct val="80000"/>
              </a:lnSpc>
              <a:buFont typeface="+mj-lt"/>
              <a:buAutoNum type="arabicPeriod" startAt="6"/>
            </a:pPr>
            <a:r>
              <a:rPr lang="en-US" sz="2600" b="1" dirty="0" smtClean="0">
                <a:solidFill>
                  <a:schemeClr val="accent2">
                    <a:lumMod val="50000"/>
                  </a:schemeClr>
                </a:solidFill>
                <a:latin typeface="Arial" pitchFamily="34" charset="0"/>
                <a:cs typeface="Arial" pitchFamily="34" charset="0"/>
              </a:rPr>
              <a:t>https://ru.wikipedia.org/wiki/</a:t>
            </a:r>
            <a:r>
              <a:rPr lang="ru-RU" sz="2600" b="1" dirty="0" smtClean="0">
                <a:solidFill>
                  <a:schemeClr val="accent2">
                    <a:lumMod val="50000"/>
                  </a:schemeClr>
                </a:solidFill>
                <a:latin typeface="Arial" pitchFamily="34" charset="0"/>
                <a:cs typeface="Arial" pitchFamily="34" charset="0"/>
              </a:rPr>
              <a:t>.</a:t>
            </a:r>
          </a:p>
          <a:p>
            <a:pPr marL="514350" lvl="0" indent="-514350" algn="just">
              <a:lnSpc>
                <a:spcPct val="80000"/>
              </a:lnSpc>
              <a:buFont typeface="+mj-lt"/>
              <a:buAutoNum type="arabicPeriod" startAt="6"/>
            </a:pPr>
            <a:r>
              <a:rPr lang="en-US" sz="2600" b="1" dirty="0" smtClean="0">
                <a:solidFill>
                  <a:schemeClr val="accent2">
                    <a:lumMod val="50000"/>
                  </a:schemeClr>
                </a:solidFill>
                <a:latin typeface="Arial" pitchFamily="34" charset="0"/>
                <a:cs typeface="Arial" pitchFamily="34" charset="0"/>
              </a:rPr>
              <a:t>https</a:t>
            </a:r>
            <a:r>
              <a:rPr lang="en-US" sz="2600" b="1" dirty="0">
                <a:solidFill>
                  <a:schemeClr val="accent2">
                    <a:lumMod val="50000"/>
                  </a:schemeClr>
                </a:solidFill>
                <a:latin typeface="Arial" pitchFamily="34" charset="0"/>
                <a:cs typeface="Arial" pitchFamily="34" charset="0"/>
              </a:rPr>
              <a:t>://ru.wikipedia.org/wiki/</a:t>
            </a:r>
            <a:r>
              <a:rPr lang="ru-RU" sz="2600" b="1" dirty="0" smtClean="0">
                <a:solidFill>
                  <a:schemeClr val="accent2">
                    <a:lumMod val="50000"/>
                  </a:schemeClr>
                </a:solidFill>
                <a:latin typeface="Arial" pitchFamily="34" charset="0"/>
                <a:cs typeface="Arial" pitchFamily="34" charset="0"/>
              </a:rPr>
              <a:t>Антропогенез</a:t>
            </a:r>
          </a:p>
          <a:p>
            <a:pPr marL="514350" lvl="0" indent="-514350" algn="just">
              <a:lnSpc>
                <a:spcPct val="80000"/>
              </a:lnSpc>
              <a:buFont typeface="+mj-lt"/>
              <a:buAutoNum type="arabicPeriod" startAt="6"/>
            </a:pPr>
            <a:r>
              <a:rPr lang="en-US" sz="2600" b="1" dirty="0" smtClean="0">
                <a:solidFill>
                  <a:schemeClr val="accent2">
                    <a:lumMod val="50000"/>
                  </a:schemeClr>
                </a:solidFill>
                <a:latin typeface="Arial" pitchFamily="34" charset="0"/>
                <a:cs typeface="Arial" pitchFamily="34" charset="0"/>
              </a:rPr>
              <a:t>yandex.ru/images›</a:t>
            </a:r>
            <a:r>
              <a:rPr lang="ru-RU" sz="2600" b="1" dirty="0" smtClean="0">
                <a:solidFill>
                  <a:schemeClr val="accent2">
                    <a:lumMod val="50000"/>
                  </a:schemeClr>
                </a:solidFill>
                <a:latin typeface="Arial" pitchFamily="34" charset="0"/>
                <a:cs typeface="Arial" pitchFamily="34" charset="0"/>
              </a:rPr>
              <a:t>антропогенез</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 /Австралопитеки</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 Питекантроп</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Неандерталец</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Кроманьонцы</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err="1">
                <a:solidFill>
                  <a:schemeClr val="accent2">
                    <a:lumMod val="50000"/>
                  </a:schemeClr>
                </a:solidFill>
                <a:latin typeface="Arial" pitchFamily="34" charset="0"/>
                <a:cs typeface="Arial" pitchFamily="34" charset="0"/>
              </a:rPr>
              <a:t>Дарвин,_Чарлз</a:t>
            </a:r>
            <a:endParaRPr lang="ru-RU" sz="26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Ламарк,_</a:t>
            </a:r>
            <a:r>
              <a:rPr lang="ru-RU" sz="2600" b="1" dirty="0" err="1">
                <a:solidFill>
                  <a:schemeClr val="accent2">
                    <a:lumMod val="50000"/>
                  </a:schemeClr>
                </a:solidFill>
                <a:latin typeface="Arial" pitchFamily="34" charset="0"/>
                <a:cs typeface="Arial" pitchFamily="34" charset="0"/>
              </a:rPr>
              <a:t>Жан_Батист</a:t>
            </a:r>
            <a:endParaRPr lang="ru-RU" sz="26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http://www.teosofia.ru/biologos/viewtopic.php?t=24</a:t>
            </a:r>
            <a:endParaRPr lang="ru-RU" sz="26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http://kopilkaurokov.ru/biologiya/uroki/konspiekt-praktichieskoi-raboty-po-biologhii-11-klass-analiz-i-otsienka-razlichnykh-ghipotiez-proiskhozhdieniia-chielovieka</a:t>
            </a:r>
            <a:endParaRPr lang="ru-RU" sz="26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ru-RU" sz="2600" b="1" dirty="0">
                <a:solidFill>
                  <a:schemeClr val="accent2">
                    <a:lumMod val="50000"/>
                  </a:schemeClr>
                </a:solidFill>
                <a:latin typeface="Arial" pitchFamily="34" charset="0"/>
                <a:cs typeface="Arial" pitchFamily="34" charset="0"/>
              </a:rPr>
              <a:t>http://</a:t>
            </a:r>
            <a:r>
              <a:rPr lang="ru-RU" sz="2600" b="1" dirty="0" smtClean="0">
                <a:solidFill>
                  <a:schemeClr val="accent2">
                    <a:lumMod val="50000"/>
                  </a:schemeClr>
                </a:solidFill>
                <a:latin typeface="Arial" pitchFamily="34" charset="0"/>
                <a:cs typeface="Arial" pitchFamily="34" charset="0"/>
              </a:rPr>
              <a:t>multiurok.ru/kisamera/files/analiz-i-otsienka-razlichnykh-ghipotiez-proiskhozhdieniia-chielovieka.html</a:t>
            </a:r>
            <a:endParaRPr lang="ru-RU" sz="27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79512" y="116632"/>
            <a:ext cx="8784976" cy="4487382"/>
          </a:xfrm>
          <a:prstGeom prst="rect">
            <a:avLst/>
          </a:prstGeom>
        </p:spPr>
        <p:txBody>
          <a:bodyPr wrap="square">
            <a:spAutoFit/>
          </a:bodyPr>
          <a:lstStyle/>
          <a:p>
            <a:pPr indent="450000" algn="just">
              <a:lnSpc>
                <a:spcPct val="85000"/>
              </a:lnSpc>
            </a:pPr>
            <a:r>
              <a:rPr lang="ru-RU" sz="28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Антропогене́з</a:t>
            </a:r>
            <a:r>
              <a:rPr lang="ru-RU" sz="2800" b="1" dirty="0">
                <a:latin typeface="Arial" pitchFamily="34" charset="0"/>
                <a:cs typeface="Arial" pitchFamily="34" charset="0"/>
              </a:rPr>
              <a:t> – часть биологической эволюции, которая привела к </a:t>
            </a:r>
            <a:r>
              <a:rPr lang="ru-RU" sz="2800" b="1" dirty="0" smtClean="0">
                <a:latin typeface="Arial" pitchFamily="34" charset="0"/>
                <a:cs typeface="Arial" pitchFamily="34" charset="0"/>
              </a:rPr>
              <a:t>появлению человека </a:t>
            </a:r>
            <a:r>
              <a:rPr lang="ru-RU" sz="2800" b="1" dirty="0">
                <a:latin typeface="Arial" pitchFamily="34" charset="0"/>
                <a:cs typeface="Arial" pitchFamily="34" charset="0"/>
              </a:rPr>
              <a:t>разумного (лат. </a:t>
            </a:r>
            <a:r>
              <a:rPr lang="la-Latn" sz="2800" b="1" i="1" dirty="0">
                <a:latin typeface="Arial" pitchFamily="34" charset="0"/>
                <a:cs typeface="Arial" pitchFamily="34" charset="0"/>
              </a:rPr>
              <a:t>Homo sapiens</a:t>
            </a:r>
            <a:r>
              <a:rPr lang="ru-RU" sz="2800" b="1" dirty="0">
                <a:latin typeface="Arial" pitchFamily="34" charset="0"/>
                <a:cs typeface="Arial" pitchFamily="34" charset="0"/>
              </a:rPr>
              <a:t>), отделившегося от прочих </a:t>
            </a:r>
            <a:r>
              <a:rPr lang="ru-RU" sz="2800" b="1" dirty="0" smtClean="0">
                <a:latin typeface="Arial" pitchFamily="34" charset="0"/>
                <a:cs typeface="Arial" pitchFamily="34" charset="0"/>
              </a:rPr>
              <a:t>гоминид, человекообразных </a:t>
            </a:r>
            <a:r>
              <a:rPr lang="ru-RU" sz="2800" b="1" dirty="0">
                <a:latin typeface="Arial" pitchFamily="34" charset="0"/>
                <a:cs typeface="Arial" pitchFamily="34" charset="0"/>
              </a:rPr>
              <a:t>обезьян и плацентарных млекопитающих, процесс историко-эволюционного формирования физического типа человека, первоначального развития его трудовой деятельности, речи. Изучением антропогенеза занимается множество наук, в частности антропология, </a:t>
            </a:r>
            <a:r>
              <a:rPr lang="ru-RU" sz="2800" b="1" dirty="0" smtClean="0">
                <a:latin typeface="Arial" pitchFamily="34" charset="0"/>
                <a:cs typeface="Arial" pitchFamily="34" charset="0"/>
              </a:rPr>
              <a:t>палеоантропология, генетика</a:t>
            </a:r>
            <a:r>
              <a:rPr lang="ru-RU" sz="2800" b="1" dirty="0">
                <a:latin typeface="Arial" pitchFamily="34" charset="0"/>
                <a:cs typeface="Arial" pitchFamily="34" charset="0"/>
              </a:rPr>
              <a:t>, лингвистика.</a:t>
            </a:r>
          </a:p>
        </p:txBody>
      </p:sp>
      <p:pic>
        <p:nvPicPr>
          <p:cNvPr id="10242" name="Picture 2" descr="http://blogimg.radikal.com.tr/Blogs/2015/05/08/treyi1-10C3-FEE2-38A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28" b="7630"/>
          <a:stretch/>
        </p:blipFill>
        <p:spPr bwMode="auto">
          <a:xfrm>
            <a:off x="18648" y="4765964"/>
            <a:ext cx="3152714" cy="1975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86" r="46500" b="48510"/>
          <a:stretch/>
        </p:blipFill>
        <p:spPr bwMode="auto">
          <a:xfrm>
            <a:off x="3707904" y="4604014"/>
            <a:ext cx="3514711" cy="210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52736"/>
            <a:ext cx="8858312" cy="4770537"/>
          </a:xfrm>
          <a:prstGeom prst="rect">
            <a:avLst/>
          </a:prstGeom>
        </p:spPr>
        <p:txBody>
          <a:bodyPr wrap="square">
            <a:spAutoFit/>
          </a:bodyPr>
          <a:lstStyle/>
          <a:p>
            <a:pPr marL="514350" indent="-514350" algn="just">
              <a:lnSpc>
                <a:spcPct val="80000"/>
              </a:lnSpc>
              <a:buFont typeface="+mj-lt"/>
              <a:buAutoNum type="arabicPeriod" startAt="18"/>
            </a:pPr>
            <a:r>
              <a:rPr lang="ru-RU" sz="2700" b="1" dirty="0" smtClean="0">
                <a:solidFill>
                  <a:schemeClr val="accent6">
                    <a:lumMod val="50000"/>
                  </a:schemeClr>
                </a:solidFill>
                <a:latin typeface="Arial" pitchFamily="34" charset="0"/>
                <a:cs typeface="Arial" pitchFamily="34" charset="0"/>
              </a:rPr>
              <a:t>http://beaplanet.ru/semeystvo_krestocvetnyh/redka/redka_dikaya</a:t>
            </a:r>
          </a:p>
          <a:p>
            <a:pPr marL="514350" indent="-514350" algn="just">
              <a:lnSpc>
                <a:spcPct val="80000"/>
              </a:lnSpc>
              <a:buFont typeface="+mj-lt"/>
              <a:buAutoNum type="arabicPeriod" startAt="18"/>
            </a:pPr>
            <a:r>
              <a:rPr lang="ru-RU" sz="2700" b="1" dirty="0" smtClean="0">
                <a:solidFill>
                  <a:schemeClr val="accent6">
                    <a:lumMod val="50000"/>
                  </a:schemeClr>
                </a:solidFill>
                <a:latin typeface="Arial" pitchFamily="34" charset="0"/>
                <a:cs typeface="Arial" pitchFamily="34" charset="0"/>
              </a:rPr>
              <a:t>http://www.metod-kopilka.ru/laboratornye_raboty_po_obschey_biologii-45790.htm.</a:t>
            </a:r>
          </a:p>
          <a:p>
            <a:pPr marL="514350" indent="-514350" algn="just">
              <a:lnSpc>
                <a:spcPct val="80000"/>
              </a:lnSpc>
              <a:buFont typeface="+mj-lt"/>
              <a:buAutoNum type="arabicPeriod" startAt="18"/>
            </a:pPr>
            <a:r>
              <a:rPr lang="ru-RU" sz="2700" b="1" dirty="0">
                <a:solidFill>
                  <a:schemeClr val="accent6">
                    <a:lumMod val="50000"/>
                  </a:schemeClr>
                </a:solidFill>
                <a:latin typeface="Arial" pitchFamily="34" charset="0"/>
                <a:cs typeface="Arial" pitchFamily="34" charset="0"/>
              </a:rPr>
              <a:t>https://ru.wikipedia.org/wiki/%D0%98%D1%81%D1%82%D0%BE%D1%80%D0%B8%D1%8F_%D1%8D%D0%B2%D0%BE%D0%BB%D1%8E%D1%86%D0%B8%D0%BE%D0%BD%D0%BD%D0%BE%D0%B3%D0%BE_%D1%83%D1%87%D0%B5%D0%BD%D0%B8%D1%8F</a:t>
            </a:r>
          </a:p>
          <a:p>
            <a:pPr marL="514350" indent="-514350" algn="just">
              <a:lnSpc>
                <a:spcPct val="80000"/>
              </a:lnSpc>
              <a:buFont typeface="+mj-lt"/>
              <a:buAutoNum type="arabicPeriod" startAt="18"/>
            </a:pPr>
            <a:r>
              <a:rPr lang="ru-RU" sz="2700" b="1" dirty="0">
                <a:solidFill>
                  <a:schemeClr val="accent6">
                    <a:lumMod val="50000"/>
                  </a:schemeClr>
                </a:solidFill>
                <a:latin typeface="Arial" pitchFamily="34" charset="0"/>
                <a:cs typeface="Arial" pitchFamily="34" charset="0"/>
              </a:rPr>
              <a:t>http://</a:t>
            </a:r>
            <a:r>
              <a:rPr lang="ru-RU" sz="2700" b="1" dirty="0" smtClean="0">
                <a:solidFill>
                  <a:schemeClr val="accent6">
                    <a:lumMod val="50000"/>
                  </a:schemeClr>
                </a:solidFill>
                <a:latin typeface="Arial" pitchFamily="34" charset="0"/>
                <a:cs typeface="Arial" pitchFamily="34" charset="0"/>
              </a:rPr>
              <a:t>diplomba.ru/work/126812</a:t>
            </a:r>
          </a:p>
          <a:p>
            <a:pPr marL="514350" indent="-514350" algn="just">
              <a:lnSpc>
                <a:spcPct val="80000"/>
              </a:lnSpc>
              <a:buFont typeface="+mj-lt"/>
              <a:buAutoNum type="arabicPeriod" startAt="18"/>
            </a:pPr>
            <a:r>
              <a:rPr lang="en-US" sz="2800" b="1" dirty="0" smtClean="0">
                <a:solidFill>
                  <a:schemeClr val="accent6">
                    <a:lumMod val="50000"/>
                  </a:schemeClr>
                </a:solidFill>
                <a:latin typeface="Arial" pitchFamily="34" charset="0"/>
                <a:cs typeface="Arial" pitchFamily="34" charset="0"/>
              </a:rPr>
              <a:t>https://ru.wikipedia.org/wiki/</a:t>
            </a:r>
            <a:r>
              <a:rPr lang="ru-RU" sz="2800" b="1" dirty="0" smtClean="0">
                <a:solidFill>
                  <a:schemeClr val="accent6">
                    <a:lumMod val="50000"/>
                  </a:schemeClr>
                </a:solidFill>
                <a:latin typeface="Arial" pitchFamily="34" charset="0"/>
                <a:cs typeface="Arial" pitchFamily="34" charset="0"/>
              </a:rPr>
              <a:t>Морские млекопитающие</a:t>
            </a:r>
            <a:endParaRPr lang="ru-RU" sz="27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47378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 name="Управляющая кнопка: домой 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пишу 1"/>
          <p:cNvPicPr>
            <a:picLocks noChangeAspect="1" noChangeArrowheads="1" noCrop="1"/>
          </p:cNvPicPr>
          <p:nvPr/>
        </p:nvPicPr>
        <p:blipFill rotWithShape="1">
          <a:blip r:embed="rId2"/>
          <a:srcRect/>
          <a:stretch>
            <a:fillRect/>
          </a:stretch>
        </p:blipFill>
        <p:spPr>
          <a:xfrm>
            <a:off x="8494713" y="5000636"/>
            <a:ext cx="649287" cy="1295400"/>
          </a:xfrm>
          <a:prstGeom prst="rect">
            <a:avLst/>
          </a:prstGeom>
          <a:noFill/>
          <a:ln w="9525">
            <a:noFill/>
            <a:miter/>
          </a:ln>
        </p:spPr>
      </p:pic>
      <p:sp>
        <p:nvSpPr>
          <p:cNvPr id="7" name="Прямоугольник 6"/>
          <p:cNvSpPr/>
          <p:nvPr/>
        </p:nvSpPr>
        <p:spPr>
          <a:xfrm>
            <a:off x="179512" y="404663"/>
            <a:ext cx="8784975" cy="4819781"/>
          </a:xfrm>
          <a:prstGeom prst="rect">
            <a:avLst/>
          </a:prstGeom>
        </p:spPr>
        <p:txBody>
          <a:bodyPr wrap="square">
            <a:spAutoFit/>
          </a:bodyPr>
          <a:lstStyle/>
          <a:p>
            <a:pPr marL="711200" indent="-711200" algn="just">
              <a:lnSpc>
                <a:spcPct val="80000"/>
              </a:lnSpc>
              <a:defRPr/>
            </a:pPr>
            <a:r>
              <a:rPr 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Антропогенез – </a:t>
            </a:r>
            <a:r>
              <a:rPr lang="ru-RU" altLang="en-US" sz="3200" dirty="0">
                <a:ln w="11430">
                  <a:solidFill>
                    <a:sysClr val="windowText" lastClr="000000"/>
                  </a:solidFill>
                </a:ln>
                <a:solidFill>
                  <a:schemeClr val="tx1"/>
                </a:solidFill>
                <a:latin typeface="Arial"/>
                <a:cs typeface="Arial"/>
              </a:rPr>
              <a:t>теория </a:t>
            </a:r>
            <a:r>
              <a:rPr lang="ru-RU" altLang="en-US" sz="3200" dirty="0" smtClean="0">
                <a:ln w="11430">
                  <a:solidFill>
                    <a:sysClr val="windowText" lastClr="000000"/>
                  </a:solidFill>
                </a:ln>
                <a:solidFill>
                  <a:schemeClr val="tx1"/>
                </a:solidFill>
                <a:latin typeface="Arial"/>
                <a:cs typeface="Arial"/>
              </a:rPr>
              <a:t>происхождения человека</a:t>
            </a:r>
            <a:r>
              <a:rPr lang="en-US" altLang="ru-RU" sz="3200" dirty="0">
                <a:ln w="11430">
                  <a:solidFill>
                    <a:sysClr val="windowText" lastClr="000000"/>
                  </a:solidFill>
                </a:ln>
                <a:solidFill>
                  <a:schemeClr val="tx1"/>
                </a:solidFill>
                <a:latin typeface="Arial"/>
                <a:cs typeface="Arial"/>
              </a:rPr>
              <a:t>,</a:t>
            </a:r>
            <a:r>
              <a:rPr lang="ru-RU" altLang="en-US" sz="3200" dirty="0">
                <a:ln w="11430">
                  <a:solidFill>
                    <a:sysClr val="windowText" lastClr="000000"/>
                  </a:solidFill>
                </a:ln>
                <a:solidFill>
                  <a:schemeClr val="tx1"/>
                </a:solidFill>
                <a:latin typeface="Arial"/>
                <a:cs typeface="Arial"/>
              </a:rPr>
              <a:t> </a:t>
            </a:r>
            <a:r>
              <a:rPr lang="ru-RU" altLang="en-US" sz="3200" dirty="0" smtClean="0">
                <a:ln w="11430">
                  <a:solidFill>
                    <a:sysClr val="windowText" lastClr="000000"/>
                  </a:solidFill>
                </a:ln>
                <a:solidFill>
                  <a:schemeClr val="tx1"/>
                </a:solidFill>
                <a:latin typeface="Arial"/>
                <a:cs typeface="Arial"/>
              </a:rPr>
              <a:t>процесс </a:t>
            </a:r>
            <a:r>
              <a:rPr lang="ru-RU" altLang="en-US" sz="3200" dirty="0">
                <a:ln w="11430">
                  <a:solidFill>
                    <a:sysClr val="windowText" lastClr="000000"/>
                  </a:solidFill>
                </a:ln>
                <a:solidFill>
                  <a:schemeClr val="tx1"/>
                </a:solidFill>
                <a:latin typeface="Arial"/>
                <a:cs typeface="Arial"/>
              </a:rPr>
              <a:t>его возникновения и развития</a:t>
            </a:r>
            <a:r>
              <a:rPr lang="en-US" altLang="ru-RU" sz="3200" dirty="0">
                <a:ln w="11430">
                  <a:solidFill>
                    <a:sysClr val="windowText" lastClr="000000"/>
                  </a:solidFill>
                </a:ln>
                <a:solidFill>
                  <a:schemeClr val="tx1"/>
                </a:solidFill>
                <a:latin typeface="Arial"/>
                <a:cs typeface="Arial"/>
              </a:rPr>
              <a:t>.</a:t>
            </a:r>
            <a:endParaRPr lang="en-US" alt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endParaRPr>
          </a:p>
          <a:p>
            <a:pPr marL="711200" indent="-711200" algn="just">
              <a:lnSpc>
                <a:spcPct val="80000"/>
              </a:lnSpc>
              <a:defRPr/>
            </a:pPr>
            <a:r>
              <a:rPr lang="ru-RU" altLang="en-US" sz="3200" b="1" dirty="0" err="1">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Социогенез</a:t>
            </a:r>
            <a:r>
              <a:rPr lang="ru-RU" altLang="en-US"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en-US" alt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a:t>
            </a:r>
            <a:r>
              <a:rPr lang="ru-RU" altLang="en-US"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ru-RU" altLang="en-US" sz="3200" dirty="0" smtClean="0">
                <a:ln w="11430">
                  <a:solidFill>
                    <a:sysClr val="windowText" lastClr="000000"/>
                  </a:solidFill>
                </a:ln>
                <a:solidFill>
                  <a:schemeClr val="tx1"/>
                </a:solidFill>
                <a:latin typeface="Arial"/>
                <a:cs typeface="Arial"/>
              </a:rPr>
              <a:t>теория </a:t>
            </a:r>
            <a:r>
              <a:rPr lang="ru-RU" altLang="en-US" sz="3200" dirty="0">
                <a:ln w="11430">
                  <a:solidFill>
                    <a:sysClr val="windowText" lastClr="000000"/>
                  </a:solidFill>
                </a:ln>
                <a:solidFill>
                  <a:schemeClr val="tx1"/>
                </a:solidFill>
                <a:latin typeface="Arial"/>
                <a:cs typeface="Arial"/>
              </a:rPr>
              <a:t>возникновения и формирования общества</a:t>
            </a:r>
            <a:r>
              <a:rPr lang="en-US" altLang="ru-RU" sz="3200" dirty="0">
                <a:ln w="11430">
                  <a:solidFill>
                    <a:sysClr val="windowText" lastClr="000000"/>
                  </a:solidFill>
                </a:ln>
                <a:solidFill>
                  <a:schemeClr val="tx1"/>
                </a:solidFill>
                <a:latin typeface="Arial"/>
                <a:cs typeface="Arial"/>
              </a:rPr>
              <a:t>.</a:t>
            </a:r>
            <a:endParaRPr lang="en-US" altLang="ru-RU" sz="3200" b="1" dirty="0">
              <a:ln w="11430">
                <a:solidFill>
                  <a:sysClr val="windowText" lastClr="000000"/>
                </a:solidFill>
              </a:ln>
              <a:solidFill>
                <a:schemeClr val="tx1"/>
              </a:solidFill>
              <a:effectLst>
                <a:outerShdw blurRad="80000" dist="40000" dir="5040000" algn="tl">
                  <a:srgbClr val="000000">
                    <a:alpha val="30000"/>
                  </a:srgbClr>
                </a:outerShdw>
              </a:effectLst>
              <a:latin typeface="Arial"/>
              <a:cs typeface="Arial"/>
            </a:endParaRPr>
          </a:p>
          <a:p>
            <a:pPr marL="711200" indent="-711200" algn="just">
              <a:lnSpc>
                <a:spcPct val="80000"/>
              </a:lnSpc>
              <a:defRPr/>
            </a:pPr>
            <a:r>
              <a:rPr lang="ru-RU" altLang="en-US" sz="3200" b="1" dirty="0" err="1">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Антропосоциогенез</a:t>
            </a:r>
            <a:r>
              <a:rPr lang="ru-RU" altLang="en-US"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en-US" alt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a:t>
            </a:r>
            <a:r>
              <a:rPr lang="ru-RU" altLang="en-US"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ru-RU" altLang="en-US" sz="3200" dirty="0" smtClean="0">
                <a:ln w="11430">
                  <a:solidFill>
                    <a:sysClr val="windowText" lastClr="000000"/>
                  </a:solidFill>
                </a:ln>
                <a:solidFill>
                  <a:schemeClr val="tx1"/>
                </a:solidFill>
                <a:latin typeface="Arial"/>
                <a:cs typeface="Arial"/>
              </a:rPr>
              <a:t>процесс </a:t>
            </a:r>
            <a:r>
              <a:rPr lang="ru-RU" altLang="en-US" sz="3200" dirty="0">
                <a:ln w="11430">
                  <a:solidFill>
                    <a:sysClr val="windowText" lastClr="000000"/>
                  </a:solidFill>
                </a:ln>
                <a:solidFill>
                  <a:schemeClr val="tx1"/>
                </a:solidFill>
                <a:latin typeface="Arial"/>
                <a:cs typeface="Arial"/>
              </a:rPr>
              <a:t>возникновения человека и человеческого общества </a:t>
            </a:r>
            <a:r>
              <a:rPr lang="en-US" altLang="ru-RU" sz="3200" dirty="0">
                <a:ln w="11430">
                  <a:solidFill>
                    <a:sysClr val="windowText" lastClr="000000"/>
                  </a:solidFill>
                </a:ln>
                <a:solidFill>
                  <a:schemeClr val="tx1"/>
                </a:solidFill>
                <a:latin typeface="Arial"/>
                <a:cs typeface="Arial"/>
              </a:rPr>
              <a:t>(</a:t>
            </a:r>
            <a:r>
              <a:rPr lang="ru-RU" altLang="en-US" sz="3200" dirty="0">
                <a:ln w="11430">
                  <a:solidFill>
                    <a:sysClr val="windowText" lastClr="000000"/>
                  </a:solidFill>
                </a:ln>
                <a:solidFill>
                  <a:schemeClr val="tx1"/>
                </a:solidFill>
                <a:latin typeface="Arial"/>
                <a:cs typeface="Arial"/>
              </a:rPr>
              <a:t>длившийся более трех миллионов лет</a:t>
            </a:r>
            <a:r>
              <a:rPr lang="en-US" altLang="ru-RU" sz="3200" dirty="0">
                <a:ln w="11430">
                  <a:solidFill>
                    <a:sysClr val="windowText" lastClr="000000"/>
                  </a:solidFill>
                </a:ln>
                <a:solidFill>
                  <a:schemeClr val="tx1"/>
                </a:solidFill>
                <a:latin typeface="Arial"/>
                <a:cs typeface="Arial"/>
              </a:rPr>
              <a:t>).</a:t>
            </a:r>
            <a:endParaRPr lang="en-US" alt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endParaRPr>
          </a:p>
          <a:p>
            <a:pPr marL="711200" indent="-711200" algn="just">
              <a:lnSpc>
                <a:spcPct val="80000"/>
              </a:lnSpc>
              <a:defRPr/>
            </a:pPr>
            <a:r>
              <a:rPr lang="ru-RU" altLang="en-US"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Современный тип человека </a:t>
            </a:r>
            <a:r>
              <a:rPr lang="en-US" alt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a:t>
            </a:r>
            <a:r>
              <a:rPr lang="ru-RU" altLang="en-US"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en-US" altLang="ru-RU" sz="3200" dirty="0" smtClean="0">
                <a:ln w="11430">
                  <a:solidFill>
                    <a:sysClr val="windowText" lastClr="000000"/>
                  </a:solidFill>
                </a:ln>
                <a:solidFill>
                  <a:schemeClr val="tx1"/>
                </a:solidFill>
                <a:latin typeface="Arial"/>
                <a:cs typeface="Arial"/>
              </a:rPr>
              <a:t>homo </a:t>
            </a:r>
            <a:r>
              <a:rPr lang="en-US" altLang="ru-RU" sz="3200" dirty="0">
                <a:ln w="11430">
                  <a:solidFill>
                    <a:sysClr val="windowText" lastClr="000000"/>
                  </a:solidFill>
                </a:ln>
                <a:solidFill>
                  <a:schemeClr val="tx1"/>
                </a:solidFill>
                <a:latin typeface="Arial"/>
                <a:cs typeface="Arial"/>
              </a:rPr>
              <a:t>sapiens (</a:t>
            </a:r>
            <a:r>
              <a:rPr lang="ru-RU" altLang="en-US" sz="3200" dirty="0">
                <a:ln w="11430">
                  <a:solidFill>
                    <a:sysClr val="windowText" lastClr="000000"/>
                  </a:solidFill>
                </a:ln>
                <a:solidFill>
                  <a:schemeClr val="tx1"/>
                </a:solidFill>
                <a:latin typeface="Arial"/>
                <a:cs typeface="Arial"/>
              </a:rPr>
              <a:t>человек разумный</a:t>
            </a:r>
            <a:r>
              <a:rPr lang="en-US" altLang="ru-RU" sz="3200" dirty="0">
                <a:ln w="11430">
                  <a:solidFill>
                    <a:sysClr val="windowText" lastClr="000000"/>
                  </a:solidFill>
                </a:ln>
                <a:solidFill>
                  <a:schemeClr val="tx1"/>
                </a:solidFill>
                <a:latin typeface="Arial"/>
                <a:cs typeface="Arial"/>
              </a:rPr>
              <a:t>)</a:t>
            </a:r>
            <a:r>
              <a:rPr lang="ru-RU" altLang="en-US" sz="3200" dirty="0">
                <a:ln w="11430">
                  <a:solidFill>
                    <a:sysClr val="windowText" lastClr="000000"/>
                  </a:solidFill>
                </a:ln>
                <a:solidFill>
                  <a:schemeClr val="tx1"/>
                </a:solidFill>
                <a:latin typeface="Arial"/>
                <a:cs typeface="Arial"/>
              </a:rPr>
              <a:t> появился </a:t>
            </a:r>
            <a:r>
              <a:rPr lang="en-US" altLang="ru-RU" sz="3200" dirty="0">
                <a:ln w="11430">
                  <a:solidFill>
                    <a:sysClr val="windowText" lastClr="000000"/>
                  </a:solidFill>
                </a:ln>
                <a:solidFill>
                  <a:schemeClr val="tx1"/>
                </a:solidFill>
                <a:latin typeface="Arial"/>
                <a:cs typeface="Arial"/>
              </a:rPr>
              <a:t>40</a:t>
            </a:r>
            <a:r>
              <a:rPr lang="ru-RU" altLang="en-US" sz="3200" dirty="0">
                <a:ln w="11430">
                  <a:solidFill>
                    <a:sysClr val="windowText" lastClr="000000"/>
                  </a:solidFill>
                </a:ln>
                <a:solidFill>
                  <a:schemeClr val="tx1"/>
                </a:solidFill>
                <a:latin typeface="Arial"/>
                <a:cs typeface="Arial"/>
              </a:rPr>
              <a:t> </a:t>
            </a:r>
            <a:r>
              <a:rPr lang="ru-RU" altLang="en-US" sz="3200" dirty="0" err="1">
                <a:ln w="11430">
                  <a:solidFill>
                    <a:sysClr val="windowText" lastClr="000000"/>
                  </a:solidFill>
                </a:ln>
                <a:solidFill>
                  <a:schemeClr val="tx1"/>
                </a:solidFill>
                <a:latin typeface="Arial"/>
                <a:cs typeface="Arial"/>
              </a:rPr>
              <a:t>тыс</a:t>
            </a:r>
            <a:r>
              <a:rPr lang="en-US" altLang="ru-RU" sz="3200" dirty="0">
                <a:ln w="11430">
                  <a:solidFill>
                    <a:sysClr val="windowText" lastClr="000000"/>
                  </a:solidFill>
                </a:ln>
                <a:solidFill>
                  <a:schemeClr val="tx1"/>
                </a:solidFill>
                <a:latin typeface="Arial"/>
                <a:cs typeface="Arial"/>
              </a:rPr>
              <a:t>.</a:t>
            </a:r>
            <a:r>
              <a:rPr lang="ru-RU" altLang="en-US" sz="3200" dirty="0">
                <a:ln w="11430">
                  <a:solidFill>
                    <a:sysClr val="windowText" lastClr="000000"/>
                  </a:solidFill>
                </a:ln>
                <a:solidFill>
                  <a:schemeClr val="tx1"/>
                </a:solidFill>
                <a:latin typeface="Arial"/>
                <a:cs typeface="Arial"/>
              </a:rPr>
              <a:t> лет назад</a:t>
            </a:r>
            <a:r>
              <a:rPr lang="en-US" altLang="ru-RU" sz="3200" dirty="0">
                <a:ln w="11430">
                  <a:solidFill>
                    <a:sysClr val="windowText" lastClr="000000"/>
                  </a:solidFill>
                </a:ln>
                <a:solidFill>
                  <a:schemeClr val="tx1"/>
                </a:solidFill>
                <a:latin typeface="Arial"/>
                <a:cs typeface="Arial"/>
              </a:rPr>
              <a:t>.</a:t>
            </a:r>
            <a:r>
              <a:rPr lang="ru-RU" sz="3200" dirty="0">
                <a:ln w="11430">
                  <a:solidFill>
                    <a:sysClr val="windowText" lastClr="000000"/>
                  </a:solidFill>
                </a:ln>
                <a:solidFill>
                  <a:schemeClr val="tx1"/>
                </a:solidFill>
                <a:latin typeface="Arial"/>
                <a:cs typeface="Arial"/>
              </a:rPr>
              <a:t> </a:t>
            </a:r>
          </a:p>
        </p:txBody>
      </p:sp>
      <p:sp>
        <p:nvSpPr>
          <p:cNvPr id="15" name="Управляющая кнопка: далее 1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18788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lide.ru/images/2/8942/736/img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38" t="11997" r="1576"/>
          <a:stretch/>
        </p:blipFill>
        <p:spPr bwMode="auto">
          <a:xfrm>
            <a:off x="0" y="567443"/>
            <a:ext cx="9112278" cy="6207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55776" y="46365"/>
            <a:ext cx="3828292" cy="546368"/>
          </a:xfrm>
          <a:prstGeom prst="rect">
            <a:avLst/>
          </a:prstGeom>
        </p:spPr>
        <p:txBody>
          <a:bodyPr wrap="none">
            <a:spAutoFit/>
          </a:bodyPr>
          <a:lstStyle/>
          <a:p>
            <a:pPr>
              <a:lnSpc>
                <a:spcPct val="80000"/>
              </a:lnSpc>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rPr>
              <a:t>Антропогенез</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5798855</TotalTime>
  <Words>2508</Words>
  <Application>Microsoft Office PowerPoint</Application>
  <PresentationFormat>Экран (4:3)</PresentationFormat>
  <Paragraphs>470</Paragraphs>
  <Slides>71</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71</vt:i4>
      </vt:variant>
    </vt:vector>
  </HeadingPairs>
  <TitlesOfParts>
    <vt:vector size="72"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1401</cp:revision>
  <dcterms:created xsi:type="dcterms:W3CDTF">2015-12-13T09:17:19Z</dcterms:created>
  <dcterms:modified xsi:type="dcterms:W3CDTF">2021-04-23T17:56:05Z</dcterms:modified>
</cp:coreProperties>
</file>