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C2E"/>
    <a:srgbClr val="DB8B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7" d="100"/>
          <a:sy n="77" d="100"/>
        </p:scale>
        <p:origin x="-84" y="-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9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97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70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992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470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17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07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736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689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21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2892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0">
              <a:schemeClr val="accent2"/>
            </a:gs>
            <a:gs pos="55000">
              <a:schemeClr val="accent2">
                <a:lumMod val="75000"/>
                <a:alpha val="94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81CE9-8B60-4055-A39E-171265B07522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C7A9-2BAA-40CE-89DA-BA0821039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463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1134" y="12429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Возникновение и развитие сервисной деятельности в России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19784" y="5687206"/>
            <a:ext cx="5171099" cy="102020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Тема 2</a:t>
            </a:r>
          </a:p>
          <a:p>
            <a:r>
              <a:rPr lang="ru-RU" sz="1800" dirty="0" smtClean="0"/>
              <a:t>Для специальности «Гостиничный сервис»</a:t>
            </a:r>
          </a:p>
          <a:p>
            <a:r>
              <a:rPr lang="ru-RU" sz="1800" dirty="0" smtClean="0"/>
              <a:t>Преподаватель: </a:t>
            </a:r>
            <a:r>
              <a:rPr lang="ru-RU" sz="1800" dirty="0" err="1" smtClean="0"/>
              <a:t>Будылдина</a:t>
            </a:r>
            <a:r>
              <a:rPr lang="ru-RU" sz="1800" dirty="0" smtClean="0"/>
              <a:t> Л.А.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683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Arial Narrow" pitchFamily="34" charset="0"/>
              </a:rPr>
              <a:t>Домашнее задание: </a:t>
            </a:r>
            <a:r>
              <a:rPr lang="ru-RU" sz="2000" dirty="0" smtClean="0"/>
              <a:t>[1] стр. 30-50</a:t>
            </a:r>
            <a:r>
              <a:rPr lang="ru-RU" sz="2400" b="1" dirty="0" smtClean="0">
                <a:latin typeface="Arial Narrow" pitchFamily="34" charset="0"/>
              </a:rPr>
              <a:t/>
            </a:r>
            <a:br>
              <a:rPr lang="ru-RU" sz="2400" b="1" dirty="0" smtClean="0">
                <a:latin typeface="Arial Narrow" pitchFamily="34" charset="0"/>
              </a:rPr>
            </a:br>
            <a:r>
              <a:rPr lang="ru-RU" sz="2400" dirty="0" smtClean="0">
                <a:latin typeface="Arial Narrow" pitchFamily="34" charset="0"/>
              </a:rPr>
              <a:t>подготовиться к тестированию по теме «Развитие сервисной деятельности в России и мире</a:t>
            </a:r>
            <a:br>
              <a:rPr lang="ru-RU" sz="2400" dirty="0" smtClean="0">
                <a:latin typeface="Arial Narrow" pitchFamily="34" charset="0"/>
              </a:rPr>
            </a:br>
            <a:endParaRPr lang="ru-RU" sz="2400" dirty="0"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4695" y="1079669"/>
          <a:ext cx="11586410" cy="5561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3205"/>
                <a:gridCol w="5793205"/>
              </a:tblGrid>
              <a:tr h="5561763"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1) В Древней Греции первые гостиницы назывались: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тавернами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постоялыми дворами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трактирами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харчевнями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2)Первые постоялые дворы на Руси появились: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в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XV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XVI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вв.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в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XII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XIII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вв.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XI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вв. 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в 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IX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вв</a:t>
                      </a:r>
                      <a:endParaRPr lang="ru-RU" sz="14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3)"Союзы гостеприимства" как структура обеспечения безопасности </a:t>
                      </a:r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купцов возникла в: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в Древнем Риме.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в Древней Руси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на Древнем Востоке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в Древней Греции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4)Первые караван-сараи появились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в Древнем Риме.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на Средневековом Востоке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на Древнем Востоке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в Древней Греции</a:t>
                      </a:r>
                    </a:p>
                    <a:p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5)К тенденциям развития предприятий индустрии гостеприимства, получившем развитие в последние десятилетия, следует отнести: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развитие придорожных постоялых дворов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резкое различие между сервисными предприятиями столиц и провинции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контроль государства над деятельности предприятий гостеприимства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внедрение в индустрию гостеприимства компьютерных технологий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6)Возникновение палаточных городов по пути следования торговых караванов характерно для: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Древнего Рима.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Средневекового Востока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Древнего Востока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Древней Греции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7)Возникновение специальности "гастроном" как человека, занимающегося питанием знатных постояльцев характерно для: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Древнего Рима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Средневекового Востока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Древнего Востока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Древней Греции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 8)Изображение на вывесках предприятий сервиса гербов, как обозначения принадлежности к роду или титулу  характерно для: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а) Франции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б) Греции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в) России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г) Англии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252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</a:rPr>
              <a:t>Список рекомендуемой литературы</a:t>
            </a:r>
            <a:endParaRPr lang="ru-RU" sz="2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38463"/>
            <a:ext cx="10515600" cy="52385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Основная литература</a:t>
            </a:r>
          </a:p>
          <a:p>
            <a:r>
              <a:rPr lang="ru-RU" dirty="0" smtClean="0"/>
              <a:t>1 Виноградова, С. А. Организация и планирование деятельности предприятий сервиса : учебное пособие для бакалавров / С. А. Виноградова, Н. В. Сорокина, Т. С. Жданова. — 2-е изд. — Москва : Дашков и К, Ай Пи Эр </a:t>
            </a:r>
            <a:r>
              <a:rPr lang="ru-RU" dirty="0" err="1" smtClean="0"/>
              <a:t>Медиа</a:t>
            </a:r>
            <a:r>
              <a:rPr lang="ru-RU" dirty="0" smtClean="0"/>
              <a:t>, 2019. — 207 </a:t>
            </a:r>
            <a:r>
              <a:rPr lang="ru-RU" dirty="0" err="1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2 Руденко, Л. Л. Сервисная деятельность : учебное пособие / Л. Л. Руденко. — 2-е изд. — Москва : Дашков и К, Ай Пи Эр </a:t>
            </a:r>
            <a:r>
              <a:rPr lang="ru-RU" dirty="0" err="1" smtClean="0"/>
              <a:t>Медиа</a:t>
            </a:r>
            <a:r>
              <a:rPr lang="ru-RU" dirty="0" smtClean="0"/>
              <a:t>, 2019. — 208 </a:t>
            </a:r>
            <a:r>
              <a:rPr lang="ru-RU" dirty="0" err="1" smtClean="0"/>
              <a:t>c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Дополнительная литература: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 err="1" smtClean="0"/>
              <a:t>Кашникова</a:t>
            </a:r>
            <a:r>
              <a:rPr lang="ru-RU" dirty="0" smtClean="0"/>
              <a:t>, К. В. Сервис в России. Десятка самых популярных услуг / К. В. </a:t>
            </a:r>
            <a:r>
              <a:rPr lang="ru-RU" dirty="0" err="1" smtClean="0"/>
              <a:t>Кашникова</a:t>
            </a:r>
            <a:r>
              <a:rPr lang="ru-RU" dirty="0" smtClean="0"/>
              <a:t>, А. В. Палагина. — Москва : </a:t>
            </a:r>
            <a:r>
              <a:rPr lang="ru-RU" dirty="0" err="1" smtClean="0"/>
              <a:t>ГроссМедиа</a:t>
            </a:r>
            <a:r>
              <a:rPr lang="ru-RU" dirty="0" smtClean="0"/>
              <a:t>, 2008. — 151 </a:t>
            </a:r>
            <a:r>
              <a:rPr lang="ru-RU" dirty="0" err="1" smtClean="0"/>
              <a:t>c</a:t>
            </a:r>
            <a:r>
              <a:rPr lang="ru-RU" dirty="0" smtClean="0"/>
              <a:t>. </a:t>
            </a:r>
          </a:p>
          <a:p>
            <a:r>
              <a:rPr lang="ru-RU" dirty="0" smtClean="0"/>
              <a:t>5Буйленко, В. Ф. Сервисная деятельность : учебное пособие / В. Ф. </a:t>
            </a:r>
            <a:r>
              <a:rPr lang="ru-RU" dirty="0" err="1" smtClean="0"/>
              <a:t>Буйленко</a:t>
            </a:r>
            <a:r>
              <a:rPr lang="ru-RU" dirty="0" smtClean="0"/>
              <a:t>. — Краснодар : Южный институт менеджмента, 2006. — 167 </a:t>
            </a:r>
            <a:r>
              <a:rPr lang="ru-RU" dirty="0" err="1" smtClean="0"/>
              <a:t>c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326" y="617789"/>
            <a:ext cx="10515600" cy="175199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 Black" pitchFamily="34" charset="0"/>
              </a:rPr>
              <a:t>Цель занятия: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Изучить особенности  развития сервисной деятельности 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6011" y="2506662"/>
            <a:ext cx="10515600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Задачи:</a:t>
            </a:r>
          </a:p>
          <a:p>
            <a:r>
              <a:rPr lang="ru-RU" b="1" dirty="0" smtClean="0"/>
              <a:t>- выделить основные этапы развития сервисной деятельности;</a:t>
            </a:r>
          </a:p>
          <a:p>
            <a:r>
              <a:rPr lang="ru-RU" b="1" dirty="0" smtClean="0"/>
              <a:t>-охарактеризовать каждый из выделенных этапов;</a:t>
            </a:r>
          </a:p>
          <a:p>
            <a:r>
              <a:rPr lang="ru-RU" b="1" dirty="0" smtClean="0"/>
              <a:t>- сделать выводы об особенностях развития сервисной деятельности в России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5026"/>
            <a:ext cx="10249319" cy="1175657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676" y="546613"/>
            <a:ext cx="1086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Bahnschrift" panose="020B0502040204020203" pitchFamily="34" charset="0"/>
              </a:rPr>
              <a:t>Периоды развития сервисной деятельности в России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930" y="1711156"/>
            <a:ext cx="409972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До 19-ого века</a:t>
            </a:r>
          </a:p>
          <a:p>
            <a:pPr marL="514350" indent="-514350">
              <a:buAutoNum type="arabicPeriod"/>
            </a:pPr>
            <a:endParaRPr lang="ru-RU" sz="2800" dirty="0"/>
          </a:p>
          <a:p>
            <a:r>
              <a:rPr lang="ru-RU" sz="2800" dirty="0" smtClean="0"/>
              <a:t>2. 1861 – 1890г.г.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r>
              <a:rPr lang="ru-RU" sz="2800" dirty="0" smtClean="0"/>
              <a:t>3. 1890 – 1917г.г.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r>
              <a:rPr lang="ru-RU" sz="2800" dirty="0" smtClean="0"/>
              <a:t>4. 1917 – 1970г.г.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r>
              <a:rPr lang="ru-RU" sz="2800" dirty="0" smtClean="0"/>
              <a:t>5. 1970 – 1990г.г.</a:t>
            </a:r>
          </a:p>
          <a:p>
            <a:pPr marL="342900" indent="-342900">
              <a:buAutoNum type="arabicPeriod"/>
            </a:pPr>
            <a:endParaRPr lang="ru-RU" sz="2800" dirty="0" smtClean="0"/>
          </a:p>
          <a:p>
            <a:r>
              <a:rPr lang="ru-RU" sz="2800" dirty="0" smtClean="0"/>
              <a:t>6. С 1990г.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5013" y="1926401"/>
            <a:ext cx="6939509" cy="47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07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51" y="9774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56571" y="67232"/>
            <a:ext cx="2965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Bahnschrift" panose="020B0502040204020203" pitchFamily="34" charset="0"/>
              </a:rPr>
              <a:t>До </a:t>
            </a:r>
            <a:r>
              <a:rPr lang="ru-RU" sz="3200" dirty="0" smtClean="0">
                <a:latin typeface="Bahnschrift" panose="020B0502040204020203" pitchFamily="34" charset="0"/>
              </a:rPr>
              <a:t>19-ого века</a:t>
            </a:r>
            <a:endParaRPr lang="ru-RU" sz="3200" dirty="0">
              <a:latin typeface="Bahnschrif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2488" y="100072"/>
            <a:ext cx="761734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13-ом веке появляется прообраз будущих гостиниц – здания-станции, снабжённые запасами продовольствия </a:t>
            </a:r>
          </a:p>
          <a:p>
            <a:r>
              <a:rPr lang="ru-RU" sz="2800" dirty="0" smtClean="0"/>
              <a:t>      и лошадьми – ямбы.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 15-ого века название «ямбы» трансформировалось в «ямы». Возникла ямская служба, был создан ямской приказ.</a:t>
            </a:r>
          </a:p>
          <a:p>
            <a:r>
              <a:rPr lang="ru-RU" sz="2800" dirty="0" smtClean="0"/>
              <a:t>      Для заезжих купцов открываются постоялые 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дворы.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 16-ого века в гостиных дворах строятся крытые галереи, включающие в себя лавки и склады.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18-ом веке предпринимаются первые попытки поездок за границу с познавательной целью.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21" r="11023"/>
          <a:stretch/>
        </p:blipFill>
        <p:spPr>
          <a:xfrm>
            <a:off x="153797" y="1515634"/>
            <a:ext cx="4147859" cy="427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16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7951" y="9774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4848" y="82487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Bahnschrift" panose="020B0502040204020203" pitchFamily="34" charset="0"/>
              </a:rPr>
              <a:t>1861 – 1890г.г.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4311" y="217013"/>
            <a:ext cx="57965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Растёт ремесленное производство, появляются услуги бытового обслуживания, изготавливаются изделия на заказ.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Становятся популярны банные услуги. Появляются фотоателье в Москве и </a:t>
            </a:r>
            <a:r>
              <a:rPr lang="ru-RU" sz="2800" dirty="0"/>
              <a:t>П</a:t>
            </a:r>
            <a:r>
              <a:rPr lang="ru-RU" sz="2800" dirty="0" smtClean="0"/>
              <a:t>етербурге.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Развиваются разного рода питейные заведения: кабаки, питейные дома, трактиры.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Организуются путешествия по стране, в 1888г. Открывается издательство для публикации путеводителей.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99" r="5982"/>
          <a:stretch/>
        </p:blipFill>
        <p:spPr>
          <a:xfrm>
            <a:off x="333953" y="1225082"/>
            <a:ext cx="5502303" cy="485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75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3586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5092" y="135864"/>
            <a:ext cx="2699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1890 – 1917г.г.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58611" y="834424"/>
            <a:ext cx="478668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Растёт число оказываемых бытовых услуг, ориентированных на высшие классы.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Развивается туристическая инфраструктура. Формы туризма: спортивный, рекреационный, экскурсионный и пр. Для каждой формы, соответственно,  требуется соответствующее обслуживание.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496" y="1070422"/>
            <a:ext cx="5283850" cy="534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00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86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5092" y="135864"/>
            <a:ext cx="2699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1917 – 1970г.г.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092" y="1034361"/>
            <a:ext cx="39677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Национализированы гостиницы и предприятия бытового обслуживания.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При НЭПе появились развился частный сектор кустарной и мелкой промышленности.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Развивается семейный самодеятельный и спортивный туризм.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03"/>
          <a:stretch/>
        </p:blipFill>
        <p:spPr>
          <a:xfrm>
            <a:off x="5708025" y="254442"/>
            <a:ext cx="5376093" cy="62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6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86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5092" y="135864"/>
            <a:ext cx="26993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1970 – 1990г.г.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489" y="1423284"/>
            <a:ext cx="55738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Сфера обслуживания жёстко контролируется государственными органами.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Развитие службы быта происходит в соответствии с планами.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Туризм используется как средство патриотического, спортивного и культурного воспитания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73497" y="238538"/>
            <a:ext cx="4278815" cy="632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4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5864"/>
            <a:ext cx="4094922" cy="554263"/>
          </a:xfrm>
          <a:prstGeom prst="rect">
            <a:avLst/>
          </a:prstGeom>
          <a:solidFill>
            <a:srgbClr val="DB8B37">
              <a:alpha val="60000"/>
            </a:srgbClr>
          </a:solidFill>
          <a:ln>
            <a:solidFill>
              <a:srgbClr val="D57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67952" y="168361"/>
            <a:ext cx="1559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С 1990г.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2383" y="374622"/>
            <a:ext cx="583625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Появляются законодательные акты, связанные с бытовым и туристическим обслуживанием.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Растёт выездной туризм.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В сервисе и рекламе начинают использоваться компьютерные технологии.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Появляется огромное количество новых видов услуг.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Осознаётся значимость мнения потребителей об услуге или товаре.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Большое внимание уделяется эстетике обслуживания.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26" r="21717"/>
          <a:stretch/>
        </p:blipFill>
        <p:spPr>
          <a:xfrm>
            <a:off x="278295" y="1034747"/>
            <a:ext cx="5526153" cy="516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40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561</Words>
  <Application>Microsoft Office PowerPoint</Application>
  <PresentationFormat>Произвольный</PresentationFormat>
  <Paragraphs>101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Возникновение и развитие сервисной деятельности в России </vt:lpstr>
      <vt:lpstr>Цель занятия: Изучить особенности  развития сервисной деятельности в России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задание: [1] стр. 30-50 подготовиться к тестированию по теме «Развитие сервисной деятельности в России и мире </vt:lpstr>
      <vt:lpstr>Список рекомендуемой литературы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Сервисная деятельность  в России</dc:title>
  <dc:creator>Ульяна</dc:creator>
  <cp:lastModifiedBy>avanesyan</cp:lastModifiedBy>
  <cp:revision>25</cp:revision>
  <dcterms:created xsi:type="dcterms:W3CDTF">2019-10-13T08:59:04Z</dcterms:created>
  <dcterms:modified xsi:type="dcterms:W3CDTF">2021-02-05T06:40:38Z</dcterms:modified>
</cp:coreProperties>
</file>