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60" r:id="rId4"/>
    <p:sldId id="265" r:id="rId5"/>
    <p:sldId id="268" r:id="rId6"/>
    <p:sldId id="264" r:id="rId7"/>
    <p:sldId id="267" r:id="rId8"/>
    <p:sldId id="266" r:id="rId9"/>
    <p:sldId id="259" r:id="rId10"/>
    <p:sldId id="261" r:id="rId11"/>
    <p:sldId id="263" r:id="rId12"/>
    <p:sldId id="258" r:id="rId13"/>
    <p:sldId id="262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86" autoAdjust="0"/>
  </p:normalViewPr>
  <p:slideViewPr>
    <p:cSldViewPr>
      <p:cViewPr>
        <p:scale>
          <a:sx n="78" d="100"/>
          <a:sy n="78" d="100"/>
        </p:scale>
        <p:origin x="-84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C13AC-C96D-43DE-9052-40637C48CBF7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29396-36AD-430B-BBA6-EAE2FD4E2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9BC37F-84D4-47EA-865F-D0815C012153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01B509-116D-4C96-AF12-BA56D28713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320470" cy="23042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Тема урока: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ТЕПЛОИЗОЛЯЦИОННЫЕ </a:t>
            </a:r>
            <a:b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МАТЕРИАЛ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Ы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34" y="-214338"/>
            <a:ext cx="4071966" cy="971544"/>
          </a:xfrm>
        </p:spPr>
        <p:txBody>
          <a:bodyPr>
            <a:noAutofit/>
          </a:bodyPr>
          <a:lstStyle/>
          <a:p>
            <a:pPr algn="l"/>
            <a:r>
              <a:rPr lang="ru-RU" sz="48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Пеноплэкс</a:t>
            </a:r>
            <a:endParaRPr lang="ru-RU" sz="4800" b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32" y="642918"/>
            <a:ext cx="692948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Утеплитель ПЕНОПЛЭКС</a:t>
            </a:r>
            <a:r>
              <a:rPr kumimoji="0" lang="ru-RU" sz="1400" b="1" i="1" u="sng" strike="noStrike" cap="none" normalizeH="0" baseline="3000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®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— это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экструзионный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) вспененный полистирол, изготавливаемый методом экструзии из полистирола общего назначения.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атериал с равномерной структурой, состоящий из мелких, полностью закрытых ячеек с размерами 0,1-0,2 мм.</a:t>
            </a:r>
          </a:p>
          <a:p>
            <a:r>
              <a:rPr lang="ru-RU" sz="1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  <a:r>
              <a:rPr lang="ru-RU" sz="14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свойства теплоизоляционных плит ПЕНОПЛЭКС</a:t>
            </a:r>
            <a:r>
              <a:rPr lang="ru-RU" sz="1400" b="1" i="1" u="sng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®</a:t>
            </a:r>
            <a:r>
              <a:rPr lang="ru-RU" sz="1400" b="1" i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низкая теплопроводность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водопоглощения</a:t>
            </a:r>
            <a:endParaRPr lang="ru-RU" sz="14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низкая </a:t>
            </a:r>
            <a:r>
              <a:rPr lang="ru-RU" sz="1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паропроницаемость</a:t>
            </a:r>
            <a:endParaRPr lang="ru-RU" sz="14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высокая прочность на сжатие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стойкость к горению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подвержен биологическому разложению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экологическая чистота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простота и удобство применения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Долговечность</a:t>
            </a:r>
          </a:p>
          <a:p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Работать с ним можно при любых погодных условиях без каких-либо средств защиты от атмосферных осадков. Плиты легко обрабатываются (хорошо режутся с использованием обычного ножа) и чрезвычайно просты в монтаже.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Плиты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ПЕНОПЛЭКС</a:t>
            </a:r>
            <a:r>
              <a:rPr kumimoji="0" lang="ru-RU" sz="1400" b="0" i="1" u="sng" strike="noStrike" cap="none" normalizeH="0" baseline="3000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®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изделия из них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— это эффективная теплоизоляция для ограждающих конструкций в гражданском и промышленном строительстве.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57166"/>
            <a:ext cx="18669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714620"/>
            <a:ext cx="1885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5214950"/>
            <a:ext cx="18669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0892" y="5214950"/>
            <a:ext cx="18669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4876" y="5214950"/>
            <a:ext cx="1885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0298" y="5214950"/>
            <a:ext cx="18669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58016" y="2357430"/>
            <a:ext cx="18669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02" y="214290"/>
            <a:ext cx="8429716" cy="1828800"/>
          </a:xfrm>
        </p:spPr>
        <p:txBody>
          <a:bodyPr>
            <a:noAutofit/>
          </a:bodyPr>
          <a:lstStyle/>
          <a:p>
            <a:r>
              <a:rPr lang="ru-RU" sz="4400" i="1" dirty="0" smtClean="0"/>
              <a:t>Неорганические </a:t>
            </a:r>
            <a:br>
              <a:rPr lang="ru-RU" sz="4400" i="1" dirty="0" smtClean="0"/>
            </a:br>
            <a:r>
              <a:rPr lang="ru-RU" sz="4400" i="1" dirty="0" smtClean="0"/>
              <a:t>теплоизоляционные</a:t>
            </a:r>
            <a:br>
              <a:rPr lang="ru-RU" sz="4400" i="1" dirty="0" smtClean="0"/>
            </a:br>
            <a:r>
              <a:rPr lang="ru-RU" sz="4400" i="1" dirty="0" smtClean="0"/>
              <a:t>материалы</a:t>
            </a:r>
            <a:endParaRPr lang="ru-RU" sz="44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00042"/>
            <a:ext cx="2000264" cy="19288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211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Минеральная вата</a:t>
            </a:r>
            <a:endParaRPr lang="ru-RU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28868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Неорганические теплоизоляционные материалы и изделия </a:t>
            </a:r>
            <a:r>
              <a:rPr lang="ru-RU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 на основе минерального сырья (горных пород, шлака, стекла, асбеста). Эти материалы малогигроскопичные, огнестойки, не подвергаются загниванию. Их используют как для утепления строительных конструкций, так и для изоляции горячих поверхностей промышленного оборудования и трубопроводов.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60" y="1928802"/>
            <a:ext cx="2143140" cy="30718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6500826" y="5429264"/>
            <a:ext cx="245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Перлит и вермикулит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4714884"/>
            <a:ext cx="2143108" cy="17145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642910" y="6488668"/>
            <a:ext cx="143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Пеностекло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4714884"/>
            <a:ext cx="2638423" cy="17859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/>
          <p:cNvSpPr txBox="1"/>
          <p:nvPr/>
        </p:nvSpPr>
        <p:spPr>
          <a:xfrm>
            <a:off x="4071934" y="6488668"/>
            <a:ext cx="136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Стекловата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072362" cy="171451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ISOVER – 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строительная теплоизоляция (утеплитель)</a:t>
            </a:r>
            <a:r>
              <a:rPr lang="ru-RU" sz="3000" dirty="0" smtClean="0">
                <a:latin typeface="Arial Black" pitchFamily="34" charset="0"/>
              </a:rPr>
              <a:t/>
            </a:r>
            <a:br>
              <a:rPr lang="ru-RU" sz="3000" dirty="0" smtClean="0">
                <a:latin typeface="Arial Black" pitchFamily="34" charset="0"/>
              </a:rPr>
            </a:br>
            <a:endParaRPr lang="ru-RU" sz="3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357430"/>
            <a:ext cx="271464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142984"/>
            <a:ext cx="664373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ISOVER – это теплоизоляция в рулонах и плитах из минеральной ваты на основе стекловолокна высочайшего качества. Утеплитель ISOVER производится по запатентованной технологии волокнообразования TEL из природных материалов: песок, сода, известняк.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35769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Изоляционные материалы ISOVER </a:t>
            </a: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предназначены для любого типа зданий .</a:t>
            </a:r>
            <a:b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ISOVER используют для утепления стен, полов и потолков, межэтажных перекрытий и кровель любых типов конструкций.</a:t>
            </a:r>
            <a:b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5286388"/>
            <a:ext cx="1881184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5286388"/>
            <a:ext cx="1643074" cy="140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5214950"/>
            <a:ext cx="171450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578" y="5286388"/>
            <a:ext cx="185738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72000" y="2071678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свойства.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Повышенная влагостойкость.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Эргономичные размеры..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Надежные звукоизоляционные свойства.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Негорючесть.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Биостойкость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Долговечность.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Экологичность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Гигиеничночть</a:t>
            </a:r>
            <a:r>
              <a:rPr lang="ru-RU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3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4714908" cy="84297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Пеностекло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53578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Пеностекло - это неорганический, лёгкий и прочный высокопористый ячеистый материал, представляющий собой застывшую стеклянную пену, образующую множество замкнутых ячеек шарообразной или многогранной формы размером 0,3 - 2,0мм.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142852"/>
            <a:ext cx="364807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3857628"/>
            <a:ext cx="2752725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2214554"/>
            <a:ext cx="2857520" cy="192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4214818"/>
            <a:ext cx="613725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свойства.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Долговечность эксплуатации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Прочность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Стабильность размеров блоков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Устойчивость физических параметров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Устойчивость к химическому и биологическому воздействию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Негорючесть и огнестойкость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Влагонепроницаемость</a:t>
            </a: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водостойкость и </a:t>
            </a:r>
            <a:r>
              <a:rPr lang="ru-RU" sz="1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негигроскопичность</a:t>
            </a:r>
            <a:endParaRPr lang="ru-RU" sz="16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Экологическая чистота и санитарная безопасность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Простота обработки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2928934"/>
            <a:ext cx="5072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Основная сфера использования пеностекла – создание тепло- и звукоизоляции.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Изображение 3\Изображение 3 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1000108"/>
            <a:ext cx="3482994" cy="57150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142844" y="1285860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толщины различных материалов при одинаковом сопротивлении теплопередаче.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000372"/>
            <a:ext cx="41076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3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Пеноплэкс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 20 мм</a:t>
            </a:r>
          </a:p>
          <a:p>
            <a:pPr marL="342900" indent="-342900">
              <a:buClr>
                <a:schemeClr val="accent3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Пенопласт ……………………... 30 мм</a:t>
            </a:r>
          </a:p>
          <a:p>
            <a:pPr marL="342900" indent="-342900">
              <a:buClr>
                <a:schemeClr val="accent3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Минеральная вата …………. 38 мм</a:t>
            </a:r>
          </a:p>
          <a:p>
            <a:pPr marL="342900" indent="-342900">
              <a:buClr>
                <a:schemeClr val="accent3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 …………………………….. 250 мм</a:t>
            </a:r>
          </a:p>
          <a:p>
            <a:pPr marL="342900" indent="-342900">
              <a:buClr>
                <a:schemeClr val="accent3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Ячеистый бетон ……………… 270 мм</a:t>
            </a:r>
          </a:p>
          <a:p>
            <a:pPr marL="342900" indent="-342900">
              <a:buClr>
                <a:schemeClr val="accent3">
                  <a:lumMod val="20000"/>
                  <a:lumOff val="8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Кирпичная кладка …………. 420 мм 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8786874" cy="4286280"/>
          </a:xfrm>
        </p:spPr>
        <p:txBody>
          <a:bodyPr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Использование теплоизоляционных материалов позволяет уменьшить толщину и массу стен и других ограждающих конструкций, снизить  расход основных конструктивных  материалов, уменьшить транспортные расходы и соответственно снизить стоимость строительства.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8786874" cy="4214272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Контрольные вопросы: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теплоизоляционных материалов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Опишите квалификацию по плотности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Опишите квалификацию по возгораемости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Пеноплэкс</a:t>
            </a:r>
            <a:endParaRPr lang="ru-RU" sz="3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Опишите квалификацию о теплопроводности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Опишите квалификацию по структуре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6393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4104456"/>
          </a:xfrm>
        </p:spPr>
        <p:txBody>
          <a:bodyPr>
            <a:noAutofit/>
          </a:bodyPr>
          <a:lstStyle/>
          <a:p>
            <a:pPr marL="109728" lvl="0" algn="l">
              <a:spcBef>
                <a:spcPts val="400"/>
              </a:spcBef>
              <a:defRPr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u="sng" dirty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Цель урока: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изучить понятийный аппарат теплоизоляционных материалов, классификацию и примеры использования </a:t>
            </a:r>
            <a:r>
              <a:rPr lang="ru-RU" sz="3200" dirty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200" u="sng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Задачи урока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:</a:t>
            </a:r>
            <a:r>
              <a:rPr lang="ru-RU" sz="3200" dirty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200" dirty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Самостоятельно изучите предложенный материал</a:t>
            </a:r>
            <a:br>
              <a:rPr lang="ru-RU" sz="32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2. Ответьте устно на </a:t>
            </a:r>
            <a:r>
              <a:rPr lang="ru-RU" sz="3200" dirty="0">
                <a:solidFill>
                  <a:prstClr val="black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контрольные вопросы.</a:t>
            </a:r>
          </a:p>
        </p:txBody>
      </p:sp>
    </p:spTree>
    <p:extLst>
      <p:ext uri="{BB962C8B-B14F-4D97-AF65-F5344CB8AC3E}">
        <p14:creationId xmlns:p14="http://schemas.microsoft.com/office/powerpoint/2010/main" xmlns="" val="3712737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2271730"/>
          </a:xfrm>
        </p:spPr>
        <p:txBody>
          <a:bodyPr>
            <a:noAutofit/>
          </a:bodyPr>
          <a:lstStyle/>
          <a:p>
            <a:pPr algn="l"/>
            <a:r>
              <a:rPr lang="ru-RU" sz="1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         </a:t>
            </a:r>
            <a:r>
              <a:rPr lang="ru-RU" sz="24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Теплоизоляционные материалы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– это материалы, которые обладают малой теплопроводностью и предназначены для тепловой изоляции строительных конструкций жилых, производственных и сельскохозяйственных зданий, поверхностей производственного оборудования и агрегатов (промышленных печей, турбин, трубопроводов, камер холодильников и).</a:t>
            </a:r>
            <a:b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2285992"/>
            <a:ext cx="6643734" cy="442915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12474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КЛАССИФИКАЦИЯ  ПО  ПЛОТНОСТИ:</a:t>
            </a:r>
            <a:endParaRPr lang="ru-RU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149080"/>
            <a:ext cx="515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 ПО  ВОЗГОРАЕМОСТИ: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55679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 НИЗКОЙ ПЛОТНОСТИ</a:t>
            </a:r>
          </a:p>
          <a:p>
            <a:pPr lvl="0"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(ОНП)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564904"/>
            <a:ext cx="36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СРЕДНЕЙ    ПЛОТНОСТИ</a:t>
            </a:r>
          </a:p>
          <a:p>
            <a:pPr lvl="0"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60848"/>
            <a:ext cx="4896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НИЗКОЙ ПЛОТНОСТИ</a:t>
            </a:r>
          </a:p>
          <a:p>
            <a:pPr lvl="0"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(НП)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3068960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ПЛОТНЫЕ</a:t>
            </a:r>
          </a:p>
          <a:p>
            <a:pPr lvl="0"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(ПЛ)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5445224"/>
            <a:ext cx="197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НЕСГОРАЕМЫЕ</a:t>
            </a:r>
            <a:endParaRPr lang="ru-RU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4941168"/>
            <a:ext cx="261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ТРУДНОСГОРАЕМЫ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4581128"/>
            <a:ext cx="164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СГОРАЕМЫЕ</a:t>
            </a:r>
            <a:endParaRPr lang="ru-RU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949280"/>
            <a:ext cx="4103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ТРУДНОВОСПЛАМЕНЯЮЩИЕСЯ</a:t>
            </a:r>
            <a:endParaRPr lang="ru-RU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292080" y="980728"/>
            <a:ext cx="7215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u="sng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теплопроводности</a:t>
            </a:r>
            <a:endParaRPr lang="ru-RU" sz="2000" b="1" u="sng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0728"/>
            <a:ext cx="50399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</a:p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теплоизоляционных </a:t>
            </a:r>
          </a:p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материалов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5445224"/>
            <a:ext cx="111442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5373216"/>
            <a:ext cx="1143008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5357826"/>
            <a:ext cx="142876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148064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Малотеплопроводимые</a:t>
            </a:r>
            <a:endParaRPr lang="ru-RU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Среднетеплопроводимые</a:t>
            </a:r>
            <a:endParaRPr lang="ru-RU" sz="11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2420888"/>
            <a:ext cx="3869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Повышенной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теплопроводимости</a:t>
            </a:r>
            <a:endParaRPr lang="ru-RU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2173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структуре</a:t>
            </a:r>
            <a:endParaRPr lang="ru-RU" sz="2400" b="1" u="sng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437112"/>
            <a:ext cx="1872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Волокнистые</a:t>
            </a:r>
          </a:p>
          <a:p>
            <a:pPr lvl="0" algn="ctr"/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минераловатные</a:t>
            </a:r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стекловолокнистые)</a:t>
            </a:r>
            <a:endParaRPr lang="ru-RU" sz="1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55776" y="4293096"/>
            <a:ext cx="20882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Зернистые</a:t>
            </a:r>
          </a:p>
          <a:p>
            <a:pPr lvl="0" algn="ctr"/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(перлитовые, </a:t>
            </a:r>
            <a:r>
              <a:rPr lang="ru-RU" sz="1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вермикулитовые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293096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Ячеистые</a:t>
            </a:r>
          </a:p>
          <a:p>
            <a:pPr lvl="0" algn="ctr"/>
            <a:r>
              <a:rPr lang="ru-RU" sz="1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(пеностекло, изделия из ячеистого бетона</a:t>
            </a:r>
            <a:endParaRPr lang="ru-RU" sz="1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1000108"/>
            <a:ext cx="2071702" cy="1504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928670"/>
            <a:ext cx="2071702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857232"/>
            <a:ext cx="171451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5143512"/>
            <a:ext cx="2143140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5143512"/>
            <a:ext cx="1928826" cy="142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86116" y="5143512"/>
            <a:ext cx="2286004" cy="144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43636" y="3071810"/>
            <a:ext cx="219074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00034" y="3071810"/>
            <a:ext cx="178595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71802" y="3000372"/>
            <a:ext cx="200026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214282" y="142852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внешнему виду и форме </a:t>
            </a:r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теплоизоляционные материалы бывают:</a:t>
            </a:r>
          </a:p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штучные(плиты, скорлупы, сегменты, кирпичи, цилиндры)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2500306"/>
            <a:ext cx="5053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рыхлые и сыпучие (вата, перлит, песок),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4643446"/>
            <a:ext cx="562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рулонные и шнуровые (маты, шнуры, жгуты). 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34076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ТЕПЛОИЗОЛЯЦИОННЫЕ 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</a:p>
          <a:p>
            <a:pPr lvl="0"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ВИДУ ИСХОДНОГО СЫРЬЯ)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37444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НЕОРГАНИЧЕСКИЕ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(МИНЕРАЛЬНЫЕ)</a:t>
            </a:r>
          </a:p>
          <a:p>
            <a:pPr lvl="0"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минеральная и стеклянная вата, изделия из вспученного перлита, вермикулита , ячеистые бетоны, керамические теплоизоляционные изделия, изделия на основе асбеста</a:t>
            </a:r>
            <a:endParaRPr lang="ru-RU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717032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ОРГАНИЧЕСКИЕ</a:t>
            </a:r>
          </a:p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древесноволокнистые и древесностружечные плиты, камышит, теплоизоляционные пластмассы.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7430527">
            <a:off x="2699792" y="2852936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241250">
            <a:off x="5574469" y="2867175"/>
            <a:ext cx="999728" cy="4956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66" y="0"/>
            <a:ext cx="6358014" cy="18288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Органические</a:t>
            </a:r>
            <a:b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теплоизоляционные </a:t>
            </a:r>
            <a:b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материалы</a:t>
            </a:r>
            <a:endParaRPr lang="ru-RU" sz="3600" i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2000264" cy="16430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4643446"/>
            <a:ext cx="2428892" cy="17859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4643445"/>
            <a:ext cx="2286016" cy="17859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14282" y="2214554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Органические теплоизоляционные материалы  </a:t>
            </a:r>
            <a:r>
              <a:rPr kumimoji="0" lang="ru-RU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это материалы,  получаемые переработкой неделовой древесины и отходов деревообработки, сельскохозяйственных отходов, торфа и т. д. Эти теплоизоляционные материалы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отличаются низкой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биостойкостью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кроме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газонаполненных пластмасс.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собенность большинства органических теплоизоляционных материалов — низкая огнестойкость, поэтому их применяют обычно при температурах не свыше 150 °C, а также в качестве среднего слоя (штукатурные фасады, трехслойные панели, стены с облицовкой, облицовки с ГКЛ и т. п.)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85926"/>
            <a:ext cx="67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ДСП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6357958"/>
            <a:ext cx="128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Сотопласт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635795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Камышит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7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0"/>
            <a:ext cx="6500858" cy="10430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Древесно-стружечная плита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768" y="1142984"/>
            <a:ext cx="1738315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00336" y="2357430"/>
            <a:ext cx="214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Влагостойкая ДСП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980728"/>
            <a:ext cx="171451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4653136"/>
            <a:ext cx="2500330" cy="171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1785926"/>
            <a:ext cx="185738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57422" y="57148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 ДСП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- это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древесно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- стружечная плита, которую изготавливают из деревянной стружки и клеящего состава, путём горячего прессования.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143116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ДСП бывает разной толщины и разных размеров.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3500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ДСП может быть шлифованным, ламинированным, влагостойким и пр.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214686"/>
            <a:ext cx="2551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Ламинированная ДСП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6488668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Применение ДСП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643314"/>
            <a:ext cx="50006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600" dirty="0" smtClean="0"/>
              <a:t> </a:t>
            </a:r>
            <a:r>
              <a:rPr lang="ru-RU" sz="16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Преимущества ДСП</a:t>
            </a:r>
            <a:r>
              <a:rPr lang="ru-RU" sz="16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дешевый материал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довольно прочный, (но не гибкий) материал,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легко обрабатывается. </a:t>
            </a:r>
            <a:b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011341"/>
            <a:ext cx="42862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Недостатки ДСП</a:t>
            </a:r>
            <a:r>
              <a:rPr lang="ru-RU" sz="16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ДСП - это вредный для человеческого здоровья материал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ДСП сильно боится влаги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ДСП "хрупкий", что немного осложняет его обработку и использование. </a:t>
            </a:r>
            <a:b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  <a:endParaRPr lang="ru-RU" sz="16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707</TotalTime>
  <Words>586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Тема урока: ТЕПЛОИЗОЛЯЦИОННЫЕ  МАТЕРИАЛЫ</vt:lpstr>
      <vt:lpstr>   Цель урока: изучить понятийный аппарат теплоизоляционных материалов, классификацию и примеры использования   Задачи урока: 1. Самостоятельно изучите предложенный материал 2. Ответьте устно на контрольные вопросы.</vt:lpstr>
      <vt:lpstr>                      Теплоизоляционные материалы – это материалы, которые обладают малой теплопроводностью и предназначены для тепловой изоляции строительных конструкций жилых, производственных и сельскохозяйственных зданий, поверхностей производственного оборудования и агрегатов (промышленных печей, турбин, трубопроводов, камер холодильников и). </vt:lpstr>
      <vt:lpstr>Слайд 4</vt:lpstr>
      <vt:lpstr>Слайд 5</vt:lpstr>
      <vt:lpstr>Слайд 6</vt:lpstr>
      <vt:lpstr>Слайд 7</vt:lpstr>
      <vt:lpstr>Органические теплоизоляционные  материалы</vt:lpstr>
      <vt:lpstr>Древесно-стружечная плита</vt:lpstr>
      <vt:lpstr>Пеноплэкс</vt:lpstr>
      <vt:lpstr>Неорганические  теплоизоляционные материалы</vt:lpstr>
      <vt:lpstr>ISOVER –  строительная теплоизоляция (утеплитель) </vt:lpstr>
      <vt:lpstr>Пеностекло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ТЕПЛОИЗОЛЯЦИОННЫЕ  МАТЕРИАЛЫ</dc:title>
  <dc:creator>Admin</dc:creator>
  <cp:lastModifiedBy>avanesyan</cp:lastModifiedBy>
  <cp:revision>84</cp:revision>
  <dcterms:created xsi:type="dcterms:W3CDTF">2010-03-18T09:41:19Z</dcterms:created>
  <dcterms:modified xsi:type="dcterms:W3CDTF">2020-06-11T05:01:03Z</dcterms:modified>
</cp:coreProperties>
</file>