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73" d="100"/>
          <a:sy n="73" d="100"/>
        </p:scale>
        <p:origin x="-54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701B0-AF9E-40A4-A342-51A318292672}" type="datetimeFigureOut">
              <a:rPr lang="ru-RU"/>
              <a:pPr/>
              <a:t>09.04.2020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B5D75-4157-4444-9CA6-CF846F8AEA97}" type="slidenum">
              <a:rPr lang="ru-RU"/>
              <a:pPr/>
              <a:t>‹#›</a:t>
            </a:fld>
            <a:endParaRPr lang="ru-RU"/>
          </a:p>
        </p:txBody>
      </p:sp>
    </p:spTree>
    <p:extLst>
      <p:ext uri="{BB962C8B-B14F-4D97-AF65-F5344CB8AC3E}">
        <p14:creationId xmlns:p14="http://schemas.microsoft.com/office/powerpoint/2010/main" xmlns="" val="138798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1</a:t>
            </a:fld>
            <a:endParaRPr lang="ru-RU"/>
          </a:p>
        </p:txBody>
      </p:sp>
    </p:spTree>
    <p:extLst>
      <p:ext uri="{BB962C8B-B14F-4D97-AF65-F5344CB8AC3E}">
        <p14:creationId xmlns:p14="http://schemas.microsoft.com/office/powerpoint/2010/main" xmlns="" val="1297880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10</a:t>
            </a:fld>
            <a:endParaRPr lang="ru-RU"/>
          </a:p>
        </p:txBody>
      </p:sp>
    </p:spTree>
    <p:extLst>
      <p:ext uri="{BB962C8B-B14F-4D97-AF65-F5344CB8AC3E}">
        <p14:creationId xmlns:p14="http://schemas.microsoft.com/office/powerpoint/2010/main" xmlns="" val="331172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11</a:t>
            </a:fld>
            <a:endParaRPr lang="ru-RU"/>
          </a:p>
        </p:txBody>
      </p:sp>
    </p:spTree>
    <p:extLst>
      <p:ext uri="{BB962C8B-B14F-4D97-AF65-F5344CB8AC3E}">
        <p14:creationId xmlns:p14="http://schemas.microsoft.com/office/powerpoint/2010/main" xmlns="" val="944585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12</a:t>
            </a:fld>
            <a:endParaRPr lang="ru-RU"/>
          </a:p>
        </p:txBody>
      </p:sp>
    </p:spTree>
    <p:extLst>
      <p:ext uri="{BB962C8B-B14F-4D97-AF65-F5344CB8AC3E}">
        <p14:creationId xmlns:p14="http://schemas.microsoft.com/office/powerpoint/2010/main" xmlns="" val="338757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13</a:t>
            </a:fld>
            <a:endParaRPr lang="ru-RU"/>
          </a:p>
        </p:txBody>
      </p:sp>
    </p:spTree>
    <p:extLst>
      <p:ext uri="{BB962C8B-B14F-4D97-AF65-F5344CB8AC3E}">
        <p14:creationId xmlns:p14="http://schemas.microsoft.com/office/powerpoint/2010/main" xmlns="" val="2960361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14</a:t>
            </a:fld>
            <a:endParaRPr lang="ru-RU"/>
          </a:p>
        </p:txBody>
      </p:sp>
    </p:spTree>
    <p:extLst>
      <p:ext uri="{BB962C8B-B14F-4D97-AF65-F5344CB8AC3E}">
        <p14:creationId xmlns:p14="http://schemas.microsoft.com/office/powerpoint/2010/main" xmlns="" val="300794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15</a:t>
            </a:fld>
            <a:endParaRPr lang="ru-RU"/>
          </a:p>
        </p:txBody>
      </p:sp>
    </p:spTree>
    <p:extLst>
      <p:ext uri="{BB962C8B-B14F-4D97-AF65-F5344CB8AC3E}">
        <p14:creationId xmlns:p14="http://schemas.microsoft.com/office/powerpoint/2010/main" xmlns="" val="1425340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16</a:t>
            </a:fld>
            <a:endParaRPr lang="ru-RU"/>
          </a:p>
        </p:txBody>
      </p:sp>
    </p:spTree>
    <p:extLst>
      <p:ext uri="{BB962C8B-B14F-4D97-AF65-F5344CB8AC3E}">
        <p14:creationId xmlns:p14="http://schemas.microsoft.com/office/powerpoint/2010/main" xmlns="" val="270323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2</a:t>
            </a:fld>
            <a:endParaRPr lang="ru-RU"/>
          </a:p>
        </p:txBody>
      </p:sp>
    </p:spTree>
    <p:extLst>
      <p:ext uri="{BB962C8B-B14F-4D97-AF65-F5344CB8AC3E}">
        <p14:creationId xmlns:p14="http://schemas.microsoft.com/office/powerpoint/2010/main" xmlns="" val="199929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3</a:t>
            </a:fld>
            <a:endParaRPr lang="ru-RU"/>
          </a:p>
        </p:txBody>
      </p:sp>
    </p:spTree>
    <p:extLst>
      <p:ext uri="{BB962C8B-B14F-4D97-AF65-F5344CB8AC3E}">
        <p14:creationId xmlns:p14="http://schemas.microsoft.com/office/powerpoint/2010/main" xmlns="" val="40658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4</a:t>
            </a:fld>
            <a:endParaRPr lang="ru-RU"/>
          </a:p>
        </p:txBody>
      </p:sp>
    </p:spTree>
    <p:extLst>
      <p:ext uri="{BB962C8B-B14F-4D97-AF65-F5344CB8AC3E}">
        <p14:creationId xmlns:p14="http://schemas.microsoft.com/office/powerpoint/2010/main" xmlns="" val="315861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5</a:t>
            </a:fld>
            <a:endParaRPr lang="ru-RU"/>
          </a:p>
        </p:txBody>
      </p:sp>
    </p:spTree>
    <p:extLst>
      <p:ext uri="{BB962C8B-B14F-4D97-AF65-F5344CB8AC3E}">
        <p14:creationId xmlns:p14="http://schemas.microsoft.com/office/powerpoint/2010/main" xmlns="" val="266125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6</a:t>
            </a:fld>
            <a:endParaRPr lang="ru-RU"/>
          </a:p>
        </p:txBody>
      </p:sp>
    </p:spTree>
    <p:extLst>
      <p:ext uri="{BB962C8B-B14F-4D97-AF65-F5344CB8AC3E}">
        <p14:creationId xmlns:p14="http://schemas.microsoft.com/office/powerpoint/2010/main" xmlns="" val="361612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7</a:t>
            </a:fld>
            <a:endParaRPr lang="ru-RU"/>
          </a:p>
        </p:txBody>
      </p:sp>
    </p:spTree>
    <p:extLst>
      <p:ext uri="{BB962C8B-B14F-4D97-AF65-F5344CB8AC3E}">
        <p14:creationId xmlns:p14="http://schemas.microsoft.com/office/powerpoint/2010/main" xmlns="" val="403281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8</a:t>
            </a:fld>
            <a:endParaRPr lang="ru-RU"/>
          </a:p>
        </p:txBody>
      </p:sp>
    </p:spTree>
    <p:extLst>
      <p:ext uri="{BB962C8B-B14F-4D97-AF65-F5344CB8AC3E}">
        <p14:creationId xmlns:p14="http://schemas.microsoft.com/office/powerpoint/2010/main" xmlns="" val="8178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2B5D75-4157-4444-9CA6-CF846F8AEA97}" type="slidenum">
              <a:rPr lang="ru-RU"/>
              <a:pPr/>
              <a:t>9</a:t>
            </a:fld>
            <a:endParaRPr lang="ru-RU"/>
          </a:p>
        </p:txBody>
      </p:sp>
    </p:spTree>
    <p:extLst>
      <p:ext uri="{BB962C8B-B14F-4D97-AF65-F5344CB8AC3E}">
        <p14:creationId xmlns:p14="http://schemas.microsoft.com/office/powerpoint/2010/main" xmlns="" val="348016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dirty="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Образец подзаголовка</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535120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dirty="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1402973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dirty="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dirty="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xmlns="" val="945127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dirty="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51901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dirty="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dirty="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2494072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dirty="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dirty="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318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79910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dirty="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59208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dirty="0"/>
              <a:t>Образец заголовка</a:t>
            </a:r>
            <a:endParaRPr lang="en-US" dirty="0"/>
          </a:p>
        </p:txBody>
      </p:sp>
      <p:sp>
        <p:nvSpPr>
          <p:cNvPr id="3" name="Content Placeholder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1645859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dirty="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878572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5" name="Date Placeholder 4"/>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381687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dirty="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7" name="Date Placeholder 6"/>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74660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dirty="0"/>
              <a:t>Образец заголовка</a:t>
            </a:r>
            <a:endParaRPr lang="en-US" dirty="0"/>
          </a:p>
        </p:txBody>
      </p:sp>
      <p:sp>
        <p:nvSpPr>
          <p:cNvPr id="3" name="Date Placeholder 2"/>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317177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327887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dirty="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dirty="0"/>
              <a:t>Образец текста</a:t>
            </a:r>
          </a:p>
        </p:txBody>
      </p:sp>
      <p:sp>
        <p:nvSpPr>
          <p:cNvPr id="5" name="Date Placeholder 4"/>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366040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dirty="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a:t>Образец текста</a:t>
            </a:r>
          </a:p>
        </p:txBody>
      </p:sp>
      <p:sp>
        <p:nvSpPr>
          <p:cNvPr id="5" name="Date Placeholder 4"/>
          <p:cNvSpPr>
            <a:spLocks noGrp="1"/>
          </p:cNvSpPr>
          <p:nvPr>
            <p:ph type="dt" sz="half" idx="10"/>
          </p:nvPr>
        </p:nvSpPr>
        <p:spPr/>
        <p:txBody>
          <a:bodyPr/>
          <a:lstStyle/>
          <a:p>
            <a:fld id="{F2FFB779-270B-4192-84BA-A697F48306DC}" type="datetimeFigureOut">
              <a:rPr lang="ru-RU" smtClean="0"/>
              <a:pPr/>
              <a:t>09.04.2020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276358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dirty="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FB779-270B-4192-84BA-A697F48306DC}" type="datetimeFigureOut">
              <a:rPr lang="ru-RU" smtClean="0"/>
              <a:pPr/>
              <a:t>09.04.2020</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85DC19C-03DA-4066-9FF7-D0BF1BC6D6F6}" type="slidenum">
              <a:rPr lang="ru-RU" smtClean="0"/>
              <a:pPr/>
              <a:t>‹#›</a:t>
            </a:fld>
            <a:endParaRPr lang="ru-RU"/>
          </a:p>
        </p:txBody>
      </p:sp>
    </p:spTree>
    <p:extLst>
      <p:ext uri="{BB962C8B-B14F-4D97-AF65-F5344CB8AC3E}">
        <p14:creationId xmlns:p14="http://schemas.microsoft.com/office/powerpoint/2010/main" xmlns="" val="2717329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2960" y="888275"/>
            <a:ext cx="10489474" cy="2233748"/>
          </a:xfrm>
        </p:spPr>
        <p:txBody>
          <a:bodyPr/>
          <a:lstStyle/>
          <a:p>
            <a:pPr algn="l"/>
            <a:r>
              <a:rPr lang="ru-RU" dirty="0" err="1" smtClean="0"/>
              <a:t>Растения,применяемые</a:t>
            </a:r>
            <a:r>
              <a:rPr lang="ru-RU" dirty="0" smtClean="0"/>
              <a:t> </a:t>
            </a:r>
            <a:r>
              <a:rPr lang="ru-RU" dirty="0" smtClean="0"/>
              <a:t>для устройства живых изгородей</a:t>
            </a:r>
            <a:endParaRPr lang="ru-RU" dirty="0"/>
          </a:p>
        </p:txBody>
      </p:sp>
      <p:sp>
        <p:nvSpPr>
          <p:cNvPr id="3" name="Подзаголовок 2"/>
          <p:cNvSpPr>
            <a:spLocks noGrp="1"/>
          </p:cNvSpPr>
          <p:nvPr>
            <p:ph type="subTitle" idx="1"/>
          </p:nvPr>
        </p:nvSpPr>
        <p:spPr/>
        <p:txBody>
          <a:bodyPr/>
          <a:lstStyle/>
          <a:p>
            <a:r>
              <a:rPr lang="ru-RU" b="1" dirty="0" smtClean="0">
                <a:latin typeface="Times New Roman" pitchFamily="18" charset="0"/>
                <a:cs typeface="Times New Roman" pitchFamily="18" charset="0"/>
              </a:rPr>
              <a:t>Преподаватель</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ГАПОУ КК «НКСЭ»</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Орехова М.В.</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13516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6700" y="485775"/>
            <a:ext cx="10332332" cy="1320800"/>
          </a:xfrm>
        </p:spPr>
        <p:txBody>
          <a:bodyPr/>
          <a:lstStyle/>
          <a:p>
            <a:r>
              <a:rPr lang="ru-RU" dirty="0"/>
              <a:t>Кустарники и деревья для живой изгороди</a:t>
            </a:r>
            <a:endParaRPr lang="ru-RU"/>
          </a:p>
        </p:txBody>
      </p:sp>
      <p:sp>
        <p:nvSpPr>
          <p:cNvPr id="3" name="Объект 2"/>
          <p:cNvSpPr>
            <a:spLocks noGrp="1"/>
          </p:cNvSpPr>
          <p:nvPr>
            <p:ph idx="1"/>
          </p:nvPr>
        </p:nvSpPr>
        <p:spPr>
          <a:xfrm>
            <a:off x="161925" y="1724025"/>
            <a:ext cx="7410450" cy="4742215"/>
          </a:xfrm>
        </p:spPr>
        <p:txBody>
          <a:bodyPr vert="horz" lIns="91440" tIns="45720" rIns="91440" bIns="45720" rtlCol="0" anchor="t">
            <a:normAutofit/>
          </a:bodyPr>
          <a:lstStyle/>
          <a:p>
            <a:r>
              <a:rPr lang="ru-RU" dirty="0">
                <a:solidFill>
                  <a:srgbClr val="000000"/>
                </a:solidFill>
              </a:rPr>
              <a:t>Существуют </a:t>
            </a:r>
            <a:r>
              <a:rPr lang="ru-RU" b="1" dirty="0">
                <a:solidFill>
                  <a:srgbClr val="000000"/>
                </a:solidFill>
              </a:rPr>
              <a:t>высокие растения</a:t>
            </a:r>
            <a:r>
              <a:rPr lang="ru-RU" dirty="0">
                <a:solidFill>
                  <a:srgbClr val="000000"/>
                </a:solidFill>
              </a:rPr>
              <a:t>, они пригодны для окаймления больших участков насаждений.</a:t>
            </a:r>
          </a:p>
          <a:p>
            <a:r>
              <a:rPr lang="ru-RU" dirty="0">
                <a:solidFill>
                  <a:srgbClr val="000000"/>
                </a:solidFill>
              </a:rPr>
              <a:t> </a:t>
            </a:r>
            <a:r>
              <a:rPr lang="ru-RU" b="1" dirty="0">
                <a:solidFill>
                  <a:srgbClr val="000000"/>
                </a:solidFill>
              </a:rPr>
              <a:t>Средние по размеру</a:t>
            </a:r>
            <a:r>
              <a:rPr lang="ru-RU" dirty="0">
                <a:solidFill>
                  <a:srgbClr val="000000"/>
                </a:solidFill>
              </a:rPr>
              <a:t> насаждения обычно отличаются хорошим плодоношением, нередко они вечнозеленые, иногда способны к цветению.</a:t>
            </a:r>
          </a:p>
          <a:p>
            <a:r>
              <a:rPr lang="ru-RU" dirty="0">
                <a:solidFill>
                  <a:srgbClr val="000000"/>
                </a:solidFill>
              </a:rPr>
              <a:t> </a:t>
            </a:r>
            <a:r>
              <a:rPr lang="ru-RU" b="1" dirty="0">
                <a:solidFill>
                  <a:srgbClr val="000000"/>
                </a:solidFill>
              </a:rPr>
              <a:t>Низкая живая изгородь</a:t>
            </a:r>
            <a:r>
              <a:rPr lang="ru-RU" dirty="0">
                <a:solidFill>
                  <a:srgbClr val="000000"/>
                </a:solidFill>
              </a:rPr>
              <a:t> обычно бывает однолетней, часто на ней зацветают яркие, но мелкие цветы. Бывают и многолетние низкие растения, которыми можно высадить бордюры.</a:t>
            </a:r>
          </a:p>
        </p:txBody>
      </p:sp>
      <p:pic>
        <p:nvPicPr>
          <p:cNvPr id="4" name="Рисунок 4"/>
          <p:cNvPicPr>
            <a:picLocks noChangeAspect="1"/>
          </p:cNvPicPr>
          <p:nvPr/>
        </p:nvPicPr>
        <p:blipFill>
          <a:blip r:embed="rId3" cstate="print"/>
          <a:stretch>
            <a:fillRect/>
          </a:stretch>
        </p:blipFill>
        <p:spPr>
          <a:xfrm>
            <a:off x="8577439" y="1307411"/>
            <a:ext cx="3222449" cy="5417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33683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25" y="342900"/>
            <a:ext cx="2598738" cy="756356"/>
          </a:xfrm>
        </p:spPr>
        <p:txBody>
          <a:bodyPr/>
          <a:lstStyle/>
          <a:p>
            <a:r>
              <a:rPr lang="ru-RU" dirty="0"/>
              <a:t>Из сирени</a:t>
            </a:r>
            <a:endParaRPr lang="ru-RU"/>
          </a:p>
        </p:txBody>
      </p:sp>
      <p:sp>
        <p:nvSpPr>
          <p:cNvPr id="3" name="Объект 2"/>
          <p:cNvSpPr>
            <a:spLocks noGrp="1"/>
          </p:cNvSpPr>
          <p:nvPr>
            <p:ph idx="1"/>
          </p:nvPr>
        </p:nvSpPr>
        <p:spPr>
          <a:xfrm>
            <a:off x="133350" y="1143000"/>
            <a:ext cx="8596313" cy="1482550"/>
          </a:xfrm>
        </p:spPr>
        <p:txBody>
          <a:bodyPr vert="horz" lIns="91440" tIns="45720" rIns="91440" bIns="45720" rtlCol="0" anchor="t">
            <a:normAutofit/>
          </a:bodyPr>
          <a:lstStyle/>
          <a:p>
            <a:r>
              <a:rPr lang="ru-RU" dirty="0">
                <a:solidFill>
                  <a:srgbClr val="000000"/>
                </a:solidFill>
              </a:rPr>
              <a:t>Одним из самых простых и красивых сортов является сирень амурская. Она переносит не только засуху и относительную влажность, но и не слишком благоприятную экологическую атмосферу. Она не предрасположена к сильному росту кроны. Чтобы дерево гарантированно было зимостойким, нужно выбирать местные сорта.</a:t>
            </a:r>
            <a:endParaRPr lang="ru-RU">
              <a:solidFill>
                <a:srgbClr val="000000"/>
              </a:solidFill>
            </a:endParaRPr>
          </a:p>
        </p:txBody>
      </p:sp>
      <p:pic>
        <p:nvPicPr>
          <p:cNvPr id="4" name="Рисунок 4"/>
          <p:cNvPicPr>
            <a:picLocks noChangeAspect="1"/>
          </p:cNvPicPr>
          <p:nvPr/>
        </p:nvPicPr>
        <p:blipFill>
          <a:blip r:embed="rId3" cstate="print"/>
          <a:stretch>
            <a:fillRect/>
          </a:stretch>
        </p:blipFill>
        <p:spPr>
          <a:xfrm flipH="1">
            <a:off x="8547806" y="2402996"/>
            <a:ext cx="3434644" cy="4254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Заголовок 1"/>
          <p:cNvSpPr txBox="1">
            <a:spLocks/>
          </p:cNvSpPr>
          <p:nvPr/>
        </p:nvSpPr>
        <p:spPr>
          <a:xfrm>
            <a:off x="504825" y="2819400"/>
            <a:ext cx="4277960" cy="7556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a:t>Из гортензии</a:t>
            </a:r>
            <a:endParaRPr lang="ru-RU"/>
          </a:p>
        </p:txBody>
      </p:sp>
      <p:sp>
        <p:nvSpPr>
          <p:cNvPr id="9" name="Объект 2"/>
          <p:cNvSpPr txBox="1">
            <a:spLocks/>
          </p:cNvSpPr>
          <p:nvPr/>
        </p:nvSpPr>
        <p:spPr>
          <a:xfrm>
            <a:off x="133350" y="3514725"/>
            <a:ext cx="8299450" cy="1948391"/>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dirty="0">
                <a:solidFill>
                  <a:srgbClr val="000000"/>
                </a:solidFill>
              </a:rPr>
              <a:t>Вырастает невысокой, но цветы завораживают взгляд. Общий вид кроны округлый, листья начинаются не с самой нижней части побегов. Цветки в диаметре не больше 2 см, они образуют целые соцветия, которые достигают до 15 см. Вегетация происходит с мая до поздней осени. Проще всего размножается отводками.</a:t>
            </a:r>
            <a:endParaRPr lang="ru-RU">
              <a:solidFill>
                <a:srgbClr val="000000"/>
              </a:solidFill>
              <a:latin typeface="Trebuchet MS"/>
            </a:endParaRPr>
          </a:p>
        </p:txBody>
      </p:sp>
    </p:spTree>
    <p:extLst>
      <p:ext uri="{BB962C8B-B14F-4D97-AF65-F5344CB8AC3E}">
        <p14:creationId xmlns:p14="http://schemas.microsoft.com/office/powerpoint/2010/main" xmlns="" val="320727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3574" y="241118"/>
            <a:ext cx="10420350" cy="6515100"/>
          </a:xfrm>
          <a:prstGeom prst="rect">
            <a:avLst/>
          </a:prstGeom>
        </p:spPr>
      </p:pic>
    </p:spTree>
    <p:extLst>
      <p:ext uri="{BB962C8B-B14F-4D97-AF65-F5344CB8AC3E}">
        <p14:creationId xmlns:p14="http://schemas.microsoft.com/office/powerpoint/2010/main" xmlns="" val="2840091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025" y="314325"/>
            <a:ext cx="5520090" cy="869950"/>
          </a:xfrm>
        </p:spPr>
        <p:txBody>
          <a:bodyPr/>
          <a:lstStyle/>
          <a:p>
            <a:r>
              <a:rPr lang="ru-RU" dirty="0"/>
              <a:t>Из спиреи</a:t>
            </a:r>
            <a:endParaRPr lang="ru-RU"/>
          </a:p>
        </p:txBody>
      </p:sp>
      <p:sp>
        <p:nvSpPr>
          <p:cNvPr id="3" name="Объект 2"/>
          <p:cNvSpPr>
            <a:spLocks noGrp="1"/>
          </p:cNvSpPr>
          <p:nvPr>
            <p:ph idx="1"/>
          </p:nvPr>
        </p:nvSpPr>
        <p:spPr>
          <a:xfrm>
            <a:off x="581025" y="1114425"/>
            <a:ext cx="5986462" cy="3415772"/>
          </a:xfrm>
        </p:spPr>
        <p:txBody>
          <a:bodyPr vert="horz" lIns="91440" tIns="45720" rIns="91440" bIns="45720" rtlCol="0" anchor="t">
            <a:normAutofit/>
          </a:bodyPr>
          <a:lstStyle/>
          <a:p>
            <a:r>
              <a:rPr lang="ru-RU" dirty="0">
                <a:solidFill>
                  <a:srgbClr val="000000"/>
                </a:solidFill>
              </a:rPr>
              <a:t>Растение при цветении бывает красивым и изящным. Соцветия из мелких цветов имеют сумбурную форму. Сам кустарник может быть шарообразным, плакучим, иметь контуры пирамиды. Соцветия могут располагаться равномерно на всем побеге, на концах или верхней их стороне. Высота кустарника достигает полтора метра. Цветение продолжается полтора месяца. Изгородь нормально переносит обрезку, неприхотлива к почвам и погодным условиям.</a:t>
            </a:r>
            <a:endParaRPr lang="ru-RU">
              <a:solidFill>
                <a:srgbClr val="000000"/>
              </a:solidFill>
            </a:endParaRPr>
          </a:p>
        </p:txBody>
      </p:sp>
      <p:sp>
        <p:nvSpPr>
          <p:cNvPr id="5" name="Заголовок 1"/>
          <p:cNvSpPr txBox="1">
            <a:spLocks/>
          </p:cNvSpPr>
          <p:nvPr/>
        </p:nvSpPr>
        <p:spPr>
          <a:xfrm>
            <a:off x="581025" y="3895725"/>
            <a:ext cx="5520090" cy="8699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a:t>Из кизильника</a:t>
            </a:r>
            <a:endParaRPr lang="ru-RU"/>
          </a:p>
        </p:txBody>
      </p:sp>
      <p:sp>
        <p:nvSpPr>
          <p:cNvPr id="7" name="Объект 2"/>
          <p:cNvSpPr txBox="1">
            <a:spLocks/>
          </p:cNvSpPr>
          <p:nvPr/>
        </p:nvSpPr>
        <p:spPr>
          <a:xfrm>
            <a:off x="581025" y="4638675"/>
            <a:ext cx="5986463" cy="2188634"/>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dirty="0">
                <a:solidFill>
                  <a:schemeClr val="tx1"/>
                </a:solidFill>
              </a:rPr>
              <a:t>Растение отличается блестящей, яркой листвой. Вечнозеленый кустарник весной он покрывается белыми или розовыми цветками. Ягоды на нем в большинстве случаев несъедобны. Часто высаживают кустарник на бедных почвах, в местах плохой экологии. При постоянном уходе и удобрении он и там будет нормально расти.</a:t>
            </a:r>
          </a:p>
        </p:txBody>
      </p:sp>
      <p:pic>
        <p:nvPicPr>
          <p:cNvPr id="8" name="Рисунок 8"/>
          <p:cNvPicPr>
            <a:picLocks noChangeAspect="1"/>
          </p:cNvPicPr>
          <p:nvPr/>
        </p:nvPicPr>
        <p:blipFill>
          <a:blip r:embed="rId3" cstate="print"/>
          <a:stretch>
            <a:fillRect/>
          </a:stretch>
        </p:blipFill>
        <p:spPr>
          <a:xfrm flipH="1">
            <a:off x="6632222" y="2673837"/>
            <a:ext cx="5565422" cy="4181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88917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Из плюща </a:t>
            </a:r>
          </a:p>
        </p:txBody>
      </p:sp>
      <p:sp>
        <p:nvSpPr>
          <p:cNvPr id="3" name="Объект 2"/>
          <p:cNvSpPr>
            <a:spLocks noGrp="1"/>
          </p:cNvSpPr>
          <p:nvPr>
            <p:ph idx="1"/>
          </p:nvPr>
        </p:nvSpPr>
        <p:spPr>
          <a:xfrm>
            <a:off x="333375" y="1390650"/>
            <a:ext cx="4630738" cy="5038549"/>
          </a:xfrm>
        </p:spPr>
        <p:txBody>
          <a:bodyPr vert="horz" lIns="91440" tIns="45720" rIns="91440" bIns="45720" rtlCol="0" anchor="t">
            <a:normAutofit/>
          </a:bodyPr>
          <a:lstStyle/>
          <a:p>
            <a:r>
              <a:rPr lang="ru-RU" dirty="0">
                <a:solidFill>
                  <a:srgbClr val="000000"/>
                </a:solidFill>
              </a:rPr>
              <a:t>Многолетнее растение имеет яркие, но мелкие листья. Они окрашены в сочные цвета по последовательности градиента. Многие виды различаются по размеру и форме цветов и листьев. Плющ неприхотлив. Растет и в затемненных, и на хорошо освещенных участках. Может зацветать и на бедной почве, однако с помощью удобрений достигает прекрасного внешнего вида.</a:t>
            </a:r>
          </a:p>
        </p:txBody>
      </p:sp>
      <p:pic>
        <p:nvPicPr>
          <p:cNvPr id="4" name="Рисунок 4"/>
          <p:cNvPicPr>
            <a:picLocks noChangeAspect="1"/>
          </p:cNvPicPr>
          <p:nvPr/>
        </p:nvPicPr>
        <p:blipFill>
          <a:blip r:embed="rId3" cstate="print"/>
          <a:stretch>
            <a:fillRect/>
          </a:stretch>
        </p:blipFill>
        <p:spPr>
          <a:xfrm>
            <a:off x="5128566" y="2612319"/>
            <a:ext cx="6882459" cy="4129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21110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Из ивы</a:t>
            </a:r>
            <a:endParaRPr lang="ru-RU"/>
          </a:p>
        </p:txBody>
      </p:sp>
      <p:sp>
        <p:nvSpPr>
          <p:cNvPr id="3" name="Объект 2"/>
          <p:cNvSpPr>
            <a:spLocks noGrp="1"/>
          </p:cNvSpPr>
          <p:nvPr>
            <p:ph idx="1"/>
          </p:nvPr>
        </p:nvSpPr>
        <p:spPr>
          <a:xfrm>
            <a:off x="228600" y="1428750"/>
            <a:ext cx="6028266" cy="4995863"/>
          </a:xfrm>
        </p:spPr>
        <p:txBody>
          <a:bodyPr vert="horz" lIns="91440" tIns="45720" rIns="91440" bIns="45720" rtlCol="0" anchor="t">
            <a:normAutofit/>
          </a:bodyPr>
          <a:lstStyle/>
          <a:p>
            <a:r>
              <a:rPr lang="ru-RU" dirty="0">
                <a:solidFill>
                  <a:srgbClr val="000000"/>
                </a:solidFill>
              </a:rPr>
              <a:t>Прекрасно выглядит не только на фоне водоемов, но и в качестве живой изгороди. Существуют ее карликовые виды, которые могут быть стелющимися, замещая почвопокровные насаждения. Часто высаживается ива белая. Она достигает 30 м в высоту, имеет характерные заостренные листья. Ива пурпурная окрашена в голубоватый оттенок, может занимать и 1 м, но без обрезки дорастает до 4 м. Ива остролистая почти однородной зеленой массой смотрится в живой изгороди. Неприхотлива, легка в уходе и обрезке.</a:t>
            </a:r>
          </a:p>
        </p:txBody>
      </p:sp>
      <p:pic>
        <p:nvPicPr>
          <p:cNvPr id="4" name="Рисунок 4"/>
          <p:cNvPicPr>
            <a:picLocks noChangeAspect="1"/>
          </p:cNvPicPr>
          <p:nvPr/>
        </p:nvPicPr>
        <p:blipFill>
          <a:blip r:embed="rId3" cstate="print"/>
          <a:stretch>
            <a:fillRect/>
          </a:stretch>
        </p:blipFill>
        <p:spPr>
          <a:xfrm>
            <a:off x="6261806" y="2354077"/>
            <a:ext cx="5720644" cy="4381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768003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3" cstate="print"/>
          <a:stretch>
            <a:fillRect/>
          </a:stretch>
        </p:blipFill>
        <p:spPr>
          <a:xfrm>
            <a:off x="5438775" y="17439"/>
            <a:ext cx="6680728" cy="6680728"/>
          </a:xfrm>
          <a:prstGeom prst="rect">
            <a:avLst/>
          </a:prstGeom>
        </p:spPr>
      </p:pic>
      <p:pic>
        <p:nvPicPr>
          <p:cNvPr id="4" name="Рисунок 4"/>
          <p:cNvPicPr>
            <a:picLocks noChangeAspect="1"/>
          </p:cNvPicPr>
          <p:nvPr/>
        </p:nvPicPr>
        <p:blipFill>
          <a:blip r:embed="rId4" cstate="print"/>
          <a:stretch>
            <a:fillRect/>
          </a:stretch>
        </p:blipFill>
        <p:spPr>
          <a:xfrm>
            <a:off x="57150" y="3389995"/>
            <a:ext cx="5325533" cy="3325130"/>
          </a:xfrm>
          <a:prstGeom prst="rect">
            <a:avLst/>
          </a:prstGeom>
        </p:spPr>
      </p:pic>
      <p:pic>
        <p:nvPicPr>
          <p:cNvPr id="6" name="Рисунок 6"/>
          <p:cNvPicPr>
            <a:picLocks noChangeAspect="1"/>
          </p:cNvPicPr>
          <p:nvPr/>
        </p:nvPicPr>
        <p:blipFill>
          <a:blip r:embed="rId5" cstate="print"/>
          <a:stretch>
            <a:fillRect/>
          </a:stretch>
        </p:blipFill>
        <p:spPr>
          <a:xfrm>
            <a:off x="514350" y="57150"/>
            <a:ext cx="4323644" cy="3232602"/>
          </a:xfrm>
          <a:prstGeom prst="rect">
            <a:avLst/>
          </a:prstGeom>
        </p:spPr>
      </p:pic>
    </p:spTree>
    <p:extLst>
      <p:ext uri="{BB962C8B-B14F-4D97-AF65-F5344CB8AC3E}">
        <p14:creationId xmlns:p14="http://schemas.microsoft.com/office/powerpoint/2010/main" xmlns="" val="360959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15291" y="2351314"/>
            <a:ext cx="8334103" cy="3108543"/>
          </a:xfrm>
          <a:prstGeom prst="rect">
            <a:avLst/>
          </a:prstGeom>
        </p:spPr>
        <p:txBody>
          <a:bodyPr wrap="square">
            <a:spAutoFit/>
          </a:bodyPr>
          <a:lstStyle/>
          <a:p>
            <a:r>
              <a:rPr lang="ru-RU" sz="2800" dirty="0" smtClean="0">
                <a:latin typeface="Times New Roman" pitchFamily="18" charset="0"/>
                <a:cs typeface="Times New Roman" pitchFamily="18" charset="0"/>
              </a:rPr>
              <a:t>1.Какая существует классификация живых изгородей?</a:t>
            </a:r>
          </a:p>
          <a:p>
            <a:r>
              <a:rPr lang="ru-RU" sz="2800" dirty="0" smtClean="0">
                <a:latin typeface="Times New Roman" pitchFamily="18" charset="0"/>
                <a:cs typeface="Times New Roman" pitchFamily="18" charset="0"/>
              </a:rPr>
              <a:t>2. Дайте рекомендации по подбору растений для живой изгороди?</a:t>
            </a:r>
          </a:p>
          <a:p>
            <a:r>
              <a:rPr lang="ru-RU" sz="2800" dirty="0" smtClean="0">
                <a:latin typeface="Times New Roman" pitchFamily="18" charset="0"/>
                <a:cs typeface="Times New Roman" pitchFamily="18" charset="0"/>
              </a:rPr>
              <a:t>3. Какие функции выполняет живая изгородь?</a:t>
            </a:r>
          </a:p>
          <a:p>
            <a:r>
              <a:rPr lang="ru-RU" sz="2800" dirty="0" smtClean="0">
                <a:latin typeface="Times New Roman" pitchFamily="18" charset="0"/>
                <a:cs typeface="Times New Roman" pitchFamily="18" charset="0"/>
              </a:rPr>
              <a:t>4. Какие рекомендации вы можете дать по посадке и уходу за растениями?</a:t>
            </a:r>
          </a:p>
        </p:txBody>
      </p:sp>
      <p:sp>
        <p:nvSpPr>
          <p:cNvPr id="4" name="Заголовок 3"/>
          <p:cNvSpPr>
            <a:spLocks noGrp="1"/>
          </p:cNvSpPr>
          <p:nvPr>
            <p:ph type="title"/>
          </p:nvPr>
        </p:nvSpPr>
        <p:spPr>
          <a:xfrm>
            <a:off x="1031965" y="609600"/>
            <a:ext cx="9627325" cy="1320800"/>
          </a:xfrm>
        </p:spPr>
        <p:txBody>
          <a:bodyPr/>
          <a:lstStyle/>
          <a:p>
            <a:r>
              <a:rPr lang="ru-RU" dirty="0" smtClean="0"/>
              <a:t>Вопросы для самоконтроля</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2331" y="1619794"/>
            <a:ext cx="9771018" cy="3970318"/>
          </a:xfrm>
          <a:prstGeom prst="rect">
            <a:avLst/>
          </a:prstGeom>
        </p:spPr>
        <p:txBody>
          <a:bodyPr wrap="square">
            <a:spAutoFit/>
          </a:bodyPr>
          <a:lstStyle/>
          <a:p>
            <a:r>
              <a:rPr lang="ru-RU" sz="2800" dirty="0" smtClean="0">
                <a:latin typeface="Times New Roman" pitchFamily="18" charset="0"/>
                <a:cs typeface="Times New Roman" pitchFamily="18" charset="0"/>
              </a:rPr>
              <a:t>1.  Горбатова, В.И.Основы садово-паркового искусства: Учебник для студ. учреждений сред. проф. образования / 3-е изд. стер. - М.: Академия, 2019. - 208 с. </a:t>
            </a:r>
          </a:p>
          <a:p>
            <a:pPr fontAlgn="base" hangingPunct="0"/>
            <a:r>
              <a:rPr lang="ru-RU" sz="2800" dirty="0" smtClean="0">
                <a:latin typeface="Times New Roman" pitchFamily="18" charset="0"/>
                <a:cs typeface="Times New Roman" pitchFamily="18" charset="0"/>
              </a:rPr>
              <a:t>2.  </a:t>
            </a:r>
            <a:r>
              <a:rPr lang="ru-RU" sz="2800" dirty="0" err="1" smtClean="0">
                <a:latin typeface="Times New Roman" pitchFamily="18" charset="0"/>
                <a:cs typeface="Times New Roman" pitchFamily="18" charset="0"/>
              </a:rPr>
              <a:t>Гостев</a:t>
            </a:r>
            <a:r>
              <a:rPr lang="ru-RU" sz="2800" dirty="0" smtClean="0">
                <a:latin typeface="Times New Roman" pitchFamily="18" charset="0"/>
                <a:cs typeface="Times New Roman" pitchFamily="18" charset="0"/>
              </a:rPr>
              <a:t>, В.Ф. Проектирование садов и парков: Учебник / </a:t>
            </a:r>
            <a:r>
              <a:rPr lang="ru-RU" sz="2800" dirty="0" err="1" smtClean="0">
                <a:latin typeface="Times New Roman" pitchFamily="18" charset="0"/>
                <a:cs typeface="Times New Roman" pitchFamily="18" charset="0"/>
              </a:rPr>
              <a:t>Юскевич</a:t>
            </a:r>
            <a:r>
              <a:rPr lang="ru-RU" sz="2800" dirty="0" smtClean="0">
                <a:latin typeface="Times New Roman" pitchFamily="18" charset="0"/>
                <a:cs typeface="Times New Roman" pitchFamily="18" charset="0"/>
              </a:rPr>
              <a:t> Н.Н.- 5-е изд., стер. - СПб.: Лань, 2018. - 344 с. </a:t>
            </a:r>
          </a:p>
          <a:p>
            <a:r>
              <a:rPr lang="ru-RU" sz="2800" dirty="0" smtClean="0">
                <a:latin typeface="Times New Roman" pitchFamily="18" charset="0"/>
                <a:cs typeface="Times New Roman" pitchFamily="18" charset="0"/>
              </a:rPr>
              <a:t>3.  Курицына, Т.А.Озеленение и благоустройство различных территорий : Учебник для студ. учреждений сред. проф. образования / </a:t>
            </a:r>
            <a:r>
              <a:rPr lang="ru-RU" sz="2800" dirty="0" err="1" smtClean="0">
                <a:latin typeface="Times New Roman" pitchFamily="18" charset="0"/>
                <a:cs typeface="Times New Roman" pitchFamily="18" charset="0"/>
              </a:rPr>
              <a:t>Ермолович</a:t>
            </a:r>
            <a:r>
              <a:rPr lang="ru-RU" sz="2800" dirty="0" smtClean="0">
                <a:latin typeface="Times New Roman" pitchFamily="18" charset="0"/>
                <a:cs typeface="Times New Roman" pitchFamily="18" charset="0"/>
              </a:rPr>
              <a:t> Е.Л., </a:t>
            </a:r>
            <a:r>
              <a:rPr lang="ru-RU" sz="2800" dirty="0" err="1" smtClean="0">
                <a:latin typeface="Times New Roman" pitchFamily="18" charset="0"/>
                <a:cs typeface="Times New Roman" pitchFamily="18" charset="0"/>
              </a:rPr>
              <a:t>Авксентьева</a:t>
            </a:r>
            <a:r>
              <a:rPr lang="ru-RU" sz="2800" dirty="0" smtClean="0">
                <a:latin typeface="Times New Roman" pitchFamily="18" charset="0"/>
                <a:cs typeface="Times New Roman" pitchFamily="18" charset="0"/>
              </a:rPr>
              <a:t> Е.Ю. - М. : Академия, 2017. - 240 с. </a:t>
            </a:r>
          </a:p>
        </p:txBody>
      </p:sp>
      <p:sp>
        <p:nvSpPr>
          <p:cNvPr id="3" name="Заголовок 2"/>
          <p:cNvSpPr>
            <a:spLocks noGrp="1"/>
          </p:cNvSpPr>
          <p:nvPr>
            <p:ph type="title"/>
          </p:nvPr>
        </p:nvSpPr>
        <p:spPr/>
        <p:txBody>
          <a:bodyPr/>
          <a:lstStyle/>
          <a:p>
            <a:r>
              <a:rPr lang="ru-RU" dirty="0" smtClean="0"/>
              <a:t>Литература.</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Живая изгородь, как элемент ландшафтного дизайна</a:t>
            </a:r>
            <a:endParaRPr lang="ru-RU"/>
          </a:p>
        </p:txBody>
      </p:sp>
      <p:sp>
        <p:nvSpPr>
          <p:cNvPr id="3" name="Объект 2"/>
          <p:cNvSpPr>
            <a:spLocks noGrp="1"/>
          </p:cNvSpPr>
          <p:nvPr>
            <p:ph idx="1"/>
          </p:nvPr>
        </p:nvSpPr>
        <p:spPr>
          <a:xfrm>
            <a:off x="238125" y="2162175"/>
            <a:ext cx="5322535" cy="3881437"/>
          </a:xfrm>
        </p:spPr>
        <p:txBody>
          <a:bodyPr vert="horz" lIns="91440" tIns="45720" rIns="91440" bIns="45720" rtlCol="0" anchor="t">
            <a:normAutofit/>
          </a:bodyPr>
          <a:lstStyle/>
          <a:p>
            <a:r>
              <a:rPr lang="ru-RU" dirty="0">
                <a:solidFill>
                  <a:srgbClr val="666666"/>
                </a:solidFill>
                <a:latin typeface="Arial"/>
              </a:rPr>
              <a:t>Среди элементов ландшафтного дизайна особое место занимают живые изгороди. Они являются представителями, так называемого вертикального озеленения. Обычно увидеть такую деталь можно на границе участков. Они призваны гармонично вписаться в общий вид сада, заменив собой забор.</a:t>
            </a:r>
          </a:p>
        </p:txBody>
      </p:sp>
      <p:pic>
        <p:nvPicPr>
          <p:cNvPr id="4" name="Рисунок 4"/>
          <p:cNvPicPr>
            <a:picLocks noChangeAspect="1"/>
          </p:cNvPicPr>
          <p:nvPr/>
        </p:nvPicPr>
        <p:blipFill>
          <a:blip r:embed="rId3" cstate="print"/>
          <a:stretch>
            <a:fillRect/>
          </a:stretch>
        </p:blipFill>
        <p:spPr>
          <a:xfrm>
            <a:off x="5834944" y="2520593"/>
            <a:ext cx="6163380" cy="4073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77818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Классификация живых изгородей</a:t>
            </a:r>
          </a:p>
        </p:txBody>
      </p:sp>
      <p:sp>
        <p:nvSpPr>
          <p:cNvPr id="3" name="Объект 2"/>
          <p:cNvSpPr>
            <a:spLocks noGrp="1"/>
          </p:cNvSpPr>
          <p:nvPr>
            <p:ph idx="1"/>
          </p:nvPr>
        </p:nvSpPr>
        <p:spPr>
          <a:xfrm>
            <a:off x="381000" y="1362075"/>
            <a:ext cx="8596668" cy="3880773"/>
          </a:xfrm>
        </p:spPr>
        <p:txBody>
          <a:bodyPr vert="horz" lIns="91440" tIns="45720" rIns="91440" bIns="45720" rtlCol="0" anchor="t">
            <a:normAutofit/>
          </a:bodyPr>
          <a:lstStyle/>
          <a:p>
            <a:r>
              <a:rPr lang="ru-RU" dirty="0">
                <a:solidFill>
                  <a:srgbClr val="000000"/>
                </a:solidFill>
                <a:latin typeface="Arial"/>
                <a:cs typeface="Arial"/>
              </a:rPr>
              <a:t>Разновидностей живых изгородей множество, как и признаков, по которым один вид отделяется от другого. В последнее время популярными стали вечнозеленые изгороди. Для этого лучше всего подходят западные туи, ели, карликовая сосна, можжевельник, которые впоследствии станут прекрасным фоном для основных цветущих и лиственных растений. Среди полезных свойств такой изгороди:</a:t>
            </a:r>
            <a:endParaRPr lang="ru-RU">
              <a:solidFill>
                <a:srgbClr val="000000"/>
              </a:solidFill>
              <a:latin typeface="Arial"/>
              <a:cs typeface="Arial"/>
            </a:endParaRPr>
          </a:p>
          <a:p>
            <a:r>
              <a:rPr lang="ru-RU" dirty="0">
                <a:solidFill>
                  <a:srgbClr val="000000"/>
                </a:solidFill>
                <a:latin typeface="Arial"/>
                <a:cs typeface="Arial"/>
              </a:rPr>
              <a:t>шумоизоляция;</a:t>
            </a:r>
          </a:p>
          <a:p>
            <a:r>
              <a:rPr lang="ru-RU" dirty="0">
                <a:solidFill>
                  <a:srgbClr val="000000"/>
                </a:solidFill>
                <a:latin typeface="Arial"/>
                <a:cs typeface="Arial"/>
              </a:rPr>
              <a:t>непрозрачность;</a:t>
            </a:r>
          </a:p>
          <a:p>
            <a:r>
              <a:rPr lang="ru-RU" dirty="0">
                <a:solidFill>
                  <a:srgbClr val="000000"/>
                </a:solidFill>
                <a:latin typeface="Arial"/>
                <a:cs typeface="Arial"/>
              </a:rPr>
              <a:t>хороший внешний вид;</a:t>
            </a:r>
          </a:p>
          <a:p>
            <a:r>
              <a:rPr lang="ru-RU" dirty="0">
                <a:solidFill>
                  <a:srgbClr val="000000"/>
                </a:solidFill>
                <a:latin typeface="Arial"/>
                <a:cs typeface="Arial"/>
              </a:rPr>
              <a:t>сочетаемость с другими растениями;</a:t>
            </a:r>
          </a:p>
          <a:p>
            <a:r>
              <a:rPr lang="ru-RU" dirty="0">
                <a:solidFill>
                  <a:srgbClr val="000000"/>
                </a:solidFill>
                <a:latin typeface="Arial"/>
                <a:cs typeface="Arial"/>
              </a:rPr>
              <a:t>неприхотливость в уходе.</a:t>
            </a:r>
          </a:p>
          <a:p>
            <a:endParaRPr lang="ru-RU" dirty="0">
              <a:solidFill>
                <a:srgbClr val="000000"/>
              </a:solidFill>
              <a:latin typeface="Arial"/>
              <a:cs typeface="Arial"/>
            </a:endParaRPr>
          </a:p>
        </p:txBody>
      </p:sp>
      <p:pic>
        <p:nvPicPr>
          <p:cNvPr id="4" name="Рисунок 4"/>
          <p:cNvPicPr>
            <a:picLocks noChangeAspect="1"/>
          </p:cNvPicPr>
          <p:nvPr/>
        </p:nvPicPr>
        <p:blipFill>
          <a:blip r:embed="rId3" cstate="print"/>
          <a:stretch>
            <a:fillRect/>
          </a:stretch>
        </p:blipFill>
        <p:spPr>
          <a:xfrm>
            <a:off x="5684838" y="2932113"/>
            <a:ext cx="6370637" cy="3770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955794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2925" y="371475"/>
            <a:ext cx="8596668" cy="3880773"/>
          </a:xfrm>
        </p:spPr>
        <p:txBody>
          <a:bodyPr vert="horz" lIns="91440" tIns="45720" rIns="91440" bIns="45720" rtlCol="0" anchor="t">
            <a:normAutofit/>
          </a:bodyPr>
          <a:lstStyle/>
          <a:p>
            <a:r>
              <a:rPr lang="ru-RU" dirty="0">
                <a:solidFill>
                  <a:srgbClr val="000000"/>
                </a:solidFill>
                <a:latin typeface="Arial"/>
                <a:cs typeface="Arial"/>
              </a:rPr>
              <a:t>Альтернативой вечнозеленым являются листопадные изгороди. Непрозрачности такой изгороди можно добиться, формируя ее из колючих кустарников или густоветвистых растений. В противном случае изгородь потеряет часть своих возможностей, после того, как с нее опадут листья. Плюсом такой изгороди является обилие видов подходящих растений:</a:t>
            </a:r>
          </a:p>
          <a:p>
            <a:r>
              <a:rPr lang="ru-RU" dirty="0">
                <a:solidFill>
                  <a:srgbClr val="000000"/>
                </a:solidFill>
                <a:latin typeface="Arial"/>
                <a:cs typeface="Arial"/>
              </a:rPr>
              <a:t>бузина;</a:t>
            </a:r>
          </a:p>
          <a:p>
            <a:r>
              <a:rPr lang="ru-RU" dirty="0">
                <a:solidFill>
                  <a:srgbClr val="000000"/>
                </a:solidFill>
                <a:latin typeface="Arial"/>
                <a:cs typeface="Arial"/>
              </a:rPr>
              <a:t>акация;</a:t>
            </a:r>
          </a:p>
          <a:p>
            <a:r>
              <a:rPr lang="ru-RU" dirty="0">
                <a:solidFill>
                  <a:srgbClr val="000000"/>
                </a:solidFill>
                <a:latin typeface="Arial"/>
                <a:cs typeface="Arial"/>
              </a:rPr>
              <a:t>ива;</a:t>
            </a:r>
          </a:p>
          <a:p>
            <a:r>
              <a:rPr lang="ru-RU" dirty="0">
                <a:solidFill>
                  <a:srgbClr val="000000"/>
                </a:solidFill>
                <a:latin typeface="Arial"/>
                <a:cs typeface="Arial"/>
              </a:rPr>
              <a:t>арония;</a:t>
            </a:r>
          </a:p>
          <a:p>
            <a:r>
              <a:rPr lang="ru-RU" dirty="0">
                <a:solidFill>
                  <a:srgbClr val="000000"/>
                </a:solidFill>
                <a:latin typeface="Arial"/>
                <a:cs typeface="Arial"/>
              </a:rPr>
              <a:t>дерен;</a:t>
            </a:r>
          </a:p>
          <a:p>
            <a:r>
              <a:rPr lang="ru-RU" dirty="0">
                <a:solidFill>
                  <a:srgbClr val="000000"/>
                </a:solidFill>
                <a:latin typeface="Arial"/>
                <a:cs typeface="Arial"/>
              </a:rPr>
              <a:t>снежноягодник и другие.</a:t>
            </a:r>
          </a:p>
          <a:p>
            <a:endParaRPr lang="ru-RU" dirty="0">
              <a:solidFill>
                <a:srgbClr val="000000"/>
              </a:solidFill>
              <a:latin typeface="Arial"/>
              <a:cs typeface="Arial"/>
            </a:endParaRPr>
          </a:p>
        </p:txBody>
      </p:sp>
      <p:pic>
        <p:nvPicPr>
          <p:cNvPr id="4" name="Рисунок 4"/>
          <p:cNvPicPr>
            <a:picLocks noChangeAspect="1"/>
          </p:cNvPicPr>
          <p:nvPr/>
        </p:nvPicPr>
        <p:blipFill>
          <a:blip r:embed="rId3" cstate="print"/>
          <a:stretch>
            <a:fillRect/>
          </a:stretch>
        </p:blipFill>
        <p:spPr>
          <a:xfrm flipH="1">
            <a:off x="5513917" y="2126165"/>
            <a:ext cx="6468533" cy="4560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3314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5750" y="533400"/>
            <a:ext cx="8596668" cy="3880773"/>
          </a:xfrm>
        </p:spPr>
        <p:txBody>
          <a:bodyPr vert="horz" lIns="91440" tIns="45720" rIns="91440" bIns="45720" rtlCol="0" anchor="t">
            <a:normAutofit/>
          </a:bodyPr>
          <a:lstStyle/>
          <a:p>
            <a:r>
              <a:rPr lang="ru-RU" dirty="0">
                <a:solidFill>
                  <a:srgbClr val="000000"/>
                </a:solidFill>
                <a:latin typeface="Arial"/>
              </a:rPr>
              <a:t>Такая разновидность, как бордюрные изгороди несут только декоративный характер. Обычно это кустарники высотою достигающие до полуметра и предназначенные для оформления клумб.</a:t>
            </a:r>
            <a:endParaRPr lang="ru-RU">
              <a:solidFill>
                <a:srgbClr val="000000"/>
              </a:solidFill>
              <a:latin typeface="Arial"/>
            </a:endParaRPr>
          </a:p>
        </p:txBody>
      </p:sp>
      <p:pic>
        <p:nvPicPr>
          <p:cNvPr id="4" name="Рисунок 4"/>
          <p:cNvPicPr>
            <a:picLocks noChangeAspect="1"/>
          </p:cNvPicPr>
          <p:nvPr/>
        </p:nvPicPr>
        <p:blipFill>
          <a:blip r:embed="rId3" cstate="print"/>
          <a:stretch>
            <a:fillRect/>
          </a:stretch>
        </p:blipFill>
        <p:spPr>
          <a:xfrm>
            <a:off x="85725" y="2247900"/>
            <a:ext cx="6750226" cy="4512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6"/>
          <p:cNvPicPr>
            <a:picLocks noChangeAspect="1"/>
          </p:cNvPicPr>
          <p:nvPr/>
        </p:nvPicPr>
        <p:blipFill>
          <a:blip r:embed="rId4" cstate="print"/>
          <a:stretch>
            <a:fillRect/>
          </a:stretch>
        </p:blipFill>
        <p:spPr>
          <a:xfrm>
            <a:off x="7172325" y="2986042"/>
            <a:ext cx="4944357" cy="3706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85674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2875" y="466725"/>
            <a:ext cx="5732463" cy="5419549"/>
          </a:xfrm>
        </p:spPr>
        <p:txBody>
          <a:bodyPr vert="horz" lIns="91440" tIns="45720" rIns="91440" bIns="45720" rtlCol="0" anchor="t">
            <a:normAutofit/>
          </a:bodyPr>
          <a:lstStyle/>
          <a:p>
            <a:r>
              <a:rPr lang="ru-RU" dirty="0">
                <a:solidFill>
                  <a:srgbClr val="000000"/>
                </a:solidFill>
                <a:latin typeface="Arial"/>
              </a:rPr>
              <a:t>По способу посадки изгороди делятся на однорядные, двухрядные и трехрядные. Для однорядных чаще всего используют густоветвистые кустарники. Их размещают вдоль заборов, дорожек или используют для разграничения зон участков. Двухрядные посадки несут разделительную и санитарно-гигиеническую функцию. В их состав входят как однотипные растения, так и зелень разных пород. Трехрядные изгороди являются наиболее сложными, поскольку следует выдерживать </a:t>
            </a:r>
            <a:r>
              <a:rPr lang="ru-RU" dirty="0" err="1">
                <a:solidFill>
                  <a:srgbClr val="000000"/>
                </a:solidFill>
                <a:latin typeface="Arial"/>
              </a:rPr>
              <a:t>ярусность</a:t>
            </a:r>
            <a:r>
              <a:rPr lang="ru-RU" dirty="0">
                <a:solidFill>
                  <a:srgbClr val="000000"/>
                </a:solidFill>
                <a:latin typeface="Arial"/>
              </a:rPr>
              <a:t> посадки. Растения, находящиеся в первом ряду, должны быть самыми низкими, а в последнем – самыми высокими. Это идеальный барьер для пыли и грязи и используется он вдоль дорог, где наблюдается активное движение.</a:t>
            </a:r>
            <a:endParaRPr lang="ru-RU">
              <a:solidFill>
                <a:srgbClr val="000000"/>
              </a:solidFill>
              <a:latin typeface="Arial"/>
            </a:endParaRPr>
          </a:p>
        </p:txBody>
      </p:sp>
      <p:pic>
        <p:nvPicPr>
          <p:cNvPr id="4" name="Рисунок 4"/>
          <p:cNvPicPr>
            <a:picLocks noChangeAspect="1"/>
          </p:cNvPicPr>
          <p:nvPr/>
        </p:nvPicPr>
        <p:blipFill>
          <a:blip r:embed="rId3" cstate="print"/>
          <a:stretch>
            <a:fillRect/>
          </a:stretch>
        </p:blipFill>
        <p:spPr>
          <a:xfrm>
            <a:off x="6184194" y="2407003"/>
            <a:ext cx="5650617" cy="4242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530879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95300" y="647700"/>
            <a:ext cx="8596312" cy="5504568"/>
          </a:xfrm>
        </p:spPr>
        <p:txBody>
          <a:bodyPr vert="horz" lIns="91440" tIns="45720" rIns="91440" bIns="45720" rtlCol="0" anchor="t">
            <a:normAutofit/>
          </a:bodyPr>
          <a:lstStyle/>
          <a:p>
            <a:r>
              <a:rPr lang="ru-RU" dirty="0">
                <a:solidFill>
                  <a:srgbClr val="000000"/>
                </a:solidFill>
                <a:latin typeface="Arial"/>
              </a:rPr>
              <a:t>Некоторые растения нежелательно использовать. Среди них сортовая сирень, которая через несколько лет оголяется в нижней части и теряет свою прелесть. Также не стоит сажать калину, так как это растение является очень любимым среди вредителей, которые к середине лета уничтожат всю красоту этого прекрасного кустарника. Рябинник, ирга, шиповник и декоративная малина склонны разрастаться и занимать своими корнями большие пространства. Их лучше использовать для свободнорастущей изгороди и лишь в тех местах, где они не будут мешать другим растениям.</a:t>
            </a:r>
          </a:p>
          <a:p>
            <a:r>
              <a:rPr lang="ru-RU" dirty="0">
                <a:solidFill>
                  <a:srgbClr val="000000"/>
                </a:solidFill>
                <a:latin typeface="Arial"/>
              </a:rPr>
              <a:t>Живые изгороди заняли свое место в ландшафтном дизайне очень давно. Еще более тысячи лет назад в Англии хозяева огораживали свои участки живой стеной с целью отделить их от соседних. Тогда мифы гласили, что в кронах растений живут сказочные существа, оберегающие покой в доме. Теперь зеленые изгороди не только сохраняют покой на участках, но и создают необходимый уют, чистоту и ощущение защищенности.</a:t>
            </a:r>
          </a:p>
          <a:p>
            <a:endParaRPr lang="ru-RU" dirty="0">
              <a:solidFill>
                <a:srgbClr val="000000"/>
              </a:solidFill>
            </a:endParaRPr>
          </a:p>
        </p:txBody>
      </p:sp>
    </p:spTree>
    <p:extLst>
      <p:ext uri="{BB962C8B-B14F-4D97-AF65-F5344CB8AC3E}">
        <p14:creationId xmlns:p14="http://schemas.microsoft.com/office/powerpoint/2010/main" xmlns="" val="319234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3375" y="1524000"/>
            <a:ext cx="7382580" cy="5108575"/>
          </a:xfrm>
        </p:spPr>
        <p:txBody>
          <a:bodyPr vert="horz" lIns="91440" tIns="45720" rIns="91440" bIns="45720" rtlCol="0" anchor="t">
            <a:normAutofit/>
          </a:bodyPr>
          <a:lstStyle/>
          <a:p>
            <a:r>
              <a:rPr lang="ru-RU" dirty="0">
                <a:solidFill>
                  <a:srgbClr val="000000"/>
                </a:solidFill>
              </a:rPr>
              <a:t>Хвойные растения </a:t>
            </a:r>
            <a:r>
              <a:rPr lang="ru-RU" b="1" dirty="0">
                <a:solidFill>
                  <a:srgbClr val="000000"/>
                </a:solidFill>
              </a:rPr>
              <a:t>относятся к группе вечнозеленых</a:t>
            </a:r>
            <a:r>
              <a:rPr lang="ru-RU" dirty="0">
                <a:solidFill>
                  <a:srgbClr val="000000"/>
                </a:solidFill>
              </a:rPr>
              <a:t>. Вырастают они довольно медленно, однако способны на долгие годы оживить участок. Зеленый цвет не будет пропадать вместе с переменой времени </a:t>
            </a:r>
            <a:r>
              <a:rPr lang="ru-RU" dirty="0" err="1">
                <a:solidFill>
                  <a:srgbClr val="000000"/>
                </a:solidFill>
              </a:rPr>
              <a:t>года.Посадочный</a:t>
            </a:r>
            <a:r>
              <a:rPr lang="ru-RU" dirty="0">
                <a:solidFill>
                  <a:srgbClr val="000000"/>
                </a:solidFill>
              </a:rPr>
              <a:t> материал часто приобретают в питомниках.</a:t>
            </a:r>
          </a:p>
          <a:p>
            <a:r>
              <a:rPr lang="ru-RU" dirty="0">
                <a:solidFill>
                  <a:srgbClr val="000000"/>
                </a:solidFill>
              </a:rPr>
              <a:t>Покупаются хвойные растения в возрасте около 3 лет. Саженцы не должны превышать отметку 0,5 в высоту. У здорового в будущем насаждения корневая система хорошо развита. Здоровый корень показывает на степень ухоженности и правильности выращивания в питомнике. Чтобы не нарушить корень, в магазине и при перевозе на участок корневая система покрывается влажной тканью. Если такие меры не были приняты, можно привезти домой или на дачу уже пересохшее растение. Приобретать хвойник желательно перед посадкой, то есть весной или поздней осенью.</a:t>
            </a:r>
          </a:p>
          <a:p>
            <a:endParaRPr lang="ru-RU" dirty="0">
              <a:solidFill>
                <a:srgbClr val="000000"/>
              </a:solidFill>
            </a:endParaRPr>
          </a:p>
        </p:txBody>
      </p:sp>
      <p:pic>
        <p:nvPicPr>
          <p:cNvPr id="4" name="Рисунок 4"/>
          <p:cNvPicPr>
            <a:picLocks noChangeAspect="1"/>
          </p:cNvPicPr>
          <p:nvPr/>
        </p:nvPicPr>
        <p:blipFill>
          <a:blip r:embed="rId3" cstate="print"/>
          <a:stretch>
            <a:fillRect/>
          </a:stretch>
        </p:blipFill>
        <p:spPr>
          <a:xfrm>
            <a:off x="7913864" y="494513"/>
            <a:ext cx="4151136" cy="6220612"/>
          </a:xfrm>
          <a:prstGeom prst="rect">
            <a:avLst/>
          </a:prstGeom>
        </p:spPr>
      </p:pic>
      <p:sp>
        <p:nvSpPr>
          <p:cNvPr id="2" name="Заголовок 1"/>
          <p:cNvSpPr>
            <a:spLocks noGrp="1"/>
          </p:cNvSpPr>
          <p:nvPr>
            <p:ph type="title"/>
          </p:nvPr>
        </p:nvSpPr>
        <p:spPr>
          <a:xfrm>
            <a:off x="114300" y="428625"/>
            <a:ext cx="8596668" cy="1320800"/>
          </a:xfrm>
        </p:spPr>
        <p:txBody>
          <a:bodyPr/>
          <a:lstStyle/>
          <a:p>
            <a:r>
              <a:rPr lang="ru-RU" dirty="0"/>
              <a:t>Живая изгородь из хвойных растений</a:t>
            </a:r>
          </a:p>
        </p:txBody>
      </p:sp>
    </p:spTree>
    <p:extLst>
      <p:ext uri="{BB962C8B-B14F-4D97-AF65-F5344CB8AC3E}">
        <p14:creationId xmlns:p14="http://schemas.microsoft.com/office/powerpoint/2010/main" xmlns="" val="3777629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596668" cy="1320800"/>
          </a:xfrm>
        </p:spPr>
        <p:txBody>
          <a:bodyPr/>
          <a:lstStyle/>
          <a:p>
            <a:r>
              <a:rPr lang="ru-RU" dirty="0"/>
              <a:t>Из ели</a:t>
            </a:r>
            <a:endParaRPr lang="ru-RU"/>
          </a:p>
        </p:txBody>
      </p:sp>
      <p:sp>
        <p:nvSpPr>
          <p:cNvPr id="3" name="Объект 2"/>
          <p:cNvSpPr>
            <a:spLocks noGrp="1"/>
          </p:cNvSpPr>
          <p:nvPr>
            <p:ph idx="1"/>
          </p:nvPr>
        </p:nvSpPr>
        <p:spPr>
          <a:xfrm>
            <a:off x="57150" y="850900"/>
            <a:ext cx="7975600" cy="1847851"/>
          </a:xfrm>
        </p:spPr>
        <p:txBody>
          <a:bodyPr vert="horz" lIns="91440" tIns="45720" rIns="91440" bIns="45720" rtlCol="0" anchor="t">
            <a:normAutofit/>
          </a:bodyPr>
          <a:lstStyle/>
          <a:p>
            <a:r>
              <a:rPr lang="ru-RU" dirty="0">
                <a:solidFill>
                  <a:srgbClr val="000000"/>
                </a:solidFill>
              </a:rPr>
              <a:t>Вырастает высокой, поэтому скрывает участок от чужих глаз, может быть высажена для замены внутреннего или даже внешнего забора. Самые распространенные сорта: туя западная, можжевельник. Растения будут требовать к себе внимания, нужно вовремя, в начале и в конце сезона обрызгивать их от разнообразных вредителей.</a:t>
            </a:r>
          </a:p>
        </p:txBody>
      </p:sp>
      <p:sp>
        <p:nvSpPr>
          <p:cNvPr id="5" name="Заголовок 1"/>
          <p:cNvSpPr txBox="1">
            <a:spLocks/>
          </p:cNvSpPr>
          <p:nvPr/>
        </p:nvSpPr>
        <p:spPr>
          <a:xfrm>
            <a:off x="304800" y="243593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a:t>Из туи</a:t>
            </a:r>
            <a:endParaRPr lang="ru-RU"/>
          </a:p>
        </p:txBody>
      </p:sp>
      <p:sp>
        <p:nvSpPr>
          <p:cNvPr id="7" name="Объект 2"/>
          <p:cNvSpPr txBox="1">
            <a:spLocks/>
          </p:cNvSpPr>
          <p:nvPr/>
        </p:nvSpPr>
        <p:spPr>
          <a:xfrm>
            <a:off x="57150" y="3171825"/>
            <a:ext cx="8553450" cy="1581503"/>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dirty="0">
                <a:solidFill>
                  <a:srgbClr val="000000"/>
                </a:solidFill>
              </a:rPr>
              <a:t>Вечнозеленое и довольно неприхотливое растение. Его легко обрезать, придавая необычную, даже причудливую, сложную форму. Если нужно украсить низко стриженные газоны, невысокие насаждения или подчеркнуть строгий, но элегантный дизайн — туя отличное решение.</a:t>
            </a:r>
            <a:endParaRPr lang="ru-RU">
              <a:solidFill>
                <a:srgbClr val="000000"/>
              </a:solidFill>
            </a:endParaRPr>
          </a:p>
        </p:txBody>
      </p:sp>
      <p:pic>
        <p:nvPicPr>
          <p:cNvPr id="8" name="Рисунок 8"/>
          <p:cNvPicPr>
            <a:picLocks noChangeAspect="1"/>
          </p:cNvPicPr>
          <p:nvPr/>
        </p:nvPicPr>
        <p:blipFill>
          <a:blip r:embed="rId3" cstate="print"/>
          <a:stretch>
            <a:fillRect/>
          </a:stretch>
        </p:blipFill>
        <p:spPr>
          <a:xfrm>
            <a:off x="8303202" y="2217914"/>
            <a:ext cx="3791961" cy="4594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Объект 2"/>
          <p:cNvSpPr txBox="1">
            <a:spLocks/>
          </p:cNvSpPr>
          <p:nvPr/>
        </p:nvSpPr>
        <p:spPr>
          <a:xfrm>
            <a:off x="57150" y="5223580"/>
            <a:ext cx="8553450" cy="1581503"/>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dirty="0">
                <a:solidFill>
                  <a:srgbClr val="000000"/>
                </a:solidFill>
              </a:rPr>
              <a:t>Хорошо приспосабливается к климату средней полосы, поэтому редкие виды требуют дополнительного ухода. Часто имеет шикарную крону, которая сразу замечается при входе в сад. Распространенные сорта: корейская, одноцветная, бальзамическая пихты.</a:t>
            </a:r>
            <a:endParaRPr lang="ru-RU">
              <a:solidFill>
                <a:srgbClr val="000000"/>
              </a:solidFill>
            </a:endParaRPr>
          </a:p>
        </p:txBody>
      </p:sp>
      <p:sp>
        <p:nvSpPr>
          <p:cNvPr id="11" name="Заголовок 1"/>
          <p:cNvSpPr txBox="1">
            <a:spLocks/>
          </p:cNvSpPr>
          <p:nvPr/>
        </p:nvSpPr>
        <p:spPr>
          <a:xfrm>
            <a:off x="304800" y="4510969"/>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a:t>Из пихты</a:t>
            </a:r>
            <a:endParaRPr lang="ru-RU"/>
          </a:p>
        </p:txBody>
      </p:sp>
    </p:spTree>
    <p:extLst>
      <p:ext uri="{BB962C8B-B14F-4D97-AF65-F5344CB8AC3E}">
        <p14:creationId xmlns:p14="http://schemas.microsoft.com/office/powerpoint/2010/main" xmlns="" val="2400286080"/>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TotalTime>
  <Words>1166</Words>
  <Application>Microsoft Office PowerPoint</Application>
  <PresentationFormat>Произвольный</PresentationFormat>
  <Paragraphs>72</Paragraphs>
  <Slides>18</Slides>
  <Notes>16</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Аспект</vt:lpstr>
      <vt:lpstr>Растения,применяемые для устройства живых изгородей</vt:lpstr>
      <vt:lpstr>Живая изгородь, как элемент ландшафтного дизайна</vt:lpstr>
      <vt:lpstr>Классификация живых изгородей</vt:lpstr>
      <vt:lpstr>Слайд 4</vt:lpstr>
      <vt:lpstr>Слайд 5</vt:lpstr>
      <vt:lpstr>Слайд 6</vt:lpstr>
      <vt:lpstr>Слайд 7</vt:lpstr>
      <vt:lpstr>Живая изгородь из хвойных растений</vt:lpstr>
      <vt:lpstr>Из ели</vt:lpstr>
      <vt:lpstr>Кустарники и деревья для живой изгороди</vt:lpstr>
      <vt:lpstr>Из сирени</vt:lpstr>
      <vt:lpstr>Слайд 12</vt:lpstr>
      <vt:lpstr>Из спиреи</vt:lpstr>
      <vt:lpstr>Из плюща </vt:lpstr>
      <vt:lpstr>Из ивы</vt:lpstr>
      <vt:lpstr>Слайд 16</vt:lpstr>
      <vt:lpstr>Вопросы для самоконтроля</vt:lpstr>
      <vt:lpstr>Литература.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Живые изгороди</dc:title>
  <dc:creator/>
  <cp:lastModifiedBy>user</cp:lastModifiedBy>
  <cp:revision>14</cp:revision>
  <dcterms:created xsi:type="dcterms:W3CDTF">2012-07-30T23:42:41Z</dcterms:created>
  <dcterms:modified xsi:type="dcterms:W3CDTF">2020-04-09T07:58:41Z</dcterms:modified>
</cp:coreProperties>
</file>