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75" r:id="rId3"/>
    <p:sldId id="257" r:id="rId4"/>
    <p:sldId id="283" r:id="rId5"/>
    <p:sldId id="284" r:id="rId6"/>
    <p:sldId id="288" r:id="rId7"/>
    <p:sldId id="276" r:id="rId8"/>
    <p:sldId id="278" r:id="rId9"/>
    <p:sldId id="287" r:id="rId10"/>
    <p:sldId id="277" r:id="rId11"/>
    <p:sldId id="280" r:id="rId12"/>
    <p:sldId id="279" r:id="rId13"/>
    <p:sldId id="281" r:id="rId14"/>
    <p:sldId id="282" r:id="rId15"/>
    <p:sldId id="285" r:id="rId16"/>
    <p:sldId id="286" r:id="rId17"/>
    <p:sldId id="262" r:id="rId18"/>
    <p:sldId id="264" r:id="rId19"/>
    <p:sldId id="265" r:id="rId20"/>
    <p:sldId id="266" r:id="rId21"/>
    <p:sldId id="267" r:id="rId22"/>
    <p:sldId id="268" r:id="rId23"/>
    <p:sldId id="271" r:id="rId24"/>
    <p:sldId id="269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2017696-46A0-41C8-BA94-046001341278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532266BF-2B4E-4C70-A14C-8B9D0C8CDDD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23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696-46A0-41C8-BA94-046001341278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66BF-2B4E-4C70-A14C-8B9D0C8CD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85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696-46A0-41C8-BA94-046001341278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66BF-2B4E-4C70-A14C-8B9D0C8CD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14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696-46A0-41C8-BA94-046001341278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66BF-2B4E-4C70-A14C-8B9D0C8CD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94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696-46A0-41C8-BA94-046001341278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66BF-2B4E-4C70-A14C-8B9D0C8CD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889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696-46A0-41C8-BA94-046001341278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66BF-2B4E-4C70-A14C-8B9D0C8CD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696-46A0-41C8-BA94-046001341278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66BF-2B4E-4C70-A14C-8B9D0C8CD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76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696-46A0-41C8-BA94-046001341278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66BF-2B4E-4C70-A14C-8B9D0C8CD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24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696-46A0-41C8-BA94-046001341278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66BF-2B4E-4C70-A14C-8B9D0C8CD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8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696-46A0-41C8-BA94-046001341278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66BF-2B4E-4C70-A14C-8B9D0C8CD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55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7696-46A0-41C8-BA94-046001341278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66BF-2B4E-4C70-A14C-8B9D0C8CD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87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3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4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5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7696-46A0-41C8-BA94-046001341278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66BF-2B4E-4C70-A14C-8B9D0C8CD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2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1973" y="2481819"/>
            <a:ext cx="6912768" cy="1894362"/>
          </a:xfrm>
          <a:gradFill flip="none" rotWithShape="1">
            <a:gsLst>
              <a:gs pos="0">
                <a:srgbClr val="FFFF00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Понятие о задачах математической статистики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76531DE-D7FB-4DCC-AE95-AADC3DA9295F}"/>
              </a:ext>
            </a:extLst>
          </p:cNvPr>
          <p:cNvSpPr/>
          <p:nvPr/>
        </p:nvSpPr>
        <p:spPr>
          <a:xfrm>
            <a:off x="539552" y="31810"/>
            <a:ext cx="8424862" cy="92233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i="1" kern="0" dirty="0">
                <a:ln w="50800"/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</a:t>
            </a:r>
            <a:br>
              <a:rPr lang="ru-RU" b="1" i="1" kern="0" dirty="0">
                <a:ln w="50800"/>
                <a:latin typeface="Times New Roman" pitchFamily="18" charset="0"/>
                <a:cs typeface="Times New Roman" pitchFamily="18" charset="0"/>
              </a:rPr>
            </a:br>
            <a:r>
              <a:rPr lang="ru-RU" b="1" i="1" kern="0" dirty="0">
                <a:ln w="50800"/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экономики»</a:t>
            </a: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AC740603-A9AD-4982-9AC4-99FD1A32B5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3528" y="6414499"/>
            <a:ext cx="5452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Заикина Яна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63839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5500" dirty="0"/>
              <a:t> Записать в виде вариационного и статистического рядов выборку 5, 3, 7, 10, 5, 5, 2, 10, 7, 2, 7, 7, 4, 2, 4. Найти размах и моду выборки. Построить полигон частот.</a:t>
            </a:r>
          </a:p>
          <a:p>
            <a:pPr algn="ctr">
              <a:buNone/>
            </a:pPr>
            <a:r>
              <a:rPr lang="ru-RU" sz="5500" i="1" dirty="0"/>
              <a:t>Решение</a:t>
            </a:r>
            <a:endParaRPr lang="ru-RU" sz="5500" dirty="0"/>
          </a:p>
          <a:p>
            <a:r>
              <a:rPr lang="ru-RU" sz="5500" dirty="0"/>
              <a:t>1. Объем выборки </a:t>
            </a:r>
            <a:r>
              <a:rPr lang="ru-RU" sz="5500" i="1" dirty="0" err="1"/>
              <a:t>n</a:t>
            </a:r>
            <a:r>
              <a:rPr lang="ru-RU" sz="5500" i="1" dirty="0"/>
              <a:t> </a:t>
            </a:r>
            <a:r>
              <a:rPr lang="ru-RU" sz="5500" dirty="0"/>
              <a:t>.</a:t>
            </a:r>
          </a:p>
          <a:p>
            <a:r>
              <a:rPr lang="ru-RU" sz="5500" dirty="0"/>
              <a:t>2. Упорядочив элементы выборки по величине, получим вариационный ряд:.</a:t>
            </a:r>
          </a:p>
          <a:p>
            <a:r>
              <a:rPr lang="ru-RU" sz="5500" dirty="0"/>
              <a:t>3. Статистический ряд записывается в виде таблицы</a:t>
            </a:r>
          </a:p>
          <a:p>
            <a:pPr>
              <a:buNone/>
            </a:pPr>
            <a:endParaRPr lang="ru-RU" sz="5500" dirty="0"/>
          </a:p>
          <a:p>
            <a:pPr>
              <a:buNone/>
            </a:pPr>
            <a:r>
              <a:rPr lang="ru-RU" sz="5500" dirty="0"/>
              <a:t> </a:t>
            </a:r>
          </a:p>
          <a:p>
            <a:pPr>
              <a:buNone/>
            </a:pPr>
            <a:endParaRPr lang="ru-RU" sz="5500" dirty="0"/>
          </a:p>
          <a:p>
            <a:pPr>
              <a:buNone/>
            </a:pPr>
            <a:r>
              <a:rPr lang="ru-RU" sz="5500" dirty="0"/>
              <a:t> </a:t>
            </a:r>
          </a:p>
          <a:p>
            <a:pPr>
              <a:buNone/>
            </a:pPr>
            <a:r>
              <a:rPr lang="ru-RU" sz="5500" dirty="0"/>
              <a:t> </a:t>
            </a:r>
          </a:p>
          <a:p>
            <a:pPr>
              <a:buNone/>
            </a:pPr>
            <a:r>
              <a:rPr lang="ru-RU" sz="5500" dirty="0"/>
              <a:t> </a:t>
            </a:r>
          </a:p>
          <a:p>
            <a:r>
              <a:rPr lang="ru-RU" sz="5500" dirty="0"/>
              <a:t>4. размах и мода выборки.</a:t>
            </a:r>
          </a:p>
          <a:p>
            <a:r>
              <a:rPr lang="ru-RU" sz="5500" dirty="0"/>
              <a:t>5. Строим полигон частот.</a:t>
            </a:r>
          </a:p>
          <a:p>
            <a:pPr>
              <a:buNone/>
            </a:pPr>
            <a:r>
              <a:rPr lang="ru-RU" sz="5500" b="1" dirty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3789040"/>
          <a:ext cx="6548460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7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7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7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r>
                        <a:rPr lang="en-US" dirty="0"/>
                        <a:t>Xi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r>
                        <a:rPr lang="en-US" dirty="0"/>
                        <a:t>Pi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Закон распределения дискретной случайной величины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3297548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Законом распределения дискретной случайной величины </a:t>
            </a:r>
            <a:r>
              <a:rPr lang="ru-RU" dirty="0"/>
              <a:t>называют соответствие между ее возможными значениями и их вероятностями. Закон распределения дискретной случайной величины может быть задан в виде таблицы:</a:t>
            </a:r>
            <a:endParaRPr lang="ru-RU" b="1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4725144"/>
          <a:ext cx="6548460" cy="164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9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9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9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96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Х</a:t>
                      </a:r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Pn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Математическое ожидание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Математическим ожиданием</a:t>
            </a:r>
            <a:r>
              <a:rPr lang="ru-RU" dirty="0"/>
              <a:t> дискретной случайной величины Х, называют сумму произведений всех возможных значений величины Х на вероятность этих значений.</a:t>
            </a:r>
            <a:endParaRPr lang="ru-RU" b="1" dirty="0"/>
          </a:p>
          <a:p>
            <a:r>
              <a:rPr lang="ru-RU" dirty="0"/>
              <a:t>Математическое ожидание – это среднее значение дискретной случайной величины. Математическое ожидание обозначается М(Х).</a:t>
            </a:r>
            <a:endParaRPr lang="ru-RU" b="1" dirty="0"/>
          </a:p>
          <a:p>
            <a:r>
              <a:rPr lang="en-US" b="1" dirty="0"/>
              <a:t>M(X)=X</a:t>
            </a:r>
            <a:r>
              <a:rPr lang="en-US" b="1" baseline="-25000" dirty="0"/>
              <a:t>1</a:t>
            </a:r>
            <a:r>
              <a:rPr lang="en-US" b="1" dirty="0"/>
              <a:t>•P</a:t>
            </a:r>
            <a:r>
              <a:rPr lang="en-US" b="1" baseline="-25000" dirty="0"/>
              <a:t>1</a:t>
            </a:r>
            <a:r>
              <a:rPr lang="en-US" b="1" dirty="0"/>
              <a:t>+X</a:t>
            </a:r>
            <a:r>
              <a:rPr lang="en-US" b="1" baseline="-25000" dirty="0"/>
              <a:t>2</a:t>
            </a:r>
            <a:r>
              <a:rPr lang="en-US" b="1" dirty="0"/>
              <a:t>•P</a:t>
            </a:r>
            <a:r>
              <a:rPr lang="en-US" b="1" baseline="-25000" dirty="0"/>
              <a:t>2</a:t>
            </a:r>
            <a:r>
              <a:rPr lang="en-US" b="1" dirty="0"/>
              <a:t>+….+</a:t>
            </a:r>
            <a:r>
              <a:rPr lang="en-US" b="1" dirty="0" err="1"/>
              <a:t>Xn•Pn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Дисперсия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/>
              <a:t>Кроме среднего значения, важно также знать, насколько сильно значение рассматриваемой величины отклоняется от среднего значения (иначе говоря, насколько широк разброс случайной величины).</a:t>
            </a:r>
            <a:endParaRPr lang="ru-RU" sz="2200" b="1" dirty="0"/>
          </a:p>
          <a:p>
            <a:r>
              <a:rPr lang="ru-RU" sz="2200" dirty="0"/>
              <a:t>Для этого рассматривают понятие дисперсии случайной величины. </a:t>
            </a:r>
            <a:r>
              <a:rPr lang="ru-RU" sz="2200" b="1" dirty="0"/>
              <a:t>Дисперсией называют среднее значение квадрата отклонения случайной величины от ее среднего значения. </a:t>
            </a:r>
            <a:r>
              <a:rPr lang="ru-RU" sz="2200" dirty="0"/>
              <a:t>Дисперсией дискретной случайной величины называют математическое ожидание квадрата разности случайной величины Х и ее математического ожидания М(Х).</a:t>
            </a:r>
            <a:endParaRPr lang="ru-RU" sz="2200" b="1" dirty="0"/>
          </a:p>
          <a:p>
            <a:r>
              <a:rPr lang="ru-RU" sz="2200" dirty="0"/>
              <a:t>Дисперсия обозначается Д(Х) и вычисляется по формуле:</a:t>
            </a:r>
            <a:endParaRPr lang="en-US" sz="2200" dirty="0"/>
          </a:p>
          <a:p>
            <a:pPr algn="ctr">
              <a:buNone/>
            </a:pPr>
            <a:r>
              <a:rPr lang="en-US" sz="2200" dirty="0"/>
              <a:t> </a:t>
            </a:r>
            <a:r>
              <a:rPr lang="ru-RU" sz="2000" b="1" dirty="0"/>
              <a:t>Д(Х)=(х</a:t>
            </a:r>
            <a:r>
              <a:rPr lang="ru-RU" sz="2000" b="1" baseline="-25000" dirty="0"/>
              <a:t>1</a:t>
            </a:r>
            <a:r>
              <a:rPr lang="ru-RU" sz="2000" b="1" dirty="0"/>
              <a:t>-М(Х))</a:t>
            </a:r>
            <a:r>
              <a:rPr lang="ru-RU" sz="2000" b="1" baseline="30000" dirty="0"/>
              <a:t>2</a:t>
            </a:r>
            <a:r>
              <a:rPr lang="ru-RU" sz="2000" b="1" dirty="0"/>
              <a:t>р</a:t>
            </a:r>
            <a:r>
              <a:rPr lang="ru-RU" sz="2000" b="1" baseline="-25000" dirty="0"/>
              <a:t>1</a:t>
            </a:r>
            <a:r>
              <a:rPr lang="ru-RU" sz="2000" b="1" dirty="0"/>
              <a:t>+ (х</a:t>
            </a:r>
            <a:r>
              <a:rPr lang="ru-RU" sz="2000" b="1" baseline="-25000" dirty="0"/>
              <a:t>2</a:t>
            </a:r>
            <a:r>
              <a:rPr lang="ru-RU" sz="2000" b="1" dirty="0"/>
              <a:t>-М(Х))</a:t>
            </a:r>
            <a:r>
              <a:rPr lang="ru-RU" sz="2000" b="1" baseline="30000" dirty="0"/>
              <a:t>2</a:t>
            </a:r>
            <a:r>
              <a:rPr lang="ru-RU" sz="2000" b="1" dirty="0"/>
              <a:t>р</a:t>
            </a:r>
            <a:r>
              <a:rPr lang="ru-RU" sz="2000" b="1" baseline="-25000" dirty="0"/>
              <a:t>2</a:t>
            </a:r>
            <a:r>
              <a:rPr lang="ru-RU" sz="2000" b="1" dirty="0"/>
              <a:t>+….+(</a:t>
            </a:r>
            <a:r>
              <a:rPr lang="ru-RU" sz="2000" b="1" dirty="0" err="1"/>
              <a:t>х</a:t>
            </a:r>
            <a:r>
              <a:rPr lang="en-US" sz="2000" b="1" baseline="-25000" dirty="0"/>
              <a:t>n</a:t>
            </a:r>
            <a:r>
              <a:rPr lang="ru-RU" sz="2000" b="1" dirty="0"/>
              <a:t>-</a:t>
            </a:r>
            <a:r>
              <a:rPr lang="en-US" sz="2000" b="1" dirty="0"/>
              <a:t>M</a:t>
            </a:r>
            <a:r>
              <a:rPr lang="ru-RU" sz="2000" b="1" dirty="0"/>
              <a:t>(</a:t>
            </a:r>
            <a:r>
              <a:rPr lang="en-US" sz="2000" b="1" dirty="0"/>
              <a:t>x</a:t>
            </a:r>
            <a:r>
              <a:rPr lang="ru-RU" sz="2000" b="1" dirty="0"/>
              <a:t>))</a:t>
            </a:r>
            <a:r>
              <a:rPr lang="ru-RU" sz="2000" b="1" baseline="30000" dirty="0"/>
              <a:t>2</a:t>
            </a:r>
            <a:r>
              <a:rPr lang="en-US" sz="2000" b="1" dirty="0" err="1"/>
              <a:t>p</a:t>
            </a:r>
            <a:r>
              <a:rPr lang="en-US" sz="2000" b="1" baseline="-25000" dirty="0" err="1"/>
              <a:t>n</a:t>
            </a:r>
            <a:endParaRPr lang="ru-RU" sz="2000" b="1" dirty="0"/>
          </a:p>
          <a:p>
            <a:pPr>
              <a:buNone/>
            </a:pPr>
            <a:r>
              <a:rPr lang="ru-RU" sz="2000" b="1" dirty="0"/>
              <a:t> </a:t>
            </a:r>
          </a:p>
          <a:p>
            <a:endParaRPr lang="ru-RU" sz="2200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Среднее квадратичное отклонение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Средним квадратичным отклонением</a:t>
            </a:r>
            <a:r>
              <a:rPr lang="ru-RU" dirty="0"/>
              <a:t> случайной величины называют корень квадратный из её дисперсии </a:t>
            </a:r>
            <a:endParaRPr lang="ru-RU" b="1" dirty="0"/>
          </a:p>
          <a:p>
            <a:r>
              <a:rPr lang="en-US" b="1" dirty="0"/>
              <a:t>õ</a:t>
            </a:r>
            <a:r>
              <a:rPr lang="ru-RU" b="1" dirty="0" err="1"/>
              <a:t>=√Д</a:t>
            </a:r>
            <a:endParaRPr lang="ru-RU" b="1" dirty="0"/>
          </a:p>
          <a:p>
            <a:r>
              <a:rPr lang="ru-RU" dirty="0"/>
              <a:t>Среднее квадратичное отклонение есть мера рассеяния значений случайной величины около её математического ожидания.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80975" cy="20955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547664" y="3212976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277200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Рассмотрим наиболее часто используемый на практике статистический показатель – дисперсия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Представлен ряд чисел 4; 8; 12; 7; 16; 13</a:t>
            </a:r>
            <a:r>
              <a:rPr lang="ru-RU" dirty="0" smtClean="0"/>
              <a:t>.</a:t>
            </a:r>
            <a:endParaRPr lang="ru-RU" dirty="0"/>
          </a:p>
          <a:p>
            <a:pPr fontAlgn="base"/>
            <a:r>
              <a:rPr lang="ru-RU" dirty="0"/>
              <a:t>Вычислим среднее арифметическое данного ряда. Сумму всех чисел ряда разделим на их количество. </a:t>
            </a:r>
            <a:endParaRPr lang="en-US" dirty="0"/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13176"/>
            <a:ext cx="3520869" cy="97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961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 fontScale="85000" lnSpcReduction="10000"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Вычислим </a:t>
            </a:r>
            <a:r>
              <a:rPr lang="ru-RU" dirty="0"/>
              <a:t>отклонение каждого члена ряда от среднего арифметического:</a:t>
            </a:r>
          </a:p>
          <a:p>
            <a:pPr marL="0" indent="0" algn="ctr">
              <a:buNone/>
            </a:pPr>
            <a:r>
              <a:rPr lang="ru-RU" dirty="0"/>
              <a:t>4 – 10 = –6;</a:t>
            </a:r>
          </a:p>
          <a:p>
            <a:pPr marL="0" indent="0" algn="ctr">
              <a:buNone/>
            </a:pPr>
            <a:r>
              <a:rPr lang="ru-RU" dirty="0"/>
              <a:t>8 – 10 = –2;</a:t>
            </a:r>
          </a:p>
          <a:p>
            <a:pPr marL="0" indent="0" algn="ctr">
              <a:buNone/>
            </a:pPr>
            <a:r>
              <a:rPr lang="ru-RU" dirty="0"/>
              <a:t>12 – 10 = 2;</a:t>
            </a:r>
          </a:p>
          <a:p>
            <a:pPr marL="0" indent="0" algn="ctr">
              <a:buNone/>
            </a:pPr>
            <a:r>
              <a:rPr lang="ru-RU" dirty="0"/>
              <a:t>7 – 10 = –3;</a:t>
            </a:r>
          </a:p>
          <a:p>
            <a:pPr marL="0" indent="0" algn="ctr">
              <a:buNone/>
            </a:pPr>
            <a:r>
              <a:rPr lang="ru-RU" dirty="0"/>
              <a:t>16 – 10 = 6;</a:t>
            </a:r>
          </a:p>
          <a:p>
            <a:pPr marL="0" indent="0" algn="ctr">
              <a:buNone/>
            </a:pPr>
            <a:r>
              <a:rPr lang="ru-RU" dirty="0"/>
              <a:t>13 – 10 = 3.</a:t>
            </a:r>
          </a:p>
          <a:p>
            <a:pPr marL="0" indent="0" fontAlgn="base">
              <a:buNone/>
            </a:pPr>
            <a:r>
              <a:rPr lang="ru-RU" dirty="0"/>
              <a:t> </a:t>
            </a:r>
          </a:p>
          <a:p>
            <a:pPr fontAlgn="base"/>
            <a:r>
              <a:rPr lang="ru-RU" dirty="0"/>
              <a:t>Заметим, что сумма отклонений равна нулю:</a:t>
            </a:r>
          </a:p>
          <a:p>
            <a:pPr marL="0" indent="0" algn="ctr" fontAlgn="base">
              <a:buNone/>
            </a:pPr>
            <a:r>
              <a:rPr lang="ru-RU" dirty="0"/>
              <a:t>(–6) + (–2) + 2 + (–3) + 6 + 3 = 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885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0851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Данный показатель не может характеризировать разброс данных, так как для любого ряда чисел он всегда будет равен нулю.</a:t>
            </a:r>
            <a:endParaRPr lang="en-US" dirty="0"/>
          </a:p>
          <a:p>
            <a:pPr fontAlgn="base"/>
            <a:endParaRPr lang="ru-RU" dirty="0"/>
          </a:p>
          <a:p>
            <a:pPr marL="0" indent="0" fontAlgn="base">
              <a:buNone/>
            </a:pPr>
            <a:r>
              <a:rPr lang="ru-RU" dirty="0"/>
              <a:t>Составим ряд квадратов отклонений и рассчитаем среднее арифметическое ряда, т. е. определим </a:t>
            </a:r>
            <a:r>
              <a:rPr lang="ru-RU" i="1" dirty="0"/>
              <a:t>дисперсию</a:t>
            </a:r>
            <a:r>
              <a:rPr lang="ru-RU" dirty="0"/>
              <a:t> заданного ряда данных.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ru-RU" dirty="0"/>
          </a:p>
          <a:p>
            <a:pPr fontAlgn="base"/>
            <a:endParaRPr lang="ru-RU" dirty="0"/>
          </a:p>
          <a:p>
            <a:pPr fontAlgn="base"/>
            <a:r>
              <a:rPr lang="ru-RU" dirty="0"/>
              <a:t>Дисперсия рассматриваемого ряда равна 16.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4383867" cy="90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413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/>
              <a:t>Рассмотрим </a:t>
            </a:r>
            <a:r>
              <a:rPr lang="ru-RU" b="1" dirty="0"/>
              <a:t>пример.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Кто лучше готов к соревнованиям?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Спортсмены проводили подготовку к соревнованиям по стрельбе из лука. Оба спортсмена произвели по 7 серий выстрелов. Каждая серия состояла из 12 выстрелов. По итогам каждой серии подведены результаты попадания в цель.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Получили следующие данные:</a:t>
            </a:r>
          </a:p>
          <a:p>
            <a:pPr marL="0" indent="0">
              <a:buNone/>
            </a:pPr>
            <a:r>
              <a:rPr lang="ru-RU" dirty="0"/>
              <a:t>Спортсмен 1: 11, 11, 12, 11, 9, 11, 12.</a:t>
            </a:r>
          </a:p>
          <a:p>
            <a:pPr marL="0" indent="0" fontAlgn="base">
              <a:buNone/>
            </a:pPr>
            <a:r>
              <a:rPr lang="ru-RU" dirty="0"/>
              <a:t>Спортсмен 2: 12, 10, 9, 12, 11, 12, 11.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6736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Среднее арифметическое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/>
              <a:t>Найдём среднее арифметическое для каждого спортсмена.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ru-RU" dirty="0"/>
              <a:t>Значения одинаковы.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5749"/>
            <a:ext cx="607267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65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114300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Статистика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564904"/>
            <a:ext cx="7704856" cy="2520280"/>
          </a:xfrm>
        </p:spPr>
        <p:txBody>
          <a:bodyPr/>
          <a:lstStyle/>
          <a:p>
            <a:r>
              <a:rPr lang="ru-RU" dirty="0"/>
              <a:t>наука о математических методах систематизации и использования статистических данных для решения научных и практических задач.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Дисперсия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/>
              <a:t>Вычислим дисперсию результатов для каждого спортсмена.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68389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5147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r>
              <a:rPr lang="ru-RU" sz="2000" dirty="0"/>
              <a:t>Обратите внимание на полученные значения.</a:t>
            </a:r>
          </a:p>
          <a:p>
            <a:pPr fontAlgn="base"/>
            <a:r>
              <a:rPr lang="ru-RU" sz="2000" dirty="0"/>
              <a:t>Разброс данных у первого спортсмена меньше </a:t>
            </a:r>
            <a:r>
              <a:rPr lang="ru-RU" sz="1600" dirty="0"/>
              <a:t>(0,86 </a:t>
            </a:r>
            <a:r>
              <a:rPr lang="en-US" sz="1600" dirty="0"/>
              <a:t>&lt; </a:t>
            </a:r>
            <a:r>
              <a:rPr lang="ru-RU" sz="1600" dirty="0"/>
              <a:t>1,14). </a:t>
            </a:r>
            <a:r>
              <a:rPr lang="ru-RU" sz="2000" dirty="0"/>
              <a:t>Это говорит о его лучшей подготовке.</a:t>
            </a:r>
          </a:p>
          <a:p>
            <a:pPr marL="0" indent="0" fontAlgn="base">
              <a:buNone/>
            </a:pPr>
            <a:endParaRPr lang="ru-RU" sz="2000" dirty="0"/>
          </a:p>
          <a:p>
            <a:pPr fontAlgn="base"/>
            <a:r>
              <a:rPr lang="ru-RU" sz="2000" dirty="0"/>
              <a:t>Данный пример демонстрирует, что при равных средних арифметических значениях, именно дисперсия позволила выявить наименьший разброс данных среди результатов.</a:t>
            </a:r>
          </a:p>
          <a:p>
            <a:pPr fontAlgn="base"/>
            <a:r>
              <a:rPr lang="ru-RU" sz="2000" dirty="0"/>
              <a:t>Первый спортсмен лучше готов. Показал более стабильный результат.</a:t>
            </a:r>
          </a:p>
          <a:p>
            <a:pPr fontAlgn="base"/>
            <a:endParaRPr lang="ru-RU" sz="1800" dirty="0"/>
          </a:p>
          <a:p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5404361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936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особенность дисперсии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7467600" cy="273630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600" i="1" dirty="0"/>
              <a:t>Если в ряду содержится большое число данных, среди которых есть лишь несколько данных, значительно отличающихся от среднего арифметического этого ряда, то дисперсия такого ряда данных обычно не велика.</a:t>
            </a:r>
          </a:p>
          <a:p>
            <a:pPr marL="0" indent="0" fontAlgn="base">
              <a:buNone/>
            </a:pPr>
            <a:r>
              <a:rPr lang="ru-RU" i="1" dirty="0"/>
              <a:t> 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61472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Недостаток дисперсии.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dirty="0"/>
              <a:t>Если исследуемые величины измеряются в каких-либо линейных единицах измерения: килограммах, метрах, часах и т. д., то по сущности вычислений дисперсия измеряется в квадратах этих единиц, т. е. некоторые из этих единиц измерений не имеют реального смысла</a:t>
            </a:r>
            <a:r>
              <a:rPr lang="ru-RU" dirty="0" smtClean="0"/>
              <a:t>.</a:t>
            </a:r>
            <a:endParaRPr lang="ru-RU" dirty="0"/>
          </a:p>
          <a:p>
            <a:pPr fontAlgn="base"/>
            <a:r>
              <a:rPr lang="ru-RU" i="1" dirty="0"/>
              <a:t>Поэтому дисперсию часто заменяют на среднее квадратичное отклоне</a:t>
            </a:r>
            <a:r>
              <a:rPr lang="ru-RU" dirty="0"/>
              <a:t>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5243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3346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3000" b="1" u="sng" dirty="0"/>
              <a:t>Средним квадратичным отклонением </a:t>
            </a:r>
            <a:r>
              <a:rPr lang="ru-RU" sz="3000" dirty="0"/>
              <a:t>числового ряда называют квадратный корень из дисперсии этого ряда.</a:t>
            </a:r>
          </a:p>
          <a:p>
            <a:pPr fontAlgn="base"/>
            <a:r>
              <a:rPr lang="ru-RU" sz="3000" dirty="0"/>
              <a:t> Запишем результаты </a:t>
            </a:r>
            <a:r>
              <a:rPr lang="ru-RU" sz="3000" dirty="0" smtClean="0"/>
              <a:t>для рассматриваемого </a:t>
            </a:r>
            <a:r>
              <a:rPr lang="ru-RU" sz="3000" dirty="0"/>
              <a:t>нами примера.</a:t>
            </a:r>
          </a:p>
          <a:p>
            <a:pPr marL="0" indent="0">
              <a:buNone/>
            </a:pPr>
            <a:r>
              <a:rPr lang="ru-RU" sz="3000" dirty="0"/>
              <a:t> </a:t>
            </a:r>
          </a:p>
          <a:p>
            <a:r>
              <a:rPr lang="ru-RU" sz="3000" dirty="0"/>
              <a:t>Среднее квадратичное отклонение принято обозначать греческой буквой </a:t>
            </a:r>
            <a:r>
              <a:rPr lang="ru-RU" sz="3000" dirty="0">
                <a:sym typeface="Symbol"/>
              </a:rPr>
              <a:t></a:t>
            </a:r>
            <a:r>
              <a:rPr lang="ru-RU" sz="3000" dirty="0"/>
              <a:t> (сигма).</a:t>
            </a:r>
            <a:endParaRPr lang="en-US" sz="3000" dirty="0"/>
          </a:p>
          <a:p>
            <a:endParaRPr lang="ru-RU" sz="3000" dirty="0"/>
          </a:p>
          <a:p>
            <a:endParaRPr lang="ru-RU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88" b="63132"/>
          <a:stretch/>
        </p:blipFill>
        <p:spPr bwMode="auto">
          <a:xfrm>
            <a:off x="3491880" y="3284984"/>
            <a:ext cx="2653812" cy="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560" r="12780"/>
          <a:stretch/>
        </p:blipFill>
        <p:spPr bwMode="auto">
          <a:xfrm>
            <a:off x="3275856" y="5301208"/>
            <a:ext cx="209679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0434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zaikina\Pictures\24341467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/>
        </p:blipFill>
        <p:spPr bwMode="auto">
          <a:xfrm>
            <a:off x="2195736" y="1340768"/>
            <a:ext cx="6120680" cy="5379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013" y="1484784"/>
            <a:ext cx="8229600" cy="93610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 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распространенным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задачам математической статистики  относятся:</a:t>
            </a:r>
            <a:b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962" y="2792685"/>
            <a:ext cx="8229600" cy="4065315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задачи определения оценок параметров выборки;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задачи на проверку статистических гипотез;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задачи определения вида закона распределения по статистическим данным.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5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9848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Представление данных в статистике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344" t="19753" r="20201" b="51515"/>
          <a:stretch>
            <a:fillRect/>
          </a:stretch>
        </p:blipFill>
        <p:spPr bwMode="auto">
          <a:xfrm>
            <a:off x="1287288" y="2321711"/>
            <a:ext cx="695711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4344" t="48485" r="21361" b="33424"/>
          <a:stretch>
            <a:fillRect/>
          </a:stretch>
        </p:blipFill>
        <p:spPr bwMode="auto">
          <a:xfrm>
            <a:off x="1297143" y="4739205"/>
            <a:ext cx="6881418" cy="183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838/000670d7-5b43d308/img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E8EB"/>
              </a:clrFrom>
              <a:clrTo>
                <a:srgbClr val="CCE8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700808"/>
            <a:ext cx="5923780" cy="4442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677" y="1124744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Таблица расхода электроэнергии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1 полугодии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0828993"/>
              </p:ext>
            </p:extLst>
          </p:nvPr>
        </p:nvGraphicFramePr>
        <p:xfrm>
          <a:off x="1403648" y="2492896"/>
          <a:ext cx="6774985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7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7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78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78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78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7616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месяц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январь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Фев</a:t>
                      </a:r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ru-RU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раль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март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апрель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май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июнь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616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Расход в кВт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75" y="980728"/>
            <a:ext cx="9144000" cy="114300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Выборка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204864"/>
            <a:ext cx="7674024" cy="38736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0" dirty="0"/>
              <a:t>Пусть для исследования закономерностей явления произведено </a:t>
            </a:r>
            <a:r>
              <a:rPr lang="ru-RU" b="0" i="1" dirty="0" err="1"/>
              <a:t>n</a:t>
            </a:r>
            <a:r>
              <a:rPr lang="ru-RU" b="0" i="1" dirty="0"/>
              <a:t> </a:t>
            </a:r>
            <a:r>
              <a:rPr lang="ru-RU" b="0" dirty="0"/>
              <a:t>опытов (наблюдений), в результате которых получен ряд наблюдений </a:t>
            </a:r>
            <a:r>
              <a:rPr lang="ru-RU" b="0" i="1" dirty="0"/>
              <a:t>x</a:t>
            </a:r>
            <a:r>
              <a:rPr lang="ru-RU" b="0" dirty="0"/>
              <a:t>1, </a:t>
            </a:r>
            <a:r>
              <a:rPr lang="ru-RU" b="0" i="1" dirty="0"/>
              <a:t>x</a:t>
            </a:r>
            <a:r>
              <a:rPr lang="ru-RU" b="0" dirty="0"/>
              <a:t>2, ..., </a:t>
            </a:r>
            <a:r>
              <a:rPr lang="ru-RU" b="0" i="1" dirty="0" err="1"/>
              <a:t>xn</a:t>
            </a:r>
            <a:r>
              <a:rPr lang="ru-RU" b="0" dirty="0"/>
              <a:t>, который называется </a:t>
            </a:r>
            <a:r>
              <a:rPr lang="ru-RU" i="1" dirty="0">
                <a:solidFill>
                  <a:srgbClr val="FF0000"/>
                </a:solidFill>
              </a:rPr>
              <a:t>выборкой</a:t>
            </a:r>
            <a:r>
              <a:rPr lang="ru-RU" b="0" dirty="0"/>
              <a:t>. </a:t>
            </a:r>
          </a:p>
          <a:p>
            <a:pPr algn="just"/>
            <a:r>
              <a:rPr lang="ru-RU" b="0" dirty="0"/>
              <a:t>Число опытов называется </a:t>
            </a:r>
            <a:r>
              <a:rPr lang="ru-RU" i="1" dirty="0">
                <a:solidFill>
                  <a:srgbClr val="FF0000"/>
                </a:solidFill>
              </a:rPr>
              <a:t>объемом выборки</a:t>
            </a:r>
            <a:r>
              <a:rPr lang="ru-RU" b="0" dirty="0"/>
              <a:t>.</a:t>
            </a:r>
          </a:p>
          <a:p>
            <a:pPr algn="just"/>
            <a:r>
              <a:rPr lang="ru-RU" b="0" dirty="0"/>
              <a:t>Если в выборке объема </a:t>
            </a:r>
            <a:r>
              <a:rPr lang="ru-RU" b="0" i="1" dirty="0" err="1"/>
              <a:t>n</a:t>
            </a:r>
            <a:r>
              <a:rPr lang="ru-RU" b="0" i="1" dirty="0"/>
              <a:t> </a:t>
            </a:r>
            <a:r>
              <a:rPr lang="ru-RU" b="0" dirty="0"/>
              <a:t>элемент </a:t>
            </a:r>
            <a:r>
              <a:rPr lang="ru-RU" b="0" i="1" dirty="0" err="1"/>
              <a:t>xi</a:t>
            </a:r>
            <a:r>
              <a:rPr lang="ru-RU" b="0" i="1" dirty="0"/>
              <a:t> </a:t>
            </a:r>
            <a:r>
              <a:rPr lang="ru-RU" b="0" dirty="0"/>
              <a:t>встречается </a:t>
            </a:r>
            <a:r>
              <a:rPr lang="ru-RU" b="0" i="1" dirty="0" err="1"/>
              <a:t>рi</a:t>
            </a:r>
            <a:r>
              <a:rPr lang="ru-RU" b="0" i="1" dirty="0"/>
              <a:t> </a:t>
            </a:r>
            <a:r>
              <a:rPr lang="ru-RU" b="0" dirty="0"/>
              <a:t>раз, то количественные значения признака </a:t>
            </a:r>
            <a:r>
              <a:rPr lang="ru-RU" b="0" i="1" dirty="0" err="1"/>
              <a:t>xi</a:t>
            </a:r>
            <a:r>
              <a:rPr lang="ru-RU" b="0" i="1" dirty="0"/>
              <a:t> </a:t>
            </a:r>
            <a:r>
              <a:rPr lang="ru-RU" b="0" dirty="0"/>
              <a:t>называют </a:t>
            </a:r>
            <a:r>
              <a:rPr lang="ru-RU" i="1" dirty="0">
                <a:solidFill>
                  <a:srgbClr val="FF0000"/>
                </a:solidFill>
              </a:rPr>
              <a:t>вариантами</a:t>
            </a:r>
            <a:r>
              <a:rPr lang="ru-RU" b="0" dirty="0"/>
              <a:t>, число </a:t>
            </a:r>
            <a:r>
              <a:rPr lang="ru-RU" b="0" i="1" dirty="0" err="1"/>
              <a:t>рi</a:t>
            </a:r>
            <a:r>
              <a:rPr lang="ru-RU" b="0" dirty="0"/>
              <a:t>, показывающее, сколько раз встречается признак в данной выборке, называют </a:t>
            </a:r>
            <a:r>
              <a:rPr lang="ru-RU" i="1" dirty="0">
                <a:solidFill>
                  <a:srgbClr val="FF0000"/>
                </a:solidFill>
              </a:rPr>
              <a:t>частотой элемента</a:t>
            </a:r>
            <a:r>
              <a:rPr lang="ru-RU" b="0" i="1" dirty="0"/>
              <a:t> </a:t>
            </a:r>
            <a:r>
              <a:rPr lang="ru-RU" b="0" i="1" dirty="0" err="1"/>
              <a:t>xi</a:t>
            </a:r>
            <a:r>
              <a:rPr lang="ru-RU" b="0" dirty="0"/>
              <a:t>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Размах выборки.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Упорядоченный ряд.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554074"/>
            <a:ext cx="7355160" cy="4089636"/>
          </a:xfrm>
        </p:spPr>
        <p:txBody>
          <a:bodyPr>
            <a:normAutofit fontScale="92500"/>
          </a:bodyPr>
          <a:lstStyle/>
          <a:p>
            <a:r>
              <a:rPr lang="ru-RU" b="0" dirty="0"/>
              <a:t>Разность между максимальными и минимальными элементами выборки называется </a:t>
            </a:r>
            <a:r>
              <a:rPr lang="ru-RU" b="0" i="1" dirty="0"/>
              <a:t>размахом</a:t>
            </a:r>
            <a:r>
              <a:rPr lang="ru-RU" b="0" dirty="0"/>
              <a:t> </a:t>
            </a:r>
            <a:r>
              <a:rPr lang="ru-RU" b="0" i="1" dirty="0"/>
              <a:t>выборки</a:t>
            </a:r>
            <a:r>
              <a:rPr lang="ru-RU" b="0" dirty="0"/>
              <a:t>.</a:t>
            </a:r>
          </a:p>
          <a:p>
            <a:r>
              <a:rPr lang="ru-RU" b="0" i="1" dirty="0"/>
              <a:t>Ранжированный </a:t>
            </a:r>
            <a:r>
              <a:rPr lang="ru-RU" b="0" dirty="0"/>
              <a:t>(</a:t>
            </a:r>
            <a:r>
              <a:rPr lang="ru-RU" b="0" i="1" dirty="0"/>
              <a:t>упорядоченный</a:t>
            </a:r>
            <a:r>
              <a:rPr lang="ru-RU" b="0" dirty="0"/>
              <a:t>) </a:t>
            </a:r>
            <a:r>
              <a:rPr lang="ru-RU" b="0" i="1" dirty="0"/>
              <a:t>ряд </a:t>
            </a:r>
            <a:r>
              <a:rPr lang="ru-RU" b="0" dirty="0"/>
              <a:t>— такой, в котором числовые значения вариант располагаются последовательно, по убыванию или по возрастанию (5, 7, 8, 12, 26, 31, 38 и т. д.). </a:t>
            </a:r>
          </a:p>
          <a:p>
            <a:endParaRPr lang="ru-RU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Мо́да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значение во множестве наблюдений, которое встречается наиболее часто.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= типичность.) Иногда в совокупности встречается более чем одна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(например: 6, 2, 6, 6, 8, 9, 9, 9, 0;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6 и 9). В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случае можно сказать, что совокупность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мультимодальна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0300076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TS030007630</Template>
  <TotalTime>153</TotalTime>
  <Words>873</Words>
  <Application>Microsoft Office PowerPoint</Application>
  <PresentationFormat>Экран (4:3)</PresentationFormat>
  <Paragraphs>135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TS030007630</vt:lpstr>
      <vt:lpstr>Понятие о задачах математической статистики </vt:lpstr>
      <vt:lpstr>Статистика</vt:lpstr>
      <vt:lpstr>К наиболее распространенным задачам математической статистики  относятся: </vt:lpstr>
      <vt:lpstr>Представление данных в статистике</vt:lpstr>
      <vt:lpstr>Слайд 5</vt:lpstr>
      <vt:lpstr>Таблица расхода электроэнергии  в 1 полугодии</vt:lpstr>
      <vt:lpstr>Выборка </vt:lpstr>
      <vt:lpstr>Размах выборки.  Упорядоченный ряд.</vt:lpstr>
      <vt:lpstr>Мода</vt:lpstr>
      <vt:lpstr>Задача</vt:lpstr>
      <vt:lpstr>Закон распределения дискретной случайной величины </vt:lpstr>
      <vt:lpstr>Математическое ожидание</vt:lpstr>
      <vt:lpstr>Дисперсия</vt:lpstr>
      <vt:lpstr>Среднее квадратичное отклонение</vt:lpstr>
      <vt:lpstr>Слайд 15</vt:lpstr>
      <vt:lpstr>Слайд 16</vt:lpstr>
      <vt:lpstr>Слайд 17</vt:lpstr>
      <vt:lpstr>Рассмотрим пример. Кто лучше готов к соревнованиям? </vt:lpstr>
      <vt:lpstr>Среднее арифметическое</vt:lpstr>
      <vt:lpstr>Дисперсия</vt:lpstr>
      <vt:lpstr>Слайд 21</vt:lpstr>
      <vt:lpstr>особенность дисперсии </vt:lpstr>
      <vt:lpstr>Недостаток дисперсии. 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о задачах математической статистики</dc:title>
  <dc:creator>Пользователь</dc:creator>
  <cp:lastModifiedBy>zaikina</cp:lastModifiedBy>
  <cp:revision>45</cp:revision>
  <dcterms:created xsi:type="dcterms:W3CDTF">2020-04-12T16:23:47Z</dcterms:created>
  <dcterms:modified xsi:type="dcterms:W3CDTF">2023-06-07T09:18:46Z</dcterms:modified>
</cp:coreProperties>
</file>