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274" r:id="rId3"/>
    <p:sldId id="266" r:id="rId4"/>
    <p:sldId id="295" r:id="rId5"/>
    <p:sldId id="265" r:id="rId6"/>
    <p:sldId id="273" r:id="rId7"/>
    <p:sldId id="278" r:id="rId8"/>
    <p:sldId id="268" r:id="rId9"/>
    <p:sldId id="283" r:id="rId10"/>
    <p:sldId id="280" r:id="rId11"/>
    <p:sldId id="279" r:id="rId12"/>
    <p:sldId id="269" r:id="rId13"/>
    <p:sldId id="290" r:id="rId14"/>
    <p:sldId id="270" r:id="rId15"/>
    <p:sldId id="271" r:id="rId16"/>
    <p:sldId id="260" r:id="rId17"/>
    <p:sldId id="291" r:id="rId18"/>
    <p:sldId id="282" r:id="rId19"/>
    <p:sldId id="292" r:id="rId20"/>
    <p:sldId id="294" r:id="rId21"/>
    <p:sldId id="275" r:id="rId22"/>
    <p:sldId id="276" r:id="rId23"/>
    <p:sldId id="277" r:id="rId24"/>
    <p:sldId id="287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73" autoAdjust="0"/>
    <p:restoredTop sz="94660"/>
  </p:normalViewPr>
  <p:slideViewPr>
    <p:cSldViewPr snapToGrid="0">
      <p:cViewPr varScale="1">
        <p:scale>
          <a:sx n="69" d="100"/>
          <a:sy n="69" d="100"/>
        </p:scale>
        <p:origin x="97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834AF7-1363-4804-B609-C9A31941F3B5}" type="datetimeFigureOut">
              <a:rPr lang="ru-RU" smtClean="0"/>
              <a:t>04.05.2023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09A880-E671-4658-9263-D936235D8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6943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9A880-E671-4658-9263-D936235D80F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3029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A7EA9-9D2C-4988-9E04-760FE7B13F4B}" type="datetimeFigureOut">
              <a:rPr lang="ru-RU" smtClean="0"/>
              <a:t>04.05.2023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04F43D81-F1B5-4C45-B5C5-F4B4CD87FA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3173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A7EA9-9D2C-4988-9E04-760FE7B13F4B}" type="datetimeFigureOut">
              <a:rPr lang="ru-RU" smtClean="0"/>
              <a:t>04.05.2023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4F43D81-F1B5-4C45-B5C5-F4B4CD87FA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0952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A7EA9-9D2C-4988-9E04-760FE7B13F4B}" type="datetimeFigureOut">
              <a:rPr lang="ru-RU" smtClean="0"/>
              <a:t>04.05.2023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4F43D81-F1B5-4C45-B5C5-F4B4CD87FA21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2591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A7EA9-9D2C-4988-9E04-760FE7B13F4B}" type="datetimeFigureOut">
              <a:rPr lang="ru-RU" smtClean="0"/>
              <a:t>04.05.2023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4F43D81-F1B5-4C45-B5C5-F4B4CD87FA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99682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A7EA9-9D2C-4988-9E04-760FE7B13F4B}" type="datetimeFigureOut">
              <a:rPr lang="ru-RU" smtClean="0"/>
              <a:t>04.05.2023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4F43D81-F1B5-4C45-B5C5-F4B4CD87FA21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272582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A7EA9-9D2C-4988-9E04-760FE7B13F4B}" type="datetimeFigureOut">
              <a:rPr lang="ru-RU" smtClean="0"/>
              <a:t>04.05.2023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4F43D81-F1B5-4C45-B5C5-F4B4CD87FA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28115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A7EA9-9D2C-4988-9E04-760FE7B13F4B}" type="datetimeFigureOut">
              <a:rPr lang="ru-RU" smtClean="0"/>
              <a:t>04.05.2023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43D81-F1B5-4C45-B5C5-F4B4CD87FA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35393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A7EA9-9D2C-4988-9E04-760FE7B13F4B}" type="datetimeFigureOut">
              <a:rPr lang="ru-RU" smtClean="0"/>
              <a:t>04.05.2023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43D81-F1B5-4C45-B5C5-F4B4CD87FA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6139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A7EA9-9D2C-4988-9E04-760FE7B13F4B}" type="datetimeFigureOut">
              <a:rPr lang="ru-RU" smtClean="0"/>
              <a:t>04.05.2023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43D81-F1B5-4C45-B5C5-F4B4CD87FA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3475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A7EA9-9D2C-4988-9E04-760FE7B13F4B}" type="datetimeFigureOut">
              <a:rPr lang="ru-RU" smtClean="0"/>
              <a:t>04.05.2023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4F43D81-F1B5-4C45-B5C5-F4B4CD87FA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869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A7EA9-9D2C-4988-9E04-760FE7B13F4B}" type="datetimeFigureOut">
              <a:rPr lang="ru-RU" smtClean="0"/>
              <a:t>04.05.2023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4F43D81-F1B5-4C45-B5C5-F4B4CD87FA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829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A7EA9-9D2C-4988-9E04-760FE7B13F4B}" type="datetimeFigureOut">
              <a:rPr lang="ru-RU" smtClean="0"/>
              <a:t>04.05.2023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4F43D81-F1B5-4C45-B5C5-F4B4CD87FA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8580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A7EA9-9D2C-4988-9E04-760FE7B13F4B}" type="datetimeFigureOut">
              <a:rPr lang="ru-RU" smtClean="0"/>
              <a:t>04.05.2023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43D81-F1B5-4C45-B5C5-F4B4CD87FA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2620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A7EA9-9D2C-4988-9E04-760FE7B13F4B}" type="datetimeFigureOut">
              <a:rPr lang="ru-RU" smtClean="0"/>
              <a:t>04.05.2023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43D81-F1B5-4C45-B5C5-F4B4CD87FA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6821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A7EA9-9D2C-4988-9E04-760FE7B13F4B}" type="datetimeFigureOut">
              <a:rPr lang="ru-RU" smtClean="0"/>
              <a:t>04.05.2023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43D81-F1B5-4C45-B5C5-F4B4CD87FA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3270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A7EA9-9D2C-4988-9E04-760FE7B13F4B}" type="datetimeFigureOut">
              <a:rPr lang="ru-RU" smtClean="0"/>
              <a:t>04.05.2023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4F43D81-F1B5-4C45-B5C5-F4B4CD87FA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1406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7A7EA9-9D2C-4988-9E04-760FE7B13F4B}" type="datetimeFigureOut">
              <a:rPr lang="ru-RU" smtClean="0"/>
              <a:t>04.05.2023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04F43D81-F1B5-4C45-B5C5-F4B4CD87FA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4913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5140" y="221673"/>
            <a:ext cx="9699770" cy="6096000"/>
          </a:xfrm>
          <a:solidFill>
            <a:schemeClr val="accent6">
              <a:lumMod val="60000"/>
              <a:lumOff val="40000"/>
            </a:schemeClr>
          </a:solidFill>
          <a:scene3d>
            <a:camera prst="isometricOffAxis1Right"/>
            <a:lightRig rig="threePt" dir="t"/>
          </a:scene3d>
        </p:spPr>
        <p:txBody>
          <a:bodyPr>
            <a:noAutofit/>
          </a:bodyPr>
          <a:lstStyle/>
          <a:p>
            <a:pPr algn="ctr"/>
            <a:r>
              <a:rPr lang="ru-RU" sz="5400" b="1" i="1" dirty="0" smtClean="0"/>
              <a:t>Технические и программные средства коммуникационных технологий</a:t>
            </a:r>
            <a:br>
              <a:rPr lang="ru-RU" sz="5400" b="1" i="1" dirty="0" smtClean="0"/>
            </a:br>
            <a:endParaRPr lang="ru-RU" sz="5400" b="1" i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15139" y="6151418"/>
            <a:ext cx="8915399" cy="706581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Автор: </a:t>
            </a:r>
            <a:r>
              <a:rPr lang="ru-RU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Преподаватель НКСЭ Федотова Татьяна Викторовна</a:t>
            </a:r>
            <a:endParaRPr lang="ru-RU" sz="2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717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2981" y="55417"/>
            <a:ext cx="9947563" cy="6826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145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51955"/>
            <a:ext cx="10141527" cy="6816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959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1"/>
            <a:ext cx="8911687" cy="1122218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Технические средства </a:t>
            </a:r>
            <a:r>
              <a:rPr lang="ru-RU" b="1" dirty="0" smtClean="0"/>
              <a:t>коммуникационных </a:t>
            </a:r>
            <a:r>
              <a:rPr lang="ru-RU" b="1" dirty="0"/>
              <a:t>технологий: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11927" y="1122218"/>
            <a:ext cx="10183091" cy="5624945"/>
          </a:xfrm>
        </p:spPr>
        <p:txBody>
          <a:bodyPr>
            <a:noAutofit/>
          </a:bodyPr>
          <a:lstStyle/>
          <a:p>
            <a:r>
              <a:rPr lang="ru-RU" sz="2200" dirty="0" smtClean="0"/>
              <a:t>1. средства </a:t>
            </a:r>
            <a:r>
              <a:rPr lang="ru-RU" sz="2200" dirty="0"/>
              <a:t>для записи и воспроизведения звука (электрофоны, магнитофоны, CD-проигрыватели),</a:t>
            </a:r>
          </a:p>
          <a:p>
            <a:r>
              <a:rPr lang="ru-RU" sz="2200" dirty="0" smtClean="0"/>
              <a:t>2. системы </a:t>
            </a:r>
            <a:r>
              <a:rPr lang="ru-RU" sz="2200" dirty="0"/>
              <a:t>и средства телефонной, телеграфной и радиосвязи (телефонные аппараты, факсимильные аппараты, телетайпы, телефонные станции, системы радиосвязи),</a:t>
            </a:r>
          </a:p>
          <a:p>
            <a:r>
              <a:rPr lang="ru-RU" sz="2200" dirty="0" smtClean="0"/>
              <a:t>3. системы </a:t>
            </a:r>
            <a:r>
              <a:rPr lang="ru-RU" sz="2200" dirty="0"/>
              <a:t>и средства телевидения, радиовещания (теле и радиоприемники, учебное телевидение и радио, DVD-проигрыватели),</a:t>
            </a:r>
          </a:p>
          <a:p>
            <a:r>
              <a:rPr lang="ru-RU" sz="2200" dirty="0" smtClean="0"/>
              <a:t>4. оптическая </a:t>
            </a:r>
            <a:r>
              <a:rPr lang="ru-RU" sz="2200" dirty="0"/>
              <a:t>и проекционная кино- и фотоаппаратура (фотоаппараты, кинокамеры, диапроекторы, кинопроекторы, эпидиаскопы),</a:t>
            </a:r>
          </a:p>
          <a:p>
            <a:r>
              <a:rPr lang="ru-RU" sz="2200" dirty="0" smtClean="0"/>
              <a:t>5. полиграфическая</a:t>
            </a:r>
            <a:r>
              <a:rPr lang="ru-RU" sz="2200" dirty="0"/>
              <a:t>, копировальная, множительная и другая техника, предназначенная для документирования и размножения информации (ротапринты, ксероксы, системы микрофильмирования),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115142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Программные  средства коммуникационных технологий </a:t>
            </a:r>
            <a:endParaRPr lang="ru-RU" b="1" i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82983" y="1905001"/>
            <a:ext cx="9642762" cy="4717472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Работой компьютеров, любых вычислительных устройств управляют различного рода программы. Без программ любая ЭВМ не больше, чем груда железа. Компьютерная программа (англ. “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Program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”) обычно представляет собой последовательность операций, выполняемых вычислительной машиной для реализации какой-нибудь задачи. Например, это может быть программа редактирования текста или рисования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endParaRPr lang="ru-RU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9296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0"/>
            <a:ext cx="8911687" cy="1288473"/>
          </a:xfrm>
        </p:spPr>
        <p:txBody>
          <a:bodyPr/>
          <a:lstStyle/>
          <a:p>
            <a:r>
              <a:rPr lang="ru-RU" b="1" i="1" dirty="0"/>
              <a:t> Компоненты программных компьютерных средств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36618" y="1288473"/>
            <a:ext cx="10155382" cy="556952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dirty="0"/>
              <a:t>Обычно для обозначения основных компонент программно-аппаратных компьютерных средств используют следующие термины:</a:t>
            </a:r>
          </a:p>
          <a:p>
            <a:pPr>
              <a:buFont typeface="+mj-lt"/>
              <a:buAutoNum type="arabicPeriod"/>
            </a:pPr>
            <a:r>
              <a:rPr lang="ru-RU" sz="2400" i="1" dirty="0" err="1"/>
              <a:t>Software</a:t>
            </a:r>
            <a:r>
              <a:rPr lang="ru-RU" sz="2400" dirty="0"/>
              <a:t> – совокупность программ, используемых в компьютере или программные средства, представляющие заранее заданные, чётко определённые последовательности арифметических, логических и других операций.</a:t>
            </a:r>
          </a:p>
          <a:p>
            <a:pPr>
              <a:buFont typeface="+mj-lt"/>
              <a:buAutoNum type="arabicPeriod"/>
            </a:pPr>
            <a:r>
              <a:rPr lang="ru-RU" sz="2400" i="1" dirty="0" err="1"/>
              <a:t>Hardware</a:t>
            </a:r>
            <a:r>
              <a:rPr lang="ru-RU" sz="2400" i="1" dirty="0"/>
              <a:t> </a:t>
            </a:r>
            <a:r>
              <a:rPr lang="ru-RU" sz="2400" dirty="0"/>
              <a:t>– технические устройства компьютера (“железо”) или аппаратные средства, созданные, в основном, с использованием электронных и электромеханических элементов и устройств.</a:t>
            </a:r>
          </a:p>
          <a:p>
            <a:pPr>
              <a:buFont typeface="+mj-lt"/>
              <a:buAutoNum type="arabicPeriod"/>
            </a:pPr>
            <a:r>
              <a:rPr lang="ru-RU" sz="2400" i="1" dirty="0" err="1"/>
              <a:t>Brainware</a:t>
            </a:r>
            <a:r>
              <a:rPr lang="ru-RU" sz="2400" i="1" dirty="0"/>
              <a:t> </a:t>
            </a:r>
            <a:r>
              <a:rPr lang="ru-RU" sz="2400" dirty="0"/>
              <a:t>– знания и умения, необходимые пользователям для грамотной работы на компьютере (компьютерная культура и грамотность).</a:t>
            </a:r>
          </a:p>
          <a:p>
            <a:pPr>
              <a:buFont typeface="+mj-lt"/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440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/>
              <a:t>Программное обеспечение информационных технологий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2078182"/>
            <a:ext cx="9339552" cy="4627418"/>
          </a:xfrm>
        </p:spPr>
        <p:txBody>
          <a:bodyPr>
            <a:normAutofit/>
          </a:bodyPr>
          <a:lstStyle/>
          <a:p>
            <a:r>
              <a:rPr lang="ru-RU" sz="2800" dirty="0"/>
              <a:t>Совокупность программ, используемых при работе на компьютере, составляет его </a:t>
            </a:r>
            <a:r>
              <a:rPr lang="ru-RU" sz="2800" i="1" dirty="0"/>
              <a:t>программное обеспечение</a:t>
            </a:r>
            <a:r>
              <a:rPr lang="ru-RU" sz="2800" dirty="0"/>
              <a:t>.</a:t>
            </a:r>
          </a:p>
          <a:p>
            <a:r>
              <a:rPr lang="ru-RU" sz="2800" i="1" dirty="0"/>
              <a:t>Программное обеспечение</a:t>
            </a:r>
            <a:r>
              <a:rPr lang="ru-RU" sz="2800" dirty="0"/>
              <a:t> (ПО) – это программные средства информационных технологий. Они подразумевают создание, использование компьютерных программ различного назначения и позволяют техническим средствам выполнять операции с машиночитаемой информацией.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089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76400" y="734291"/>
            <a:ext cx="10764982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Компьютерные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программы, также как и любая другая машиночитаемая информация, хранятся в файлах. </a:t>
            </a:r>
            <a:endParaRPr lang="ru-RU" sz="28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Пишутся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(составляются, создаются) программы программистами на специальных машинных алгоритмических языках высокого уровня (Бейсик, Фортран, Паскаль, Си и др.). 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	Хорошая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программа содержит: чётко определённые и отлаженные функции, удобные средства взаимодействия с пользователем (интерфейс), инструкцию по эксплуатации, лицензию и гарантию, упаковку. </a:t>
            </a:r>
          </a:p>
          <a:p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	Программы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для пользователей могут быть платными, условно-бесплатными, бесплатными и др.</a:t>
            </a:r>
            <a:endParaRPr lang="ru-RU" sz="2800" b="0" i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	Существуют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классификации программного обеспечения по назначению, функциям, решаемым задачам и другим параметрам.</a:t>
            </a:r>
            <a:endParaRPr lang="ru-RU" sz="28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2267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138545"/>
            <a:ext cx="8911687" cy="1704109"/>
          </a:xfrm>
        </p:spPr>
        <p:txBody>
          <a:bodyPr>
            <a:normAutofit/>
          </a:bodyPr>
          <a:lstStyle/>
          <a:p>
            <a:pPr algn="ctr"/>
            <a:r>
              <a:rPr lang="ru-RU" sz="4000" b="1" i="1" dirty="0"/>
              <a:t>Программное обеспечение информационных </a:t>
            </a:r>
            <a:r>
              <a:rPr lang="ru-RU" sz="4000" b="1" i="1" dirty="0" smtClean="0">
                <a:latin typeface="+mn-lt"/>
              </a:rPr>
              <a:t>технологий</a:t>
            </a:r>
            <a:endParaRPr lang="ru-RU" sz="4000" b="1" i="1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92036" y="2452255"/>
            <a:ext cx="10099964" cy="4073235"/>
          </a:xfrm>
        </p:spPr>
        <p:txBody>
          <a:bodyPr>
            <a:noAutofit/>
          </a:bodyPr>
          <a:lstStyle/>
          <a:p>
            <a:r>
              <a:rPr lang="ru-RU" sz="4400" dirty="0"/>
              <a:t>По назначению и выполняемым функциям можно выделить три основных вида ПО, используемого в </a:t>
            </a:r>
            <a:r>
              <a:rPr lang="ru-RU" sz="4400" dirty="0" err="1" smtClean="0"/>
              <a:t>информаци-онных</a:t>
            </a:r>
            <a:r>
              <a:rPr lang="ru-RU" sz="4400" dirty="0" smtClean="0"/>
              <a:t> </a:t>
            </a:r>
            <a:r>
              <a:rPr lang="ru-RU" sz="4400" dirty="0"/>
              <a:t>технологиях:</a:t>
            </a:r>
          </a:p>
          <a:p>
            <a:pPr marL="0" indent="0">
              <a:buNone/>
            </a:pP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88339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1" y="166254"/>
            <a:ext cx="9635886" cy="6611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036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872181"/>
          </a:xfrm>
        </p:spPr>
        <p:txBody>
          <a:bodyPr>
            <a:normAutofit/>
          </a:bodyPr>
          <a:lstStyle/>
          <a:p>
            <a:pPr algn="ctr"/>
            <a:r>
              <a:rPr lang="ru-RU" sz="4400" b="1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Общесистемное ПО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61309" y="1496291"/>
            <a:ext cx="9864435" cy="5361709"/>
          </a:xfrm>
        </p:spPr>
        <p:txBody>
          <a:bodyPr>
            <a:normAutofit lnSpcReduction="10000"/>
          </a:bodyPr>
          <a:lstStyle/>
          <a:p>
            <a:r>
              <a:rPr lang="ru-RU" sz="3200" dirty="0"/>
              <a:t>это совокупность программ общего пользования, служащих для управления ресурсами компьютера (центральным процессором, памятью, вводом-выводом), обеспечивающих работу компьютера и компьютерных сетей. Оно предназначено для управления работой компьютеров, выполнения отдельных сервисных функций и программирования. Общесистемное ПО включает: базовое, языки программирования и сервисное.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5573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8182" y="117763"/>
            <a:ext cx="10113817" cy="6795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802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/>
              <a:t>Базовое </a:t>
            </a:r>
            <a:r>
              <a:rPr lang="ru-RU" dirty="0" smtClean="0"/>
              <a:t>ПО             Операционная система </a:t>
            </a:r>
            <a:r>
              <a:rPr lang="ru-RU" dirty="0"/>
              <a:t>(ОС)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078182" y="2133600"/>
            <a:ext cx="4156363" cy="4461164"/>
          </a:xfrm>
        </p:spPr>
        <p:txBody>
          <a:bodyPr>
            <a:noAutofit/>
          </a:bodyPr>
          <a:lstStyle/>
          <a:p>
            <a:r>
              <a:rPr lang="ru-RU" sz="3200" dirty="0"/>
              <a:t>включает: операционные системы, операционные оболочки и сетевые операционные системы.</a:t>
            </a:r>
          </a:p>
          <a:p>
            <a:endParaRPr lang="ru-RU" sz="32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802582" y="2126222"/>
            <a:ext cx="5389418" cy="4468542"/>
          </a:xfrm>
        </p:spPr>
        <p:txBody>
          <a:bodyPr>
            <a:noAutofit/>
          </a:bodyPr>
          <a:lstStyle/>
          <a:p>
            <a:r>
              <a:rPr lang="ru-RU" sz="2400" dirty="0"/>
              <a:t>– это комплекс взаимосвязанных программ, предназначенных для автоматизации планирования и организации процесса обработки программ, ввода-вывода и управления данными, распределения ресурсов, подготовки и отладки программ, других вспомогательных</a:t>
            </a:r>
          </a:p>
        </p:txBody>
      </p:sp>
      <p:cxnSp>
        <p:nvCxnSpPr>
          <p:cNvPr id="8" name="Скругленная соединительная линия 7"/>
          <p:cNvCxnSpPr/>
          <p:nvPr/>
        </p:nvCxnSpPr>
        <p:spPr>
          <a:xfrm rot="16200000" flipH="1">
            <a:off x="3131128" y="3449782"/>
            <a:ext cx="6580909" cy="13854"/>
          </a:xfrm>
          <a:prstGeom prst="curved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5850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2037" y="0"/>
            <a:ext cx="10099964" cy="6785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7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6509" y="31173"/>
            <a:ext cx="10196946" cy="6722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482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99" y="31173"/>
            <a:ext cx="9906001" cy="6806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61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215140" y="0"/>
            <a:ext cx="9699770" cy="6096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isometricOffAxis1Right">
              <a:rot lat="1800000" lon="20039998" rev="0"/>
            </a:camera>
            <a:lightRig rig="threePt" dir="t"/>
          </a:scene3d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ru-RU" sz="5400" b="1" i="1" dirty="0"/>
          </a:p>
          <a:p>
            <a:pPr algn="ctr"/>
            <a:endParaRPr lang="ru-RU" sz="5400" b="1" i="1" dirty="0" smtClean="0"/>
          </a:p>
          <a:p>
            <a:pPr algn="ctr"/>
            <a:r>
              <a:rPr lang="ru-RU" sz="5400" b="1" i="1" dirty="0" smtClean="0"/>
              <a:t>Спасибо за</a:t>
            </a:r>
          </a:p>
          <a:p>
            <a:pPr algn="ctr"/>
            <a:r>
              <a:rPr lang="ru-RU" sz="5400" b="1" i="1" dirty="0" smtClean="0"/>
              <a:t>Внимание!</a:t>
            </a:r>
            <a:br>
              <a:rPr lang="ru-RU" sz="5400" b="1" i="1" dirty="0" smtClean="0"/>
            </a:br>
            <a:endParaRPr lang="ru-RU" sz="5400" b="1" i="1" dirty="0"/>
          </a:p>
        </p:txBody>
      </p:sp>
    </p:spTree>
    <p:extLst>
      <p:ext uri="{BB962C8B-B14F-4D97-AF65-F5344CB8AC3E}">
        <p14:creationId xmlns:p14="http://schemas.microsoft.com/office/powerpoint/2010/main" val="2914803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14597" y="235528"/>
            <a:ext cx="8911687" cy="775855"/>
          </a:xfrm>
        </p:spPr>
        <p:txBody>
          <a:bodyPr/>
          <a:lstStyle/>
          <a:p>
            <a:r>
              <a:rPr lang="ru-RU" b="1" i="1" dirty="0"/>
              <a:t>Информационная технология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82057" y="1011383"/>
            <a:ext cx="10609943" cy="5665188"/>
          </a:xfrm>
          <a:solidFill>
            <a:schemeClr val="bg2"/>
          </a:solidFill>
        </p:spPr>
        <p:txBody>
          <a:bodyPr>
            <a:normAutofit fontScale="92500" lnSpcReduction="10000"/>
          </a:bodyPr>
          <a:lstStyle/>
          <a:p>
            <a:r>
              <a:rPr lang="ru-RU" sz="2900" b="1" i="1" u="sng" dirty="0" smtClean="0"/>
              <a:t>Информационная технология</a:t>
            </a:r>
            <a:r>
              <a:rPr lang="ru-RU" sz="2900" u="sng" dirty="0" smtClean="0"/>
              <a:t> </a:t>
            </a:r>
            <a:r>
              <a:rPr lang="ru-RU" sz="2900" dirty="0" smtClean="0"/>
              <a:t>- процесс, использующий совокупность средств и методов сбора, обработки и передачи данных (первичной информации) для получения информации нового качества о состоянии объекта, процесса или явления (информационного продукта). </a:t>
            </a:r>
          </a:p>
          <a:p>
            <a:r>
              <a:rPr lang="ru-RU" sz="2900" dirty="0" smtClean="0"/>
              <a:t>Понятие технологии включает применение научных и инженерных знаний, для решения практической задачи. Тогда информационной технологией можно считать процесс превращения знаний в информационный ресурс. Целью информационной технологии является производство информации для ее последующего анализа и принятия на его основе решения по выполнению какого-либо действия.</a:t>
            </a:r>
          </a:p>
          <a:p>
            <a:endParaRPr lang="ru-RU" sz="2900" dirty="0" smtClean="0"/>
          </a:p>
          <a:p>
            <a:endParaRPr lang="ru-RU" sz="29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000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/>
              <a:t>Информационная технология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Список действий по работе с информацией может быть достаточно большим: поиск, сбор, обработка, преобразование, хранение, отображение, представление, передача и т.д.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7517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Информационно-коммуникационные техногогии (ИКТ)&#10; - это совокупность методов, устройств и производственных процессов,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6104" y="221672"/>
            <a:ext cx="10505896" cy="6944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0095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0364" y="0"/>
            <a:ext cx="10321636" cy="6909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543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7965" y="20782"/>
            <a:ext cx="10474036" cy="6837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719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220717"/>
            <a:ext cx="8911687" cy="1166649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/>
              <a:t>Средства коммуникационных технологий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54727" y="1387366"/>
            <a:ext cx="10737273" cy="5470634"/>
          </a:xfrm>
        </p:spPr>
        <p:txBody>
          <a:bodyPr>
            <a:noAutofit/>
          </a:bodyPr>
          <a:lstStyle/>
          <a:p>
            <a:r>
              <a:rPr lang="ru-RU" sz="2800" i="1" dirty="0" smtClean="0"/>
              <a:t>Средства </a:t>
            </a:r>
            <a:r>
              <a:rPr lang="ru-RU" sz="2800" i="1" dirty="0"/>
              <a:t>коммуникационных технологий</a:t>
            </a:r>
            <a:r>
              <a:rPr lang="ru-RU" sz="2800" dirty="0"/>
              <a:t> в настоящее время обладают колоссальными информационными возможностями и не менее впечатляющими услугами. Компьютер, снабженный соответствующим программным обеспечением, и средства телекоммуникаций вместе с размещенной на них информацией входят в ту группу средств коммуникационных технологий, с помощью которых мы не только узнаём о проблемах, происходящих вокруг нас, но и получаем дополнительную информацию, открываем для себя новые горизонты, покоряем неизведанные информационные вершины</a:t>
            </a:r>
          </a:p>
        </p:txBody>
      </p:sp>
    </p:spTree>
    <p:extLst>
      <p:ext uri="{BB962C8B-B14F-4D97-AF65-F5344CB8AC3E}">
        <p14:creationId xmlns:p14="http://schemas.microsoft.com/office/powerpoint/2010/main" val="63939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145" y="110837"/>
            <a:ext cx="10681855" cy="6747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28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443</TotalTime>
  <Words>380</Words>
  <Application>Microsoft Office PowerPoint</Application>
  <PresentationFormat>Широкоэкранный</PresentationFormat>
  <Paragraphs>42</Paragraphs>
  <Slides>24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0" baseType="lpstr">
      <vt:lpstr>Arial</vt:lpstr>
      <vt:lpstr>Calibri</vt:lpstr>
      <vt:lpstr>Century Gothic</vt:lpstr>
      <vt:lpstr>Times New Roman</vt:lpstr>
      <vt:lpstr>Wingdings 3</vt:lpstr>
      <vt:lpstr>Легкий дым</vt:lpstr>
      <vt:lpstr>Технические и программные средства коммуникационных технологий </vt:lpstr>
      <vt:lpstr>Презентация PowerPoint</vt:lpstr>
      <vt:lpstr>Информационная технология</vt:lpstr>
      <vt:lpstr>Информационная технология</vt:lpstr>
      <vt:lpstr>Презентация PowerPoint</vt:lpstr>
      <vt:lpstr>Презентация PowerPoint</vt:lpstr>
      <vt:lpstr>Презентация PowerPoint</vt:lpstr>
      <vt:lpstr>Средства коммуникационных технологий</vt:lpstr>
      <vt:lpstr>Презентация PowerPoint</vt:lpstr>
      <vt:lpstr>Презентация PowerPoint</vt:lpstr>
      <vt:lpstr>Презентация PowerPoint</vt:lpstr>
      <vt:lpstr>Технические средства коммуникационных технологий:</vt:lpstr>
      <vt:lpstr>Программные  средства коммуникационных технологий </vt:lpstr>
      <vt:lpstr> Компоненты программных компьютерных средств</vt:lpstr>
      <vt:lpstr>Программное обеспечение информационных технологий</vt:lpstr>
      <vt:lpstr>Презентация PowerPoint</vt:lpstr>
      <vt:lpstr>Программное обеспечение информационных технологий</vt:lpstr>
      <vt:lpstr>Презентация PowerPoint</vt:lpstr>
      <vt:lpstr>Общесистемное ПО</vt:lpstr>
      <vt:lpstr>Базовое ПО             Операционная система (ОС)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25</cp:revision>
  <dcterms:created xsi:type="dcterms:W3CDTF">2023-02-09T16:55:16Z</dcterms:created>
  <dcterms:modified xsi:type="dcterms:W3CDTF">2023-05-04T18:32:54Z</dcterms:modified>
</cp:coreProperties>
</file>