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mopribor.com/" TargetMode="External"/><Relationship Id="rId2" Type="http://schemas.openxmlformats.org/officeDocument/2006/relationships/hyperlink" Target="http://kipi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msketalon.ru/" TargetMode="External"/><Relationship Id="rId5" Type="http://schemas.openxmlformats.org/officeDocument/2006/relationships/hyperlink" Target="http://hi-edu.ru/" TargetMode="External"/><Relationship Id="rId4" Type="http://schemas.openxmlformats.org/officeDocument/2006/relationships/hyperlink" Target="http://www2.emersonproces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060848"/>
            <a:ext cx="8534400" cy="165618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МЕТРОЛОГИЯ. </a:t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ПОНЯТИЯ И ОПРЕДЕЛЕНИЯ</a:t>
            </a:r>
            <a:endParaRPr lang="ru-RU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5229200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Преподаватель НКСЭ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Кривоносова Н.В.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Классификация измерений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b="1" i="1" u="sng" dirty="0" smtClean="0"/>
              <a:t>По условиям, определяющим точность результата</a:t>
            </a:r>
          </a:p>
          <a:p>
            <a:pPr algn="just"/>
            <a:endParaRPr lang="en-US" sz="2600" b="1" i="1" dirty="0" smtClean="0"/>
          </a:p>
          <a:p>
            <a:pPr algn="just"/>
            <a:r>
              <a:rPr lang="ru-RU" sz="2600" b="1" i="1" dirty="0" smtClean="0"/>
              <a:t>Метрологические </a:t>
            </a:r>
            <a:r>
              <a:rPr lang="ru-RU" sz="2600" b="1" i="1" dirty="0" smtClean="0"/>
              <a:t>измерения - </a:t>
            </a:r>
            <a:r>
              <a:rPr lang="ru-RU" sz="2600" i="1" dirty="0" err="1" smtClean="0"/>
              <a:t>измерения</a:t>
            </a:r>
            <a:r>
              <a:rPr lang="ru-RU" sz="2600" i="1" dirty="0" smtClean="0"/>
              <a:t> максимально возможной точности</a:t>
            </a:r>
            <a:r>
              <a:rPr lang="ru-RU" sz="2600" dirty="0" smtClean="0"/>
              <a:t>, достижимой при существующем уровне техники. В этот класс включены все высокоточные измерения и в первую очередь эталонные измерения, связанные с максимально возможной точностью воспроизведения установленных единиц физических величин. </a:t>
            </a:r>
          </a:p>
          <a:p>
            <a:pPr algn="just"/>
            <a:r>
              <a:rPr lang="ru-RU" sz="2600" b="1" i="1" dirty="0" smtClean="0"/>
              <a:t>Технические измерения</a:t>
            </a:r>
            <a:r>
              <a:rPr lang="ru-RU" sz="2600" dirty="0" smtClean="0"/>
              <a:t>, в которых погрешность результата определяется характеристиками средств измерений. Примерами технических измерений являются измерения, выполняемые в процессе производства на промышленных предприятиях, в сфере услуг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Основные понятия и 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i="1" dirty="0" smtClean="0"/>
              <a:t>Результат измерения — </a:t>
            </a:r>
            <a:r>
              <a:rPr lang="ru-RU" sz="2800" dirty="0" smtClean="0"/>
              <a:t>именованное число, найденное путем измерения физической величины. Результат измерения может быть при­нят как действительное значение измеряемой величины. Одна из основных задач измерения - оценка степени приближения или разности между истинным и действительным значениями измеряемой физической величины — погрешности измерения.</a:t>
            </a:r>
          </a:p>
          <a:p>
            <a:endParaRPr lang="ru-RU" dirty="0"/>
          </a:p>
        </p:txBody>
      </p:sp>
      <p:pic>
        <p:nvPicPr>
          <p:cNvPr id="4" name="Picture 8" descr="Приборы неразрушающего контроля Дефектоскоп ВД-ОКО-01 (8699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157192"/>
            <a:ext cx="144016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Основные понятия и 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i="1" dirty="0" smtClean="0"/>
              <a:t>Погрешность измерения — </a:t>
            </a:r>
            <a:r>
              <a:rPr lang="ru-RU" sz="2800" dirty="0" smtClean="0"/>
              <a:t>это отклонение результата измерения от истинного значения измеряемой величины. Погрешность измерения является непосредственной характеристикой точности измерения.</a:t>
            </a:r>
          </a:p>
          <a:p>
            <a:r>
              <a:rPr lang="ru-RU" sz="2800" b="1" i="1" dirty="0" smtClean="0"/>
              <a:t>Точность измерения - </a:t>
            </a:r>
            <a:r>
              <a:rPr lang="ru-RU" sz="2800" dirty="0" smtClean="0"/>
              <a:t>степень близости результата измере­ния к истинному значению измеряемой физической величины.</a:t>
            </a:r>
          </a:p>
          <a:p>
            <a:endParaRPr lang="ru-RU" dirty="0"/>
          </a:p>
        </p:txBody>
      </p:sp>
      <p:pic>
        <p:nvPicPr>
          <p:cNvPr id="4" name="Picture 6" descr="Приборы измерения параметров окружающей среды Анемометры  (143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97152"/>
            <a:ext cx="133191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7" descr="https://encrypted-tbn0.gstatic.com/images?q=tbn:ANd9GcSLOLkz03IP5y7JTo9S4UVLouVAPAq7yHY_lwyQ64gEhFHCUFx__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492896"/>
            <a:ext cx="8794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Основные понятия и 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Класс точности средства измерений</a:t>
            </a:r>
            <a:r>
              <a:rPr lang="ru-RU" sz="2800" dirty="0" smtClean="0"/>
              <a:t> -  это обобщенная 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характеристика средства измерений, выражаемая 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пределами его допускаемых основной 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и дополнительных погрешностей, 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а также другими характеристиками,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 влияющими на точность.</a:t>
            </a:r>
            <a:endParaRPr lang="ru-RU" sz="2800" dirty="0"/>
          </a:p>
        </p:txBody>
      </p:sp>
      <p:pic>
        <p:nvPicPr>
          <p:cNvPr id="4" name="Picture 2" descr="Приборы измерения и регулирования давления ДАТЧИК ДАВЛЕНИЯ МИКРОПРОЦЕССОРНЫЙ С ИНДИКАЦИЕЙ ДДМ-03-МИ, ДДМ-03-МИ-Ех, ДДМ-03-МИ-С (8708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924944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1" descr="https://encrypted-tbn2.gstatic.com/images?q=tbn:ANd9GcSVO-4nWzc-L6KOieJcK__hzNWZfSNfgf-0grnXVsVWQLP3nJmjg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869160"/>
            <a:ext cx="1933575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Основные понятия и 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i="1" dirty="0" smtClean="0"/>
              <a:t>Измерительные преобразователи</a:t>
            </a:r>
            <a:r>
              <a:rPr lang="ru-RU" sz="2400" dirty="0" smtClean="0"/>
              <a:t> - техническое средство, служащее для преобразования измеряемой величины в другую величину или сигнал измерительной информации, удобный для обработки, хранения, индикации или передачи и имеющее нормированные метрологические характеристики. Конструктивно обособленные преобразователи называют также датчиком. Различают:</a:t>
            </a:r>
          </a:p>
          <a:p>
            <a:pPr lvl="1" algn="just"/>
            <a:r>
              <a:rPr lang="ru-RU" sz="2400" dirty="0" smtClean="0"/>
              <a:t>первичные – первые в измерительной цепи, к которым подведена измеряемая величина; </a:t>
            </a:r>
          </a:p>
          <a:p>
            <a:pPr lvl="1" algn="just"/>
            <a:r>
              <a:rPr lang="ru-RU" sz="2400" dirty="0" smtClean="0"/>
              <a:t>промежуточные; передающие; </a:t>
            </a:r>
          </a:p>
          <a:p>
            <a:pPr lvl="1" algn="just"/>
            <a:r>
              <a:rPr lang="ru-RU" sz="2400" dirty="0" smtClean="0"/>
              <a:t>масштабные. </a:t>
            </a:r>
          </a:p>
          <a:p>
            <a:endParaRPr lang="ru-RU" dirty="0"/>
          </a:p>
        </p:txBody>
      </p:sp>
      <p:pic>
        <p:nvPicPr>
          <p:cNvPr id="4" name="Picture 20" descr="https://encrypted-tbn3.gstatic.com/images?q=tbn:ANd9GcRW--LlqvqXRMOMwdDYm_0w5xsGmgPypSI0xTJWwwonYXjnh7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725144"/>
            <a:ext cx="14398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Основные понятия и 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038200"/>
          </a:xfrm>
        </p:spPr>
        <p:txBody>
          <a:bodyPr/>
          <a:lstStyle/>
          <a:p>
            <a:r>
              <a:rPr lang="ru-RU" sz="2400" b="1" i="1" dirty="0" smtClean="0"/>
              <a:t>Мера физической величины</a:t>
            </a:r>
            <a:r>
              <a:rPr lang="ru-RU" sz="2400" dirty="0" smtClean="0"/>
              <a:t> — средство измерений, предназначенное для воспроизведения и (или) хранения физической величины одного или нескольких заданных размеров, значения которых выражены в установленных единицах и известны с необходимой </a:t>
            </a:r>
            <a:r>
              <a:rPr lang="ru-RU" sz="2400" dirty="0" smtClean="0"/>
              <a:t>точностью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789040"/>
            <a:ext cx="5112568" cy="254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Основные понятия и определения 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b="1" i="1" dirty="0" smtClean="0"/>
              <a:t>Измерительный </a:t>
            </a:r>
            <a:r>
              <a:rPr lang="ru-RU" sz="2400" b="1" i="1" dirty="0" smtClean="0"/>
              <a:t>прибор (ИП) — </a:t>
            </a:r>
            <a:r>
              <a:rPr lang="ru-RU" sz="2400" dirty="0" smtClean="0"/>
              <a:t>средство измерений, предназначенное для получения значений измеряемой физической величины в установленном диапазоне, наиболее распространенное СИ, предназначенное для выработки измерительной информации в форме, доступной для восприятия наблюдателем (оператором). Различают ИП аналоговые,  цифровые,  показывающие, регистрирующие самопишущие, печатающие, интегрирующие, суммирующие, сравнения. 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6" name="Picture 24" descr="https://encrypted-tbn0.gstatic.com/images?q=tbn:ANd9GcQKyjW15NUEsJiBWc_16LPvxkjCalzExbTqArJu3XJMMwSCvoOZ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869160"/>
            <a:ext cx="18002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Единство измерений. Метрология</a:t>
            </a:r>
            <a:r>
              <a:rPr lang="ru-RU" sz="3600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i="1" dirty="0" smtClean="0"/>
              <a:t>Метрология</a:t>
            </a:r>
            <a:r>
              <a:rPr lang="ru-RU" sz="2800" dirty="0" smtClean="0"/>
              <a:t> — это учение о мерах, это наука о методах и средствах обеспечения единства измерений и способах достижения требуемой точ­ности. </a:t>
            </a:r>
          </a:p>
          <a:p>
            <a:r>
              <a:rPr lang="ru-RU" sz="2800" b="1" i="1" dirty="0" smtClean="0"/>
              <a:t>Метрология</a:t>
            </a:r>
            <a:r>
              <a:rPr lang="ru-RU" sz="2800" dirty="0" smtClean="0"/>
              <a:t> — наука об измерениях физических величин, методах и средствах обеспечения их единства и способах достижения требуемой точности. Предметом метрологии является извлечение количественной информации о свойствах объектов с заданной точностью и достоверностью. Средством метрологии является совокупность измерений и метрологических стандартов, обеспечивающих требуемую точность.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Единство измерений. Метрология</a:t>
            </a:r>
            <a:r>
              <a:rPr lang="ru-RU" sz="3200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ru-RU" sz="2000" b="1" dirty="0" smtClean="0">
                <a:solidFill>
                  <a:schemeClr val="tx1"/>
                </a:solidFill>
              </a:rPr>
              <a:t>Теоретическая</a:t>
            </a:r>
            <a:r>
              <a:rPr lang="ru-RU" sz="2000" dirty="0" smtClean="0">
                <a:solidFill>
                  <a:schemeClr val="tx1"/>
                </a:solidFill>
              </a:rPr>
              <a:t> - рассматривает общие теоретические проблемы (разработка теории и проблем измерений, физических величин, их единиц, методов измерений).</a:t>
            </a:r>
          </a:p>
          <a:p>
            <a:pPr lvl="1"/>
            <a:r>
              <a:rPr lang="ru-RU" sz="2000" b="1" dirty="0" smtClean="0">
                <a:solidFill>
                  <a:schemeClr val="tx1"/>
                </a:solidFill>
              </a:rPr>
              <a:t>Прикладная</a:t>
            </a:r>
            <a:r>
              <a:rPr lang="ru-RU" sz="2000" dirty="0" smtClean="0">
                <a:solidFill>
                  <a:schemeClr val="tx1"/>
                </a:solidFill>
              </a:rPr>
              <a:t> - изучает вопросы практического применения разработок теоретической метрологии. В её ведении находятся все вопросы метрологического обеспечения.</a:t>
            </a:r>
          </a:p>
          <a:p>
            <a:pPr lvl="1"/>
            <a:r>
              <a:rPr lang="ru-RU" sz="2000" b="1" dirty="0" smtClean="0">
                <a:solidFill>
                  <a:schemeClr val="tx1"/>
                </a:solidFill>
              </a:rPr>
              <a:t>Законодательная</a:t>
            </a:r>
            <a:r>
              <a:rPr lang="ru-RU" sz="2000" dirty="0" smtClean="0">
                <a:solidFill>
                  <a:schemeClr val="tx1"/>
                </a:solidFill>
              </a:rPr>
              <a:t> - устанавливает обязательные технические и юридические требования по применению единиц физической величины, методов и средств измерений. Включает комплексы взаимосвязанных и взаимообусловленных правил, требова­ний и норм, а также другие вопросы, нуждающиеся в регламентации и контроле со стороны государства, направленные на обеспечение единства измерений и единообразия средств измерений.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Единство измерений. Метрология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/>
              <a:t>Поверка </a:t>
            </a:r>
            <a:r>
              <a:rPr lang="ru-RU" sz="2800" dirty="0" smtClean="0"/>
              <a:t>– совокупность действий, выполняемых для определения или оценки погрешностей СИ. </a:t>
            </a:r>
          </a:p>
          <a:p>
            <a:endParaRPr lang="ru-RU" dirty="0"/>
          </a:p>
        </p:txBody>
      </p:sp>
      <p:pic>
        <p:nvPicPr>
          <p:cNvPr id="4" name="Picture 10" descr="пособие по метрологии, стандартизации и сертификации (таблицы, плакаты, слайды, фолии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068960"/>
            <a:ext cx="2952006" cy="219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Основные понятия и 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503920" cy="240600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Физическая величина</a:t>
            </a:r>
            <a:r>
              <a:rPr lang="ru-RU" dirty="0" smtClean="0"/>
              <a:t> — это количественная характеристика объекта или явления в физике, либо результат измерения (имеет размер, размерность, род, значение).</a:t>
            </a:r>
          </a:p>
          <a:p>
            <a:endParaRPr lang="ru-RU" dirty="0"/>
          </a:p>
        </p:txBody>
      </p:sp>
      <p:pic>
        <p:nvPicPr>
          <p:cNvPr id="4" name="Picture 8" descr="https://encrypted-tbn3.gstatic.com/images?q=tbn:ANd9GcQOPu-evhdZ9gkE39vDxSh7788SXDZN9jB9GPh0ZqspZIwdDj8Z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653136"/>
            <a:ext cx="18002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 descr="http://www.mount-everything.com/images/stories/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653136"/>
            <a:ext cx="1730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http://www.instruments.ru/images/Publications/AKIP/AKIP-4113/fig-5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25144"/>
            <a:ext cx="1656184" cy="124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Ресурсы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http://kipia.ru/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http://www.thermopribor.com/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http://www2.emersonprocess.com/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http://hi-edu.ru/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http://www.omsketalon.ru/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Основные понятия и 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574504" cy="485428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Измерение  — </a:t>
            </a:r>
            <a:r>
              <a:rPr lang="ru-RU" i="1" dirty="0" smtClean="0"/>
              <a:t>определение значения физической величины экспериментальным путём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Измерение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smtClean="0"/>
              <a:t>это информационный процесс получения опытным путем численного отношения между данной физической величиной и неко­торым ее значением, принятым за единицу сравнения.</a:t>
            </a:r>
            <a:endParaRPr lang="ru-RU" b="1" i="1" dirty="0" smtClean="0"/>
          </a:p>
          <a:p>
            <a:r>
              <a:rPr lang="ru-RU" b="1" i="1" dirty="0" smtClean="0"/>
              <a:t>Измерение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smtClean="0"/>
              <a:t>это познавательная процедура, включающая определение характеристик материальных объектов с помощью соответствующих измерительных приборов.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17008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Основные понятия и определения </a:t>
            </a:r>
            <a:endParaRPr lang="ru-RU" dirty="0"/>
          </a:p>
        </p:txBody>
      </p:sp>
      <p:pic>
        <p:nvPicPr>
          <p:cNvPr id="4" name="Picture 3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52015"/>
            <a:ext cx="6768752" cy="482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Классификация измерений 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i="1" dirty="0" smtClean="0"/>
              <a:t>Прямое измерение</a:t>
            </a:r>
            <a:r>
              <a:rPr lang="ru-RU" sz="2800" dirty="0" smtClean="0"/>
              <a:t> — </a:t>
            </a:r>
            <a:r>
              <a:rPr lang="ru-RU" sz="2800" dirty="0" err="1" smtClean="0"/>
              <a:t>измерение</a:t>
            </a:r>
            <a:r>
              <a:rPr lang="ru-RU" sz="2800" dirty="0" smtClean="0"/>
              <a:t>, при котором искомое значение физической величины получают непосредственно.</a:t>
            </a:r>
          </a:p>
          <a:p>
            <a:r>
              <a:rPr lang="ru-RU" sz="2800" b="1" i="1" dirty="0" smtClean="0"/>
              <a:t>Косвенное измерение</a:t>
            </a:r>
            <a:r>
              <a:rPr lang="ru-RU" sz="2800" dirty="0" smtClean="0"/>
              <a:t> — определение искомого значения физической величины на основании результатов прямых измерений других физических величин, функционально связанных с искомой величиной.</a:t>
            </a:r>
          </a:p>
          <a:p>
            <a:r>
              <a:rPr lang="ru-RU" sz="2800" dirty="0" smtClean="0"/>
              <a:t> </a:t>
            </a:r>
            <a:r>
              <a:rPr lang="ru-RU" sz="2800" b="1" i="1" dirty="0" smtClean="0"/>
              <a:t>Совместные измерения</a:t>
            </a:r>
            <a:r>
              <a:rPr lang="ru-RU" sz="2800" dirty="0" smtClean="0"/>
              <a:t> — проводимые одновременно измерения двух или нескольких </a:t>
            </a:r>
            <a:r>
              <a:rPr lang="ru-RU" sz="2800" dirty="0" err="1" smtClean="0"/>
              <a:t>неодноимённых</a:t>
            </a:r>
            <a:r>
              <a:rPr lang="ru-RU" sz="2800" dirty="0" smtClean="0"/>
              <a:t> величин для определения зависимости между ними.</a:t>
            </a:r>
          </a:p>
          <a:p>
            <a:r>
              <a:rPr lang="ru-RU" sz="2800" b="1" i="1" dirty="0" smtClean="0"/>
              <a:t>Совокупные измерения</a:t>
            </a:r>
            <a:r>
              <a:rPr lang="ru-RU" sz="2800" dirty="0" smtClean="0"/>
              <a:t> — проводимые одновременно измерения нескольких одноимённых величин, при которых искомые значения величин определяют путем решения системы уравнений, получаемых при измерениях этих величин в различных сочетаниях.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34076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По видам измерений</a:t>
            </a:r>
            <a:endParaRPr lang="ru-RU" sz="24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Классификация измерений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988840"/>
            <a:ext cx="8503920" cy="4110208"/>
          </a:xfrm>
        </p:spPr>
        <p:txBody>
          <a:bodyPr>
            <a:normAutofit/>
          </a:bodyPr>
          <a:lstStyle/>
          <a:p>
            <a:r>
              <a:rPr lang="ru-RU" sz="2200" b="1" i="1" dirty="0" smtClean="0"/>
              <a:t>Метод непосредственной оценки</a:t>
            </a:r>
            <a:r>
              <a:rPr lang="ru-RU" sz="2200" dirty="0" smtClean="0"/>
              <a:t>   — метод измерений, при котором значение величины определяют непосредственно по показывающему средству измерений.</a:t>
            </a:r>
          </a:p>
          <a:p>
            <a:r>
              <a:rPr lang="ru-RU" sz="2200" b="1" i="1" dirty="0" smtClean="0"/>
              <a:t>Метод сравнения с мерой  </a:t>
            </a:r>
            <a:r>
              <a:rPr lang="ru-RU" sz="2200" dirty="0" smtClean="0"/>
              <a:t>— метод измерений, в котором измеряемую величину сравнивают с величиной, воспроизводимой мерой. </a:t>
            </a:r>
          </a:p>
          <a:p>
            <a:pPr>
              <a:buNone/>
            </a:pPr>
            <a:r>
              <a:rPr lang="en-US" sz="2400" b="1" i="1" u="sng" dirty="0" smtClean="0"/>
              <a:t> </a:t>
            </a:r>
            <a:r>
              <a:rPr lang="en-US" sz="2400" b="1" i="1" dirty="0" smtClean="0"/>
              <a:t>     </a:t>
            </a:r>
            <a:r>
              <a:rPr lang="ru-RU" sz="2400" b="1" i="1" u="sng" dirty="0" smtClean="0"/>
              <a:t>По </a:t>
            </a:r>
            <a:r>
              <a:rPr lang="ru-RU" sz="2400" b="1" i="1" u="sng" dirty="0" smtClean="0"/>
              <a:t>отношению к изменению измеряемой </a:t>
            </a:r>
            <a:r>
              <a:rPr lang="en-US" sz="2400" b="1" i="1" u="sng" dirty="0" smtClean="0"/>
              <a:t>  </a:t>
            </a:r>
            <a:r>
              <a:rPr lang="ru-RU" sz="2400" b="1" i="1" u="sng" dirty="0" smtClean="0"/>
              <a:t>величины</a:t>
            </a:r>
            <a:endParaRPr lang="ru-RU" sz="2200" b="1" i="1" dirty="0" smtClean="0"/>
          </a:p>
          <a:p>
            <a:r>
              <a:rPr lang="ru-RU" sz="2200" b="1" i="1" dirty="0" smtClean="0"/>
              <a:t>Статические и динамические измерения</a:t>
            </a:r>
            <a:endParaRPr lang="ru-RU" sz="2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34076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По методам измерений</a:t>
            </a:r>
            <a:endParaRPr lang="ru-RU" sz="2400" b="1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Классификация измерений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n-US" sz="2800" b="1" i="1" dirty="0" smtClean="0"/>
          </a:p>
          <a:p>
            <a:pPr algn="just"/>
            <a:endParaRPr lang="en-US" sz="2200" b="1" i="1" dirty="0" smtClean="0"/>
          </a:p>
          <a:p>
            <a:pPr algn="just"/>
            <a:r>
              <a:rPr lang="ru-RU" sz="2200" b="1" i="1" dirty="0" smtClean="0"/>
              <a:t>Однократное </a:t>
            </a:r>
            <a:r>
              <a:rPr lang="ru-RU" sz="2200" b="1" i="1" dirty="0" smtClean="0"/>
              <a:t>измерение</a:t>
            </a:r>
            <a:r>
              <a:rPr lang="ru-RU" sz="2200" dirty="0" smtClean="0"/>
              <a:t> — </a:t>
            </a:r>
            <a:r>
              <a:rPr lang="ru-RU" sz="2200" dirty="0" err="1" smtClean="0"/>
              <a:t>измерение</a:t>
            </a:r>
            <a:r>
              <a:rPr lang="ru-RU" sz="2200" dirty="0" smtClean="0"/>
              <a:t>, выполненное один раз.</a:t>
            </a:r>
          </a:p>
          <a:p>
            <a:pPr algn="just"/>
            <a:r>
              <a:rPr lang="ru-RU" sz="2200" b="1" i="1" dirty="0" smtClean="0"/>
              <a:t>Многократное измерение</a:t>
            </a:r>
            <a:r>
              <a:rPr lang="ru-RU" sz="2200" dirty="0" smtClean="0"/>
              <a:t> — </a:t>
            </a:r>
            <a:r>
              <a:rPr lang="ru-RU" sz="2200" dirty="0" err="1" smtClean="0"/>
              <a:t>измерение</a:t>
            </a:r>
            <a:r>
              <a:rPr lang="ru-RU" sz="2200" dirty="0" smtClean="0"/>
              <a:t> физической величины одного и того же размера, результат которого получен из нескольких следующих друг за другом измерений, т. е. состоящее из ряда однократных измерений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По числу измерений</a:t>
            </a:r>
            <a:endParaRPr lang="ru-RU" sz="2400" b="1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Классификация измерений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400" b="1" i="1" u="sng" dirty="0" smtClean="0"/>
              <a:t>По результатам измерений</a:t>
            </a:r>
          </a:p>
          <a:p>
            <a:pPr algn="just">
              <a:buNone/>
            </a:pPr>
            <a:endParaRPr lang="en-US" sz="2200" b="1" i="1" dirty="0" smtClean="0"/>
          </a:p>
          <a:p>
            <a:pPr algn="just"/>
            <a:r>
              <a:rPr lang="ru-RU" sz="2200" b="1" i="1" dirty="0" smtClean="0"/>
              <a:t>Абсолютное </a:t>
            </a:r>
            <a:r>
              <a:rPr lang="ru-RU" sz="2200" b="1" i="1" dirty="0" smtClean="0"/>
              <a:t>измерение</a:t>
            </a:r>
            <a:r>
              <a:rPr lang="ru-RU" sz="2200" dirty="0" smtClean="0"/>
              <a:t> — </a:t>
            </a:r>
            <a:r>
              <a:rPr lang="ru-RU" sz="2200" dirty="0" err="1" smtClean="0"/>
              <a:t>измерение</a:t>
            </a:r>
            <a:r>
              <a:rPr lang="ru-RU" sz="2200" dirty="0" smtClean="0"/>
              <a:t>, основанное на прямых измерениях одной или нескольких основных величин.</a:t>
            </a:r>
          </a:p>
          <a:p>
            <a:pPr algn="just"/>
            <a:r>
              <a:rPr lang="ru-RU" sz="2200" b="1" i="1" dirty="0" smtClean="0"/>
              <a:t>Относительное измерение</a:t>
            </a:r>
            <a:r>
              <a:rPr lang="ru-RU" sz="2200" dirty="0" smtClean="0"/>
              <a:t> — </a:t>
            </a:r>
            <a:r>
              <a:rPr lang="ru-RU" sz="2200" dirty="0" err="1" smtClean="0"/>
              <a:t>измерение</a:t>
            </a:r>
            <a:r>
              <a:rPr lang="ru-RU" sz="2200" dirty="0" smtClean="0"/>
              <a:t> отношения величины к одноимённой величине, играющей роль единицы, или измерение изменения величины по отношению к одноимённой величине, принимаемой за исходную</a:t>
            </a:r>
            <a:r>
              <a:rPr lang="ru-RU" sz="2800" dirty="0" smtClean="0"/>
              <a:t>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Классификация измерений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n-US" sz="2200" b="1" i="1" dirty="0" smtClean="0"/>
          </a:p>
          <a:p>
            <a:pPr algn="just"/>
            <a:r>
              <a:rPr lang="ru-RU" sz="2400" b="1" i="1" u="sng" dirty="0" smtClean="0"/>
              <a:t>По точности</a:t>
            </a:r>
          </a:p>
          <a:p>
            <a:pPr algn="just"/>
            <a:endParaRPr lang="en-US" sz="2200" b="1" i="1" dirty="0" smtClean="0"/>
          </a:p>
          <a:p>
            <a:pPr algn="just"/>
            <a:r>
              <a:rPr lang="ru-RU" sz="2200" b="1" i="1" dirty="0" smtClean="0"/>
              <a:t>Равноточные </a:t>
            </a:r>
            <a:r>
              <a:rPr lang="ru-RU" sz="2200" b="1" i="1" dirty="0" smtClean="0"/>
              <a:t>измерения</a:t>
            </a:r>
            <a:r>
              <a:rPr lang="ru-RU" sz="2200" dirty="0" smtClean="0"/>
              <a:t> — однотипные результаты, получаемые при измерениях одним и тем же инструментом или им подобным по точности прибором, одним и тем же (или аналогичным) методом и в тех же условиях.</a:t>
            </a:r>
          </a:p>
          <a:p>
            <a:pPr algn="just"/>
            <a:r>
              <a:rPr lang="ru-RU" sz="2200" b="1" i="1" dirty="0" smtClean="0"/>
              <a:t>Неравноточные измерения</a:t>
            </a:r>
            <a:r>
              <a:rPr lang="ru-RU" sz="2200" dirty="0" smtClean="0"/>
              <a:t> — </a:t>
            </a:r>
            <a:r>
              <a:rPr lang="ru-RU" sz="2200" dirty="0" err="1" smtClean="0"/>
              <a:t>измерения</a:t>
            </a:r>
            <a:r>
              <a:rPr lang="ru-RU" sz="2200" dirty="0" smtClean="0"/>
              <a:t>, произведённые в случае, когда нарушаются эти условия.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</TotalTime>
  <Words>890</Words>
  <Application>Microsoft Office PowerPoint</Application>
  <PresentationFormat>Экран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МЕТРОЛОГИЯ.  ОСНОВНЫЕ ПОНЯТИЯ И ОПРЕДЕЛЕНИЯ</vt:lpstr>
      <vt:lpstr>Основные понятия и определения </vt:lpstr>
      <vt:lpstr>Основные понятия и определения </vt:lpstr>
      <vt:lpstr>Основные понятия и определения </vt:lpstr>
      <vt:lpstr>Классификация измерений </vt:lpstr>
      <vt:lpstr>Классификация измерений </vt:lpstr>
      <vt:lpstr>Классификация измерений </vt:lpstr>
      <vt:lpstr>Классификация измерений </vt:lpstr>
      <vt:lpstr>Классификация измерений </vt:lpstr>
      <vt:lpstr>Классификация измерений </vt:lpstr>
      <vt:lpstr>Основные понятия и определения </vt:lpstr>
      <vt:lpstr>Основные понятия и определения </vt:lpstr>
      <vt:lpstr>Основные понятия и определения </vt:lpstr>
      <vt:lpstr>Основные понятия и определения </vt:lpstr>
      <vt:lpstr>Основные понятия и определения </vt:lpstr>
      <vt:lpstr>Основные понятия и определения </vt:lpstr>
      <vt:lpstr>Единство измерений. Метрология.</vt:lpstr>
      <vt:lpstr>Единство измерений. Метрология.</vt:lpstr>
      <vt:lpstr>Единство измерений. Метрология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</cp:revision>
  <dcterms:modified xsi:type="dcterms:W3CDTF">2014-04-30T08:29:08Z</dcterms:modified>
</cp:coreProperties>
</file>