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21" r:id="rId3"/>
    <p:sldId id="320" r:id="rId4"/>
    <p:sldId id="257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mopribor.com/" TargetMode="External"/><Relationship Id="rId2" Type="http://schemas.openxmlformats.org/officeDocument/2006/relationships/hyperlink" Target="http://kipi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msketalon.ru/" TargetMode="External"/><Relationship Id="rId5" Type="http://schemas.openxmlformats.org/officeDocument/2006/relationships/hyperlink" Target="http://hi-edu.ru/" TargetMode="External"/><Relationship Id="rId4" Type="http://schemas.openxmlformats.org/officeDocument/2006/relationships/hyperlink" Target="http://www2.emersonprocess.com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22514"/>
          </a:xfrm>
        </p:spPr>
        <p:txBody>
          <a:bodyPr>
            <a:noAutofit/>
          </a:bodyPr>
          <a:lstStyle/>
          <a:p>
            <a:r>
              <a:rPr lang="ru-RU" sz="6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измерения температуры</a:t>
            </a:r>
            <a:endParaRPr lang="ru-RU" sz="6000" b="1" i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00200"/>
            <a:ext cx="8568952" cy="4525963"/>
          </a:xfrm>
        </p:spPr>
        <p:txBody>
          <a:bodyPr>
            <a:normAutofit/>
          </a:bodyPr>
          <a:lstStyle/>
          <a:p>
            <a:pPr marL="26988" indent="0">
              <a:lnSpc>
                <a:spcPct val="80000"/>
              </a:lnSpc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085184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НКСЭ</a:t>
            </a: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Кривоносова Н.В.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Электрические термометры сопротивления</a:t>
            </a:r>
            <a:endParaRPr lang="ru-RU" sz="4000" b="1" i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7467600" cy="4525963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Изготавливают 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платиновые термометры сопротивления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(ТСП) для температур от –200 до +650 </a:t>
            </a:r>
            <a:r>
              <a:rPr lang="ru-RU" sz="29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0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 и 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медные термометры сопротивления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(ТСМ) для температур от –50 до +180 </a:t>
            </a:r>
            <a:r>
              <a:rPr lang="ru-RU" sz="29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0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С.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Электрические термометры сопротивления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7467600" cy="4525963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Полупроводниковые термометры сопротивления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которые называются </a:t>
            </a:r>
            <a:r>
              <a:rPr lang="ru-RU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термисторами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или </a:t>
            </a:r>
            <a:r>
              <a:rPr lang="ru-RU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терморезисторами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применяются для измерения температуры в интервале от –90 до +180 </a:t>
            </a:r>
            <a:r>
              <a:rPr lang="ru-RU" sz="29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0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С.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Электрические </a:t>
            </a: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термометры сопротивления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7467600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Приборы, работающие в комплекте с термометрами сопротивления: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/>
            </a:r>
            <a:b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- уравновешенные мосты,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- неуравновешенные мосты,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- логометры. 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r>
              <a:rPr lang="ru-RU" sz="4000" b="1" i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термоЭлектрические</a:t>
            </a: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термометры (термопары)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280920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3200" dirty="0" smtClean="0">
                <a:solidFill>
                  <a:srgbClr val="320E04"/>
                </a:solidFill>
                <a:cs typeface="Arial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Спай термопары с температурой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</a:t>
            </a:r>
            <a:r>
              <a:rPr lang="ru-RU" sz="3600" baseline="-25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1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называется </a:t>
            </a:r>
            <a:r>
              <a:rPr lang="ru-RU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горячим или рабочим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а спай с </a:t>
            </a: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</a:t>
            </a:r>
            <a:r>
              <a:rPr lang="ru-RU" sz="3600" baseline="-25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0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– </a:t>
            </a:r>
            <a:r>
              <a:rPr lang="ru-RU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холодным или свободным. </a:t>
            </a:r>
          </a:p>
          <a:p>
            <a:pPr marL="0" indent="0">
              <a:spcBef>
                <a:spcPct val="0"/>
              </a:spcBef>
              <a:buNone/>
            </a:pPr>
            <a:endParaRPr lang="ru-RU" sz="29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ТермоЭДС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термопары есть функция двух температур: </a:t>
            </a:r>
          </a:p>
          <a:p>
            <a:pPr marL="0" indent="0">
              <a:spcBef>
                <a:spcPct val="0"/>
              </a:spcBef>
              <a:buNone/>
            </a:pPr>
            <a:endParaRPr lang="ru-RU" sz="29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E</a:t>
            </a:r>
            <a:r>
              <a:rPr lang="ru-RU" sz="3600" i="1" baseline="-25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AB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= </a:t>
            </a:r>
            <a:r>
              <a:rPr lang="ru-RU" sz="3600" i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f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(</a:t>
            </a:r>
            <a:r>
              <a:rPr lang="ru-RU" sz="3600" i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</a:t>
            </a:r>
            <a:r>
              <a:rPr lang="ru-RU" sz="3600" baseline="-250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l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</a:t>
            </a:r>
            <a:r>
              <a:rPr lang="ru-RU" sz="3600" baseline="-25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0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).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</a:p>
          <a:p>
            <a:pPr marL="0" indent="0">
              <a:spcBef>
                <a:spcPct val="0"/>
              </a:spcBef>
              <a:buNone/>
            </a:pPr>
            <a:endParaRPr lang="ru-RU" sz="3200" dirty="0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4400" b="1" i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термоЭлектрические</a:t>
            </a:r>
            <a:r>
              <a:rPr lang="ru-RU" sz="44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термометры (термопары)</a:t>
            </a:r>
            <a:endParaRPr lang="ru-RU" dirty="0"/>
          </a:p>
        </p:txBody>
      </p:sp>
      <p:pic>
        <p:nvPicPr>
          <p:cNvPr id="4" name="Picture 7" descr="q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844824"/>
            <a:ext cx="4608512" cy="4392884"/>
          </a:xfrm>
        </p:spPr>
      </p:pic>
      <p:sp>
        <p:nvSpPr>
          <p:cNvPr id="5" name="TextBox 4"/>
          <p:cNvSpPr txBox="1"/>
          <p:nvPr/>
        </p:nvSpPr>
        <p:spPr>
          <a:xfrm>
            <a:off x="4860032" y="1844824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Электрическая схема термоэлектрического преобразователя (термопара)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4000" b="1" i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термоЭлектрические</a:t>
            </a: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термометры (термопары)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Приборы, работающие в комплекте с термопарами: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  </a:t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- магнитоэлектрические милливольтметры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;</a:t>
            </a:r>
            <a:endParaRPr lang="ru-RU" sz="29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- автоматические потенциометры.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4000" b="1" i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термоЭлектрические</a:t>
            </a: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термометры (термопары)</a:t>
            </a:r>
            <a:endParaRPr lang="ru-RU" sz="4000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73004"/>
            <a:ext cx="8280920" cy="46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48478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Стандартные градуировки термопар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4000" b="1" i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термоЭлектрические</a:t>
            </a: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термометры (термопары)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Термопреобразователи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с унифицированным выходным сигналом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4" descr="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5256882" cy="410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3284984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8" algn="ctr"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ТХАУ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Метран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-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271,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ТСМУ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Метран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-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74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4000" b="1" i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термоЭлектрические</a:t>
            </a: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термометры (термопары)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352928" cy="4525963"/>
          </a:xfrm>
        </p:spPr>
        <p:txBody>
          <a:bodyPr>
            <a:normAutofit/>
          </a:bodyPr>
          <a:lstStyle/>
          <a:p>
            <a:pPr marL="26988" algn="ctr">
              <a:defRPr/>
            </a:pPr>
            <a:r>
              <a:rPr lang="ru-RU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ТХАУ </a:t>
            </a:r>
            <a:r>
              <a:rPr lang="ru-RU" sz="2900" u="sng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Метран</a:t>
            </a:r>
            <a:r>
              <a:rPr lang="en-US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</a:t>
            </a:r>
            <a:r>
              <a:rPr lang="ru-RU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271, ТСМУ </a:t>
            </a:r>
            <a:r>
              <a:rPr lang="ru-RU" sz="2900" u="sng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Метран</a:t>
            </a:r>
            <a:r>
              <a:rPr lang="en-US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</a:t>
            </a:r>
            <a:r>
              <a:rPr lang="ru-RU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74</a:t>
            </a:r>
          </a:p>
          <a:p>
            <a:pPr>
              <a:buNone/>
            </a:pPr>
            <a:r>
              <a:rPr lang="ru-RU" sz="2900" dirty="0" smtClean="0">
                <a:cs typeface="Arial" charset="0"/>
              </a:rPr>
              <a:t>   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Чувствительный элемент первичного преобразователя и встроенный в головку датчика измерительный преобразователь преобразуют измеряемую температуру в унифицированный токовый выходной сигнал, что дает возможность построения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АСУ ТП без применения дополнительных нормирующих преобразователей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4000" b="1" i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термоЭлектрические</a:t>
            </a: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термометры (термопары)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7467600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   </a:t>
            </a: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ТХАУ </a:t>
            </a:r>
            <a:r>
              <a:rPr lang="ru-RU" sz="3200" u="sng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Метран</a:t>
            </a: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</a:t>
            </a: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271, ТСМУ </a:t>
            </a:r>
            <a:r>
              <a:rPr lang="ru-RU" sz="3200" u="sng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Метран</a:t>
            </a: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</a:t>
            </a: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74</a:t>
            </a:r>
          </a:p>
          <a:p>
            <a:endParaRPr lang="ru-RU" sz="3200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Использование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термопреобразователей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допускается в нейтральных и агрессивных средах, по отношению к которым материал защитной  арматуры является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коррозионностойким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b="1" i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800" cap="all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Измерение температуры</a:t>
            </a:r>
          </a:p>
          <a:p>
            <a:pPr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2 измерение температуры контактным способом</a:t>
            </a:r>
          </a:p>
          <a:p>
            <a:pPr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3 манометрические термометры</a:t>
            </a:r>
          </a:p>
          <a:p>
            <a:pPr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4 электрические термометры сопротивления</a:t>
            </a:r>
          </a:p>
          <a:p>
            <a:pPr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5 термоэлектрические термометры (термопары)</a:t>
            </a:r>
          </a:p>
          <a:p>
            <a:pPr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6 интеллектуальные преобразователи температуры</a:t>
            </a:r>
          </a:p>
          <a:p>
            <a:pPr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7 термометры цифровые малогабаритные</a:t>
            </a:r>
          </a:p>
          <a:p>
            <a:pPr marL="550926" indent="-514350"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8 Бесконтактное измерение температуры</a:t>
            </a:r>
          </a:p>
          <a:p>
            <a:pPr marL="550926" indent="-514350"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9 пирометры</a:t>
            </a:r>
          </a:p>
          <a:p>
            <a:pPr marL="550926" indent="-514350"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10 универсальная система измерения температуры</a:t>
            </a:r>
          </a:p>
          <a:p>
            <a:pPr marL="550926" indent="-514350"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11 бесконтактные инфракрасные датчики</a:t>
            </a:r>
          </a:p>
          <a:p>
            <a:pPr marL="550926" indent="-514350"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12 одноцветные пирометры</a:t>
            </a:r>
          </a:p>
          <a:p>
            <a:pPr marL="550926" indent="-514350"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13 пирометры спектрального отношения</a:t>
            </a:r>
          </a:p>
          <a:p>
            <a:pPr marL="550926" indent="-514350"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14 оптоволоконные пирометры спектрального отношения</a:t>
            </a:r>
          </a:p>
          <a:p>
            <a:pPr marL="550926" indent="-514350">
              <a:buNone/>
            </a:pPr>
            <a:r>
              <a:rPr lang="ru-RU" sz="2800" i="1" cap="all" dirty="0" smtClean="0">
                <a:solidFill>
                  <a:schemeClr val="accent1">
                    <a:lumMod val="50000"/>
                  </a:schemeClr>
                </a:solidFill>
              </a:rPr>
              <a:t>15 вопросы</a:t>
            </a:r>
          </a:p>
          <a:p>
            <a:pPr marL="550926" indent="-514350">
              <a:buNone/>
            </a:pPr>
            <a:endParaRPr lang="ru-RU" sz="2800" i="1" cap="al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50926" indent="-514350">
              <a:buAutoNum type="arabicPlain" startAt="8"/>
            </a:pPr>
            <a:endParaRPr lang="ru-RU" sz="2800" i="1" cap="all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Интеллектуальные преобразователи температуры</a:t>
            </a:r>
            <a:endParaRPr lang="ru-RU" sz="4000" b="1" i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6" descr="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351" b="15335"/>
          <a:stretch>
            <a:fillRect/>
          </a:stretch>
        </p:blipFill>
        <p:spPr bwMode="auto">
          <a:xfrm>
            <a:off x="971600" y="1900716"/>
            <a:ext cx="2803305" cy="4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9992" y="1844824"/>
            <a:ext cx="32403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8" algn="ctr">
              <a:defRPr/>
            </a:pP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Метран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281</a:t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Метран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28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6</a:t>
            </a:r>
            <a:endParaRPr lang="ru-RU" sz="29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Интеллектуальные преобразователи температуры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cs typeface="Arial" charset="0"/>
              </a:rPr>
              <a:t> 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Интеллектуальные преобразователи температуры (ИПТ) Метран-280: </a:t>
            </a:r>
            <a:b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</a:b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Метран-281, Метран-286 предназначены для точных измерений температуры нейтральных, а также агрессивных сред по отношению к которым материал защитной арматуры является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коррозионностойким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endParaRPr lang="ru-RU" sz="2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Интеллектуальные преобразователи температуры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Управление ИПТ осуществляется дистанционно, при этом обеспечивается настройка датчика: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выбор его основных параметров;</a:t>
            </a:r>
          </a:p>
          <a:p>
            <a:pPr marL="0" indent="0">
              <a:buNone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перенастройка диапазонов измерений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;</a:t>
            </a:r>
            <a:endParaRPr lang="ru-RU" sz="31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0" indent="0">
              <a:buNone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запрос информации о самом ИПТ (типе, модели, серийном номере, максимальном и минимальном диапазонах измерений, фактическом диапазоне измерений).</a:t>
            </a: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Интеллектуальные преобразователи температуры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7467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cs typeface="Arial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В Метран-280 реализовано три единицы измерения температуры: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градусы Цельсия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en-US" sz="29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градусы Кельвина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К;</a:t>
            </a:r>
          </a:p>
          <a:p>
            <a:pPr marL="0" indent="0">
              <a:buFontTx/>
              <a:buChar char="-"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градусы Фаренгейта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F.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Диапазон измеряемых температур от 0 до 1000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9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Интеллектуальные преобразователи температуры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Конструктивно Метран-280 состоит из </a:t>
            </a:r>
            <a:r>
              <a:rPr lang="ru-RU" sz="31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термозонда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и электронного модуля, встроенного в корпус соединительной головки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В качестве первичного </a:t>
            </a:r>
            <a:r>
              <a:rPr lang="ru-RU" sz="31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термопреобразователя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используются чувствительные элементы из </a:t>
            </a:r>
            <a:r>
              <a:rPr lang="ru-RU" sz="31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термопарного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кабеля КТМС (ХА) или резистивные чувствительные элементы из платиновой проволоки.</a:t>
            </a: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63272" cy="922114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Интеллектуальные преобразователи температуры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746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cs typeface="Arial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При обнаружении неисправности в режиме самодиагностики выходной сигнал устанавливается в состояние, соответствующее нижнему (</a:t>
            </a:r>
            <a:r>
              <a:rPr lang="en-US" sz="2900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I</a:t>
            </a:r>
            <a:r>
              <a:rPr lang="ru-RU" sz="2900" baseline="-250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вых</a:t>
            </a:r>
            <a:r>
              <a:rPr lang="ru-RU" sz="2900" baseline="-25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≤ 3,77 мА) сигналу тревоги.</a:t>
            </a:r>
          </a:p>
          <a:p>
            <a:pPr marL="0" indent="0">
              <a:buNone/>
            </a:pPr>
            <a:endParaRPr lang="ru-RU" sz="29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В Метран-280 реализован режим защиты настроек датчика от несанкционированного доступа.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Термометры цифровые малогабаритные</a:t>
            </a:r>
            <a:endParaRPr lang="ru-RU" sz="4000" dirty="0"/>
          </a:p>
        </p:txBody>
      </p:sp>
      <p:pic>
        <p:nvPicPr>
          <p:cNvPr id="4" name="Рисунок 7" descr="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608409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566124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8"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ТЦМ  9210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Термометры цифровые малогабаритные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746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Термометры ТЦМ 9210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предлагаются для замены жидкостных стеклянных термометров (ртутных и др.). ТЦМ 9210 обеспечивают четкую индикацию температуры в условиях слабой освещенности.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Термометры цифровые малогабаритные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Термометры цифровые малогабаритные </a:t>
            </a:r>
            <a:endParaRPr lang="en-US" sz="31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0" indent="0">
              <a:buNone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ТЦМ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9210 предназначены для измерений температуры сыпучих, жидких и газообразных сред посредством погружения </a:t>
            </a:r>
            <a:r>
              <a:rPr lang="ru-RU" sz="31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термопреобразователей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в среду (</a:t>
            </a:r>
            <a:r>
              <a:rPr lang="ru-RU" sz="31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погружные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измерения) или для контактных измерений температуры поверхностей (поверхностные измерения) с представлением измеряемой температуры на цифровом табло электронного блока.</a:t>
            </a:r>
            <a:endParaRPr lang="ru-RU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Термометры цифровые малогабаритные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Термометры применяются при научных исследованиях, в технологических процессах в горнодобывающей, нефтяной, деревоперерабатывающей, пищевой и других отраслях промышленности.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Диапазон измеряемых температур от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50 до  +1800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9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Измерение температуры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8" indent="0"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Приборы для измерения температуры делятся на две группы: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endParaRPr lang="ru-RU" sz="28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26988" indent="0"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контактные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- имеет место надежный тепловой контакт чувствительного элемента прибора с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 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объектом измерения;</a:t>
            </a:r>
          </a:p>
          <a:p>
            <a:pPr marL="26988" indent="0"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бесконтактные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- чувствительный элемент термометра в процессе измерения не имеет непосредственного соприкосновения с измеряемой средой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Термометры цифровые малогабаритные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Термометры состоят из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термопреобразователя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(ТТЦ), электронного блока и сетевого блока питания.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ТТЦ состоит из чувствительного элемента (ЧЭ) с защитной оболочкой, внутренних соединительных проводов и внешних выводов, позволяющих осуществить подключение к электронному блоку термометра.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Термометры цифровые малогабаритные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В качестве ЧЭ в ТТЦ термометров используются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термопреобразователи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сопротивления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Pt100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преобразователи термоэлектрические ТХА(К).</a:t>
            </a:r>
          </a:p>
          <a:p>
            <a:pPr marL="0" indent="0">
              <a:buNone/>
            </a:pPr>
            <a:endParaRPr lang="ru-RU" sz="29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Электронный блок предназначен для преобразования сигнала, поступающего с выхода ТТЦ в сигнал измерительной информации, который высвечивается на цифровом табло.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Бесконтактное  Измерение температуры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К бесконтактным приборам относятся пирометры излучения: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1. 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Пирометры частичного излучения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(яркостные, оптические), основанные на изменении интенсивности монохроматического излучения тел в зависимости от температуры.</a:t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Предел измерений от 800 до 6000 </a:t>
            </a:r>
            <a:r>
              <a:rPr lang="en-US" sz="29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  <a:endParaRPr lang="ru-RU" sz="29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Бесконтактное  Измерение температуры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2. 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Радиационные пирометры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- основаны на зависимости мощности излучения нагретого тела от его температуры. </a:t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Предел от 20 до 2000 </a:t>
            </a:r>
            <a:r>
              <a:rPr lang="en-US" sz="29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  <a:endParaRPr lang="ru-RU" sz="29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Бесконтактное  Измерение температуры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3. 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Цветовые пирометры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основаны на зависимости отношения интенсивностей излучения на двух длинах волн от температуры тела. </a:t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Пределы  измерения от 200 до 3800 </a:t>
            </a:r>
            <a:r>
              <a:rPr lang="en-US" sz="29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С.</a:t>
            </a:r>
            <a:endParaRPr lang="ru-RU" sz="29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пирометры</a:t>
            </a:r>
            <a:endParaRPr lang="ru-RU" sz="4000" dirty="0"/>
          </a:p>
        </p:txBody>
      </p:sp>
      <p:pic>
        <p:nvPicPr>
          <p:cNvPr id="5" name="Содержимое 4" descr="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003"/>
          <a:stretch>
            <a:fillRect/>
          </a:stretch>
        </p:blipFill>
        <p:spPr bwMode="auto">
          <a:xfrm>
            <a:off x="323528" y="1628800"/>
            <a:ext cx="32461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3928" y="1916832"/>
            <a:ext cx="46085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8" algn="ctr">
              <a:lnSpc>
                <a:spcPct val="150000"/>
              </a:lnSpc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Переносные пирометры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ST20/30Pro, ST60/80ProPlus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пирометры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Autofit/>
          </a:bodyPr>
          <a:lstStyle/>
          <a:p>
            <a:pPr marL="26988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Переносные пирометры</a:t>
            </a:r>
            <a:r>
              <a:rPr lang="en-US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ST20/30Pro, ST60/80ProPlus</a:t>
            </a:r>
            <a:endParaRPr lang="ru-RU" sz="2900" u="sng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Быстродействующие, компактные и легкие пирометры пистолетного типа обеспечивают бесконтактные точные измерения температуры малых, вредных, опасных и труднодоступных объектов, просты и удобны в эксплуатации.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пирометры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33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Переносные пирометры</a:t>
            </a:r>
            <a:r>
              <a:rPr lang="en-US" sz="33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ST20/30Pro, ST60/80ProPlus</a:t>
            </a:r>
            <a:endParaRPr lang="ru-RU" sz="33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Диапазон измеряемых температур от 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32 до  +760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3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Погрешность в диапазоне от 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32 до +26 </a:t>
            </a:r>
            <a:r>
              <a:rPr lang="en-US" sz="33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  <a:endParaRPr lang="en-US" sz="33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Прицел: лазерный.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Спектральная чувствительность: 7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18 мкм.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Время отклика: 500 мс.</a:t>
            </a:r>
          </a:p>
          <a:p>
            <a:pPr marL="179388" indent="-179388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Индикатор: ЖК-дисплей с подсветкой и разрешением;  0,1 </a:t>
            </a:r>
            <a:r>
              <a:rPr lang="en-US" sz="33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ST60Pro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Температура окружающей среды: 0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50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33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0</a:t>
            </a: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</a:p>
          <a:p>
            <a:endParaRPr lang="ru-RU" sz="33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пирометры</a:t>
            </a:r>
            <a:endParaRPr lang="ru-RU" sz="4000" dirty="0"/>
          </a:p>
        </p:txBody>
      </p:sp>
      <p:pic>
        <p:nvPicPr>
          <p:cNvPr id="4" name="Рисунок 5" descr="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086"/>
          <a:stretch>
            <a:fillRect/>
          </a:stretch>
        </p:blipFill>
        <p:spPr bwMode="auto">
          <a:xfrm>
            <a:off x="323528" y="1500920"/>
            <a:ext cx="4968552" cy="479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36096" y="22048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8" algn="ctr">
              <a:defRPr/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Raynger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3i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пирометры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9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Raynger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3i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серия бесконтактных инфракрасных термометров пистолетного типа с точным визированием, имеющих широкие диапазоны измерений, различные оптические и спектральные характеристики, большое разнообразие функции, что позволяет выбрать пирометр в соответствии с его назначением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4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Измерение температуры контактным способом </a:t>
            </a:r>
            <a:r>
              <a:rPr lang="ru-RU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40560"/>
          </a:xfrm>
        </p:spPr>
        <p:txBody>
          <a:bodyPr>
            <a:normAutofit fontScale="62500" lnSpcReduction="20000"/>
          </a:bodyPr>
          <a:lstStyle/>
          <a:p>
            <a:pPr marL="26988" indent="0">
              <a:lnSpc>
                <a:spcPct val="120000"/>
              </a:lnSpc>
              <a:buNone/>
            </a:pPr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marL="26988" indent="0">
              <a:lnSpc>
                <a:spcPct val="120000"/>
              </a:lnSpc>
              <a:buNone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Классификация по принципу действия:</a:t>
            </a:r>
          </a:p>
          <a:p>
            <a:pPr marL="26988" indent="0">
              <a:lnSpc>
                <a:spcPct val="120000"/>
              </a:lnSpc>
              <a:buNone/>
            </a:pPr>
            <a:endParaRPr lang="ru-RU" sz="46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26988" indent="0">
              <a:lnSpc>
                <a:spcPct val="120000"/>
              </a:lnSpc>
              <a:buNone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1. </a:t>
            </a:r>
            <a:r>
              <a:rPr lang="ru-RU" sz="46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Термометры расширения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 принцип действия основан на изменении объема жидкости (жидкостные) или линейных размеров твердых тел (биметаллические) при изменении температуры. </a:t>
            </a:r>
            <a:br>
              <a:rPr lang="ru-RU" sz="46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sz="46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Предел измерения от минус 190°С до плюс 600 °С.</a:t>
            </a:r>
          </a:p>
          <a:p>
            <a:pPr marL="26988" indent="0">
              <a:lnSpc>
                <a:spcPct val="90000"/>
              </a:lnSpc>
              <a:buNone/>
            </a:pPr>
            <a:endParaRPr lang="ru-RU" sz="46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26988" indent="0">
              <a:lnSpc>
                <a:spcPct val="90000"/>
              </a:lnSpc>
              <a:buNone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</a:t>
            </a:r>
            <a:endParaRPr lang="ru-RU" sz="4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пирометры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9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Raynger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3i</a:t>
            </a:r>
            <a:endParaRPr lang="ru-RU" sz="29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- 2М и 1М (высокотемпературные модели)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для литейного и металлургического производства: в процессах рафинирования, литья и обработки чугуна, стали и других металлов, для химического и нефтехимического производства;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LT, LR (низкотемпературные модели)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для контроля температуры при производстве бумаги, резины, асфальта, кровельного материала.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пирометры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800" dirty="0" smtClean="0">
                <a:cs typeface="Arial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В пирометрах серии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Raynger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3i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предусмотрено: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память на 100 измерений;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сигнализация верхнего и нижнего пределов измерений;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микропроцессорная обработка сигналов;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выход на компьютер, самописец, портативный принтер;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компенсация отраженной энергии фона.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пирометры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Raynger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3i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Для модели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LT, LR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диапазон измеряемых температур от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30 до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+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1200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9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спектральная чувствительность 8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14 мкм.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Для модели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2M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диапазон измеряемых температур от 200 до 1800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9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спектральная чувствительность 1,53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1,74 мкм. </a:t>
            </a:r>
            <a:endParaRPr lang="ru-RU" sz="29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Универсальная система </a:t>
            </a:r>
            <a:b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измерения температуры</a:t>
            </a:r>
            <a:endParaRPr lang="ru-RU" sz="4000" b="1" i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9" descr="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729"/>
          <a:stretch>
            <a:fillRect/>
          </a:stretch>
        </p:blipFill>
        <p:spPr bwMode="auto">
          <a:xfrm>
            <a:off x="323528" y="1628800"/>
            <a:ext cx="6872611" cy="376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55892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8"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THERMALERT GP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Универсальная система </a:t>
            </a:r>
            <a:b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измерения температуры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smtClean="0">
                <a:cs typeface="Arial" charset="0"/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Thermalert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GP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 универсальная система для непрерывного измерения температуры, в состав которой входит компактный недорогой монитор и инфракрасный датчик GPR и GPM.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При необходимости монитор оснащается релейным модулем для сигнализации по двум точкам, а также обеспечивает питание датчика.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Универсальная система </a:t>
            </a:r>
            <a:b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измерения температуры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Инфракрасные датчики необходимы в таких областях, где контактное измерение температуры повредит поверхность, например, пластиковой пленки, или загрязнит продукт, а также для измерения температуры двигающихся или труднодоступных объектов.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Универсальная система </a:t>
            </a:r>
            <a:b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измерения температуры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424936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900" dirty="0" smtClean="0">
                <a:cs typeface="Arial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В пирометрах серии </a:t>
            </a:r>
            <a:r>
              <a:rPr lang="ru-RU" sz="29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Thermalert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GP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параметры монитора и датчика устанавливаются с клавиатуры монитора;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обеспечена обработка результатов измерений: фиксация пиковых значений, вычисление средней температуры, компенсация температуры окружающей среды;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предусмотрена стандартная или фокусная оптика;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Универсальная система </a:t>
            </a:r>
            <a:b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измерения температуры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диапазоны сигнализации устанавливаются оператором;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имеется возможность работы монитора GP с другими инфракрасными пирометрами фирмы </a:t>
            </a:r>
            <a:r>
              <a:rPr lang="ru-RU" sz="2900" u="sng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Raytek</a:t>
            </a:r>
            <a:r>
              <a:rPr lang="ru-RU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например, </a:t>
            </a:r>
            <a:r>
              <a:rPr lang="ru-RU" sz="2900" u="sng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Thermalert</a:t>
            </a:r>
            <a:r>
              <a:rPr lang="ru-RU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C</a:t>
            </a:r>
            <a:r>
              <a:rPr lang="en-US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l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и </a:t>
            </a:r>
            <a:r>
              <a:rPr lang="ru-RU" sz="2900" u="sng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Thermalert</a:t>
            </a:r>
            <a:r>
              <a:rPr lang="ru-RU" sz="29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TX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Диапазон измеряемых температур от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18 до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+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538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9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º0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Бесконтактные инфракрасные датчики</a:t>
            </a:r>
            <a:endParaRPr lang="ru-RU" sz="4000" b="1" i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6" descr="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82" y="1844824"/>
            <a:ext cx="53328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3645024"/>
            <a:ext cx="29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THERMALERT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Бесконтактные инфракрасные датчики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Стационарные бесконтактные инфракрасные датчики серии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Thermalert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ТХ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предназначены для бесконтактного измерения температуры труднодоступных объектов и подключаются по двухпроводной линии связи к монитору, например,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Thermalert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GP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/>
          <a:lstStyle/>
          <a:p>
            <a:endParaRPr lang="ru-RU" sz="29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2. 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Манометрические термометры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 принцип действия основан на изменении давления жидкостей, парожидкостной смеси или газа в замкнутом объеме при изменении температуры. </a:t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Пределы измерения от минус 150 °С до плюс 600 °С.</a:t>
            </a:r>
            <a:endParaRPr lang="ru-RU" sz="29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4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Измерение температуры контактным способом </a:t>
            </a:r>
            <a:r>
              <a:rPr lang="ru-RU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Бесконтактные инфракрасные датчики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Thermalert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ТХ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Для модели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LT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диапазон измеряемых температур от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18 до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+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500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спектральная чувствительность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8–14 мкм.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Для модели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LTO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диапазон измеряемых температур от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0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до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500 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спектральная чувствительность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8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14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мкм.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Для модели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MT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диапазон измеряемых температур от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200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до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1000 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 спектральная чувствительность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3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,9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Одноцветные пирометры</a:t>
            </a:r>
            <a:endParaRPr lang="ru-RU" sz="4000" b="1" i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10" descr="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35966"/>
            <a:ext cx="4421139" cy="50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24208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8"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Marathon MA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Пирометры спектрального отношения</a:t>
            </a:r>
            <a:endParaRPr lang="ru-RU" sz="4000" b="1" i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11" descr="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379"/>
          <a:stretch>
            <a:fillRect/>
          </a:stretch>
        </p:blipFill>
        <p:spPr bwMode="auto">
          <a:xfrm>
            <a:off x="-1" y="1772816"/>
            <a:ext cx="866648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594928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8"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Marathon MR1S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44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Пирометры спектрального отношения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460432" cy="4525963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cs typeface="Arial" charset="0"/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Marathon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MR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1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S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Стационарные инфракрасные пирометры спектрального отношения серии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Marathon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MR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1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 используют двухцветный метод измерения для получения высокой точности при работе с высокими температурами. Пирометры MR1S имеют улучшенную электронно-оптическую систему, "интеллектуальную" электронику, которые размещаются в прочном, компактном корпусе.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4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Пирометры спектрального отношения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Marathon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MR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1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S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Эти пирометры – идеальное решение при измерении температуры в загазованных, задымленных зонах, движущихся объектов или очень маленьких объектов, поэтому находят применение в различных отраслях промышленности: плавке руды, выплавке и обработке металлов, нагреве в печах различных типов, в том числе индукционных, выращивании кристаллов и др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Пирометры спектрального отношения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В пирометрах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MarathonMR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1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предусмотрено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одно - или двухцветный режим измерения;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изменяемое фокусное расстояние;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высокоскоростной процессор;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программное обеспечение для "полевой " калибровки и диагностики;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уникальное предупреждение о 'грязной' линзе;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программное обеспечение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Marathon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DataTemp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ru-RU" sz="3200" dirty="0" smtClean="0">
              <a:solidFill>
                <a:schemeClr val="bg1"/>
              </a:solidFill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Пирометры спектрального отношения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Для модели 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MR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A1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A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диапазон измеряемых температур от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600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до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14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00 </a:t>
            </a:r>
            <a:r>
              <a:rPr lang="en-US" sz="28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Для модели 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MR</a:t>
            </a:r>
            <a:r>
              <a:rPr lang="en-US" sz="28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A1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SС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диапазон измеряемых температур от 1000 до 3000 </a:t>
            </a:r>
            <a:r>
              <a:rPr lang="en-US" sz="28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C.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Оптоволоконные пирометры</a:t>
            </a:r>
            <a:b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спектрального отношения</a:t>
            </a:r>
            <a:endParaRPr lang="ru-RU" sz="4000" b="1" i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12" descr="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27" y="1700808"/>
            <a:ext cx="73962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594928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8"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Marathon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FibreOptic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Оптоволоконные пирометры</a:t>
            </a:r>
            <a:b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спектрального отношения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3200" dirty="0" smtClean="0">
                <a:cs typeface="Arial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Стационарные пирометры серии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Marathon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FR1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используют технологию инфракрасного спектрального отношения, что обеспечивает высочайшую точность измерений в диапазоне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от 500 до 2500 </a:t>
            </a:r>
            <a:r>
              <a:rPr lang="ru-RU" sz="2800" baseline="30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0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Пирометры позволяют измерять объекты, находящиеся в опасных и агрессивных зонах,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и особенно применяются там, где невозможно использовать другие инфракрасные датчики.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Оптоволоконные пирометры</a:t>
            </a:r>
            <a:b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спектрального отношения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Marathon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FR1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способны точно измерять температуру труднодоступных объектов, находящихся при высокой температуре окружающей среды, загрязненной атмосфере или сильных электромагнитных полях.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Измерение температуры контактным способом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204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3. 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Электрические термометры сопротивления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-  основаны на изменении электрического сопротивления проводников или полупроводников при изменении температуры. </a:t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Пределы измерения от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200 °С до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+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650 °С.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вопросы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Назовите с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редства измерения температуры контактным  способом?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Назовите средства измерения температуры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бесконтактным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способом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?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На чем основан принцип работы манометрического термометра?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На чем основан принцип работы термоэлектрического термометра?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Принцип работы пирометра?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  <a:endParaRPr lang="ru-RU" sz="4000" b="1" i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http://kipia.ru/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http://www.thermopribor.com/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http://www2.emersonprocess.com/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http://hi-edu.ru/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http://www.omsketalon.ru/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Измерение температуры контактным способом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525963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4. 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Термоэлектрические преобразователи (термопары)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- основаны на возникновении термоэлектродвижущей силы при нагревании спая разнородных проводников или полупроводников. </a:t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Диапазон температур от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200 °С до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+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2300 °С.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Манометрические термометры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060848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8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Манометрический термометр с трубчатой пружиной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22590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Манометрические термометры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Зависимость давления от температуры имеет вид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</a:t>
            </a:r>
            <a:endParaRPr lang="ru-RU" sz="2900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                                          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где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  <a:sym typeface="Symbol" pitchFamily="18" charset="2"/>
              </a:rPr>
              <a:t></a:t>
            </a:r>
            <a:r>
              <a:rPr lang="ru-RU" sz="2900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=1/273,15 – температурный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    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коэффициент расширения газа;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900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</a:t>
            </a:r>
            <a:r>
              <a:rPr lang="ru-RU" sz="2900" baseline="-25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0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и </a:t>
            </a:r>
            <a:r>
              <a:rPr lang="en-US" sz="2900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– начальная и конечная температуры;             </a:t>
            </a:r>
            <a: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/>
            </a:r>
            <a:br>
              <a:rPr lang="en-US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 </a:t>
            </a:r>
            <a:r>
              <a:rPr lang="ru-RU" sz="2900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Р</a:t>
            </a:r>
            <a:r>
              <a:rPr lang="ru-RU" sz="2900" baseline="-25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0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– давление рабочего вещества при температуре </a:t>
            </a:r>
            <a:r>
              <a:rPr lang="en-US" sz="2900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</a:t>
            </a:r>
            <a:r>
              <a:rPr lang="ru-RU" sz="2900" baseline="-250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0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.</a:t>
            </a:r>
            <a:endParaRPr lang="ru-RU" sz="29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42088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= P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(1 + </a:t>
            </a:r>
            <a:r>
              <a:rPr lang="el-GR" sz="4000" dirty="0" smtClean="0">
                <a:solidFill>
                  <a:schemeClr val="accent3">
                    <a:lumMod val="50000"/>
                  </a:schemeClr>
                </a:solidFill>
              </a:rPr>
              <a:t>β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(t - to))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1612</Words>
  <Application>Microsoft Office PowerPoint</Application>
  <PresentationFormat>Экран (4:3)</PresentationFormat>
  <Paragraphs>231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Техническая</vt:lpstr>
      <vt:lpstr>Средства измерения температуры</vt:lpstr>
      <vt:lpstr>содержание</vt:lpstr>
      <vt:lpstr>Измерение температуры</vt:lpstr>
      <vt:lpstr>Измерение температуры контактным способом  </vt:lpstr>
      <vt:lpstr>Измерение температуры контактным способом  </vt:lpstr>
      <vt:lpstr>Измерение температуры контактным способом</vt:lpstr>
      <vt:lpstr>Измерение температуры контактным способом</vt:lpstr>
      <vt:lpstr>Манометрические термометры</vt:lpstr>
      <vt:lpstr>Манометрические термометры</vt:lpstr>
      <vt:lpstr>Электрические термометры сопротивления</vt:lpstr>
      <vt:lpstr>Электрические термометры сопротивления</vt:lpstr>
      <vt:lpstr>Электрические термометры сопротивления</vt:lpstr>
      <vt:lpstr>термоЭлектрические термометры (термопары)</vt:lpstr>
      <vt:lpstr>термоЭлектрические термометры (термопары)</vt:lpstr>
      <vt:lpstr>термоЭлектрические термометры (термопары)</vt:lpstr>
      <vt:lpstr>термоЭлектрические термометры (термопары)</vt:lpstr>
      <vt:lpstr>термоЭлектрические термометры (термопары)</vt:lpstr>
      <vt:lpstr>термоЭлектрические термометры (термопары)</vt:lpstr>
      <vt:lpstr>термоЭлектрические термометры (термопары)</vt:lpstr>
      <vt:lpstr>Интеллектуальные преобразователи температуры</vt:lpstr>
      <vt:lpstr>Интеллектуальные преобразователи температуры</vt:lpstr>
      <vt:lpstr>Интеллектуальные преобразователи температуры</vt:lpstr>
      <vt:lpstr>Интеллектуальные преобразователи температуры</vt:lpstr>
      <vt:lpstr>Интеллектуальные преобразователи температуры</vt:lpstr>
      <vt:lpstr>Интеллектуальные преобразователи температуры</vt:lpstr>
      <vt:lpstr>Термометры цифровые малогабаритные</vt:lpstr>
      <vt:lpstr>Термометры цифровые малогабаритные</vt:lpstr>
      <vt:lpstr>Термометры цифровые малогабаритные</vt:lpstr>
      <vt:lpstr>Термометры цифровые малогабаритные</vt:lpstr>
      <vt:lpstr>Термометры цифровые малогабаритные</vt:lpstr>
      <vt:lpstr>Термометры цифровые малогабаритные</vt:lpstr>
      <vt:lpstr>Бесконтактное  Измерение температуры</vt:lpstr>
      <vt:lpstr>Бесконтактное  Измерение температуры</vt:lpstr>
      <vt:lpstr>Бесконтактное  Измерение температуры</vt:lpstr>
      <vt:lpstr>пирометры</vt:lpstr>
      <vt:lpstr>пирометры</vt:lpstr>
      <vt:lpstr>пирометры</vt:lpstr>
      <vt:lpstr>пирометры</vt:lpstr>
      <vt:lpstr>пирометры</vt:lpstr>
      <vt:lpstr>пирометры</vt:lpstr>
      <vt:lpstr>пирометры</vt:lpstr>
      <vt:lpstr>пирометры</vt:lpstr>
      <vt:lpstr>Универсальная система  измерения температуры</vt:lpstr>
      <vt:lpstr>Универсальная система  измерения температуры</vt:lpstr>
      <vt:lpstr>Универсальная система  измерения температуры</vt:lpstr>
      <vt:lpstr>Универсальная система  измерения температуры</vt:lpstr>
      <vt:lpstr>Универсальная система  измерения температуры</vt:lpstr>
      <vt:lpstr>Бесконтактные инфракрасные датчики</vt:lpstr>
      <vt:lpstr>Бесконтактные инфракрасные датчики</vt:lpstr>
      <vt:lpstr>Бесконтактные инфракрасные датчики</vt:lpstr>
      <vt:lpstr>Одноцветные пирометры</vt:lpstr>
      <vt:lpstr>Пирометры спектрального отношения</vt:lpstr>
      <vt:lpstr>Пирометры спектрального отношения</vt:lpstr>
      <vt:lpstr>Пирометры спектрального отношения</vt:lpstr>
      <vt:lpstr>Пирометры спектрального отношения</vt:lpstr>
      <vt:lpstr>Пирометры спектрального отношения</vt:lpstr>
      <vt:lpstr>Оптоволоконные пирометры спектрального отношения</vt:lpstr>
      <vt:lpstr>Оптоволоконные пирометры спектрального отношения</vt:lpstr>
      <vt:lpstr>Оптоволоконные пирометры спектрального отношения</vt:lpstr>
      <vt:lpstr>вопросы</vt:lpstr>
      <vt:lpstr>ресурсы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температуры</dc:title>
  <cp:lastModifiedBy>user</cp:lastModifiedBy>
  <cp:revision>23</cp:revision>
  <dcterms:modified xsi:type="dcterms:W3CDTF">2014-04-30T07:14:23Z</dcterms:modified>
</cp:coreProperties>
</file>