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8B7E-D0FD-46C7-9962-E997B989E170}" type="datetimeFigureOut">
              <a:rPr lang="ru-RU" smtClean="0"/>
              <a:t>сб 08.02.20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D6FF-0DF2-4BAC-9E8D-1C8AD24AB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737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8B7E-D0FD-46C7-9962-E997B989E170}" type="datetimeFigureOut">
              <a:rPr lang="ru-RU" smtClean="0"/>
              <a:t>сб 08.02.20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D6FF-0DF2-4BAC-9E8D-1C8AD24AB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175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8B7E-D0FD-46C7-9962-E997B989E170}" type="datetimeFigureOut">
              <a:rPr lang="ru-RU" smtClean="0"/>
              <a:t>сб 08.02.20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D6FF-0DF2-4BAC-9E8D-1C8AD24AB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224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8B7E-D0FD-46C7-9962-E997B989E170}" type="datetimeFigureOut">
              <a:rPr lang="ru-RU" smtClean="0"/>
              <a:t>сб 08.02.20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D6FF-0DF2-4BAC-9E8D-1C8AD24AB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301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8B7E-D0FD-46C7-9962-E997B989E170}" type="datetimeFigureOut">
              <a:rPr lang="ru-RU" smtClean="0"/>
              <a:t>сб 08.02.20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D6FF-0DF2-4BAC-9E8D-1C8AD24AB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137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8B7E-D0FD-46C7-9962-E997B989E170}" type="datetimeFigureOut">
              <a:rPr lang="ru-RU" smtClean="0"/>
              <a:t>сб 08.02.20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D6FF-0DF2-4BAC-9E8D-1C8AD24AB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406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8B7E-D0FD-46C7-9962-E997B989E170}" type="datetimeFigureOut">
              <a:rPr lang="ru-RU" smtClean="0"/>
              <a:t>сб 08.02.20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D6FF-0DF2-4BAC-9E8D-1C8AD24AB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285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8B7E-D0FD-46C7-9962-E997B989E170}" type="datetimeFigureOut">
              <a:rPr lang="ru-RU" smtClean="0"/>
              <a:t>сб 08.02.20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D6FF-0DF2-4BAC-9E8D-1C8AD24AB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17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8B7E-D0FD-46C7-9962-E997B989E170}" type="datetimeFigureOut">
              <a:rPr lang="ru-RU" smtClean="0"/>
              <a:t>сб 08.02.20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D6FF-0DF2-4BAC-9E8D-1C8AD24AB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113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8B7E-D0FD-46C7-9962-E997B989E170}" type="datetimeFigureOut">
              <a:rPr lang="ru-RU" smtClean="0"/>
              <a:t>сб 08.02.20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D6FF-0DF2-4BAC-9E8D-1C8AD24AB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022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8B7E-D0FD-46C7-9962-E997B989E170}" type="datetimeFigureOut">
              <a:rPr lang="ru-RU" smtClean="0"/>
              <a:t>сб 08.02.20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D6FF-0DF2-4BAC-9E8D-1C8AD24AB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556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68B7E-D0FD-46C7-9962-E997B989E170}" type="datetimeFigureOut">
              <a:rPr lang="ru-RU" smtClean="0"/>
              <a:t>сб 08.02.20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BD6FF-0DF2-4BAC-9E8D-1C8AD24ABA2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2356069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EB3C76-87DB-45E2-846D-D36C5E95F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056701"/>
            <a:ext cx="10363200" cy="1470025"/>
          </a:xfrm>
        </p:spPr>
        <p:txBody>
          <a:bodyPr>
            <a:noAutofit/>
          </a:bodyPr>
          <a:lstStyle/>
          <a:p>
            <a:r>
              <a:rPr lang="ru-RU" sz="8800" dirty="0"/>
              <a:t>ВОЗМОЖНОСТИ</a:t>
            </a:r>
            <a:br>
              <a:rPr lang="ru-RU" sz="8800" dirty="0"/>
            </a:br>
            <a:r>
              <a:rPr lang="ru-RU" sz="8800" dirty="0"/>
              <a:t> ЭЛЕКТРОННЫХ ТАБЛИЦ</a:t>
            </a:r>
          </a:p>
        </p:txBody>
      </p:sp>
    </p:spTree>
    <p:extLst>
      <p:ext uri="{BB962C8B-B14F-4D97-AF65-F5344CB8AC3E}">
        <p14:creationId xmlns:p14="http://schemas.microsoft.com/office/powerpoint/2010/main" val="63555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965BC85-C6EC-4CE2-97E9-BD43DF97F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73133"/>
            <a:ext cx="10972800" cy="6584868"/>
          </a:xfrm>
        </p:spPr>
        <p:txBody>
          <a:bodyPr>
            <a:normAutofit/>
          </a:bodyPr>
          <a:lstStyle/>
          <a:p>
            <a:r>
              <a:rPr lang="ru-RU" dirty="0"/>
              <a:t>Назначение электронной таблицы в первую очередь состоит в автоматизации вычислений над данными. Для этого в ячейки таблицы вводятся </a:t>
            </a:r>
            <a:r>
              <a:rPr lang="ru-RU" b="1" dirty="0"/>
              <a:t>формулы</a:t>
            </a:r>
            <a:r>
              <a:rPr lang="ru-RU" dirty="0"/>
              <a:t>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Ввод любой формулы начинается со </a:t>
            </a:r>
            <a:r>
              <a:rPr lang="ru-RU" b="1" dirty="0"/>
              <a:t>знака равенства</a:t>
            </a:r>
            <a:r>
              <a:rPr lang="ru-RU" dirty="0"/>
              <a:t>. Если его пропустить, то вводимая формула будет воспринята как текст.</a:t>
            </a:r>
          </a:p>
          <a:p>
            <a:endParaRPr lang="ru-RU" dirty="0"/>
          </a:p>
          <a:p>
            <a:r>
              <a:rPr lang="ru-RU" dirty="0"/>
              <a:t>В формулы могут включаться числовые данные, адреса объектов таблицы, а также различные функции. Формула, в которой участвуют адреса ячеек, напоминает запись уравнения в математике. Только вместо переменных уравнения фигурируют адреса ячеек.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3AD70A-194D-441F-8FC8-39B7D2CE61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77" t="25390" r="20001" b="42403"/>
          <a:stretch/>
        </p:blipFill>
        <p:spPr>
          <a:xfrm>
            <a:off x="1310245" y="1751608"/>
            <a:ext cx="3835730" cy="147254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4A116B-1816-4DF3-B7AA-D9FC6D1A25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31" t="60490" r="18312" b="5722"/>
          <a:stretch/>
        </p:blipFill>
        <p:spPr>
          <a:xfrm>
            <a:off x="6749144" y="1751607"/>
            <a:ext cx="4441371" cy="147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18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E9857-4ED7-4531-A7C6-345426666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Ссылки на адреса ячеек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ECF6B4-EE95-4B25-831F-2BD6A5D08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66018"/>
            <a:ext cx="10972800" cy="4525963"/>
          </a:xfrm>
        </p:spPr>
        <p:txBody>
          <a:bodyPr/>
          <a:lstStyle/>
          <a:p>
            <a:r>
              <a:rPr lang="ru-RU" dirty="0"/>
              <a:t>Адреса, которые используются в формулах, получили название </a:t>
            </a:r>
            <a:r>
              <a:rPr lang="ru-RU" b="1" dirty="0"/>
              <a:t>ссылок</a:t>
            </a:r>
            <a:r>
              <a:rPr lang="ru-RU" dirty="0"/>
              <a:t>. </a:t>
            </a:r>
          </a:p>
          <a:p>
            <a:r>
              <a:rPr lang="ru-RU" b="1" dirty="0"/>
              <a:t>Ссылки</a:t>
            </a:r>
            <a:r>
              <a:rPr lang="ru-RU" dirty="0"/>
              <a:t> позволяют связывать между собой любые ячейки электронной таблицы и проводить необходимую обработку табличных данных.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13AD90-E26D-48B4-933B-697EF235ED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52" t="9805" r="16947" b="38507"/>
          <a:stretch/>
        </p:blipFill>
        <p:spPr>
          <a:xfrm>
            <a:off x="2592958" y="3381384"/>
            <a:ext cx="6194782" cy="320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31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EF530A-9653-4256-81B0-A5E02269C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Копирование формулы с относительной ссылкой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DF17B4-C4CC-43BB-8848-213F7995D9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76" t="21656" r="17484" b="53344"/>
          <a:stretch/>
        </p:blipFill>
        <p:spPr>
          <a:xfrm>
            <a:off x="3028206" y="1401806"/>
            <a:ext cx="6467400" cy="221525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53346C-DB0B-4182-9963-75771E1DA7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79" t="69091" r="19546" b="1039"/>
          <a:stretch/>
        </p:blipFill>
        <p:spPr>
          <a:xfrm>
            <a:off x="5605153" y="3802387"/>
            <a:ext cx="5755577" cy="2595651"/>
          </a:xfrm>
          <a:prstGeom prst="rect">
            <a:avLst/>
          </a:prstGeom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C9EFE272-9C61-4808-B0E0-C2A0E088CD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609" t="42631" r="59708" b="20745"/>
          <a:stretch/>
        </p:blipFill>
        <p:spPr>
          <a:xfrm>
            <a:off x="237503" y="3248387"/>
            <a:ext cx="3808024" cy="333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86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C61A44-2FA5-4E7B-8EE4-AE6F78CA2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0021" y="274537"/>
            <a:ext cx="10363200" cy="1470025"/>
          </a:xfrm>
        </p:spPr>
        <p:txBody>
          <a:bodyPr>
            <a:normAutofit/>
          </a:bodyPr>
          <a:lstStyle/>
          <a:p>
            <a:r>
              <a:rPr lang="ru-RU" dirty="0"/>
              <a:t>Копирование формул с абсолютной ссылкой</a:t>
            </a:r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57F7F9EB-A452-428C-AAF0-EFF3569163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6268" y="4878403"/>
            <a:ext cx="5458691" cy="17526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Зафиксированная ссылка </a:t>
            </a:r>
          </a:p>
          <a:p>
            <a:r>
              <a:rPr lang="ru-RU" b="1" dirty="0">
                <a:solidFill>
                  <a:srgbClr val="FF0000"/>
                </a:solidFill>
              </a:rPr>
              <a:t>не изменяется!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7E12FAB-C65D-4741-980D-C93B06E29AC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8609" t="42516" r="59315" b="32546"/>
          <a:stretch/>
        </p:blipFill>
        <p:spPr>
          <a:xfrm>
            <a:off x="0" y="3933825"/>
            <a:ext cx="4116388" cy="22352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D1A394-89DD-4F42-AA3F-1C01E6C8E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03" t="23051" r="16899" b="58248"/>
          <a:stretch/>
        </p:blipFill>
        <p:spPr>
          <a:xfrm>
            <a:off x="134586" y="1680362"/>
            <a:ext cx="7106986" cy="137308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00D305-B09C-49C9-90E6-54A94428E7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08" t="71385" r="20032" b="5366"/>
          <a:stretch/>
        </p:blipFill>
        <p:spPr>
          <a:xfrm>
            <a:off x="5648700" y="3107933"/>
            <a:ext cx="6244828" cy="171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20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D90AF2-D611-432A-B97F-9962F1019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Диаграмма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33D3A3-5D5E-4045-830B-2BC11E973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Диаграмма является объектом электронной таблицы  предназначена для представления данных в графической форме.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A344FE-7F7A-40EE-A18A-72BCE8F578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12" t="4871" r="30000" b="53570"/>
          <a:stretch/>
        </p:blipFill>
        <p:spPr>
          <a:xfrm>
            <a:off x="3430628" y="2784705"/>
            <a:ext cx="5844001" cy="352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02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547EEA-D6AA-4FE4-822C-8DF391E50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Типы диаграмм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450660B-69E9-49A7-840D-97F43F9FD0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939" t="3978" r="17399" b="22332"/>
          <a:stretch/>
        </p:blipFill>
        <p:spPr>
          <a:xfrm>
            <a:off x="2529080" y="1268094"/>
            <a:ext cx="6959305" cy="546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69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550EED75-5136-42E1-A2F4-220942F881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411" t="10298" r="17794" b="9937"/>
          <a:stretch/>
        </p:blipFill>
        <p:spPr>
          <a:xfrm>
            <a:off x="2870195" y="914400"/>
            <a:ext cx="6665223" cy="540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73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D2E8136E-D471-4244-ADEC-5C5F700214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212" t="68859" r="18579" b="10758"/>
          <a:stretch/>
        </p:blipFill>
        <p:spPr>
          <a:xfrm>
            <a:off x="6614556" y="4702629"/>
            <a:ext cx="4726379" cy="19955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C15DE8-8888-4B07-BB89-CB1948DA8EAC}"/>
              </a:ext>
            </a:extLst>
          </p:cNvPr>
          <p:cNvSpPr txBox="1"/>
          <p:nvPr/>
        </p:nvSpPr>
        <p:spPr>
          <a:xfrm>
            <a:off x="570311" y="506206"/>
            <a:ext cx="544158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Гистограммы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используются для демонстрации изменений данных за определённый период времени или для иллюстрирования сравнения объектов.</a:t>
            </a:r>
          </a:p>
          <a:p>
            <a:endParaRPr lang="ru-RU" sz="2400" dirty="0"/>
          </a:p>
          <a:p>
            <a:r>
              <a:rPr lang="ru-RU" sz="2400" b="1" dirty="0">
                <a:solidFill>
                  <a:srgbClr val="FF0000"/>
                </a:solidFill>
              </a:rPr>
              <a:t>Графики</a:t>
            </a:r>
            <a:r>
              <a:rPr lang="ru-RU" sz="2400" dirty="0"/>
              <a:t> позволяют изображать непрерывное изменение данных с течением времени в едином масштабе.</a:t>
            </a:r>
          </a:p>
          <a:p>
            <a:endParaRPr lang="ru-RU" sz="2400" dirty="0"/>
          </a:p>
          <a:p>
            <a:r>
              <a:rPr lang="ru-RU" sz="2400" b="1" dirty="0">
                <a:solidFill>
                  <a:srgbClr val="FF0000"/>
                </a:solidFill>
              </a:rPr>
              <a:t>Круговая диаграмма </a:t>
            </a:r>
            <a:r>
              <a:rPr lang="ru-RU" sz="2400" dirty="0"/>
              <a:t>демонстрирует размер элементов одного ряда данных пропорционально сумме элементов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E8448D-6344-4D52-9816-5F2C59198E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620" t="35627" r="18912" b="40476"/>
          <a:stretch/>
        </p:blipFill>
        <p:spPr>
          <a:xfrm>
            <a:off x="6614556" y="2627178"/>
            <a:ext cx="3206338" cy="17699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9FC231-A48B-4229-AF34-747AAA33B9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694" t="5584" r="18474" b="70000"/>
          <a:stretch/>
        </p:blipFill>
        <p:spPr>
          <a:xfrm>
            <a:off x="6614556" y="139739"/>
            <a:ext cx="3723915" cy="201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06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9CEE2AEF-D19C-48C9-A5C6-93E55F450C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721" t="65694" r="17448" b="10954"/>
          <a:stretch/>
        </p:blipFill>
        <p:spPr>
          <a:xfrm>
            <a:off x="6095999" y="4766480"/>
            <a:ext cx="4116779" cy="20700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1E9505-AEED-456B-A44A-E2D54253AF72}"/>
              </a:ext>
            </a:extLst>
          </p:cNvPr>
          <p:cNvSpPr txBox="1"/>
          <p:nvPr/>
        </p:nvSpPr>
        <p:spPr>
          <a:xfrm>
            <a:off x="665018" y="522515"/>
            <a:ext cx="453637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Линейчатые диаграммы </a:t>
            </a:r>
            <a:r>
              <a:rPr lang="ru-RU" sz="2400" dirty="0"/>
              <a:t>иллюстрируют сравнение отдельных элементов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r>
              <a:rPr lang="ru-RU" sz="2400" b="1" dirty="0">
                <a:solidFill>
                  <a:srgbClr val="FF0000"/>
                </a:solidFill>
              </a:rPr>
              <a:t>Диаграммы с областями</a:t>
            </a:r>
            <a:r>
              <a:rPr lang="ru-RU" sz="2400" dirty="0"/>
              <a:t> иллюстрируют величину изменений в зависимости от времени.</a:t>
            </a:r>
          </a:p>
          <a:p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400" b="1" dirty="0">
                <a:solidFill>
                  <a:srgbClr val="FF0000"/>
                </a:solidFill>
              </a:rPr>
              <a:t>Точечная </a:t>
            </a:r>
            <a:r>
              <a:rPr lang="ru-RU" sz="2400" dirty="0"/>
              <a:t>диаграмма показывает отношения между численными значениями в нескольких рядах данных 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88114C-8CAC-4397-B977-286561ECB1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377" t="32781" r="17143" b="42625"/>
          <a:stretch/>
        </p:blipFill>
        <p:spPr>
          <a:xfrm>
            <a:off x="6095998" y="2624952"/>
            <a:ext cx="4116779" cy="20700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77DB92-0E00-4B08-9D43-10A54D5377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500" t="1007" r="17500" b="71970"/>
          <a:stretch/>
        </p:blipFill>
        <p:spPr>
          <a:xfrm>
            <a:off x="6095998" y="334571"/>
            <a:ext cx="3831773" cy="221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3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0E126BD1-D39D-4417-B062-8B6BFDC06F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459" t="45814" r="17448" b="14566"/>
          <a:stretch/>
        </p:blipFill>
        <p:spPr>
          <a:xfrm>
            <a:off x="5834744" y="3978233"/>
            <a:ext cx="3000498" cy="28675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5503B4-A19B-4282-A9B6-DA05BE47627E}"/>
              </a:ext>
            </a:extLst>
          </p:cNvPr>
          <p:cNvSpPr txBox="1"/>
          <p:nvPr/>
        </p:nvSpPr>
        <p:spPr>
          <a:xfrm>
            <a:off x="593766" y="1365662"/>
            <a:ext cx="47738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На </a:t>
            </a:r>
            <a:r>
              <a:rPr lang="ru-RU" sz="2400" b="1" dirty="0">
                <a:solidFill>
                  <a:srgbClr val="FF0000"/>
                </a:solidFill>
              </a:rPr>
              <a:t>лепестковой диаграмме </a:t>
            </a:r>
            <a:r>
              <a:rPr lang="ru-RU" sz="2400" dirty="0"/>
              <a:t>можно сравнивать статистические значения нескольких рядов.</a:t>
            </a:r>
          </a:p>
          <a:p>
            <a:endParaRPr lang="ru-RU" sz="2400" dirty="0"/>
          </a:p>
          <a:p>
            <a:endParaRPr lang="ru-RU" sz="2400" dirty="0"/>
          </a:p>
          <a:p>
            <a:r>
              <a:rPr lang="ru-RU" sz="2400" b="1" dirty="0">
                <a:solidFill>
                  <a:srgbClr val="FF0000"/>
                </a:solidFill>
              </a:rPr>
              <a:t>Смешанная диаграмма </a:t>
            </a:r>
            <a:r>
              <a:rPr lang="ru-RU" sz="2400" dirty="0"/>
              <a:t>используется для отображения нескольких рядов данных с использованием разных типов диаграмм.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F03FF5-1BFF-45E5-85B3-D576FD0304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5117" r="17533" b="68022"/>
          <a:stretch/>
        </p:blipFill>
        <p:spPr>
          <a:xfrm>
            <a:off x="5834744" y="1365661"/>
            <a:ext cx="3962399" cy="243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63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E59782A-B7BA-4C1A-ADE0-45C422AA1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Как вы думаете, почему возникла идея создание электронной таблицы? </a:t>
            </a:r>
          </a:p>
          <a:p>
            <a:r>
              <a:rPr lang="ru-RU" dirty="0"/>
              <a:t>Почему не воспользовались встроенной таблицей текстового редактора?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ЭТ является удобным познавательным инструментом для представления, отображения и вычисления количественной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2885932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4058E83F-8512-445D-9FA5-6DC3B15284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757" t="14759" r="17399" b="12824"/>
          <a:stretch/>
        </p:blipFill>
        <p:spPr>
          <a:xfrm>
            <a:off x="2518687" y="927461"/>
            <a:ext cx="7154625" cy="548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43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E065D2-E600-4A6B-AACB-EBB1B9096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приемы работы в ЭТ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1D7D0F-0407-4FCE-8C47-D191807D5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66018"/>
            <a:ext cx="10972800" cy="4525963"/>
          </a:xfrm>
        </p:spPr>
        <p:txBody>
          <a:bodyPr>
            <a:noAutofit/>
          </a:bodyPr>
          <a:lstStyle/>
          <a:p>
            <a:r>
              <a:rPr lang="ru-RU" sz="2000" b="1" dirty="0"/>
              <a:t> Работа с листами книги.</a:t>
            </a:r>
          </a:p>
          <a:p>
            <a:endParaRPr lang="ru-RU" sz="2000" b="1" dirty="0"/>
          </a:p>
          <a:p>
            <a:r>
              <a:rPr lang="ru-RU" sz="2000" b="1" dirty="0"/>
              <a:t> Ввод данных различными способами.</a:t>
            </a:r>
          </a:p>
          <a:p>
            <a:endParaRPr lang="ru-RU" sz="2000" b="1" dirty="0"/>
          </a:p>
          <a:p>
            <a:r>
              <a:rPr lang="ru-RU" sz="2000" b="1" dirty="0"/>
              <a:t>Основы форматирования таблиц.</a:t>
            </a:r>
          </a:p>
          <a:p>
            <a:endParaRPr lang="ru-RU" sz="2000" b="1" dirty="0"/>
          </a:p>
          <a:p>
            <a:r>
              <a:rPr lang="ru-RU" sz="2000" b="1" dirty="0"/>
              <a:t> Создание формул.</a:t>
            </a:r>
          </a:p>
          <a:p>
            <a:endParaRPr lang="ru-RU" sz="2000" b="1" dirty="0"/>
          </a:p>
          <a:p>
            <a:r>
              <a:rPr lang="ru-RU" sz="2000" b="1" dirty="0"/>
              <a:t>Выбор формата ячеек.</a:t>
            </a:r>
          </a:p>
          <a:p>
            <a:endParaRPr lang="ru-RU" sz="2000" b="1" dirty="0"/>
          </a:p>
          <a:p>
            <a:r>
              <a:rPr lang="ru-RU" sz="2000" b="1" dirty="0"/>
              <a:t>Сортировка данных.</a:t>
            </a:r>
          </a:p>
          <a:p>
            <a:endParaRPr lang="ru-RU" sz="2000" b="1" dirty="0"/>
          </a:p>
          <a:p>
            <a:r>
              <a:rPr lang="ru-RU" sz="2000" b="1" dirty="0"/>
              <a:t>Функции.</a:t>
            </a:r>
          </a:p>
          <a:p>
            <a:endParaRPr lang="ru-RU" sz="2000" b="1" dirty="0"/>
          </a:p>
          <a:p>
            <a:r>
              <a:rPr lang="ru-RU" sz="2000" b="1" dirty="0"/>
              <a:t>Построение диаграмм и графиков.</a:t>
            </a:r>
          </a:p>
        </p:txBody>
      </p:sp>
    </p:spTree>
    <p:extLst>
      <p:ext uri="{BB962C8B-B14F-4D97-AF65-F5344CB8AC3E}">
        <p14:creationId xmlns:p14="http://schemas.microsoft.com/office/powerpoint/2010/main" val="4022750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20921B-42A8-4FEF-874F-3E7E9836F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«Немного из истории»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9B0865-9BA7-493A-B6DD-D94675A63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Идея создания электронной таблицы принадлежит Дэну </a:t>
            </a:r>
            <a:r>
              <a:rPr lang="ru-RU" dirty="0" err="1"/>
              <a:t>Бриклину</a:t>
            </a:r>
            <a:r>
              <a:rPr lang="ru-RU" dirty="0"/>
              <a:t>, который высказал ее внештатному инженеру-</a:t>
            </a:r>
            <a:r>
              <a:rPr lang="ru-RU" dirty="0" err="1"/>
              <a:t>программи</a:t>
            </a:r>
            <a:r>
              <a:rPr lang="ru-RU" dirty="0"/>
              <a:t> года закончил ее. Программу свою </a:t>
            </a:r>
            <a:r>
              <a:rPr lang="ru-RU" dirty="0" err="1"/>
              <a:t>Френкстон</a:t>
            </a:r>
            <a:r>
              <a:rPr lang="ru-RU" dirty="0"/>
              <a:t> и </a:t>
            </a:r>
            <a:r>
              <a:rPr lang="ru-RU" dirty="0" err="1"/>
              <a:t>Бриклин</a:t>
            </a:r>
            <a:r>
              <a:rPr lang="ru-RU" dirty="0"/>
              <a:t> назвали </a:t>
            </a:r>
            <a:r>
              <a:rPr lang="ru-RU" dirty="0" err="1"/>
              <a:t>VisiCalc</a:t>
            </a:r>
            <a:r>
              <a:rPr lang="ru-RU" dirty="0"/>
              <a:t>. Она создавала на экране персонального компьютера столбцы чисел, которые мгновенно изменялись, если изменялась какая-либо позиция этой электронной таблицы.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76591A-585F-432D-9367-4710DCD877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22" t="15519" r="32727" b="45000"/>
          <a:stretch/>
        </p:blipFill>
        <p:spPr>
          <a:xfrm>
            <a:off x="3930731" y="4187075"/>
            <a:ext cx="3610098" cy="271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41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00BDB-9574-4543-9731-DD33A0B12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«Область применения и основное назначение ЭТ»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E3612C-0F30-40D6-977D-AA4234666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ЭТ используются в различных областях</a:t>
            </a:r>
            <a:r>
              <a:rPr lang="ru-RU" dirty="0"/>
              <a:t>:</a:t>
            </a:r>
          </a:p>
          <a:p>
            <a:endParaRPr lang="ru-RU" dirty="0"/>
          </a:p>
          <a:p>
            <a:r>
              <a:rPr lang="ru-RU" dirty="0"/>
              <a:t>инженерно-технические расчеты;</a:t>
            </a:r>
          </a:p>
          <a:p>
            <a:r>
              <a:rPr lang="ru-RU" dirty="0"/>
              <a:t>статистическая обработка больших массивов информации;</a:t>
            </a:r>
          </a:p>
          <a:p>
            <a:r>
              <a:rPr lang="ru-RU" dirty="0"/>
              <a:t>бухгалтерский и банковский учет...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b="1" dirty="0"/>
              <a:t>Основное назначение:</a:t>
            </a:r>
          </a:p>
          <a:p>
            <a:endParaRPr lang="ru-RU" dirty="0"/>
          </a:p>
          <a:p>
            <a:r>
              <a:rPr lang="ru-RU" dirty="0"/>
              <a:t>ввод и редактирование данных;</a:t>
            </a:r>
          </a:p>
          <a:p>
            <a:r>
              <a:rPr lang="ru-RU" dirty="0"/>
              <a:t>форматирование таблиц;</a:t>
            </a:r>
          </a:p>
          <a:p>
            <a:r>
              <a:rPr lang="ru-RU" dirty="0"/>
              <a:t>для автоматизации вычислений;</a:t>
            </a:r>
          </a:p>
          <a:p>
            <a:r>
              <a:rPr lang="ru-RU" dirty="0"/>
              <a:t>для представления результатов в виде диаграмм;</a:t>
            </a:r>
          </a:p>
          <a:p>
            <a:r>
              <a:rPr lang="ru-RU" dirty="0"/>
              <a:t>для моделирования, когда исследуется влияние одних параметров на другие...</a:t>
            </a:r>
          </a:p>
        </p:txBody>
      </p:sp>
    </p:spTree>
    <p:extLst>
      <p:ext uri="{BB962C8B-B14F-4D97-AF65-F5344CB8AC3E}">
        <p14:creationId xmlns:p14="http://schemas.microsoft.com/office/powerpoint/2010/main" val="3949770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81AE94-FD1C-4F96-BCE8-DBA3F265E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Электронная таблица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3B2CCB-FC06-4BE7-8DD1-1A92531F8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Для начало определим, что такое электронная таблица?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Это интерактивная система обработки данных, представляющая собой прямоугольную таблицу, ячейки которой могут содержать числа, строки или формулы, задающие зависимость значения ячейки от других ячеек.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EA7A16-84CA-462D-99B9-821F0B48B2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72" t="40277" r="23182" b="7867"/>
          <a:stretch/>
        </p:blipFill>
        <p:spPr>
          <a:xfrm>
            <a:off x="3990107" y="4137044"/>
            <a:ext cx="3698385" cy="272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759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37E18-7EFD-4534-9A3C-9F33D72F0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0533"/>
            <a:ext cx="10972800" cy="1143000"/>
          </a:xfrm>
        </p:spPr>
        <p:txBody>
          <a:bodyPr/>
          <a:lstStyle/>
          <a:p>
            <a:r>
              <a:rPr lang="ru-RU" dirty="0"/>
              <a:t>Структура окна </a:t>
            </a:r>
            <a:r>
              <a:rPr lang="ru-RU" dirty="0" err="1"/>
              <a:t>Excel</a:t>
            </a:r>
            <a:r>
              <a:rPr lang="ru-RU" dirty="0"/>
              <a:t> (основные элементы)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3E37A1-3FB0-4C39-8495-75A501BF5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30186"/>
            <a:ext cx="10972800" cy="4525963"/>
          </a:xfrm>
        </p:spPr>
        <p:txBody>
          <a:bodyPr/>
          <a:lstStyle/>
          <a:p>
            <a:r>
              <a:rPr lang="ru-RU" dirty="0"/>
              <a:t>Рассмотрим основные элементы окна прикладной среды MS </a:t>
            </a:r>
            <a:r>
              <a:rPr lang="ru-RU" dirty="0" err="1"/>
              <a:t>Excel</a:t>
            </a:r>
            <a:r>
              <a:rPr lang="ru-RU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E383B5-1A32-423F-9084-0E82B82F8B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54" t="18685" r="18702" b="1363"/>
          <a:stretch/>
        </p:blipFill>
        <p:spPr>
          <a:xfrm>
            <a:off x="2363191" y="1461409"/>
            <a:ext cx="6483926" cy="539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62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0C9B06F-1500-41C0-96F3-DC0C3124F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470" y="828305"/>
            <a:ext cx="7405017" cy="5572495"/>
          </a:xfrm>
        </p:spPr>
        <p:txBody>
          <a:bodyPr>
            <a:normAutofit/>
          </a:bodyPr>
          <a:lstStyle/>
          <a:p>
            <a:r>
              <a:rPr lang="ru-RU" dirty="0"/>
              <a:t>Таблица представляет собой сложный объект, состоящий их элементарных объектов: строк, столбцов, ячеек, диапазонов ячеек. Каждый объект имеет имя, которое определено разработчиками электронной таблицы.</a:t>
            </a:r>
          </a:p>
          <a:p>
            <a:r>
              <a:rPr lang="ru-RU" dirty="0"/>
              <a:t>Строка. Заголовки строки представлены в виде целых чисел, начиная с 1.</a:t>
            </a:r>
          </a:p>
          <a:p>
            <a:r>
              <a:rPr lang="ru-RU" dirty="0"/>
              <a:t>Столбец. Заголовки столбцов задаются буквами латинского алфавита: сначала от A до Z, от AA до AZ и т.д.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072BC8-24F5-41FC-968F-91BFAF7163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26" t="36558" r="57857" b="19286"/>
          <a:stretch/>
        </p:blipFill>
        <p:spPr>
          <a:xfrm>
            <a:off x="7836487" y="691041"/>
            <a:ext cx="4209052" cy="495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56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A8C433D-76AF-4587-96C2-0A5204FF6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6515595" cy="4525963"/>
          </a:xfrm>
        </p:spPr>
        <p:txBody>
          <a:bodyPr/>
          <a:lstStyle/>
          <a:p>
            <a:r>
              <a:rPr lang="ru-RU" dirty="0"/>
              <a:t>Ячейка. Адрес ячейки определяется ее местоположением в таблице и образуется из заголовков столбца и строки, на пересечении которых она находиться.</a:t>
            </a:r>
          </a:p>
          <a:p>
            <a:endParaRPr lang="ru-RU" dirty="0"/>
          </a:p>
          <a:p>
            <a:r>
              <a:rPr lang="ru-RU" dirty="0"/>
              <a:t>Диапазон ячеек – это группа смежных ячеек.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B3ED59-24CA-4E0E-AC11-9F7FB1AB88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59" t="32143" r="52208" b="29156"/>
          <a:stretch/>
        </p:blipFill>
        <p:spPr>
          <a:xfrm>
            <a:off x="7125194" y="1793172"/>
            <a:ext cx="4877169" cy="390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723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567CD7-5997-4312-BF66-7F62519E2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типы данных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A1B7D4-3C0B-4502-A227-E6B288182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87532"/>
            <a:ext cx="10972800" cy="5581403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Текстовые данные представляют собой некоторый набор символов. Если первый из них является буквой, кавычкой, апострофом или пробелом либо цифры чередуются с буквами, то такая запись воспринимается как текст. Действия над символьными данными производятся аналогично действиям над объектами в текстовом процессоре.</a:t>
            </a:r>
          </a:p>
          <a:p>
            <a:endParaRPr lang="ru-RU" dirty="0"/>
          </a:p>
          <a:p>
            <a:r>
              <a:rPr lang="ru-RU" dirty="0"/>
              <a:t>Числа: целый, дробный, процентный, экспоненциальный. (Выравниваются по правому краю ячейки). Специальный вид: дата, время, денежный.</a:t>
            </a:r>
          </a:p>
          <a:p>
            <a:endParaRPr lang="ru-RU" dirty="0"/>
          </a:p>
          <a:p>
            <a:r>
              <a:rPr lang="ru-RU" dirty="0"/>
              <a:t>Числовые данные представляют собой последовательность цифр, которые могут быть разделены десятичной запятой и начинаться с цифры, знака числа («+» либо «—») или десятичной запятой.</a:t>
            </a:r>
          </a:p>
          <a:p>
            <a:endParaRPr lang="ru-RU" dirty="0"/>
          </a:p>
          <a:p>
            <a:r>
              <a:rPr lang="ru-RU" dirty="0"/>
              <a:t>Над числовыми данными в электронной таблице могут производиться различные математические операции.</a:t>
            </a:r>
          </a:p>
        </p:txBody>
      </p:sp>
    </p:spTree>
    <p:extLst>
      <p:ext uri="{BB962C8B-B14F-4D97-AF65-F5344CB8AC3E}">
        <p14:creationId xmlns:p14="http://schemas.microsoft.com/office/powerpoint/2010/main" val="1230292982"/>
      </p:ext>
    </p:extLst>
  </p:cSld>
  <p:clrMapOvr>
    <a:masterClrMapping/>
  </p:clrMapOvr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66</TotalTime>
  <Words>696</Words>
  <Application>Microsoft Office PowerPoint</Application>
  <PresentationFormat>Широкоэкранный</PresentationFormat>
  <Paragraphs>92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Calibri</vt:lpstr>
      <vt:lpstr>La mente</vt:lpstr>
      <vt:lpstr>ВОЗМОЖНОСТИ  ЭЛЕКТРОННЫХ ТАБЛИЦ</vt:lpstr>
      <vt:lpstr>Презентация PowerPoint</vt:lpstr>
      <vt:lpstr> «Немного из истории»</vt:lpstr>
      <vt:lpstr> «Область применения и основное назначение ЭТ»</vt:lpstr>
      <vt:lpstr>Электронная таблица</vt:lpstr>
      <vt:lpstr>Структура окна Excel (основные элементы)</vt:lpstr>
      <vt:lpstr>Презентация PowerPoint</vt:lpstr>
      <vt:lpstr>Презентация PowerPoint</vt:lpstr>
      <vt:lpstr>Основные типы данных</vt:lpstr>
      <vt:lpstr>Презентация PowerPoint</vt:lpstr>
      <vt:lpstr>Ссылки на адреса ячеек</vt:lpstr>
      <vt:lpstr>Копирование формулы с относительной ссылкой</vt:lpstr>
      <vt:lpstr>Копирование формул с абсолютной ссылкой</vt:lpstr>
      <vt:lpstr>Диаграмма</vt:lpstr>
      <vt:lpstr>Типы диаграмм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приемы работы в ЭТ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ВОЗМОЖНОСТИ  ЭЛЕКТРОННЫХ ТАБЛИЦ</dc:title>
  <dc:creator>Gangvei</dc:creator>
  <cp:lastModifiedBy>Gangvei</cp:lastModifiedBy>
  <cp:revision>8</cp:revision>
  <dcterms:created xsi:type="dcterms:W3CDTF">2020-02-08T09:07:32Z</dcterms:created>
  <dcterms:modified xsi:type="dcterms:W3CDTF">2020-02-08T10:13:38Z</dcterms:modified>
</cp:coreProperties>
</file>