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30" r:id="rId2"/>
  </p:sldMasterIdLst>
  <p:notesMasterIdLst>
    <p:notesMasterId r:id="rId65"/>
  </p:notesMasterIdLst>
  <p:sldIdLst>
    <p:sldId id="256" r:id="rId3"/>
    <p:sldId id="257" r:id="rId4"/>
    <p:sldId id="258" r:id="rId5"/>
    <p:sldId id="260" r:id="rId6"/>
    <p:sldId id="261" r:id="rId7"/>
    <p:sldId id="322" r:id="rId8"/>
    <p:sldId id="285" r:id="rId9"/>
    <p:sldId id="318" r:id="rId10"/>
    <p:sldId id="320" r:id="rId11"/>
    <p:sldId id="286" r:id="rId12"/>
    <p:sldId id="319" r:id="rId13"/>
    <p:sldId id="287" r:id="rId14"/>
    <p:sldId id="288" r:id="rId15"/>
    <p:sldId id="262" r:id="rId16"/>
    <p:sldId id="263" r:id="rId17"/>
    <p:sldId id="264" r:id="rId18"/>
    <p:sldId id="271" r:id="rId19"/>
    <p:sldId id="265" r:id="rId20"/>
    <p:sldId id="270" r:id="rId21"/>
    <p:sldId id="266" r:id="rId22"/>
    <p:sldId id="269" r:id="rId23"/>
    <p:sldId id="267" r:id="rId24"/>
    <p:sldId id="272" r:id="rId25"/>
    <p:sldId id="268" r:id="rId26"/>
    <p:sldId id="274" r:id="rId27"/>
    <p:sldId id="273" r:id="rId28"/>
    <p:sldId id="281" r:id="rId29"/>
    <p:sldId id="282" r:id="rId30"/>
    <p:sldId id="283" r:id="rId31"/>
    <p:sldId id="284" r:id="rId32"/>
    <p:sldId id="276" r:id="rId33"/>
    <p:sldId id="275" r:id="rId34"/>
    <p:sldId id="277" r:id="rId35"/>
    <p:sldId id="278" r:id="rId36"/>
    <p:sldId id="279" r:id="rId37"/>
    <p:sldId id="280" r:id="rId38"/>
    <p:sldId id="289" r:id="rId39"/>
    <p:sldId id="290" r:id="rId40"/>
    <p:sldId id="295" r:id="rId41"/>
    <p:sldId id="291" r:id="rId42"/>
    <p:sldId id="309" r:id="rId43"/>
    <p:sldId id="303" r:id="rId44"/>
    <p:sldId id="306" r:id="rId45"/>
    <p:sldId id="314" r:id="rId46"/>
    <p:sldId id="308" r:id="rId47"/>
    <p:sldId id="315" r:id="rId48"/>
    <p:sldId id="316" r:id="rId49"/>
    <p:sldId id="292" r:id="rId50"/>
    <p:sldId id="293" r:id="rId51"/>
    <p:sldId id="294" r:id="rId52"/>
    <p:sldId id="296" r:id="rId53"/>
    <p:sldId id="297" r:id="rId54"/>
    <p:sldId id="317" r:id="rId55"/>
    <p:sldId id="298" r:id="rId56"/>
    <p:sldId id="299" r:id="rId57"/>
    <p:sldId id="321" r:id="rId58"/>
    <p:sldId id="302" r:id="rId59"/>
    <p:sldId id="301" r:id="rId60"/>
    <p:sldId id="312" r:id="rId61"/>
    <p:sldId id="310" r:id="rId62"/>
    <p:sldId id="311" r:id="rId63"/>
    <p:sldId id="307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BA90E4"/>
    <a:srgbClr val="FF66FF"/>
    <a:srgbClr val="F95DC5"/>
    <a:srgbClr val="D465F7"/>
    <a:srgbClr val="E5099C"/>
    <a:srgbClr val="E977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37" autoAdjust="0"/>
    <p:restoredTop sz="93662" autoAdjust="0"/>
  </p:normalViewPr>
  <p:slideViewPr>
    <p:cSldViewPr>
      <p:cViewPr varScale="1">
        <p:scale>
          <a:sx n="105" d="100"/>
          <a:sy n="105" d="100"/>
        </p:scale>
        <p:origin x="-1710" y="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D9B9F-5A85-4510-B6B5-7BC1D7B741CF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E0408E8-7BDA-4FD0-8AEE-2D91D65D1AD2}">
      <dgm:prSet phldrT="[Текст]" custT="1"/>
      <dgm:spPr>
        <a:ln w="254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фотографическая или оптико-электронная</a:t>
          </a:r>
          <a:endParaRPr lang="ru-RU" sz="2000" dirty="0"/>
        </a:p>
      </dgm:t>
    </dgm:pt>
    <dgm:pt modelId="{2CDCB227-C8C2-4BB8-A1B2-60AA986072CF}" type="parTrans" cxnId="{A76F3BD8-9624-460B-B43C-FA2636B233E4}">
      <dgm:prSet/>
      <dgm:spPr/>
      <dgm:t>
        <a:bodyPr/>
        <a:lstStyle/>
        <a:p>
          <a:endParaRPr lang="ru-RU"/>
        </a:p>
      </dgm:t>
    </dgm:pt>
    <dgm:pt modelId="{F2F65F74-B516-4E1B-B57F-86D09A0983C4}" type="sibTrans" cxnId="{A76F3BD8-9624-460B-B43C-FA2636B233E4}">
      <dgm:prSet/>
      <dgm:spPr/>
      <dgm:t>
        <a:bodyPr/>
        <a:lstStyle/>
        <a:p>
          <a:endParaRPr lang="ru-RU"/>
        </a:p>
      </dgm:t>
    </dgm:pt>
    <dgm:pt modelId="{7A6082E2-348A-4C2A-B71F-25D382C4D232}">
      <dgm:prSet phldrT="[Текст]"/>
      <dgm:spPr>
        <a:solidFill>
          <a:schemeClr val="accent4"/>
        </a:solidFill>
      </dgm:spPr>
      <dgm:t>
        <a:bodyPr/>
        <a:lstStyle/>
        <a:p>
          <a:r>
            <a:rPr lang="ru-RU" dirty="0" smtClean="0"/>
            <a:t>Аэрофотосъемка</a:t>
          </a:r>
          <a:endParaRPr lang="ru-RU" dirty="0"/>
        </a:p>
      </dgm:t>
    </dgm:pt>
    <dgm:pt modelId="{4388A953-A66B-41E2-9917-135A62A22046}" type="parTrans" cxnId="{AE1BF934-47E7-42E3-9F24-E45F0620B642}">
      <dgm:prSet/>
      <dgm:spPr/>
      <dgm:t>
        <a:bodyPr/>
        <a:lstStyle/>
        <a:p>
          <a:endParaRPr lang="ru-RU"/>
        </a:p>
      </dgm:t>
    </dgm:pt>
    <dgm:pt modelId="{027FE40E-BEE9-4B21-8155-E502C9245865}" type="sibTrans" cxnId="{AE1BF934-47E7-42E3-9F24-E45F0620B642}">
      <dgm:prSet/>
      <dgm:spPr/>
      <dgm:t>
        <a:bodyPr/>
        <a:lstStyle/>
        <a:p>
          <a:endParaRPr lang="ru-RU"/>
        </a:p>
      </dgm:t>
    </dgm:pt>
    <dgm:pt modelId="{618E07D5-8FC0-42BE-8FEB-8F15CDDEFB28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Космическая </a:t>
          </a:r>
        </a:p>
        <a:p>
          <a:r>
            <a:rPr lang="ru-RU" dirty="0" smtClean="0"/>
            <a:t>съемка</a:t>
          </a:r>
          <a:endParaRPr lang="ru-RU" dirty="0"/>
        </a:p>
      </dgm:t>
    </dgm:pt>
    <dgm:pt modelId="{BA8B0C8D-46D6-4BCB-A3F3-CDFA74E1364F}" type="sibTrans" cxnId="{0927CD0B-47E9-4F48-9FCA-261557219F53}">
      <dgm:prSet/>
      <dgm:spPr/>
      <dgm:t>
        <a:bodyPr/>
        <a:lstStyle/>
        <a:p>
          <a:endParaRPr lang="ru-RU"/>
        </a:p>
      </dgm:t>
    </dgm:pt>
    <dgm:pt modelId="{5E71B70D-9788-4A80-8FCA-291C96713491}" type="parTrans" cxnId="{0927CD0B-47E9-4F48-9FCA-261557219F53}">
      <dgm:prSet/>
      <dgm:spPr/>
      <dgm:t>
        <a:bodyPr/>
        <a:lstStyle/>
        <a:p>
          <a:endParaRPr lang="ru-RU"/>
        </a:p>
      </dgm:t>
    </dgm:pt>
    <dgm:pt modelId="{B06BE6CE-8D6D-4169-8E1B-FEFAD9747A63}" type="pres">
      <dgm:prSet presAssocID="{A19D9B9F-5A85-4510-B6B5-7BC1D7B74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9A31F9-0A08-452B-BB4D-6A069212CA1B}" type="pres">
      <dgm:prSet presAssocID="{EE0408E8-7BDA-4FD0-8AEE-2D91D65D1AD2}" presName="roof" presStyleLbl="dkBgShp" presStyleIdx="0" presStyleCnt="2" custScaleY="68718" custLinFactY="100000" custLinFactNeighborX="1961" custLinFactNeighborY="113333"/>
      <dgm:spPr/>
      <dgm:t>
        <a:bodyPr/>
        <a:lstStyle/>
        <a:p>
          <a:endParaRPr lang="ru-RU"/>
        </a:p>
      </dgm:t>
    </dgm:pt>
    <dgm:pt modelId="{EFCE7A9F-AFDF-4D9C-B430-294AF59A5940}" type="pres">
      <dgm:prSet presAssocID="{EE0408E8-7BDA-4FD0-8AEE-2D91D65D1AD2}" presName="pillars" presStyleCnt="0"/>
      <dgm:spPr/>
    </dgm:pt>
    <dgm:pt modelId="{F56F41B2-CAC1-448C-AC49-9723C4FF4748}" type="pres">
      <dgm:prSet presAssocID="{EE0408E8-7BDA-4FD0-8AEE-2D91D65D1AD2}" presName="pillar1" presStyleLbl="node1" presStyleIdx="0" presStyleCnt="2" custLinFactNeighborX="733" custLinFactNeighborY="-46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B0E89-DC9C-48A4-925A-1CB1A31B949F}" type="pres">
      <dgm:prSet presAssocID="{7A6082E2-348A-4C2A-B71F-25D382C4D232}" presName="pillarX" presStyleLbl="node1" presStyleIdx="1" presStyleCnt="2" custLinFactNeighborX="146" custLinFactNeighborY="-46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E3AEA-5D22-46E2-BA93-9298A694262B}" type="pres">
      <dgm:prSet presAssocID="{EE0408E8-7BDA-4FD0-8AEE-2D91D65D1AD2}" presName="base" presStyleLbl="dkBgShp" presStyleIdx="1" presStyleCnt="2"/>
      <dgm:spPr/>
    </dgm:pt>
  </dgm:ptLst>
  <dgm:cxnLst>
    <dgm:cxn modelId="{5FD8A8B9-E580-402B-B7FF-00626A4D1C98}" type="presOf" srcId="{A19D9B9F-5A85-4510-B6B5-7BC1D7B741CF}" destId="{B06BE6CE-8D6D-4169-8E1B-FEFAD9747A63}" srcOrd="0" destOrd="0" presId="urn:microsoft.com/office/officeart/2005/8/layout/hList3"/>
    <dgm:cxn modelId="{0927CD0B-47E9-4F48-9FCA-261557219F53}" srcId="{EE0408E8-7BDA-4FD0-8AEE-2D91D65D1AD2}" destId="{618E07D5-8FC0-42BE-8FEB-8F15CDDEFB28}" srcOrd="0" destOrd="0" parTransId="{5E71B70D-9788-4A80-8FCA-291C96713491}" sibTransId="{BA8B0C8D-46D6-4BCB-A3F3-CDFA74E1364F}"/>
    <dgm:cxn modelId="{6094771F-CF01-41AD-87EA-DDD710B50429}" type="presOf" srcId="{618E07D5-8FC0-42BE-8FEB-8F15CDDEFB28}" destId="{F56F41B2-CAC1-448C-AC49-9723C4FF4748}" srcOrd="0" destOrd="0" presId="urn:microsoft.com/office/officeart/2005/8/layout/hList3"/>
    <dgm:cxn modelId="{A76F3BD8-9624-460B-B43C-FA2636B233E4}" srcId="{A19D9B9F-5A85-4510-B6B5-7BC1D7B741CF}" destId="{EE0408E8-7BDA-4FD0-8AEE-2D91D65D1AD2}" srcOrd="0" destOrd="0" parTransId="{2CDCB227-C8C2-4BB8-A1B2-60AA986072CF}" sibTransId="{F2F65F74-B516-4E1B-B57F-86D09A0983C4}"/>
    <dgm:cxn modelId="{AE1BF934-47E7-42E3-9F24-E45F0620B642}" srcId="{EE0408E8-7BDA-4FD0-8AEE-2D91D65D1AD2}" destId="{7A6082E2-348A-4C2A-B71F-25D382C4D232}" srcOrd="1" destOrd="0" parTransId="{4388A953-A66B-41E2-9917-135A62A22046}" sibTransId="{027FE40E-BEE9-4B21-8155-E502C9245865}"/>
    <dgm:cxn modelId="{CE4E831D-96E3-4E35-87B5-91AA0619167F}" type="presOf" srcId="{7A6082E2-348A-4C2A-B71F-25D382C4D232}" destId="{1DEB0E89-DC9C-48A4-925A-1CB1A31B949F}" srcOrd="0" destOrd="0" presId="urn:microsoft.com/office/officeart/2005/8/layout/hList3"/>
    <dgm:cxn modelId="{943A8F6B-F22A-4E85-8123-8E73DC6C17B1}" type="presOf" srcId="{EE0408E8-7BDA-4FD0-8AEE-2D91D65D1AD2}" destId="{E89A31F9-0A08-452B-BB4D-6A069212CA1B}" srcOrd="0" destOrd="0" presId="urn:microsoft.com/office/officeart/2005/8/layout/hList3"/>
    <dgm:cxn modelId="{2C430C4D-7C33-46ED-A40C-3BBAB7EA2133}" type="presParOf" srcId="{B06BE6CE-8D6D-4169-8E1B-FEFAD9747A63}" destId="{E89A31F9-0A08-452B-BB4D-6A069212CA1B}" srcOrd="0" destOrd="0" presId="urn:microsoft.com/office/officeart/2005/8/layout/hList3"/>
    <dgm:cxn modelId="{2613600D-A942-4763-9E39-3D5B15470BDB}" type="presParOf" srcId="{B06BE6CE-8D6D-4169-8E1B-FEFAD9747A63}" destId="{EFCE7A9F-AFDF-4D9C-B430-294AF59A5940}" srcOrd="1" destOrd="0" presId="urn:microsoft.com/office/officeart/2005/8/layout/hList3"/>
    <dgm:cxn modelId="{A5F68591-12EB-4427-B6E7-2015F52D38D7}" type="presParOf" srcId="{EFCE7A9F-AFDF-4D9C-B430-294AF59A5940}" destId="{F56F41B2-CAC1-448C-AC49-9723C4FF4748}" srcOrd="0" destOrd="0" presId="urn:microsoft.com/office/officeart/2005/8/layout/hList3"/>
    <dgm:cxn modelId="{84D0BD55-D05C-4223-9E14-025FF71341BC}" type="presParOf" srcId="{EFCE7A9F-AFDF-4D9C-B430-294AF59A5940}" destId="{1DEB0E89-DC9C-48A4-925A-1CB1A31B949F}" srcOrd="1" destOrd="0" presId="urn:microsoft.com/office/officeart/2005/8/layout/hList3"/>
    <dgm:cxn modelId="{01F4720C-B507-42BE-A421-C4C9FECD3486}" type="presParOf" srcId="{B06BE6CE-8D6D-4169-8E1B-FEFAD9747A63}" destId="{6C6E3AEA-5D22-46E2-BA93-9298A694262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337EEC-3382-4C89-AAD4-16241CEC56C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E461F0-8E86-4D68-B3F8-6527EEB6F502}">
      <dgm:prSet phldrT="[Текст]"/>
      <dgm:spPr/>
      <dgm:t>
        <a:bodyPr/>
        <a:lstStyle/>
        <a:p>
          <a:r>
            <a:rPr lang="ru-RU" dirty="0" smtClean="0"/>
            <a:t>Различают:</a:t>
          </a:r>
          <a:endParaRPr lang="ru-RU" dirty="0"/>
        </a:p>
      </dgm:t>
    </dgm:pt>
    <dgm:pt modelId="{5810168B-123A-4C93-9411-91C6B4D7FD6A}" type="parTrans" cxnId="{3C0D5953-7349-4E15-B1E9-97A9F23E22E5}">
      <dgm:prSet/>
      <dgm:spPr/>
      <dgm:t>
        <a:bodyPr/>
        <a:lstStyle/>
        <a:p>
          <a:endParaRPr lang="ru-RU"/>
        </a:p>
      </dgm:t>
    </dgm:pt>
    <dgm:pt modelId="{E798E965-0644-4195-A09F-6F67AB9520BD}" type="sibTrans" cxnId="{3C0D5953-7349-4E15-B1E9-97A9F23E22E5}">
      <dgm:prSet/>
      <dgm:spPr/>
      <dgm:t>
        <a:bodyPr/>
        <a:lstStyle/>
        <a:p>
          <a:endParaRPr lang="ru-RU"/>
        </a:p>
      </dgm:t>
    </dgm:pt>
    <dgm:pt modelId="{9B117EAD-8B27-41E4-8C12-77567919EA9E}">
      <dgm:prSet phldrT="[Текст]"/>
      <dgm:spPr/>
      <dgm:t>
        <a:bodyPr/>
        <a:lstStyle/>
        <a:p>
          <a:r>
            <a:rPr lang="ru-RU" dirty="0" smtClean="0"/>
            <a:t>- многозональную аэросъемку</a:t>
          </a:r>
          <a:endParaRPr lang="ru-RU" dirty="0"/>
        </a:p>
      </dgm:t>
    </dgm:pt>
    <dgm:pt modelId="{617AE520-BDC5-4CB8-A8A7-3646430605A0}" type="parTrans" cxnId="{E26395BD-3348-4688-839D-4B717BC2C8EE}">
      <dgm:prSet/>
      <dgm:spPr/>
      <dgm:t>
        <a:bodyPr/>
        <a:lstStyle/>
        <a:p>
          <a:endParaRPr lang="ru-RU"/>
        </a:p>
      </dgm:t>
    </dgm:pt>
    <dgm:pt modelId="{6EBC3657-32E8-417C-B43B-C7BF53CC4F47}" type="sibTrans" cxnId="{E26395BD-3348-4688-839D-4B717BC2C8EE}">
      <dgm:prSet/>
      <dgm:spPr/>
      <dgm:t>
        <a:bodyPr/>
        <a:lstStyle/>
        <a:p>
          <a:endParaRPr lang="ru-RU"/>
        </a:p>
      </dgm:t>
    </dgm:pt>
    <dgm:pt modelId="{22FB0080-7155-4F30-B38C-52815AB41F21}">
      <dgm:prSet/>
      <dgm:spPr/>
      <dgm:t>
        <a:bodyPr/>
        <a:lstStyle/>
        <a:p>
          <a:r>
            <a:rPr lang="ru-RU" dirty="0" smtClean="0"/>
            <a:t>- фотографическую аэросъемку</a:t>
          </a:r>
          <a:endParaRPr lang="ru-RU" dirty="0"/>
        </a:p>
      </dgm:t>
    </dgm:pt>
    <dgm:pt modelId="{F3C5ECD4-0892-4100-AEC0-54E2AFFED6B9}" type="parTrans" cxnId="{A9642698-0518-47C0-9780-E65562D2BA0F}">
      <dgm:prSet/>
      <dgm:spPr/>
      <dgm:t>
        <a:bodyPr/>
        <a:lstStyle/>
        <a:p>
          <a:endParaRPr lang="ru-RU"/>
        </a:p>
      </dgm:t>
    </dgm:pt>
    <dgm:pt modelId="{6DA27EE9-EF15-4432-99DD-24AA6201F624}" type="sibTrans" cxnId="{A9642698-0518-47C0-9780-E65562D2BA0F}">
      <dgm:prSet/>
      <dgm:spPr/>
      <dgm:t>
        <a:bodyPr/>
        <a:lstStyle/>
        <a:p>
          <a:endParaRPr lang="ru-RU"/>
        </a:p>
      </dgm:t>
    </dgm:pt>
    <dgm:pt modelId="{5ECB5677-977C-4DB0-82E4-3DCCA72A66F1}">
      <dgm:prSet/>
      <dgm:spPr/>
      <dgm:t>
        <a:bodyPr/>
        <a:lstStyle/>
        <a:p>
          <a:r>
            <a:rPr lang="ru-RU" dirty="0" smtClean="0"/>
            <a:t>- телевизионную аэросъемку;</a:t>
          </a:r>
          <a:endParaRPr lang="ru-RU" dirty="0"/>
        </a:p>
      </dgm:t>
    </dgm:pt>
    <dgm:pt modelId="{119A981E-A158-4961-8A63-4677007B17C1}" type="parTrans" cxnId="{511E3D81-18EF-4C0A-93EB-05901A433AC7}">
      <dgm:prSet/>
      <dgm:spPr/>
      <dgm:t>
        <a:bodyPr/>
        <a:lstStyle/>
        <a:p>
          <a:endParaRPr lang="ru-RU"/>
        </a:p>
      </dgm:t>
    </dgm:pt>
    <dgm:pt modelId="{B794BC8F-FB56-4AEE-892D-0D38287B3F26}" type="sibTrans" cxnId="{511E3D81-18EF-4C0A-93EB-05901A433AC7}">
      <dgm:prSet/>
      <dgm:spPr/>
      <dgm:t>
        <a:bodyPr/>
        <a:lstStyle/>
        <a:p>
          <a:endParaRPr lang="ru-RU"/>
        </a:p>
      </dgm:t>
    </dgm:pt>
    <dgm:pt modelId="{3473F6DE-2E03-4050-94CC-22B501B1D6FF}">
      <dgm:prSet/>
      <dgm:spPr/>
      <dgm:t>
        <a:bodyPr/>
        <a:lstStyle/>
        <a:p>
          <a:r>
            <a:rPr lang="ru-RU" smtClean="0"/>
            <a:t>- тепловую аэросъемку;</a:t>
          </a:r>
          <a:endParaRPr lang="ru-RU"/>
        </a:p>
      </dgm:t>
    </dgm:pt>
    <dgm:pt modelId="{EBC1C363-EC53-4676-97B5-1CE20F399B10}" type="parTrans" cxnId="{A1823C4A-004C-4085-8911-BB4799A06126}">
      <dgm:prSet/>
      <dgm:spPr/>
      <dgm:t>
        <a:bodyPr/>
        <a:lstStyle/>
        <a:p>
          <a:endParaRPr lang="ru-RU"/>
        </a:p>
      </dgm:t>
    </dgm:pt>
    <dgm:pt modelId="{D9923446-7F15-4641-A048-240F6994C4E0}" type="sibTrans" cxnId="{A1823C4A-004C-4085-8911-BB4799A06126}">
      <dgm:prSet/>
      <dgm:spPr/>
      <dgm:t>
        <a:bodyPr/>
        <a:lstStyle/>
        <a:p>
          <a:endParaRPr lang="ru-RU"/>
        </a:p>
      </dgm:t>
    </dgm:pt>
    <dgm:pt modelId="{8AE68B20-440C-43FA-B568-5A9D7962ADB6}">
      <dgm:prSet/>
      <dgm:spPr/>
      <dgm:t>
        <a:bodyPr/>
        <a:lstStyle/>
        <a:p>
          <a:r>
            <a:rPr lang="ru-RU" dirty="0" smtClean="0"/>
            <a:t>- радиолокационную аэросъемку; </a:t>
          </a:r>
          <a:endParaRPr lang="ru-RU" dirty="0"/>
        </a:p>
      </dgm:t>
    </dgm:pt>
    <dgm:pt modelId="{95FC5166-4784-4628-BB49-D71331A8226F}" type="parTrans" cxnId="{DF8BF6A6-9611-4FF0-926D-10034ABA13BB}">
      <dgm:prSet/>
      <dgm:spPr/>
      <dgm:t>
        <a:bodyPr/>
        <a:lstStyle/>
        <a:p>
          <a:endParaRPr lang="ru-RU"/>
        </a:p>
      </dgm:t>
    </dgm:pt>
    <dgm:pt modelId="{7772A226-25E9-4B1F-87E3-22DC03830C29}" type="sibTrans" cxnId="{DF8BF6A6-9611-4FF0-926D-10034ABA13BB}">
      <dgm:prSet/>
      <dgm:spPr/>
      <dgm:t>
        <a:bodyPr/>
        <a:lstStyle/>
        <a:p>
          <a:endParaRPr lang="ru-RU"/>
        </a:p>
      </dgm:t>
    </dgm:pt>
    <dgm:pt modelId="{E59CC0CB-D7AE-4F50-9866-2EA6933396A0}" type="pres">
      <dgm:prSet presAssocID="{DA337EEC-3382-4C89-AAD4-16241CEC56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04C602-2914-46C0-9031-45DAEBEFD4B0}" type="pres">
      <dgm:prSet presAssocID="{28E461F0-8E86-4D68-B3F8-6527EEB6F502}" presName="composite" presStyleCnt="0"/>
      <dgm:spPr/>
    </dgm:pt>
    <dgm:pt modelId="{F5249D84-96BC-428C-9403-392948BF0955}" type="pres">
      <dgm:prSet presAssocID="{28E461F0-8E86-4D68-B3F8-6527EEB6F502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BFA13-69F3-4043-A49C-A420BEBF2AE1}" type="pres">
      <dgm:prSet presAssocID="{28E461F0-8E86-4D68-B3F8-6527EEB6F502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473844-CFDA-4714-8CF3-0919D58F7955}" type="presOf" srcId="{22FB0080-7155-4F30-B38C-52815AB41F21}" destId="{99DBFA13-69F3-4043-A49C-A420BEBF2AE1}" srcOrd="0" destOrd="0" presId="urn:microsoft.com/office/officeart/2005/8/layout/chevron2"/>
    <dgm:cxn modelId="{A9642698-0518-47C0-9780-E65562D2BA0F}" srcId="{28E461F0-8E86-4D68-B3F8-6527EEB6F502}" destId="{22FB0080-7155-4F30-B38C-52815AB41F21}" srcOrd="0" destOrd="0" parTransId="{F3C5ECD4-0892-4100-AEC0-54E2AFFED6B9}" sibTransId="{6DA27EE9-EF15-4432-99DD-24AA6201F624}"/>
    <dgm:cxn modelId="{511E3D81-18EF-4C0A-93EB-05901A433AC7}" srcId="{28E461F0-8E86-4D68-B3F8-6527EEB6F502}" destId="{5ECB5677-977C-4DB0-82E4-3DCCA72A66F1}" srcOrd="1" destOrd="0" parTransId="{119A981E-A158-4961-8A63-4677007B17C1}" sibTransId="{B794BC8F-FB56-4AEE-892D-0D38287B3F26}"/>
    <dgm:cxn modelId="{9146AE19-FF45-4336-AD1B-6E0E4F48BFE7}" type="presOf" srcId="{9B117EAD-8B27-41E4-8C12-77567919EA9E}" destId="{99DBFA13-69F3-4043-A49C-A420BEBF2AE1}" srcOrd="0" destOrd="4" presId="urn:microsoft.com/office/officeart/2005/8/layout/chevron2"/>
    <dgm:cxn modelId="{DF8BF6A6-9611-4FF0-926D-10034ABA13BB}" srcId="{28E461F0-8E86-4D68-B3F8-6527EEB6F502}" destId="{8AE68B20-440C-43FA-B568-5A9D7962ADB6}" srcOrd="3" destOrd="0" parTransId="{95FC5166-4784-4628-BB49-D71331A8226F}" sibTransId="{7772A226-25E9-4B1F-87E3-22DC03830C29}"/>
    <dgm:cxn modelId="{AD023E10-DB44-4358-A49E-A4F876AE90F8}" type="presOf" srcId="{8AE68B20-440C-43FA-B568-5A9D7962ADB6}" destId="{99DBFA13-69F3-4043-A49C-A420BEBF2AE1}" srcOrd="0" destOrd="3" presId="urn:microsoft.com/office/officeart/2005/8/layout/chevron2"/>
    <dgm:cxn modelId="{EA0A71BF-763E-4DCB-9241-EB0926775AB2}" type="presOf" srcId="{5ECB5677-977C-4DB0-82E4-3DCCA72A66F1}" destId="{99DBFA13-69F3-4043-A49C-A420BEBF2AE1}" srcOrd="0" destOrd="1" presId="urn:microsoft.com/office/officeart/2005/8/layout/chevron2"/>
    <dgm:cxn modelId="{E26395BD-3348-4688-839D-4B717BC2C8EE}" srcId="{28E461F0-8E86-4D68-B3F8-6527EEB6F502}" destId="{9B117EAD-8B27-41E4-8C12-77567919EA9E}" srcOrd="4" destOrd="0" parTransId="{617AE520-BDC5-4CB8-A8A7-3646430605A0}" sibTransId="{6EBC3657-32E8-417C-B43B-C7BF53CC4F47}"/>
    <dgm:cxn modelId="{3C0D5953-7349-4E15-B1E9-97A9F23E22E5}" srcId="{DA337EEC-3382-4C89-AAD4-16241CEC56C7}" destId="{28E461F0-8E86-4D68-B3F8-6527EEB6F502}" srcOrd="0" destOrd="0" parTransId="{5810168B-123A-4C93-9411-91C6B4D7FD6A}" sibTransId="{E798E965-0644-4195-A09F-6F67AB9520BD}"/>
    <dgm:cxn modelId="{0D74B67B-0981-4739-82EB-BA3F41094BE5}" type="presOf" srcId="{3473F6DE-2E03-4050-94CC-22B501B1D6FF}" destId="{99DBFA13-69F3-4043-A49C-A420BEBF2AE1}" srcOrd="0" destOrd="2" presId="urn:microsoft.com/office/officeart/2005/8/layout/chevron2"/>
    <dgm:cxn modelId="{DA4DD9DA-F340-4F12-8DF6-0BD87F99D68F}" type="presOf" srcId="{28E461F0-8E86-4D68-B3F8-6527EEB6F502}" destId="{F5249D84-96BC-428C-9403-392948BF0955}" srcOrd="0" destOrd="0" presId="urn:microsoft.com/office/officeart/2005/8/layout/chevron2"/>
    <dgm:cxn modelId="{A1823C4A-004C-4085-8911-BB4799A06126}" srcId="{28E461F0-8E86-4D68-B3F8-6527EEB6F502}" destId="{3473F6DE-2E03-4050-94CC-22B501B1D6FF}" srcOrd="2" destOrd="0" parTransId="{EBC1C363-EC53-4676-97B5-1CE20F399B10}" sibTransId="{D9923446-7F15-4641-A048-240F6994C4E0}"/>
    <dgm:cxn modelId="{09669DB7-65A5-4085-954A-AAD4D3F0F7DC}" type="presOf" srcId="{DA337EEC-3382-4C89-AAD4-16241CEC56C7}" destId="{E59CC0CB-D7AE-4F50-9866-2EA6933396A0}" srcOrd="0" destOrd="0" presId="urn:microsoft.com/office/officeart/2005/8/layout/chevron2"/>
    <dgm:cxn modelId="{09A86C70-574F-4BFF-A7EC-B491CE55362B}" type="presParOf" srcId="{E59CC0CB-D7AE-4F50-9866-2EA6933396A0}" destId="{AF04C602-2914-46C0-9031-45DAEBEFD4B0}" srcOrd="0" destOrd="0" presId="urn:microsoft.com/office/officeart/2005/8/layout/chevron2"/>
    <dgm:cxn modelId="{3248D307-0423-48DE-9196-881CACCB2E03}" type="presParOf" srcId="{AF04C602-2914-46C0-9031-45DAEBEFD4B0}" destId="{F5249D84-96BC-428C-9403-392948BF0955}" srcOrd="0" destOrd="0" presId="urn:microsoft.com/office/officeart/2005/8/layout/chevron2"/>
    <dgm:cxn modelId="{61FC59BE-7505-4B1C-A7E4-C84C7D0DB3DF}" type="presParOf" srcId="{AF04C602-2914-46C0-9031-45DAEBEFD4B0}" destId="{99DBFA13-69F3-4043-A49C-A420BEBF2A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8401B0-A38F-4B41-8D8E-0611E7BA5656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7DEB49D-2304-4D8E-962A-FC87AA6BEA60}">
      <dgm:prSet phldrT="[Текст]"/>
      <dgm:spPr/>
      <dgm:t>
        <a:bodyPr/>
        <a:lstStyle/>
        <a:p>
          <a:r>
            <a:rPr lang="ru-RU" dirty="0" smtClean="0"/>
            <a:t>- </a:t>
          </a:r>
          <a:r>
            <a:rPr lang="ru-RU" b="1" u="sng" dirty="0" smtClean="0"/>
            <a:t>плановыми</a:t>
          </a:r>
          <a:r>
            <a:rPr lang="ru-RU" dirty="0" smtClean="0"/>
            <a:t>, если ось снимающего аппарата располагалась отвесно, т.е. вертикальная съемка;</a:t>
          </a:r>
          <a:endParaRPr lang="ru-RU" dirty="0"/>
        </a:p>
      </dgm:t>
    </dgm:pt>
    <dgm:pt modelId="{23B7E9CE-66B1-422E-8126-A5E4A9CC1341}" type="parTrans" cxnId="{81449296-1E82-4E0F-B038-249E22E2C599}">
      <dgm:prSet/>
      <dgm:spPr/>
      <dgm:t>
        <a:bodyPr/>
        <a:lstStyle/>
        <a:p>
          <a:endParaRPr lang="ru-RU"/>
        </a:p>
      </dgm:t>
    </dgm:pt>
    <dgm:pt modelId="{0497581E-6C4F-41C7-A1E0-03F2D94A0020}" type="sibTrans" cxnId="{81449296-1E82-4E0F-B038-249E22E2C599}">
      <dgm:prSet/>
      <dgm:spPr/>
      <dgm:t>
        <a:bodyPr/>
        <a:lstStyle/>
        <a:p>
          <a:endParaRPr lang="ru-RU"/>
        </a:p>
      </dgm:t>
    </dgm:pt>
    <dgm:pt modelId="{F0F01884-2260-4311-8685-F1293E971BFE}">
      <dgm:prSet/>
      <dgm:spPr/>
      <dgm:t>
        <a:bodyPr/>
        <a:lstStyle/>
        <a:p>
          <a:r>
            <a:rPr lang="ru-RU" b="1" dirty="0" smtClean="0"/>
            <a:t>-</a:t>
          </a:r>
          <a:r>
            <a:rPr lang="ru-RU" dirty="0" smtClean="0"/>
            <a:t> </a:t>
          </a:r>
          <a:r>
            <a:rPr lang="ru-RU" b="1" u="sng" dirty="0" smtClean="0"/>
            <a:t>перспективными</a:t>
          </a:r>
          <a:r>
            <a:rPr lang="ru-RU" dirty="0" smtClean="0"/>
            <a:t>, если ось снимающего аппарата располагалась наклонно.</a:t>
          </a:r>
          <a:endParaRPr lang="ru-RU" dirty="0"/>
        </a:p>
      </dgm:t>
    </dgm:pt>
    <dgm:pt modelId="{E41C8F23-9A7A-419E-88BE-64EA9CAC0A10}" type="parTrans" cxnId="{32046CB1-C4D9-40BA-B245-4705CD577219}">
      <dgm:prSet/>
      <dgm:spPr/>
      <dgm:t>
        <a:bodyPr/>
        <a:lstStyle/>
        <a:p>
          <a:endParaRPr lang="ru-RU"/>
        </a:p>
      </dgm:t>
    </dgm:pt>
    <dgm:pt modelId="{EE483AAC-26C8-4629-A4D4-C39B6512DC97}" type="sibTrans" cxnId="{32046CB1-C4D9-40BA-B245-4705CD577219}">
      <dgm:prSet/>
      <dgm:spPr/>
      <dgm:t>
        <a:bodyPr/>
        <a:lstStyle/>
        <a:p>
          <a:endParaRPr lang="ru-RU"/>
        </a:p>
      </dgm:t>
    </dgm:pt>
    <dgm:pt modelId="{F7157A77-EFA0-4067-B0A8-08C73B6F929F}">
      <dgm:prSet/>
      <dgm:spPr/>
      <dgm:t>
        <a:bodyPr/>
        <a:lstStyle/>
        <a:p>
          <a:r>
            <a:rPr lang="ru-RU" b="1" u="none" dirty="0" smtClean="0"/>
            <a:t>- </a:t>
          </a:r>
          <a:r>
            <a:rPr lang="ru-RU" b="1" u="sng" dirty="0" smtClean="0"/>
            <a:t>горизонтальными</a:t>
          </a:r>
          <a:r>
            <a:rPr lang="ru-RU" dirty="0" smtClean="0"/>
            <a:t>, когда ось камеры параллельна поверхности земли   </a:t>
          </a:r>
          <a:endParaRPr lang="ru-RU" dirty="0"/>
        </a:p>
      </dgm:t>
    </dgm:pt>
    <dgm:pt modelId="{16A39FF5-E4DF-4BB8-AE1A-0F0A395D5884}" type="parTrans" cxnId="{B941987F-45D7-49F3-A569-26813900153C}">
      <dgm:prSet/>
      <dgm:spPr/>
      <dgm:t>
        <a:bodyPr/>
        <a:lstStyle/>
        <a:p>
          <a:endParaRPr lang="ru-RU"/>
        </a:p>
      </dgm:t>
    </dgm:pt>
    <dgm:pt modelId="{E1EFEE1A-679A-43C7-99E6-7FE24BF4B2CC}" type="sibTrans" cxnId="{B941987F-45D7-49F3-A569-26813900153C}">
      <dgm:prSet/>
      <dgm:spPr/>
      <dgm:t>
        <a:bodyPr/>
        <a:lstStyle/>
        <a:p>
          <a:endParaRPr lang="ru-RU"/>
        </a:p>
      </dgm:t>
    </dgm:pt>
    <dgm:pt modelId="{08A4F873-409C-494A-A55D-075A47920FC0}" type="pres">
      <dgm:prSet presAssocID="{1A8401B0-A38F-4B41-8D8E-0611E7BA565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CB9396-40DB-4677-82F6-2D073F83BEBA}" type="pres">
      <dgm:prSet presAssocID="{37DEB49D-2304-4D8E-962A-FC87AA6BEA60}" presName="comp" presStyleCnt="0"/>
      <dgm:spPr/>
    </dgm:pt>
    <dgm:pt modelId="{1F9F3C87-F4D3-4261-AB74-33F4407B74D6}" type="pres">
      <dgm:prSet presAssocID="{37DEB49D-2304-4D8E-962A-FC87AA6BEA60}" presName="box" presStyleLbl="node1" presStyleIdx="0" presStyleCnt="3" custLinFactY="100000" custLinFactNeighborY="116624"/>
      <dgm:spPr/>
      <dgm:t>
        <a:bodyPr/>
        <a:lstStyle/>
        <a:p>
          <a:endParaRPr lang="ru-RU"/>
        </a:p>
      </dgm:t>
    </dgm:pt>
    <dgm:pt modelId="{F68B4633-0F69-4282-8EB7-422639BC7A5B}" type="pres">
      <dgm:prSet presAssocID="{37DEB49D-2304-4D8E-962A-FC87AA6BEA60}" presName="img" presStyleLbl="fgImgPlace1" presStyleIdx="0" presStyleCnt="3" custLinFactY="100000" custLinFactNeighborX="-4049" custLinFactNeighborY="17078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42F489C-6AA6-44D6-B36E-BB6E3BE4A370}" type="pres">
      <dgm:prSet presAssocID="{37DEB49D-2304-4D8E-962A-FC87AA6BEA6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E2140-2404-44D5-87F6-B5CD30FC7852}" type="pres">
      <dgm:prSet presAssocID="{0497581E-6C4F-41C7-A1E0-03F2D94A0020}" presName="spacer" presStyleCnt="0"/>
      <dgm:spPr/>
    </dgm:pt>
    <dgm:pt modelId="{65B267ED-E808-40E4-80BB-9FD4EDD9EB86}" type="pres">
      <dgm:prSet presAssocID="{F0F01884-2260-4311-8685-F1293E971BFE}" presName="comp" presStyleCnt="0"/>
      <dgm:spPr/>
    </dgm:pt>
    <dgm:pt modelId="{7B2FF636-46F6-49D2-917D-00D210223ACF}" type="pres">
      <dgm:prSet presAssocID="{F0F01884-2260-4311-8685-F1293E971BFE}" presName="box" presStyleLbl="node1" presStyleIdx="1" presStyleCnt="3"/>
      <dgm:spPr/>
      <dgm:t>
        <a:bodyPr/>
        <a:lstStyle/>
        <a:p>
          <a:endParaRPr lang="ru-RU"/>
        </a:p>
      </dgm:t>
    </dgm:pt>
    <dgm:pt modelId="{B1F314A2-EEFD-45CC-9696-8C03271C6D37}" type="pres">
      <dgm:prSet presAssocID="{F0F01884-2260-4311-8685-F1293E971BFE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96C9936-9398-4511-8C1F-A427785782A1}" type="pres">
      <dgm:prSet presAssocID="{F0F01884-2260-4311-8685-F1293E971BF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CE426-3790-45C1-A829-DD041B25BBAA}" type="pres">
      <dgm:prSet presAssocID="{EE483AAC-26C8-4629-A4D4-C39B6512DC97}" presName="spacer" presStyleCnt="0"/>
      <dgm:spPr/>
    </dgm:pt>
    <dgm:pt modelId="{7985D031-13B2-4793-B091-B618DB6BCAD6}" type="pres">
      <dgm:prSet presAssocID="{F7157A77-EFA0-4067-B0A8-08C73B6F929F}" presName="comp" presStyleCnt="0"/>
      <dgm:spPr/>
    </dgm:pt>
    <dgm:pt modelId="{EED6E999-98D9-4B3F-9577-993953F89345}" type="pres">
      <dgm:prSet presAssocID="{F7157A77-EFA0-4067-B0A8-08C73B6F929F}" presName="box" presStyleLbl="node1" presStyleIdx="2" presStyleCnt="3" custLinFactY="-100000" custLinFactNeighborY="-120000"/>
      <dgm:spPr/>
      <dgm:t>
        <a:bodyPr/>
        <a:lstStyle/>
        <a:p>
          <a:endParaRPr lang="ru-RU"/>
        </a:p>
      </dgm:t>
    </dgm:pt>
    <dgm:pt modelId="{038B5CD5-74CC-4CED-8293-B3147D07E13C}" type="pres">
      <dgm:prSet presAssocID="{F7157A77-EFA0-4067-B0A8-08C73B6F929F}" presName="img" presStyleLbl="fgImgPlace1" presStyleIdx="2" presStyleCnt="3" custLinFactY="-100000" custLinFactNeighborY="-175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4F6C78E-47A5-42BD-92AA-010C96F7E05D}" type="pres">
      <dgm:prSet presAssocID="{F7157A77-EFA0-4067-B0A8-08C73B6F929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046CB1-C4D9-40BA-B245-4705CD577219}" srcId="{1A8401B0-A38F-4B41-8D8E-0611E7BA5656}" destId="{F0F01884-2260-4311-8685-F1293E971BFE}" srcOrd="1" destOrd="0" parTransId="{E41C8F23-9A7A-419E-88BE-64EA9CAC0A10}" sibTransId="{EE483AAC-26C8-4629-A4D4-C39B6512DC97}"/>
    <dgm:cxn modelId="{E7BC12EB-7ED9-4907-9E32-239D7165C3B9}" type="presOf" srcId="{37DEB49D-2304-4D8E-962A-FC87AA6BEA60}" destId="{1F9F3C87-F4D3-4261-AB74-33F4407B74D6}" srcOrd="0" destOrd="0" presId="urn:microsoft.com/office/officeart/2005/8/layout/vList4"/>
    <dgm:cxn modelId="{63C34DB3-4683-4035-834B-48555C06A979}" type="presOf" srcId="{1A8401B0-A38F-4B41-8D8E-0611E7BA5656}" destId="{08A4F873-409C-494A-A55D-075A47920FC0}" srcOrd="0" destOrd="0" presId="urn:microsoft.com/office/officeart/2005/8/layout/vList4"/>
    <dgm:cxn modelId="{8EDE9CF1-06DF-4965-AA7E-5B1758D02580}" type="presOf" srcId="{37DEB49D-2304-4D8E-962A-FC87AA6BEA60}" destId="{242F489C-6AA6-44D6-B36E-BB6E3BE4A370}" srcOrd="1" destOrd="0" presId="urn:microsoft.com/office/officeart/2005/8/layout/vList4"/>
    <dgm:cxn modelId="{D5ED7270-7ED5-4150-95BC-88DFB97E3284}" type="presOf" srcId="{F7157A77-EFA0-4067-B0A8-08C73B6F929F}" destId="{94F6C78E-47A5-42BD-92AA-010C96F7E05D}" srcOrd="1" destOrd="0" presId="urn:microsoft.com/office/officeart/2005/8/layout/vList4"/>
    <dgm:cxn modelId="{81449296-1E82-4E0F-B038-249E22E2C599}" srcId="{1A8401B0-A38F-4B41-8D8E-0611E7BA5656}" destId="{37DEB49D-2304-4D8E-962A-FC87AA6BEA60}" srcOrd="0" destOrd="0" parTransId="{23B7E9CE-66B1-422E-8126-A5E4A9CC1341}" sibTransId="{0497581E-6C4F-41C7-A1E0-03F2D94A0020}"/>
    <dgm:cxn modelId="{44EB2BD4-D9F8-48E2-BCBF-EEAC70093782}" type="presOf" srcId="{F7157A77-EFA0-4067-B0A8-08C73B6F929F}" destId="{EED6E999-98D9-4B3F-9577-993953F89345}" srcOrd="0" destOrd="0" presId="urn:microsoft.com/office/officeart/2005/8/layout/vList4"/>
    <dgm:cxn modelId="{72E69313-4841-4C41-BC2B-03655609FC96}" type="presOf" srcId="{F0F01884-2260-4311-8685-F1293E971BFE}" destId="{7B2FF636-46F6-49D2-917D-00D210223ACF}" srcOrd="0" destOrd="0" presId="urn:microsoft.com/office/officeart/2005/8/layout/vList4"/>
    <dgm:cxn modelId="{C7672D1A-5347-4778-A131-AB54EAA1ADBE}" type="presOf" srcId="{F0F01884-2260-4311-8685-F1293E971BFE}" destId="{C96C9936-9398-4511-8C1F-A427785782A1}" srcOrd="1" destOrd="0" presId="urn:microsoft.com/office/officeart/2005/8/layout/vList4"/>
    <dgm:cxn modelId="{B941987F-45D7-49F3-A569-26813900153C}" srcId="{1A8401B0-A38F-4B41-8D8E-0611E7BA5656}" destId="{F7157A77-EFA0-4067-B0A8-08C73B6F929F}" srcOrd="2" destOrd="0" parTransId="{16A39FF5-E4DF-4BB8-AE1A-0F0A395D5884}" sibTransId="{E1EFEE1A-679A-43C7-99E6-7FE24BF4B2CC}"/>
    <dgm:cxn modelId="{EE7EDBCC-BFB6-4180-9994-352C46FD505E}" type="presParOf" srcId="{08A4F873-409C-494A-A55D-075A47920FC0}" destId="{46CB9396-40DB-4677-82F6-2D073F83BEBA}" srcOrd="0" destOrd="0" presId="urn:microsoft.com/office/officeart/2005/8/layout/vList4"/>
    <dgm:cxn modelId="{5CDB1CB4-56C1-496E-A0E7-F8591EC25D77}" type="presParOf" srcId="{46CB9396-40DB-4677-82F6-2D073F83BEBA}" destId="{1F9F3C87-F4D3-4261-AB74-33F4407B74D6}" srcOrd="0" destOrd="0" presId="urn:microsoft.com/office/officeart/2005/8/layout/vList4"/>
    <dgm:cxn modelId="{46DBE25E-586A-4C79-BB65-40FA5C4D97B2}" type="presParOf" srcId="{46CB9396-40DB-4677-82F6-2D073F83BEBA}" destId="{F68B4633-0F69-4282-8EB7-422639BC7A5B}" srcOrd="1" destOrd="0" presId="urn:microsoft.com/office/officeart/2005/8/layout/vList4"/>
    <dgm:cxn modelId="{F1ED57BB-D55A-4885-A1EC-54925FA284E8}" type="presParOf" srcId="{46CB9396-40DB-4677-82F6-2D073F83BEBA}" destId="{242F489C-6AA6-44D6-B36E-BB6E3BE4A370}" srcOrd="2" destOrd="0" presId="urn:microsoft.com/office/officeart/2005/8/layout/vList4"/>
    <dgm:cxn modelId="{9691D939-5B81-47D9-984C-32AFD064A28F}" type="presParOf" srcId="{08A4F873-409C-494A-A55D-075A47920FC0}" destId="{901E2140-2404-44D5-87F6-B5CD30FC7852}" srcOrd="1" destOrd="0" presId="urn:microsoft.com/office/officeart/2005/8/layout/vList4"/>
    <dgm:cxn modelId="{EAF8193D-1F33-451A-8779-BC0042513426}" type="presParOf" srcId="{08A4F873-409C-494A-A55D-075A47920FC0}" destId="{65B267ED-E808-40E4-80BB-9FD4EDD9EB86}" srcOrd="2" destOrd="0" presId="urn:microsoft.com/office/officeart/2005/8/layout/vList4"/>
    <dgm:cxn modelId="{7D9FE1D4-F4B4-4E4C-BD90-3B51E93D5CFA}" type="presParOf" srcId="{65B267ED-E808-40E4-80BB-9FD4EDD9EB86}" destId="{7B2FF636-46F6-49D2-917D-00D210223ACF}" srcOrd="0" destOrd="0" presId="urn:microsoft.com/office/officeart/2005/8/layout/vList4"/>
    <dgm:cxn modelId="{2B1400F3-EEFC-4842-A4B1-793F8242CD91}" type="presParOf" srcId="{65B267ED-E808-40E4-80BB-9FD4EDD9EB86}" destId="{B1F314A2-EEFD-45CC-9696-8C03271C6D37}" srcOrd="1" destOrd="0" presId="urn:microsoft.com/office/officeart/2005/8/layout/vList4"/>
    <dgm:cxn modelId="{36CDD9D2-DED4-4F15-ACE2-B223982EA873}" type="presParOf" srcId="{65B267ED-E808-40E4-80BB-9FD4EDD9EB86}" destId="{C96C9936-9398-4511-8C1F-A427785782A1}" srcOrd="2" destOrd="0" presId="urn:microsoft.com/office/officeart/2005/8/layout/vList4"/>
    <dgm:cxn modelId="{D277B3A8-E60A-4A3D-88E4-B4F2DCE94474}" type="presParOf" srcId="{08A4F873-409C-494A-A55D-075A47920FC0}" destId="{E9ECE426-3790-45C1-A829-DD041B25BBAA}" srcOrd="3" destOrd="0" presId="urn:microsoft.com/office/officeart/2005/8/layout/vList4"/>
    <dgm:cxn modelId="{3572F4CD-ADEE-4DDC-BC30-7BF6E5309AA0}" type="presParOf" srcId="{08A4F873-409C-494A-A55D-075A47920FC0}" destId="{7985D031-13B2-4793-B091-B618DB6BCAD6}" srcOrd="4" destOrd="0" presId="urn:microsoft.com/office/officeart/2005/8/layout/vList4"/>
    <dgm:cxn modelId="{2A742B2A-4E1E-4CF4-B0E1-2BF438E5A42D}" type="presParOf" srcId="{7985D031-13B2-4793-B091-B618DB6BCAD6}" destId="{EED6E999-98D9-4B3F-9577-993953F89345}" srcOrd="0" destOrd="0" presId="urn:microsoft.com/office/officeart/2005/8/layout/vList4"/>
    <dgm:cxn modelId="{F64CF22A-CA57-46CE-83AA-68F760D42E2C}" type="presParOf" srcId="{7985D031-13B2-4793-B091-B618DB6BCAD6}" destId="{038B5CD5-74CC-4CED-8293-B3147D07E13C}" srcOrd="1" destOrd="0" presId="urn:microsoft.com/office/officeart/2005/8/layout/vList4"/>
    <dgm:cxn modelId="{7DE7B326-2CEC-4CE1-8E55-06E634AC400A}" type="presParOf" srcId="{7985D031-13B2-4793-B091-B618DB6BCAD6}" destId="{94F6C78E-47A5-42BD-92AA-010C96F7E0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B31740-1A55-453F-87D1-19376DE4242D}" type="doc">
      <dgm:prSet loTypeId="urn:microsoft.com/office/officeart/2005/8/layout/arrow5" loCatId="relationship" qsTypeId="urn:microsoft.com/office/officeart/2005/8/quickstyle/simple1" qsCatId="simple" csTypeId="urn:microsoft.com/office/officeart/2005/8/colors/colorful2" csCatId="colorful" phldr="1"/>
      <dgm:spPr/>
    </dgm:pt>
    <dgm:pt modelId="{A5136ABA-E884-422C-A3E7-C6E1265C0847}">
      <dgm:prSet phldrT="[Текст]" custT="1"/>
      <dgm:spPr/>
      <dgm:t>
        <a:bodyPr vert="vert270"/>
        <a:lstStyle/>
        <a:p>
          <a:r>
            <a:rPr lang="ru-RU" sz="2500" spc="-150" dirty="0" smtClean="0"/>
            <a:t>космический </a:t>
          </a:r>
          <a:endParaRPr lang="ru-RU" sz="2500" spc="-150" dirty="0"/>
        </a:p>
      </dgm:t>
    </dgm:pt>
    <dgm:pt modelId="{D6D4CB25-A1A4-4700-B20C-357E313B0CC5}" type="parTrans" cxnId="{FD8E9109-917C-4170-AC57-34CE36F94BE0}">
      <dgm:prSet/>
      <dgm:spPr/>
      <dgm:t>
        <a:bodyPr/>
        <a:lstStyle/>
        <a:p>
          <a:endParaRPr lang="ru-RU"/>
        </a:p>
      </dgm:t>
    </dgm:pt>
    <dgm:pt modelId="{E6BDE1B2-8E1C-4DD2-9D6D-1243B47BD708}" type="sibTrans" cxnId="{FD8E9109-917C-4170-AC57-34CE36F94BE0}">
      <dgm:prSet/>
      <dgm:spPr/>
      <dgm:t>
        <a:bodyPr/>
        <a:lstStyle/>
        <a:p>
          <a:endParaRPr lang="ru-RU"/>
        </a:p>
      </dgm:t>
    </dgm:pt>
    <dgm:pt modelId="{88C30898-09BF-4981-8E59-D34B6C5FE361}">
      <dgm:prSet phldrT="[Текст]" custT="1"/>
      <dgm:spPr/>
      <dgm:t>
        <a:bodyPr/>
        <a:lstStyle/>
        <a:p>
          <a:r>
            <a:rPr lang="ru-RU" sz="2400" dirty="0" smtClean="0"/>
            <a:t>Управления и контроля</a:t>
          </a:r>
          <a:endParaRPr lang="ru-RU" sz="2400" dirty="0"/>
        </a:p>
      </dgm:t>
    </dgm:pt>
    <dgm:pt modelId="{682850C6-2E54-47E2-85F2-3237D05AC087}" type="parTrans" cxnId="{6091755D-9E0D-45ED-BFAF-D2179AD4889D}">
      <dgm:prSet/>
      <dgm:spPr/>
      <dgm:t>
        <a:bodyPr/>
        <a:lstStyle/>
        <a:p>
          <a:endParaRPr lang="ru-RU"/>
        </a:p>
      </dgm:t>
    </dgm:pt>
    <dgm:pt modelId="{3740C747-03B7-473D-AA63-8648524DCE4A}" type="sibTrans" cxnId="{6091755D-9E0D-45ED-BFAF-D2179AD4889D}">
      <dgm:prSet/>
      <dgm:spPr/>
      <dgm:t>
        <a:bodyPr/>
        <a:lstStyle/>
        <a:p>
          <a:endParaRPr lang="ru-RU"/>
        </a:p>
      </dgm:t>
    </dgm:pt>
    <dgm:pt modelId="{8F59C1F7-9549-46EC-9BA8-BCA8140451A5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dirty="0" smtClean="0"/>
            <a:t>Пользовательский</a:t>
          </a:r>
        </a:p>
        <a:p>
          <a:pPr>
            <a:spcAft>
              <a:spcPct val="35000"/>
            </a:spcAft>
          </a:pPr>
          <a:r>
            <a:rPr lang="ru-RU" dirty="0" smtClean="0"/>
            <a:t>(приемники спутниковых сигналов)</a:t>
          </a:r>
          <a:endParaRPr lang="ru-RU" dirty="0"/>
        </a:p>
      </dgm:t>
    </dgm:pt>
    <dgm:pt modelId="{C625C70D-0DEA-4457-B968-9A2F612AED58}" type="parTrans" cxnId="{E5B11474-4404-43E0-9BE3-33560E1D8D82}">
      <dgm:prSet/>
      <dgm:spPr/>
      <dgm:t>
        <a:bodyPr/>
        <a:lstStyle/>
        <a:p>
          <a:endParaRPr lang="ru-RU"/>
        </a:p>
      </dgm:t>
    </dgm:pt>
    <dgm:pt modelId="{745F7F34-3551-4312-8371-17B71913C4A0}" type="sibTrans" cxnId="{E5B11474-4404-43E0-9BE3-33560E1D8D82}">
      <dgm:prSet/>
      <dgm:spPr/>
      <dgm:t>
        <a:bodyPr/>
        <a:lstStyle/>
        <a:p>
          <a:endParaRPr lang="ru-RU"/>
        </a:p>
      </dgm:t>
    </dgm:pt>
    <dgm:pt modelId="{921356AA-EFC8-4E31-A3E9-A508CB7802E7}" type="pres">
      <dgm:prSet presAssocID="{1CB31740-1A55-453F-87D1-19376DE4242D}" presName="diagram" presStyleCnt="0">
        <dgm:presLayoutVars>
          <dgm:dir/>
          <dgm:resizeHandles val="exact"/>
        </dgm:presLayoutVars>
      </dgm:prSet>
      <dgm:spPr/>
    </dgm:pt>
    <dgm:pt modelId="{1FD3C6C3-DFE8-4FC7-8108-9910933D7E07}" type="pres">
      <dgm:prSet presAssocID="{A5136ABA-E884-422C-A3E7-C6E1265C0847}" presName="arrow" presStyleLbl="node1" presStyleIdx="0" presStyleCnt="3" custRadScaleRad="71703" custRadScaleInc="1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920B5-3A7F-4ACE-9E40-5EF90283D8D9}" type="pres">
      <dgm:prSet presAssocID="{88C30898-09BF-4981-8E59-D34B6C5FE361}" presName="arrow" presStyleLbl="node1" presStyleIdx="1" presStyleCnt="3" custRadScaleRad="91862" custRadScaleInc="1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C73A8-F96A-49AC-8A82-523BD52561F1}" type="pres">
      <dgm:prSet presAssocID="{8F59C1F7-9549-46EC-9BA8-BCA8140451A5}" presName="arrow" presStyleLbl="node1" presStyleIdx="2" presStyleCnt="3" custRadScaleRad="86920" custRadScaleInc="-3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4401EA-2D87-4A1B-8B3A-886FC3ED39F4}" type="presOf" srcId="{8F59C1F7-9549-46EC-9BA8-BCA8140451A5}" destId="{DD6C73A8-F96A-49AC-8A82-523BD52561F1}" srcOrd="0" destOrd="0" presId="urn:microsoft.com/office/officeart/2005/8/layout/arrow5"/>
    <dgm:cxn modelId="{805C2840-A1EC-4FA1-8591-0C2A5CB2F2F2}" type="presOf" srcId="{A5136ABA-E884-422C-A3E7-C6E1265C0847}" destId="{1FD3C6C3-DFE8-4FC7-8108-9910933D7E07}" srcOrd="0" destOrd="0" presId="urn:microsoft.com/office/officeart/2005/8/layout/arrow5"/>
    <dgm:cxn modelId="{6AB7B906-7705-4216-B0BD-06C5E0BFAEA8}" type="presOf" srcId="{1CB31740-1A55-453F-87D1-19376DE4242D}" destId="{921356AA-EFC8-4E31-A3E9-A508CB7802E7}" srcOrd="0" destOrd="0" presId="urn:microsoft.com/office/officeart/2005/8/layout/arrow5"/>
    <dgm:cxn modelId="{E5B11474-4404-43E0-9BE3-33560E1D8D82}" srcId="{1CB31740-1A55-453F-87D1-19376DE4242D}" destId="{8F59C1F7-9549-46EC-9BA8-BCA8140451A5}" srcOrd="2" destOrd="0" parTransId="{C625C70D-0DEA-4457-B968-9A2F612AED58}" sibTransId="{745F7F34-3551-4312-8371-17B71913C4A0}"/>
    <dgm:cxn modelId="{6091755D-9E0D-45ED-BFAF-D2179AD4889D}" srcId="{1CB31740-1A55-453F-87D1-19376DE4242D}" destId="{88C30898-09BF-4981-8E59-D34B6C5FE361}" srcOrd="1" destOrd="0" parTransId="{682850C6-2E54-47E2-85F2-3237D05AC087}" sibTransId="{3740C747-03B7-473D-AA63-8648524DCE4A}"/>
    <dgm:cxn modelId="{616662D6-DDF5-4F72-B824-B31771DC4CDB}" type="presOf" srcId="{88C30898-09BF-4981-8E59-D34B6C5FE361}" destId="{669920B5-3A7F-4ACE-9E40-5EF90283D8D9}" srcOrd="0" destOrd="0" presId="urn:microsoft.com/office/officeart/2005/8/layout/arrow5"/>
    <dgm:cxn modelId="{FD8E9109-917C-4170-AC57-34CE36F94BE0}" srcId="{1CB31740-1A55-453F-87D1-19376DE4242D}" destId="{A5136ABA-E884-422C-A3E7-C6E1265C0847}" srcOrd="0" destOrd="0" parTransId="{D6D4CB25-A1A4-4700-B20C-357E313B0CC5}" sibTransId="{E6BDE1B2-8E1C-4DD2-9D6D-1243B47BD708}"/>
    <dgm:cxn modelId="{4634DEEA-D227-45A5-8DDE-CD3111E898A6}" type="presParOf" srcId="{921356AA-EFC8-4E31-A3E9-A508CB7802E7}" destId="{1FD3C6C3-DFE8-4FC7-8108-9910933D7E07}" srcOrd="0" destOrd="0" presId="urn:microsoft.com/office/officeart/2005/8/layout/arrow5"/>
    <dgm:cxn modelId="{18302591-DD1B-40E5-A1FB-8021B828FD55}" type="presParOf" srcId="{921356AA-EFC8-4E31-A3E9-A508CB7802E7}" destId="{669920B5-3A7F-4ACE-9E40-5EF90283D8D9}" srcOrd="1" destOrd="0" presId="urn:microsoft.com/office/officeart/2005/8/layout/arrow5"/>
    <dgm:cxn modelId="{A1E73C34-4210-4F57-BE02-E1E5867961DB}" type="presParOf" srcId="{921356AA-EFC8-4E31-A3E9-A508CB7802E7}" destId="{DD6C73A8-F96A-49AC-8A82-523BD52561F1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06CF82-22EF-47AB-8461-C894C4D40B4E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8B3888F-7FAE-45F4-9AC3-FE2CBCE029FE}">
      <dgm:prSet phldrT="[Текст]"/>
      <dgm:spPr/>
      <dgm:t>
        <a:bodyPr/>
        <a:lstStyle/>
        <a:p>
          <a:r>
            <a:rPr lang="ru-RU" dirty="0" smtClean="0"/>
            <a:t>пространственным</a:t>
          </a:r>
          <a:endParaRPr lang="ru-RU" dirty="0"/>
        </a:p>
      </dgm:t>
    </dgm:pt>
    <dgm:pt modelId="{22AC4CB9-7A69-4413-9E18-FBB46266CF29}" type="parTrans" cxnId="{E54FF6B5-AA0A-43A0-911A-97A758AFE039}">
      <dgm:prSet/>
      <dgm:spPr/>
      <dgm:t>
        <a:bodyPr/>
        <a:lstStyle/>
        <a:p>
          <a:endParaRPr lang="ru-RU"/>
        </a:p>
      </dgm:t>
    </dgm:pt>
    <dgm:pt modelId="{8F81233D-D899-4332-A5B1-63B7D1891AAC}" type="sibTrans" cxnId="{E54FF6B5-AA0A-43A0-911A-97A758AFE039}">
      <dgm:prSet/>
      <dgm:spPr/>
      <dgm:t>
        <a:bodyPr/>
        <a:lstStyle/>
        <a:p>
          <a:endParaRPr lang="ru-RU"/>
        </a:p>
      </dgm:t>
    </dgm:pt>
    <dgm:pt modelId="{2C95FAA0-B6D5-4C75-95F7-5E410337BA77}">
      <dgm:prSet phldrT="[Текст]"/>
      <dgm:spPr/>
      <dgm:t>
        <a:bodyPr/>
        <a:lstStyle/>
        <a:p>
          <a:r>
            <a:rPr lang="ru-RU" dirty="0" smtClean="0"/>
            <a:t>спектральным</a:t>
          </a:r>
          <a:endParaRPr lang="ru-RU" dirty="0"/>
        </a:p>
      </dgm:t>
    </dgm:pt>
    <dgm:pt modelId="{7855D492-5500-4E03-A81C-3169119C657F}" type="parTrans" cxnId="{812D32FF-1A68-4C5E-8B7F-A2EFE8238EA5}">
      <dgm:prSet/>
      <dgm:spPr/>
      <dgm:t>
        <a:bodyPr/>
        <a:lstStyle/>
        <a:p>
          <a:endParaRPr lang="ru-RU"/>
        </a:p>
      </dgm:t>
    </dgm:pt>
    <dgm:pt modelId="{A5536372-1BE2-4832-87BA-3219CD3CD541}" type="sibTrans" cxnId="{812D32FF-1A68-4C5E-8B7F-A2EFE8238EA5}">
      <dgm:prSet/>
      <dgm:spPr/>
      <dgm:t>
        <a:bodyPr/>
        <a:lstStyle/>
        <a:p>
          <a:endParaRPr lang="ru-RU"/>
        </a:p>
      </dgm:t>
    </dgm:pt>
    <dgm:pt modelId="{D20F1946-6347-421B-A8F3-39A2C0B3733F}">
      <dgm:prSet phldrT="[Текст]"/>
      <dgm:spPr/>
      <dgm:t>
        <a:bodyPr/>
        <a:lstStyle/>
        <a:p>
          <a:r>
            <a:rPr lang="ru-RU" dirty="0" smtClean="0"/>
            <a:t>радиометрическим</a:t>
          </a:r>
          <a:endParaRPr lang="ru-RU" dirty="0"/>
        </a:p>
      </dgm:t>
    </dgm:pt>
    <dgm:pt modelId="{D9D0B323-A532-4147-A8E8-1B9B2EEBFDD3}" type="parTrans" cxnId="{23615B1F-3004-4533-85F1-84D545A42551}">
      <dgm:prSet/>
      <dgm:spPr/>
      <dgm:t>
        <a:bodyPr/>
        <a:lstStyle/>
        <a:p>
          <a:endParaRPr lang="ru-RU"/>
        </a:p>
      </dgm:t>
    </dgm:pt>
    <dgm:pt modelId="{3833903E-1E60-4BFC-B838-39F822D233F5}" type="sibTrans" cxnId="{23615B1F-3004-4533-85F1-84D545A42551}">
      <dgm:prSet/>
      <dgm:spPr/>
      <dgm:t>
        <a:bodyPr/>
        <a:lstStyle/>
        <a:p>
          <a:endParaRPr lang="ru-RU"/>
        </a:p>
      </dgm:t>
    </dgm:pt>
    <dgm:pt modelId="{7823D925-7A32-4612-A114-7FC76D266EA8}">
      <dgm:prSet phldrT="[Текст]"/>
      <dgm:spPr/>
      <dgm:t>
        <a:bodyPr/>
        <a:lstStyle/>
        <a:p>
          <a:r>
            <a:rPr lang="ru-RU" dirty="0" smtClean="0"/>
            <a:t>временным</a:t>
          </a:r>
          <a:endParaRPr lang="ru-RU" dirty="0"/>
        </a:p>
      </dgm:t>
    </dgm:pt>
    <dgm:pt modelId="{A55991A7-5191-4E81-99CD-1D006E469CAB}" type="parTrans" cxnId="{EC4BDC1A-112E-4264-9D90-9D4DBFE28815}">
      <dgm:prSet/>
      <dgm:spPr/>
      <dgm:t>
        <a:bodyPr/>
        <a:lstStyle/>
        <a:p>
          <a:endParaRPr lang="ru-RU"/>
        </a:p>
      </dgm:t>
    </dgm:pt>
    <dgm:pt modelId="{1BE061EF-F128-4A98-A56E-2799884E8759}" type="sibTrans" cxnId="{EC4BDC1A-112E-4264-9D90-9D4DBFE28815}">
      <dgm:prSet/>
      <dgm:spPr/>
      <dgm:t>
        <a:bodyPr/>
        <a:lstStyle/>
        <a:p>
          <a:endParaRPr lang="ru-RU"/>
        </a:p>
      </dgm:t>
    </dgm:pt>
    <dgm:pt modelId="{6EE89B75-A9BE-47F7-864F-914CA0108981}" type="pres">
      <dgm:prSet presAssocID="{0306CF82-22EF-47AB-8461-C894C4D40B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30CBC3-F31C-45FB-9D95-3900D2BB2705}" type="pres">
      <dgm:prSet presAssocID="{7823D925-7A32-4612-A114-7FC76D266EA8}" presName="boxAndChildren" presStyleCnt="0"/>
      <dgm:spPr/>
    </dgm:pt>
    <dgm:pt modelId="{B5C4E5F5-476B-4631-B63E-CB855CA5D404}" type="pres">
      <dgm:prSet presAssocID="{7823D925-7A32-4612-A114-7FC76D266EA8}" presName="parentTextBox" presStyleLbl="node1" presStyleIdx="0" presStyleCnt="4"/>
      <dgm:spPr/>
      <dgm:t>
        <a:bodyPr/>
        <a:lstStyle/>
        <a:p>
          <a:endParaRPr lang="ru-RU"/>
        </a:p>
      </dgm:t>
    </dgm:pt>
    <dgm:pt modelId="{87CC38D1-4A76-4D29-BC91-58EEA57D8255}" type="pres">
      <dgm:prSet presAssocID="{3833903E-1E60-4BFC-B838-39F822D233F5}" presName="sp" presStyleCnt="0"/>
      <dgm:spPr/>
    </dgm:pt>
    <dgm:pt modelId="{1A9EC0B0-AA5C-4DEC-9E43-B81231944890}" type="pres">
      <dgm:prSet presAssocID="{D20F1946-6347-421B-A8F3-39A2C0B3733F}" presName="arrowAndChildren" presStyleCnt="0"/>
      <dgm:spPr/>
    </dgm:pt>
    <dgm:pt modelId="{8399D708-F917-4677-9F64-3ACE729A3363}" type="pres">
      <dgm:prSet presAssocID="{D20F1946-6347-421B-A8F3-39A2C0B3733F}" presName="parentTextArrow" presStyleLbl="node1" presStyleIdx="1" presStyleCnt="4" custLinFactNeighborX="5903" custLinFactNeighborY="-3720"/>
      <dgm:spPr/>
      <dgm:t>
        <a:bodyPr/>
        <a:lstStyle/>
        <a:p>
          <a:endParaRPr lang="ru-RU"/>
        </a:p>
      </dgm:t>
    </dgm:pt>
    <dgm:pt modelId="{7B7F210B-0A85-4694-81C3-3B78FC46048B}" type="pres">
      <dgm:prSet presAssocID="{A5536372-1BE2-4832-87BA-3219CD3CD541}" presName="sp" presStyleCnt="0"/>
      <dgm:spPr/>
    </dgm:pt>
    <dgm:pt modelId="{98BD7AB2-6883-4A4F-B5D7-08DEB235D763}" type="pres">
      <dgm:prSet presAssocID="{2C95FAA0-B6D5-4C75-95F7-5E410337BA77}" presName="arrowAndChildren" presStyleCnt="0"/>
      <dgm:spPr/>
    </dgm:pt>
    <dgm:pt modelId="{CDD25C69-3BD0-458D-A827-BAD578DB4998}" type="pres">
      <dgm:prSet presAssocID="{2C95FAA0-B6D5-4C75-95F7-5E410337BA77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F4C0C18D-B3F9-413C-AB0B-086E5F25A653}" type="pres">
      <dgm:prSet presAssocID="{8F81233D-D899-4332-A5B1-63B7D1891AAC}" presName="sp" presStyleCnt="0"/>
      <dgm:spPr/>
    </dgm:pt>
    <dgm:pt modelId="{CB8D2A24-6366-4B00-9E6D-191F01569A9D}" type="pres">
      <dgm:prSet presAssocID="{78B3888F-7FAE-45F4-9AC3-FE2CBCE029FE}" presName="arrowAndChildren" presStyleCnt="0"/>
      <dgm:spPr/>
    </dgm:pt>
    <dgm:pt modelId="{3350392C-63A5-43BD-84D1-D1EF8DE27C3F}" type="pres">
      <dgm:prSet presAssocID="{78B3888F-7FAE-45F4-9AC3-FE2CBCE029FE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CCCB6A37-04B9-4BBC-81C6-DC343A8E9EBB}" type="presOf" srcId="{78B3888F-7FAE-45F4-9AC3-FE2CBCE029FE}" destId="{3350392C-63A5-43BD-84D1-D1EF8DE27C3F}" srcOrd="0" destOrd="0" presId="urn:microsoft.com/office/officeart/2005/8/layout/process4"/>
    <dgm:cxn modelId="{EC4BDC1A-112E-4264-9D90-9D4DBFE28815}" srcId="{0306CF82-22EF-47AB-8461-C894C4D40B4E}" destId="{7823D925-7A32-4612-A114-7FC76D266EA8}" srcOrd="3" destOrd="0" parTransId="{A55991A7-5191-4E81-99CD-1D006E469CAB}" sibTransId="{1BE061EF-F128-4A98-A56E-2799884E8759}"/>
    <dgm:cxn modelId="{23615B1F-3004-4533-85F1-84D545A42551}" srcId="{0306CF82-22EF-47AB-8461-C894C4D40B4E}" destId="{D20F1946-6347-421B-A8F3-39A2C0B3733F}" srcOrd="2" destOrd="0" parTransId="{D9D0B323-A532-4147-A8E8-1B9B2EEBFDD3}" sibTransId="{3833903E-1E60-4BFC-B838-39F822D233F5}"/>
    <dgm:cxn modelId="{3E196D59-4655-413B-BC94-EA194D9F02AA}" type="presOf" srcId="{2C95FAA0-B6D5-4C75-95F7-5E410337BA77}" destId="{CDD25C69-3BD0-458D-A827-BAD578DB4998}" srcOrd="0" destOrd="0" presId="urn:microsoft.com/office/officeart/2005/8/layout/process4"/>
    <dgm:cxn modelId="{D9A8447A-F46E-4782-AFB4-114BFDDF17D6}" type="presOf" srcId="{0306CF82-22EF-47AB-8461-C894C4D40B4E}" destId="{6EE89B75-A9BE-47F7-864F-914CA0108981}" srcOrd="0" destOrd="0" presId="urn:microsoft.com/office/officeart/2005/8/layout/process4"/>
    <dgm:cxn modelId="{812D32FF-1A68-4C5E-8B7F-A2EFE8238EA5}" srcId="{0306CF82-22EF-47AB-8461-C894C4D40B4E}" destId="{2C95FAA0-B6D5-4C75-95F7-5E410337BA77}" srcOrd="1" destOrd="0" parTransId="{7855D492-5500-4E03-A81C-3169119C657F}" sibTransId="{A5536372-1BE2-4832-87BA-3219CD3CD541}"/>
    <dgm:cxn modelId="{1A857BFE-4896-483E-89C3-76EAC3B05AA6}" type="presOf" srcId="{D20F1946-6347-421B-A8F3-39A2C0B3733F}" destId="{8399D708-F917-4677-9F64-3ACE729A3363}" srcOrd="0" destOrd="0" presId="urn:microsoft.com/office/officeart/2005/8/layout/process4"/>
    <dgm:cxn modelId="{E54FF6B5-AA0A-43A0-911A-97A758AFE039}" srcId="{0306CF82-22EF-47AB-8461-C894C4D40B4E}" destId="{78B3888F-7FAE-45F4-9AC3-FE2CBCE029FE}" srcOrd="0" destOrd="0" parTransId="{22AC4CB9-7A69-4413-9E18-FBB46266CF29}" sibTransId="{8F81233D-D899-4332-A5B1-63B7D1891AAC}"/>
    <dgm:cxn modelId="{794765CD-D9AE-4DC4-B20C-51E910A75C60}" type="presOf" srcId="{7823D925-7A32-4612-A114-7FC76D266EA8}" destId="{B5C4E5F5-476B-4631-B63E-CB855CA5D404}" srcOrd="0" destOrd="0" presId="urn:microsoft.com/office/officeart/2005/8/layout/process4"/>
    <dgm:cxn modelId="{6213E212-6325-4B32-BA81-60C87F916549}" type="presParOf" srcId="{6EE89B75-A9BE-47F7-864F-914CA0108981}" destId="{4D30CBC3-F31C-45FB-9D95-3900D2BB2705}" srcOrd="0" destOrd="0" presId="urn:microsoft.com/office/officeart/2005/8/layout/process4"/>
    <dgm:cxn modelId="{DA2B36DF-3216-4634-B08B-26F4FAD41699}" type="presParOf" srcId="{4D30CBC3-F31C-45FB-9D95-3900D2BB2705}" destId="{B5C4E5F5-476B-4631-B63E-CB855CA5D404}" srcOrd="0" destOrd="0" presId="urn:microsoft.com/office/officeart/2005/8/layout/process4"/>
    <dgm:cxn modelId="{03EF4009-B98D-4A59-9844-5A9900AB56D8}" type="presParOf" srcId="{6EE89B75-A9BE-47F7-864F-914CA0108981}" destId="{87CC38D1-4A76-4D29-BC91-58EEA57D8255}" srcOrd="1" destOrd="0" presId="urn:microsoft.com/office/officeart/2005/8/layout/process4"/>
    <dgm:cxn modelId="{F4A2FC9E-1128-4161-83A3-0D47A0657A8C}" type="presParOf" srcId="{6EE89B75-A9BE-47F7-864F-914CA0108981}" destId="{1A9EC0B0-AA5C-4DEC-9E43-B81231944890}" srcOrd="2" destOrd="0" presId="urn:microsoft.com/office/officeart/2005/8/layout/process4"/>
    <dgm:cxn modelId="{DFB712E3-BFCE-445B-8CC0-3436D9254A0B}" type="presParOf" srcId="{1A9EC0B0-AA5C-4DEC-9E43-B81231944890}" destId="{8399D708-F917-4677-9F64-3ACE729A3363}" srcOrd="0" destOrd="0" presId="urn:microsoft.com/office/officeart/2005/8/layout/process4"/>
    <dgm:cxn modelId="{A4E61AA2-90B7-45B3-86AD-C5E3EF8C063A}" type="presParOf" srcId="{6EE89B75-A9BE-47F7-864F-914CA0108981}" destId="{7B7F210B-0A85-4694-81C3-3B78FC46048B}" srcOrd="3" destOrd="0" presId="urn:microsoft.com/office/officeart/2005/8/layout/process4"/>
    <dgm:cxn modelId="{9A18D3F0-6C41-42F4-B514-B17AA300ACD9}" type="presParOf" srcId="{6EE89B75-A9BE-47F7-864F-914CA0108981}" destId="{98BD7AB2-6883-4A4F-B5D7-08DEB235D763}" srcOrd="4" destOrd="0" presId="urn:microsoft.com/office/officeart/2005/8/layout/process4"/>
    <dgm:cxn modelId="{7A35F762-3BEF-4CF7-B76F-2B7361B1410F}" type="presParOf" srcId="{98BD7AB2-6883-4A4F-B5D7-08DEB235D763}" destId="{CDD25C69-3BD0-458D-A827-BAD578DB4998}" srcOrd="0" destOrd="0" presId="urn:microsoft.com/office/officeart/2005/8/layout/process4"/>
    <dgm:cxn modelId="{0D995CC6-C9B6-45D4-AE91-C2077DF8FD79}" type="presParOf" srcId="{6EE89B75-A9BE-47F7-864F-914CA0108981}" destId="{F4C0C18D-B3F9-413C-AB0B-086E5F25A653}" srcOrd="5" destOrd="0" presId="urn:microsoft.com/office/officeart/2005/8/layout/process4"/>
    <dgm:cxn modelId="{A5FC9362-FBE7-472C-B2E8-0259576D11C6}" type="presParOf" srcId="{6EE89B75-A9BE-47F7-864F-914CA0108981}" destId="{CB8D2A24-6366-4B00-9E6D-191F01569A9D}" srcOrd="6" destOrd="0" presId="urn:microsoft.com/office/officeart/2005/8/layout/process4"/>
    <dgm:cxn modelId="{6A4AF9F7-A695-4B50-825B-FA22B7459211}" type="presParOf" srcId="{CB8D2A24-6366-4B00-9E6D-191F01569A9D}" destId="{3350392C-63A5-43BD-84D1-D1EF8DE27C3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8C1C7F-67B7-4435-9654-FB33716DBFA4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A1B9FCA-0FDB-4A86-ACF6-989C03F937DE}">
      <dgm:prSet phldrT="[Текст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низкого (более 100 м),разрешения</a:t>
          </a:r>
          <a:endParaRPr lang="ru-RU" dirty="0"/>
        </a:p>
      </dgm:t>
    </dgm:pt>
    <dgm:pt modelId="{6E56E061-035E-4637-B257-9B89EC985432}" type="parTrans" cxnId="{D9ED27C4-7FE3-4751-873E-8227AB127B5B}">
      <dgm:prSet/>
      <dgm:spPr/>
      <dgm:t>
        <a:bodyPr/>
        <a:lstStyle/>
        <a:p>
          <a:endParaRPr lang="ru-RU"/>
        </a:p>
      </dgm:t>
    </dgm:pt>
    <dgm:pt modelId="{FA5FF937-4159-4942-A957-39E901BABC3E}" type="sibTrans" cxnId="{D9ED27C4-7FE3-4751-873E-8227AB127B5B}">
      <dgm:prSet/>
      <dgm:spPr/>
      <dgm:t>
        <a:bodyPr/>
        <a:lstStyle/>
        <a:p>
          <a:endParaRPr lang="ru-RU"/>
        </a:p>
      </dgm:t>
    </dgm:pt>
    <dgm:pt modelId="{1901BBF1-3017-4D6F-9422-5A042778E566}">
      <dgm:prSet phldrT="[Текст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среднего (10 - 100 м) разрешения</a:t>
          </a:r>
        </a:p>
      </dgm:t>
    </dgm:pt>
    <dgm:pt modelId="{1470E030-6F9D-4FBA-AD32-84CDA783DF1B}" type="parTrans" cxnId="{A401B14A-9F02-413F-8C20-4DD679A99FD2}">
      <dgm:prSet/>
      <dgm:spPr/>
      <dgm:t>
        <a:bodyPr/>
        <a:lstStyle/>
        <a:p>
          <a:endParaRPr lang="ru-RU"/>
        </a:p>
      </dgm:t>
    </dgm:pt>
    <dgm:pt modelId="{F67A83F6-A09F-4B74-8999-6D055F13023D}" type="sibTrans" cxnId="{A401B14A-9F02-413F-8C20-4DD679A99FD2}">
      <dgm:prSet/>
      <dgm:spPr/>
      <dgm:t>
        <a:bodyPr/>
        <a:lstStyle/>
        <a:p>
          <a:endParaRPr lang="ru-RU"/>
        </a:p>
      </dgm:t>
    </dgm:pt>
    <dgm:pt modelId="{78891099-DBAD-4B10-BFFF-0D493C218FD0}">
      <dgm:prSet phldrT="[Текст]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высокого (менее 10 м) разрешения</a:t>
          </a:r>
          <a:endParaRPr lang="ru-RU" dirty="0"/>
        </a:p>
      </dgm:t>
    </dgm:pt>
    <dgm:pt modelId="{9F26F997-50C5-4F3A-926D-56856B236746}" type="parTrans" cxnId="{775B6567-91ED-4739-A973-A31D67C28852}">
      <dgm:prSet/>
      <dgm:spPr/>
      <dgm:t>
        <a:bodyPr/>
        <a:lstStyle/>
        <a:p>
          <a:endParaRPr lang="ru-RU"/>
        </a:p>
      </dgm:t>
    </dgm:pt>
    <dgm:pt modelId="{9F155E37-1FC9-49FD-B1DE-642F1C065206}" type="sibTrans" cxnId="{775B6567-91ED-4739-A973-A31D67C28852}">
      <dgm:prSet/>
      <dgm:spPr/>
      <dgm:t>
        <a:bodyPr/>
        <a:lstStyle/>
        <a:p>
          <a:endParaRPr lang="ru-RU"/>
        </a:p>
      </dgm:t>
    </dgm:pt>
    <dgm:pt modelId="{AF2A7453-2C50-4FD3-8617-77B22D23BCF8}" type="pres">
      <dgm:prSet presAssocID="{F18C1C7F-67B7-4435-9654-FB33716DBFA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675DF6-040D-4761-B359-B704E34EE102}" type="pres">
      <dgm:prSet presAssocID="{DA1B9FCA-0FDB-4A86-ACF6-989C03F937DE}" presName="parentLin" presStyleCnt="0"/>
      <dgm:spPr/>
    </dgm:pt>
    <dgm:pt modelId="{03CA9441-D7CD-4A71-AA6E-A36AD3BD6A88}" type="pres">
      <dgm:prSet presAssocID="{DA1B9FCA-0FDB-4A86-ACF6-989C03F937D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C191149-8B8F-4D51-AB4A-58E3AE9E0A92}" type="pres">
      <dgm:prSet presAssocID="{DA1B9FCA-0FDB-4A86-ACF6-989C03F937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3526E-045A-4AA9-BEC1-76F487A2D95C}" type="pres">
      <dgm:prSet presAssocID="{DA1B9FCA-0FDB-4A86-ACF6-989C03F937DE}" presName="negativeSpace" presStyleCnt="0"/>
      <dgm:spPr/>
    </dgm:pt>
    <dgm:pt modelId="{7F3B0797-1F6E-4118-B3C8-1F6329ADC061}" type="pres">
      <dgm:prSet presAssocID="{DA1B9FCA-0FDB-4A86-ACF6-989C03F937DE}" presName="childText" presStyleLbl="conFgAcc1" presStyleIdx="0" presStyleCnt="3">
        <dgm:presLayoutVars>
          <dgm:bulletEnabled val="1"/>
        </dgm:presLayoutVars>
      </dgm:prSet>
      <dgm:spPr/>
    </dgm:pt>
    <dgm:pt modelId="{55280659-3FFC-4EDD-98E3-5FD2B0C8BD8C}" type="pres">
      <dgm:prSet presAssocID="{FA5FF937-4159-4942-A957-39E901BABC3E}" presName="spaceBetweenRectangles" presStyleCnt="0"/>
      <dgm:spPr/>
    </dgm:pt>
    <dgm:pt modelId="{E7054341-1A4A-49A4-804C-378CA4DF015D}" type="pres">
      <dgm:prSet presAssocID="{1901BBF1-3017-4D6F-9422-5A042778E566}" presName="parentLin" presStyleCnt="0"/>
      <dgm:spPr/>
    </dgm:pt>
    <dgm:pt modelId="{17DC3F9F-6D7A-4A25-8A9C-F69CDF5E8075}" type="pres">
      <dgm:prSet presAssocID="{1901BBF1-3017-4D6F-9422-5A042778E56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B065F12-800D-4432-8C75-6FFCE9CF67DA}" type="pres">
      <dgm:prSet presAssocID="{1901BBF1-3017-4D6F-9422-5A042778E56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985EA-068D-4FAB-BC70-328E738E9A1D}" type="pres">
      <dgm:prSet presAssocID="{1901BBF1-3017-4D6F-9422-5A042778E566}" presName="negativeSpace" presStyleCnt="0"/>
      <dgm:spPr/>
    </dgm:pt>
    <dgm:pt modelId="{3E5C1D67-E91B-4DED-9CBF-0033037176CE}" type="pres">
      <dgm:prSet presAssocID="{1901BBF1-3017-4D6F-9422-5A042778E566}" presName="childText" presStyleLbl="conFgAcc1" presStyleIdx="1" presStyleCnt="3">
        <dgm:presLayoutVars>
          <dgm:bulletEnabled val="1"/>
        </dgm:presLayoutVars>
      </dgm:prSet>
      <dgm:spPr/>
    </dgm:pt>
    <dgm:pt modelId="{8B939A42-812A-45CB-BC42-588B66F086D7}" type="pres">
      <dgm:prSet presAssocID="{F67A83F6-A09F-4B74-8999-6D055F13023D}" presName="spaceBetweenRectangles" presStyleCnt="0"/>
      <dgm:spPr/>
    </dgm:pt>
    <dgm:pt modelId="{24B2DE6B-6597-4535-8675-2D3CC77C4590}" type="pres">
      <dgm:prSet presAssocID="{78891099-DBAD-4B10-BFFF-0D493C218FD0}" presName="parentLin" presStyleCnt="0"/>
      <dgm:spPr/>
    </dgm:pt>
    <dgm:pt modelId="{55D14EA4-999E-4248-8E99-B2AB997015A8}" type="pres">
      <dgm:prSet presAssocID="{78891099-DBAD-4B10-BFFF-0D493C218FD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6C96CCA-4992-4054-B60A-1ABABDF0EADE}" type="pres">
      <dgm:prSet presAssocID="{78891099-DBAD-4B10-BFFF-0D493C218FD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8D318-B771-4B4C-A321-4CC52988897B}" type="pres">
      <dgm:prSet presAssocID="{78891099-DBAD-4B10-BFFF-0D493C218FD0}" presName="negativeSpace" presStyleCnt="0"/>
      <dgm:spPr/>
    </dgm:pt>
    <dgm:pt modelId="{6991BFC4-1A3C-4F42-9A45-543BE5100A6F}" type="pres">
      <dgm:prSet presAssocID="{78891099-DBAD-4B10-BFFF-0D493C218FD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90B28AC-74CF-45FE-9AA3-5D7C1BB96D8C}" type="presOf" srcId="{1901BBF1-3017-4D6F-9422-5A042778E566}" destId="{17DC3F9F-6D7A-4A25-8A9C-F69CDF5E8075}" srcOrd="0" destOrd="0" presId="urn:microsoft.com/office/officeart/2005/8/layout/list1"/>
    <dgm:cxn modelId="{D9ED27C4-7FE3-4751-873E-8227AB127B5B}" srcId="{F18C1C7F-67B7-4435-9654-FB33716DBFA4}" destId="{DA1B9FCA-0FDB-4A86-ACF6-989C03F937DE}" srcOrd="0" destOrd="0" parTransId="{6E56E061-035E-4637-B257-9B89EC985432}" sibTransId="{FA5FF937-4159-4942-A957-39E901BABC3E}"/>
    <dgm:cxn modelId="{2C511509-A739-4C25-AE65-5C507ED6466E}" type="presOf" srcId="{1901BBF1-3017-4D6F-9422-5A042778E566}" destId="{5B065F12-800D-4432-8C75-6FFCE9CF67DA}" srcOrd="1" destOrd="0" presId="urn:microsoft.com/office/officeart/2005/8/layout/list1"/>
    <dgm:cxn modelId="{0977C680-F523-415D-9C61-9AE160B8B723}" type="presOf" srcId="{DA1B9FCA-0FDB-4A86-ACF6-989C03F937DE}" destId="{03CA9441-D7CD-4A71-AA6E-A36AD3BD6A88}" srcOrd="0" destOrd="0" presId="urn:microsoft.com/office/officeart/2005/8/layout/list1"/>
    <dgm:cxn modelId="{10EAEBC9-96E4-496A-A18B-6E5A3FEA245F}" type="presOf" srcId="{78891099-DBAD-4B10-BFFF-0D493C218FD0}" destId="{A6C96CCA-4992-4054-B60A-1ABABDF0EADE}" srcOrd="1" destOrd="0" presId="urn:microsoft.com/office/officeart/2005/8/layout/list1"/>
    <dgm:cxn modelId="{9D986C50-09BF-4D70-BAA4-8BA8A6AD4CC5}" type="presOf" srcId="{78891099-DBAD-4B10-BFFF-0D493C218FD0}" destId="{55D14EA4-999E-4248-8E99-B2AB997015A8}" srcOrd="0" destOrd="0" presId="urn:microsoft.com/office/officeart/2005/8/layout/list1"/>
    <dgm:cxn modelId="{A401B14A-9F02-413F-8C20-4DD679A99FD2}" srcId="{F18C1C7F-67B7-4435-9654-FB33716DBFA4}" destId="{1901BBF1-3017-4D6F-9422-5A042778E566}" srcOrd="1" destOrd="0" parTransId="{1470E030-6F9D-4FBA-AD32-84CDA783DF1B}" sibTransId="{F67A83F6-A09F-4B74-8999-6D055F13023D}"/>
    <dgm:cxn modelId="{564399A9-7CF4-4286-BF97-D7BDED50EDA5}" type="presOf" srcId="{F18C1C7F-67B7-4435-9654-FB33716DBFA4}" destId="{AF2A7453-2C50-4FD3-8617-77B22D23BCF8}" srcOrd="0" destOrd="0" presId="urn:microsoft.com/office/officeart/2005/8/layout/list1"/>
    <dgm:cxn modelId="{775B6567-91ED-4739-A973-A31D67C28852}" srcId="{F18C1C7F-67B7-4435-9654-FB33716DBFA4}" destId="{78891099-DBAD-4B10-BFFF-0D493C218FD0}" srcOrd="2" destOrd="0" parTransId="{9F26F997-50C5-4F3A-926D-56856B236746}" sibTransId="{9F155E37-1FC9-49FD-B1DE-642F1C065206}"/>
    <dgm:cxn modelId="{A73EA2A0-3633-4100-8D86-F649ED3CD9F9}" type="presOf" srcId="{DA1B9FCA-0FDB-4A86-ACF6-989C03F937DE}" destId="{6C191149-8B8F-4D51-AB4A-58E3AE9E0A92}" srcOrd="1" destOrd="0" presId="urn:microsoft.com/office/officeart/2005/8/layout/list1"/>
    <dgm:cxn modelId="{364FBCA8-DB4C-4B82-85E2-F9DFE5C613CF}" type="presParOf" srcId="{AF2A7453-2C50-4FD3-8617-77B22D23BCF8}" destId="{47675DF6-040D-4761-B359-B704E34EE102}" srcOrd="0" destOrd="0" presId="urn:microsoft.com/office/officeart/2005/8/layout/list1"/>
    <dgm:cxn modelId="{E5C06E06-9BA3-4789-AEA3-34DE8D30AAFA}" type="presParOf" srcId="{47675DF6-040D-4761-B359-B704E34EE102}" destId="{03CA9441-D7CD-4A71-AA6E-A36AD3BD6A88}" srcOrd="0" destOrd="0" presId="urn:microsoft.com/office/officeart/2005/8/layout/list1"/>
    <dgm:cxn modelId="{5D71892D-B495-4106-BEF4-2F09D5D1AF0E}" type="presParOf" srcId="{47675DF6-040D-4761-B359-B704E34EE102}" destId="{6C191149-8B8F-4D51-AB4A-58E3AE9E0A92}" srcOrd="1" destOrd="0" presId="urn:microsoft.com/office/officeart/2005/8/layout/list1"/>
    <dgm:cxn modelId="{DB8A57D6-0429-45FA-9655-22297D9C52E6}" type="presParOf" srcId="{AF2A7453-2C50-4FD3-8617-77B22D23BCF8}" destId="{E1C3526E-045A-4AA9-BEC1-76F487A2D95C}" srcOrd="1" destOrd="0" presId="urn:microsoft.com/office/officeart/2005/8/layout/list1"/>
    <dgm:cxn modelId="{8B2766DA-7171-47D5-BDF7-212988ED8BCC}" type="presParOf" srcId="{AF2A7453-2C50-4FD3-8617-77B22D23BCF8}" destId="{7F3B0797-1F6E-4118-B3C8-1F6329ADC061}" srcOrd="2" destOrd="0" presId="urn:microsoft.com/office/officeart/2005/8/layout/list1"/>
    <dgm:cxn modelId="{26FEEAA3-E91C-488A-BEF4-34B52033C9B7}" type="presParOf" srcId="{AF2A7453-2C50-4FD3-8617-77B22D23BCF8}" destId="{55280659-3FFC-4EDD-98E3-5FD2B0C8BD8C}" srcOrd="3" destOrd="0" presId="urn:microsoft.com/office/officeart/2005/8/layout/list1"/>
    <dgm:cxn modelId="{E1BA5493-F08C-4AD7-AA5A-8E9533FEF510}" type="presParOf" srcId="{AF2A7453-2C50-4FD3-8617-77B22D23BCF8}" destId="{E7054341-1A4A-49A4-804C-378CA4DF015D}" srcOrd="4" destOrd="0" presId="urn:microsoft.com/office/officeart/2005/8/layout/list1"/>
    <dgm:cxn modelId="{FE518F89-736F-42B0-9242-605478CC7239}" type="presParOf" srcId="{E7054341-1A4A-49A4-804C-378CA4DF015D}" destId="{17DC3F9F-6D7A-4A25-8A9C-F69CDF5E8075}" srcOrd="0" destOrd="0" presId="urn:microsoft.com/office/officeart/2005/8/layout/list1"/>
    <dgm:cxn modelId="{001E9597-D2FB-4C2C-81C4-D8279D55526D}" type="presParOf" srcId="{E7054341-1A4A-49A4-804C-378CA4DF015D}" destId="{5B065F12-800D-4432-8C75-6FFCE9CF67DA}" srcOrd="1" destOrd="0" presId="urn:microsoft.com/office/officeart/2005/8/layout/list1"/>
    <dgm:cxn modelId="{F7E5DFFC-063C-4E68-A333-7EBEF8010E47}" type="presParOf" srcId="{AF2A7453-2C50-4FD3-8617-77B22D23BCF8}" destId="{DE8985EA-068D-4FAB-BC70-328E738E9A1D}" srcOrd="5" destOrd="0" presId="urn:microsoft.com/office/officeart/2005/8/layout/list1"/>
    <dgm:cxn modelId="{3483F3DD-945A-4E35-AD37-6C79E650C0BD}" type="presParOf" srcId="{AF2A7453-2C50-4FD3-8617-77B22D23BCF8}" destId="{3E5C1D67-E91B-4DED-9CBF-0033037176CE}" srcOrd="6" destOrd="0" presId="urn:microsoft.com/office/officeart/2005/8/layout/list1"/>
    <dgm:cxn modelId="{221A39BA-3C15-42A9-822E-A56275D707FA}" type="presParOf" srcId="{AF2A7453-2C50-4FD3-8617-77B22D23BCF8}" destId="{8B939A42-812A-45CB-BC42-588B66F086D7}" srcOrd="7" destOrd="0" presId="urn:microsoft.com/office/officeart/2005/8/layout/list1"/>
    <dgm:cxn modelId="{E23BC16B-0FCF-4EAA-B99F-2BBC62A446BE}" type="presParOf" srcId="{AF2A7453-2C50-4FD3-8617-77B22D23BCF8}" destId="{24B2DE6B-6597-4535-8675-2D3CC77C4590}" srcOrd="8" destOrd="0" presId="urn:microsoft.com/office/officeart/2005/8/layout/list1"/>
    <dgm:cxn modelId="{26617C9D-3BD2-4BC1-B0B2-FD540E96BA9A}" type="presParOf" srcId="{24B2DE6B-6597-4535-8675-2D3CC77C4590}" destId="{55D14EA4-999E-4248-8E99-B2AB997015A8}" srcOrd="0" destOrd="0" presId="urn:microsoft.com/office/officeart/2005/8/layout/list1"/>
    <dgm:cxn modelId="{DB09BD8E-5A24-49FC-95A1-14075C463D33}" type="presParOf" srcId="{24B2DE6B-6597-4535-8675-2D3CC77C4590}" destId="{A6C96CCA-4992-4054-B60A-1ABABDF0EADE}" srcOrd="1" destOrd="0" presId="urn:microsoft.com/office/officeart/2005/8/layout/list1"/>
    <dgm:cxn modelId="{C582AB86-910D-4FBB-877F-9A8ED02DA7E6}" type="presParOf" srcId="{AF2A7453-2C50-4FD3-8617-77B22D23BCF8}" destId="{6828D318-B771-4B4C-A321-4CC52988897B}" srcOrd="9" destOrd="0" presId="urn:microsoft.com/office/officeart/2005/8/layout/list1"/>
    <dgm:cxn modelId="{E6D7BD5C-8A0F-46F4-A23C-66EFDB34EAEE}" type="presParOf" srcId="{AF2A7453-2C50-4FD3-8617-77B22D23BCF8}" destId="{6991BFC4-1A3C-4F42-9A45-543BE5100A6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473F45-7B00-424D-9A18-E9C9FA601DD3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63E01EF0-4D7D-4648-B426-F0CE9E64B05B}">
      <dgm:prSet phldrT="[Текст]" custT="1"/>
      <dgm:spPr/>
      <dgm:t>
        <a:bodyPr/>
        <a:lstStyle/>
        <a:p>
          <a:r>
            <a:rPr lang="ru-RU" sz="3200" dirty="0" smtClean="0"/>
            <a:t>радиоволны</a:t>
          </a:r>
          <a:endParaRPr lang="ru-RU" sz="3200" dirty="0"/>
        </a:p>
      </dgm:t>
    </dgm:pt>
    <dgm:pt modelId="{3FB5CFD0-CE77-4AA0-BF38-26C3CD869B3F}" type="parTrans" cxnId="{B1F10DAD-D594-457E-BF8A-DFE1AA6DB6B1}">
      <dgm:prSet/>
      <dgm:spPr/>
      <dgm:t>
        <a:bodyPr/>
        <a:lstStyle/>
        <a:p>
          <a:endParaRPr lang="ru-RU"/>
        </a:p>
      </dgm:t>
    </dgm:pt>
    <dgm:pt modelId="{2DE8A8EB-BCB5-4980-BDCE-0C54EBBFDFF7}" type="sibTrans" cxnId="{B1F10DAD-D594-457E-BF8A-DFE1AA6DB6B1}">
      <dgm:prSet/>
      <dgm:spPr/>
      <dgm:t>
        <a:bodyPr/>
        <a:lstStyle/>
        <a:p>
          <a:endParaRPr lang="ru-RU"/>
        </a:p>
      </dgm:t>
    </dgm:pt>
    <dgm:pt modelId="{7B47AED7-0972-4DB2-B674-95DF645F844C}">
      <dgm:prSet phldrT="[Текст]" custT="1"/>
      <dgm:spPr/>
      <dgm:t>
        <a:bodyPr/>
        <a:lstStyle/>
        <a:p>
          <a:r>
            <a:rPr lang="ru-RU" sz="3200" dirty="0" smtClean="0"/>
            <a:t>тепловое излучение             (ИК-излучение)</a:t>
          </a:r>
          <a:endParaRPr lang="ru-RU" sz="3200" dirty="0"/>
        </a:p>
      </dgm:t>
    </dgm:pt>
    <dgm:pt modelId="{A7F16E87-B246-4BA6-BD2F-BF244FDEFB3D}" type="parTrans" cxnId="{DE2189A5-72DB-4AA0-ABC4-91B2515746C9}">
      <dgm:prSet/>
      <dgm:spPr/>
      <dgm:t>
        <a:bodyPr/>
        <a:lstStyle/>
        <a:p>
          <a:endParaRPr lang="ru-RU"/>
        </a:p>
      </dgm:t>
    </dgm:pt>
    <dgm:pt modelId="{644247A4-8542-4210-A989-9868D6AA0038}" type="sibTrans" cxnId="{DE2189A5-72DB-4AA0-ABC4-91B2515746C9}">
      <dgm:prSet/>
      <dgm:spPr/>
      <dgm:t>
        <a:bodyPr/>
        <a:lstStyle/>
        <a:p>
          <a:endParaRPr lang="ru-RU"/>
        </a:p>
      </dgm:t>
    </dgm:pt>
    <dgm:pt modelId="{88D36FCC-20DB-4178-98BA-165AB4160E45}">
      <dgm:prSet phldrT="[Текст]" custT="1"/>
      <dgm:spPr/>
      <dgm:t>
        <a:bodyPr/>
        <a:lstStyle/>
        <a:p>
          <a:r>
            <a:rPr lang="ru-RU" sz="3200" dirty="0" smtClean="0"/>
            <a:t>видимый свет</a:t>
          </a:r>
          <a:endParaRPr lang="ru-RU" sz="3200" dirty="0"/>
        </a:p>
      </dgm:t>
    </dgm:pt>
    <dgm:pt modelId="{B977F717-7F55-4D09-A5A0-2D7124636974}" type="parTrans" cxnId="{07838E81-3E22-46D9-A938-FCD8859C5FEF}">
      <dgm:prSet/>
      <dgm:spPr/>
      <dgm:t>
        <a:bodyPr/>
        <a:lstStyle/>
        <a:p>
          <a:endParaRPr lang="ru-RU"/>
        </a:p>
      </dgm:t>
    </dgm:pt>
    <dgm:pt modelId="{7F1F1CD7-ADFC-4768-9F6F-9DC08EAB95D7}" type="sibTrans" cxnId="{07838E81-3E22-46D9-A938-FCD8859C5FEF}">
      <dgm:prSet/>
      <dgm:spPr/>
      <dgm:t>
        <a:bodyPr/>
        <a:lstStyle/>
        <a:p>
          <a:endParaRPr lang="ru-RU"/>
        </a:p>
      </dgm:t>
    </dgm:pt>
    <dgm:pt modelId="{48E1E279-96D7-4D8E-AF50-B99F4248D73F}" type="pres">
      <dgm:prSet presAssocID="{16473F45-7B00-424D-9A18-E9C9FA601DD3}" presName="linearFlow" presStyleCnt="0">
        <dgm:presLayoutVars>
          <dgm:dir/>
          <dgm:resizeHandles val="exact"/>
        </dgm:presLayoutVars>
      </dgm:prSet>
      <dgm:spPr/>
    </dgm:pt>
    <dgm:pt modelId="{162AF3F7-C134-46EB-9005-A419F6F7CA8F}" type="pres">
      <dgm:prSet presAssocID="{63E01EF0-4D7D-4648-B426-F0CE9E64B05B}" presName="composite" presStyleCnt="0"/>
      <dgm:spPr/>
    </dgm:pt>
    <dgm:pt modelId="{DAED1F67-3FDC-48E9-B329-7533537800A7}" type="pres">
      <dgm:prSet presAssocID="{63E01EF0-4D7D-4648-B426-F0CE9E64B05B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A13FAC2-BCF1-479F-BC99-25C3B68C56A6}" type="pres">
      <dgm:prSet presAssocID="{63E01EF0-4D7D-4648-B426-F0CE9E64B05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D5FAC-AA00-4584-8BD1-C83E85E80767}" type="pres">
      <dgm:prSet presAssocID="{2DE8A8EB-BCB5-4980-BDCE-0C54EBBFDFF7}" presName="spacing" presStyleCnt="0"/>
      <dgm:spPr/>
    </dgm:pt>
    <dgm:pt modelId="{02B5948F-A5BF-473D-AF6F-D912408C72E0}" type="pres">
      <dgm:prSet presAssocID="{7B47AED7-0972-4DB2-B674-95DF645F844C}" presName="composite" presStyleCnt="0"/>
      <dgm:spPr/>
    </dgm:pt>
    <dgm:pt modelId="{8904A87E-5C9C-49FF-86BE-7288C0A2B6CC}" type="pres">
      <dgm:prSet presAssocID="{7B47AED7-0972-4DB2-B674-95DF645F844C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8609718-FE05-42E0-8678-F25F4781987E}" type="pres">
      <dgm:prSet presAssocID="{7B47AED7-0972-4DB2-B674-95DF645F844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3B878-461B-4408-AAB6-EADBB27D37DB}" type="pres">
      <dgm:prSet presAssocID="{644247A4-8542-4210-A989-9868D6AA0038}" presName="spacing" presStyleCnt="0"/>
      <dgm:spPr/>
    </dgm:pt>
    <dgm:pt modelId="{09BFDD9A-A526-420C-83DF-9B99B8480609}" type="pres">
      <dgm:prSet presAssocID="{88D36FCC-20DB-4178-98BA-165AB4160E45}" presName="composite" presStyleCnt="0"/>
      <dgm:spPr/>
    </dgm:pt>
    <dgm:pt modelId="{BA0DB79A-4C9B-4F27-AA80-55EAA9C90A8B}" type="pres">
      <dgm:prSet presAssocID="{88D36FCC-20DB-4178-98BA-165AB4160E45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3D8CA81-C190-43C9-AA70-AA831D551511}" type="pres">
      <dgm:prSet presAssocID="{88D36FCC-20DB-4178-98BA-165AB4160E45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FA3740-EE00-4CBB-A743-D8F82BEAB4F0}" type="presOf" srcId="{63E01EF0-4D7D-4648-B426-F0CE9E64B05B}" destId="{6A13FAC2-BCF1-479F-BC99-25C3B68C56A6}" srcOrd="0" destOrd="0" presId="urn:microsoft.com/office/officeart/2005/8/layout/vList3"/>
    <dgm:cxn modelId="{B1F10DAD-D594-457E-BF8A-DFE1AA6DB6B1}" srcId="{16473F45-7B00-424D-9A18-E9C9FA601DD3}" destId="{63E01EF0-4D7D-4648-B426-F0CE9E64B05B}" srcOrd="0" destOrd="0" parTransId="{3FB5CFD0-CE77-4AA0-BF38-26C3CD869B3F}" sibTransId="{2DE8A8EB-BCB5-4980-BDCE-0C54EBBFDFF7}"/>
    <dgm:cxn modelId="{CA61A864-C113-44F6-A518-F480C2D23C0D}" type="presOf" srcId="{16473F45-7B00-424D-9A18-E9C9FA601DD3}" destId="{48E1E279-96D7-4D8E-AF50-B99F4248D73F}" srcOrd="0" destOrd="0" presId="urn:microsoft.com/office/officeart/2005/8/layout/vList3"/>
    <dgm:cxn modelId="{72800FC5-F8EA-4C32-BFC3-3AF86141ADF5}" type="presOf" srcId="{88D36FCC-20DB-4178-98BA-165AB4160E45}" destId="{13D8CA81-C190-43C9-AA70-AA831D551511}" srcOrd="0" destOrd="0" presId="urn:microsoft.com/office/officeart/2005/8/layout/vList3"/>
    <dgm:cxn modelId="{DE2189A5-72DB-4AA0-ABC4-91B2515746C9}" srcId="{16473F45-7B00-424D-9A18-E9C9FA601DD3}" destId="{7B47AED7-0972-4DB2-B674-95DF645F844C}" srcOrd="1" destOrd="0" parTransId="{A7F16E87-B246-4BA6-BD2F-BF244FDEFB3D}" sibTransId="{644247A4-8542-4210-A989-9868D6AA0038}"/>
    <dgm:cxn modelId="{07838E81-3E22-46D9-A938-FCD8859C5FEF}" srcId="{16473F45-7B00-424D-9A18-E9C9FA601DD3}" destId="{88D36FCC-20DB-4178-98BA-165AB4160E45}" srcOrd="2" destOrd="0" parTransId="{B977F717-7F55-4D09-A5A0-2D7124636974}" sibTransId="{7F1F1CD7-ADFC-4768-9F6F-9DC08EAB95D7}"/>
    <dgm:cxn modelId="{EA0DFD9F-0217-407D-97CD-68FFE34F17CE}" type="presOf" srcId="{7B47AED7-0972-4DB2-B674-95DF645F844C}" destId="{88609718-FE05-42E0-8678-F25F4781987E}" srcOrd="0" destOrd="0" presId="urn:microsoft.com/office/officeart/2005/8/layout/vList3"/>
    <dgm:cxn modelId="{2F9631D8-C082-406D-B8AD-AB77D7337886}" type="presParOf" srcId="{48E1E279-96D7-4D8E-AF50-B99F4248D73F}" destId="{162AF3F7-C134-46EB-9005-A419F6F7CA8F}" srcOrd="0" destOrd="0" presId="urn:microsoft.com/office/officeart/2005/8/layout/vList3"/>
    <dgm:cxn modelId="{5221A475-0B53-413A-B14B-EE24B18BBEBC}" type="presParOf" srcId="{162AF3F7-C134-46EB-9005-A419F6F7CA8F}" destId="{DAED1F67-3FDC-48E9-B329-7533537800A7}" srcOrd="0" destOrd="0" presId="urn:microsoft.com/office/officeart/2005/8/layout/vList3"/>
    <dgm:cxn modelId="{00596BC9-13E7-47FA-B339-DFBEA70C5623}" type="presParOf" srcId="{162AF3F7-C134-46EB-9005-A419F6F7CA8F}" destId="{6A13FAC2-BCF1-479F-BC99-25C3B68C56A6}" srcOrd="1" destOrd="0" presId="urn:microsoft.com/office/officeart/2005/8/layout/vList3"/>
    <dgm:cxn modelId="{37B7B2D4-4BED-4A51-8F7C-42B95724D19E}" type="presParOf" srcId="{48E1E279-96D7-4D8E-AF50-B99F4248D73F}" destId="{B8BD5FAC-AA00-4584-8BD1-C83E85E80767}" srcOrd="1" destOrd="0" presId="urn:microsoft.com/office/officeart/2005/8/layout/vList3"/>
    <dgm:cxn modelId="{3C30DE3A-7026-4EA0-ABDA-2B844911E641}" type="presParOf" srcId="{48E1E279-96D7-4D8E-AF50-B99F4248D73F}" destId="{02B5948F-A5BF-473D-AF6F-D912408C72E0}" srcOrd="2" destOrd="0" presId="urn:microsoft.com/office/officeart/2005/8/layout/vList3"/>
    <dgm:cxn modelId="{E8044B5F-14BC-4ABC-8540-5D01A4FEECE5}" type="presParOf" srcId="{02B5948F-A5BF-473D-AF6F-D912408C72E0}" destId="{8904A87E-5C9C-49FF-86BE-7288C0A2B6CC}" srcOrd="0" destOrd="0" presId="urn:microsoft.com/office/officeart/2005/8/layout/vList3"/>
    <dgm:cxn modelId="{7652E572-A698-4B01-A6DF-63AD2C9388EC}" type="presParOf" srcId="{02B5948F-A5BF-473D-AF6F-D912408C72E0}" destId="{88609718-FE05-42E0-8678-F25F4781987E}" srcOrd="1" destOrd="0" presId="urn:microsoft.com/office/officeart/2005/8/layout/vList3"/>
    <dgm:cxn modelId="{22FEE891-CD83-4F81-9ED2-912E71295C6A}" type="presParOf" srcId="{48E1E279-96D7-4D8E-AF50-B99F4248D73F}" destId="{0643B878-461B-4408-AAB6-EADBB27D37DB}" srcOrd="3" destOrd="0" presId="urn:microsoft.com/office/officeart/2005/8/layout/vList3"/>
    <dgm:cxn modelId="{77FD4A07-9F6C-4419-889F-D06917A83BED}" type="presParOf" srcId="{48E1E279-96D7-4D8E-AF50-B99F4248D73F}" destId="{09BFDD9A-A526-420C-83DF-9B99B8480609}" srcOrd="4" destOrd="0" presId="urn:microsoft.com/office/officeart/2005/8/layout/vList3"/>
    <dgm:cxn modelId="{70F91107-AEC4-4FF6-AAAE-94625292C3EE}" type="presParOf" srcId="{09BFDD9A-A526-420C-83DF-9B99B8480609}" destId="{BA0DB79A-4C9B-4F27-AA80-55EAA9C90A8B}" srcOrd="0" destOrd="0" presId="urn:microsoft.com/office/officeart/2005/8/layout/vList3"/>
    <dgm:cxn modelId="{AF15067A-D4D3-49D2-B866-62877A1E90B0}" type="presParOf" srcId="{09BFDD9A-A526-420C-83DF-9B99B8480609}" destId="{13D8CA81-C190-43C9-AA70-AA831D5515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3598B3-227A-4CE3-A552-C2A43ADD1A3B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6D9AA7F-137C-43D8-A059-E5F341D5EE65}">
      <dgm:prSet phldrT="[Текст]"/>
      <dgm:spPr/>
      <dgm:t>
        <a:bodyPr/>
        <a:lstStyle/>
        <a:p>
          <a:r>
            <a:rPr lang="ru-RU" dirty="0" smtClean="0"/>
            <a:t>•  </a:t>
          </a:r>
          <a:r>
            <a:rPr lang="ru-RU" i="1" dirty="0" smtClean="0">
              <a:solidFill>
                <a:srgbClr val="FFFF00"/>
              </a:solidFill>
            </a:rPr>
            <a:t>микроволновые радиометрические снимки</a:t>
          </a:r>
          <a:r>
            <a:rPr lang="ru-RU" dirty="0" smtClean="0"/>
            <a:t>, получаемые при регистрации собственного излучения исследуемых объектов,</a:t>
          </a:r>
          <a:endParaRPr lang="ru-RU" dirty="0"/>
        </a:p>
      </dgm:t>
    </dgm:pt>
    <dgm:pt modelId="{6F037F6E-54FA-436F-8C58-4F5A52A29840}" type="parTrans" cxnId="{0270A7FF-1C3A-41D1-87DF-9D8B2D017518}">
      <dgm:prSet/>
      <dgm:spPr/>
      <dgm:t>
        <a:bodyPr/>
        <a:lstStyle/>
        <a:p>
          <a:endParaRPr lang="ru-RU"/>
        </a:p>
      </dgm:t>
    </dgm:pt>
    <dgm:pt modelId="{0E9ADBA3-C705-48AC-82AF-420D8B67498D}" type="sibTrans" cxnId="{0270A7FF-1C3A-41D1-87DF-9D8B2D017518}">
      <dgm:prSet/>
      <dgm:spPr/>
      <dgm:t>
        <a:bodyPr/>
        <a:lstStyle/>
        <a:p>
          <a:endParaRPr lang="ru-RU"/>
        </a:p>
      </dgm:t>
    </dgm:pt>
    <dgm:pt modelId="{62ADDD9C-9ABE-4379-A5BA-8B6D4F3EC814}">
      <dgm:prSet/>
      <dgm:spPr/>
      <dgm:t>
        <a:bodyPr/>
        <a:lstStyle/>
        <a:p>
          <a:r>
            <a:rPr lang="ru-RU" dirty="0" smtClean="0"/>
            <a:t>•  </a:t>
          </a:r>
          <a:r>
            <a:rPr lang="ru-RU" i="1" dirty="0" smtClean="0">
              <a:solidFill>
                <a:srgbClr val="FFFF00"/>
              </a:solidFill>
            </a:rPr>
            <a:t>радиолокационные</a:t>
          </a:r>
          <a:r>
            <a:rPr lang="ru-RU" dirty="0" smtClean="0">
              <a:solidFill>
                <a:srgbClr val="FFFF00"/>
              </a:solidFill>
            </a:rPr>
            <a:t> </a:t>
          </a:r>
          <a:r>
            <a:rPr lang="ru-RU" i="1" dirty="0" smtClean="0">
              <a:solidFill>
                <a:srgbClr val="FFFF00"/>
              </a:solidFill>
            </a:rPr>
            <a:t>снимки</a:t>
          </a:r>
          <a:r>
            <a:rPr lang="ru-RU" dirty="0" smtClean="0"/>
            <a:t>, получаемые при регистрации отраженного радиоизлучения, посылаемого с носителя.</a:t>
          </a:r>
        </a:p>
      </dgm:t>
    </dgm:pt>
    <dgm:pt modelId="{CAF535C7-9CD8-4F89-9D09-A73B4357E723}" type="parTrans" cxnId="{6D4D68AD-F484-4A75-B48A-7DADACEFADEA}">
      <dgm:prSet/>
      <dgm:spPr/>
      <dgm:t>
        <a:bodyPr/>
        <a:lstStyle/>
        <a:p>
          <a:endParaRPr lang="ru-RU"/>
        </a:p>
      </dgm:t>
    </dgm:pt>
    <dgm:pt modelId="{EB3B00F3-59FF-4BA9-A5AF-035ED4742364}" type="sibTrans" cxnId="{6D4D68AD-F484-4A75-B48A-7DADACEFADEA}">
      <dgm:prSet/>
      <dgm:spPr/>
      <dgm:t>
        <a:bodyPr/>
        <a:lstStyle/>
        <a:p>
          <a:endParaRPr lang="ru-RU"/>
        </a:p>
      </dgm:t>
    </dgm:pt>
    <dgm:pt modelId="{C56DD171-F744-4AF5-A2C3-E0F378930B0B}" type="pres">
      <dgm:prSet presAssocID="{583598B3-227A-4CE3-A552-C2A43ADD1A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03FC3B-B696-47BA-B74B-D8AE5D149A95}" type="pres">
      <dgm:prSet presAssocID="{B6D9AA7F-137C-43D8-A059-E5F341D5EE6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E7A67-9407-439F-99F3-27EE341C8C20}" type="pres">
      <dgm:prSet presAssocID="{0E9ADBA3-C705-48AC-82AF-420D8B67498D}" presName="spacer" presStyleCnt="0"/>
      <dgm:spPr/>
    </dgm:pt>
    <dgm:pt modelId="{5C3AFCBB-2E96-4C69-A281-067B12F0FF5D}" type="pres">
      <dgm:prSet presAssocID="{62ADDD9C-9ABE-4379-A5BA-8B6D4F3EC81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70A7FF-1C3A-41D1-87DF-9D8B2D017518}" srcId="{583598B3-227A-4CE3-A552-C2A43ADD1A3B}" destId="{B6D9AA7F-137C-43D8-A059-E5F341D5EE65}" srcOrd="0" destOrd="0" parTransId="{6F037F6E-54FA-436F-8C58-4F5A52A29840}" sibTransId="{0E9ADBA3-C705-48AC-82AF-420D8B67498D}"/>
    <dgm:cxn modelId="{6D4D68AD-F484-4A75-B48A-7DADACEFADEA}" srcId="{583598B3-227A-4CE3-A552-C2A43ADD1A3B}" destId="{62ADDD9C-9ABE-4379-A5BA-8B6D4F3EC814}" srcOrd="1" destOrd="0" parTransId="{CAF535C7-9CD8-4F89-9D09-A73B4357E723}" sibTransId="{EB3B00F3-59FF-4BA9-A5AF-035ED4742364}"/>
    <dgm:cxn modelId="{80E14CE5-AFC5-4C17-97B4-36A7D69D3B04}" type="presOf" srcId="{62ADDD9C-9ABE-4379-A5BA-8B6D4F3EC814}" destId="{5C3AFCBB-2E96-4C69-A281-067B12F0FF5D}" srcOrd="0" destOrd="0" presId="urn:microsoft.com/office/officeart/2005/8/layout/vList2"/>
    <dgm:cxn modelId="{7CE73EAC-E778-442B-9D6D-59EDEA9CAB36}" type="presOf" srcId="{583598B3-227A-4CE3-A552-C2A43ADD1A3B}" destId="{C56DD171-F744-4AF5-A2C3-E0F378930B0B}" srcOrd="0" destOrd="0" presId="urn:microsoft.com/office/officeart/2005/8/layout/vList2"/>
    <dgm:cxn modelId="{5F42A3D4-1606-4AA4-8053-E9F47CF40040}" type="presOf" srcId="{B6D9AA7F-137C-43D8-A059-E5F341D5EE65}" destId="{3D03FC3B-B696-47BA-B74B-D8AE5D149A95}" srcOrd="0" destOrd="0" presId="urn:microsoft.com/office/officeart/2005/8/layout/vList2"/>
    <dgm:cxn modelId="{C2D91E5D-1D74-45C4-B6A2-4432B6A062AB}" type="presParOf" srcId="{C56DD171-F744-4AF5-A2C3-E0F378930B0B}" destId="{3D03FC3B-B696-47BA-B74B-D8AE5D149A95}" srcOrd="0" destOrd="0" presId="urn:microsoft.com/office/officeart/2005/8/layout/vList2"/>
    <dgm:cxn modelId="{2BFF0AAE-E568-4E73-A266-8A6E18BE10AF}" type="presParOf" srcId="{C56DD171-F744-4AF5-A2C3-E0F378930B0B}" destId="{63AE7A67-9407-439F-99F3-27EE341C8C20}" srcOrd="1" destOrd="0" presId="urn:microsoft.com/office/officeart/2005/8/layout/vList2"/>
    <dgm:cxn modelId="{D16195AE-D22F-4372-AC6F-0CD586324682}" type="presParOf" srcId="{C56DD171-F744-4AF5-A2C3-E0F378930B0B}" destId="{5C3AFCBB-2E96-4C69-A281-067B12F0FF5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6534D7-6B09-4710-BC32-D204DD8412F8}" type="doc">
      <dgm:prSet loTypeId="urn:microsoft.com/office/officeart/2005/8/layout/vList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124FA79-F07C-4E4D-B163-ED87969AAB0A}">
      <dgm:prSet phldrT="[Текст]"/>
      <dgm:spPr/>
      <dgm:t>
        <a:bodyPr/>
        <a:lstStyle/>
        <a:p>
          <a:r>
            <a:rPr lang="ru-RU" dirty="0" smtClean="0"/>
            <a:t>сразу во всем видимом диапазоне (</a:t>
          </a:r>
          <a:r>
            <a:rPr lang="ru-RU" dirty="0" smtClean="0">
              <a:solidFill>
                <a:srgbClr val="FFFF00"/>
              </a:solidFill>
            </a:rPr>
            <a:t>панхроматическая</a:t>
          </a:r>
          <a:r>
            <a:rPr lang="ru-RU" dirty="0" smtClean="0"/>
            <a:t>)</a:t>
          </a:r>
          <a:endParaRPr lang="ru-RU" dirty="0"/>
        </a:p>
      </dgm:t>
    </dgm:pt>
    <dgm:pt modelId="{44CD87BC-43D9-4EDC-B936-D51311CA10C1}" type="parTrans" cxnId="{3E865263-53D3-472B-8FA1-C3464DDA1780}">
      <dgm:prSet/>
      <dgm:spPr/>
      <dgm:t>
        <a:bodyPr/>
        <a:lstStyle/>
        <a:p>
          <a:endParaRPr lang="ru-RU"/>
        </a:p>
      </dgm:t>
    </dgm:pt>
    <dgm:pt modelId="{B8B36B03-CB4A-40FA-8809-8C2B208E9F5B}" type="sibTrans" cxnId="{3E865263-53D3-472B-8FA1-C3464DDA1780}">
      <dgm:prSet/>
      <dgm:spPr/>
      <dgm:t>
        <a:bodyPr/>
        <a:lstStyle/>
        <a:p>
          <a:endParaRPr lang="ru-RU"/>
        </a:p>
      </dgm:t>
    </dgm:pt>
    <dgm:pt modelId="{BE9CDE4A-EF7D-4B20-800B-0248EF8DDE3A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в нескольких более    узких зонах спектра (многозональная). </a:t>
          </a:r>
          <a:endParaRPr lang="ru-RU" dirty="0">
            <a:solidFill>
              <a:schemeClr val="bg1"/>
            </a:solidFill>
          </a:endParaRPr>
        </a:p>
      </dgm:t>
    </dgm:pt>
    <dgm:pt modelId="{060376C4-FCC4-4003-85C8-8C94884A227B}" type="parTrans" cxnId="{418EE75D-31B9-4860-8886-902D5322C084}">
      <dgm:prSet/>
      <dgm:spPr/>
      <dgm:t>
        <a:bodyPr/>
        <a:lstStyle/>
        <a:p>
          <a:endParaRPr lang="ru-RU"/>
        </a:p>
      </dgm:t>
    </dgm:pt>
    <dgm:pt modelId="{A21869FB-8C94-4365-ABAB-9CBD7CEF9285}" type="sibTrans" cxnId="{418EE75D-31B9-4860-8886-902D5322C084}">
      <dgm:prSet/>
      <dgm:spPr/>
      <dgm:t>
        <a:bodyPr/>
        <a:lstStyle/>
        <a:p>
          <a:endParaRPr lang="ru-RU"/>
        </a:p>
      </dgm:t>
    </dgm:pt>
    <dgm:pt modelId="{5133DB4F-950B-4BA7-9373-23E0F541AC02}" type="pres">
      <dgm:prSet presAssocID="{AA6534D7-6B09-4710-BC32-D204DD8412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0CEDB0-12D8-4F55-A1EE-BE77D1F4DAF7}" type="pres">
      <dgm:prSet presAssocID="{1124FA79-F07C-4E4D-B163-ED87969AAB0A}" presName="comp" presStyleCnt="0"/>
      <dgm:spPr/>
    </dgm:pt>
    <dgm:pt modelId="{72D7B211-976F-41FE-91AC-C1AF1C3B0444}" type="pres">
      <dgm:prSet presAssocID="{1124FA79-F07C-4E4D-B163-ED87969AAB0A}" presName="box" presStyleLbl="node1" presStyleIdx="0" presStyleCnt="2"/>
      <dgm:spPr/>
      <dgm:t>
        <a:bodyPr/>
        <a:lstStyle/>
        <a:p>
          <a:endParaRPr lang="ru-RU"/>
        </a:p>
      </dgm:t>
    </dgm:pt>
    <dgm:pt modelId="{6A7F94FA-AF5A-4725-9217-024B5B38362A}" type="pres">
      <dgm:prSet presAssocID="{1124FA79-F07C-4E4D-B163-ED87969AAB0A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E30266-ABB1-4AD3-B145-DD9E36386927}" type="pres">
      <dgm:prSet presAssocID="{1124FA79-F07C-4E4D-B163-ED87969AAB0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B7161-02E9-4AFD-B151-5FE42BA3CDE1}" type="pres">
      <dgm:prSet presAssocID="{B8B36B03-CB4A-40FA-8809-8C2B208E9F5B}" presName="spacer" presStyleCnt="0"/>
      <dgm:spPr/>
    </dgm:pt>
    <dgm:pt modelId="{5F6846EC-2EF8-458D-8A92-71907611551C}" type="pres">
      <dgm:prSet presAssocID="{BE9CDE4A-EF7D-4B20-800B-0248EF8DDE3A}" presName="comp" presStyleCnt="0"/>
      <dgm:spPr/>
    </dgm:pt>
    <dgm:pt modelId="{F6F542A8-42BB-4265-A2C4-A7229FAC4C20}" type="pres">
      <dgm:prSet presAssocID="{BE9CDE4A-EF7D-4B20-800B-0248EF8DDE3A}" presName="box" presStyleLbl="node1" presStyleIdx="1" presStyleCnt="2" custScaleX="84706"/>
      <dgm:spPr/>
      <dgm:t>
        <a:bodyPr/>
        <a:lstStyle/>
        <a:p>
          <a:endParaRPr lang="ru-RU"/>
        </a:p>
      </dgm:t>
    </dgm:pt>
    <dgm:pt modelId="{2C9502CA-7F2A-4084-A51D-A5F339443323}" type="pres">
      <dgm:prSet presAssocID="{BE9CDE4A-EF7D-4B20-800B-0248EF8DDE3A}" presName="img" presStyleLbl="fgImgPlace1" presStyleIdx="1" presStyleCnt="2" custScaleX="160354" custLinFactNeighborX="-3213" custLinFactNeighborY="150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796FB0-B714-4A67-8583-FAA9505EDBF9}" type="pres">
      <dgm:prSet presAssocID="{BE9CDE4A-EF7D-4B20-800B-0248EF8DDE3A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8EE75D-31B9-4860-8886-902D5322C084}" srcId="{AA6534D7-6B09-4710-BC32-D204DD8412F8}" destId="{BE9CDE4A-EF7D-4B20-800B-0248EF8DDE3A}" srcOrd="1" destOrd="0" parTransId="{060376C4-FCC4-4003-85C8-8C94884A227B}" sibTransId="{A21869FB-8C94-4365-ABAB-9CBD7CEF9285}"/>
    <dgm:cxn modelId="{C3222C60-470B-43D1-A94E-32382F7B7C00}" type="presOf" srcId="{BE9CDE4A-EF7D-4B20-800B-0248EF8DDE3A}" destId="{32796FB0-B714-4A67-8583-FAA9505EDBF9}" srcOrd="1" destOrd="0" presId="urn:microsoft.com/office/officeart/2005/8/layout/vList4"/>
    <dgm:cxn modelId="{36DB4EB5-2C7A-487E-8000-EB2324A86B8D}" type="presOf" srcId="{1124FA79-F07C-4E4D-B163-ED87969AAB0A}" destId="{72D7B211-976F-41FE-91AC-C1AF1C3B0444}" srcOrd="0" destOrd="0" presId="urn:microsoft.com/office/officeart/2005/8/layout/vList4"/>
    <dgm:cxn modelId="{3E865263-53D3-472B-8FA1-C3464DDA1780}" srcId="{AA6534D7-6B09-4710-BC32-D204DD8412F8}" destId="{1124FA79-F07C-4E4D-B163-ED87969AAB0A}" srcOrd="0" destOrd="0" parTransId="{44CD87BC-43D9-4EDC-B936-D51311CA10C1}" sibTransId="{B8B36B03-CB4A-40FA-8809-8C2B208E9F5B}"/>
    <dgm:cxn modelId="{4BCAA94C-C1E3-45EF-B2E7-3C2F01BBBE20}" type="presOf" srcId="{BE9CDE4A-EF7D-4B20-800B-0248EF8DDE3A}" destId="{F6F542A8-42BB-4265-A2C4-A7229FAC4C20}" srcOrd="0" destOrd="0" presId="urn:microsoft.com/office/officeart/2005/8/layout/vList4"/>
    <dgm:cxn modelId="{96BED1B8-95A9-492F-A541-EBE29191C0B4}" type="presOf" srcId="{AA6534D7-6B09-4710-BC32-D204DD8412F8}" destId="{5133DB4F-950B-4BA7-9373-23E0F541AC02}" srcOrd="0" destOrd="0" presId="urn:microsoft.com/office/officeart/2005/8/layout/vList4"/>
    <dgm:cxn modelId="{72399678-30F4-4FF2-BC99-4E363CADA831}" type="presOf" srcId="{1124FA79-F07C-4E4D-B163-ED87969AAB0A}" destId="{EFE30266-ABB1-4AD3-B145-DD9E36386927}" srcOrd="1" destOrd="0" presId="urn:microsoft.com/office/officeart/2005/8/layout/vList4"/>
    <dgm:cxn modelId="{34C648F0-AC18-4963-876B-A689CEB539B9}" type="presParOf" srcId="{5133DB4F-950B-4BA7-9373-23E0F541AC02}" destId="{6E0CEDB0-12D8-4F55-A1EE-BE77D1F4DAF7}" srcOrd="0" destOrd="0" presId="urn:microsoft.com/office/officeart/2005/8/layout/vList4"/>
    <dgm:cxn modelId="{564982E0-F3D2-4C6A-8FD0-1097644479DC}" type="presParOf" srcId="{6E0CEDB0-12D8-4F55-A1EE-BE77D1F4DAF7}" destId="{72D7B211-976F-41FE-91AC-C1AF1C3B0444}" srcOrd="0" destOrd="0" presId="urn:microsoft.com/office/officeart/2005/8/layout/vList4"/>
    <dgm:cxn modelId="{DD72DA12-F99A-4F79-8ED8-00CD686722B0}" type="presParOf" srcId="{6E0CEDB0-12D8-4F55-A1EE-BE77D1F4DAF7}" destId="{6A7F94FA-AF5A-4725-9217-024B5B38362A}" srcOrd="1" destOrd="0" presId="urn:microsoft.com/office/officeart/2005/8/layout/vList4"/>
    <dgm:cxn modelId="{0515E30C-C685-4FC8-8620-0488EEE72613}" type="presParOf" srcId="{6E0CEDB0-12D8-4F55-A1EE-BE77D1F4DAF7}" destId="{EFE30266-ABB1-4AD3-B145-DD9E36386927}" srcOrd="2" destOrd="0" presId="urn:microsoft.com/office/officeart/2005/8/layout/vList4"/>
    <dgm:cxn modelId="{652D0C7C-FC12-444A-8E90-FF5FDC61E5FD}" type="presParOf" srcId="{5133DB4F-950B-4BA7-9373-23E0F541AC02}" destId="{7D8B7161-02E9-4AFD-B151-5FE42BA3CDE1}" srcOrd="1" destOrd="0" presId="urn:microsoft.com/office/officeart/2005/8/layout/vList4"/>
    <dgm:cxn modelId="{AE7BC571-B662-4B21-92BD-B3B984155FC4}" type="presParOf" srcId="{5133DB4F-950B-4BA7-9373-23E0F541AC02}" destId="{5F6846EC-2EF8-458D-8A92-71907611551C}" srcOrd="2" destOrd="0" presId="urn:microsoft.com/office/officeart/2005/8/layout/vList4"/>
    <dgm:cxn modelId="{5BBB0FC4-6DE9-487F-9F5C-B6D7B6EFA62E}" type="presParOf" srcId="{5F6846EC-2EF8-458D-8A92-71907611551C}" destId="{F6F542A8-42BB-4265-A2C4-A7229FAC4C20}" srcOrd="0" destOrd="0" presId="urn:microsoft.com/office/officeart/2005/8/layout/vList4"/>
    <dgm:cxn modelId="{F784EF7B-74C4-499A-A524-5C7D051E8018}" type="presParOf" srcId="{5F6846EC-2EF8-458D-8A92-71907611551C}" destId="{2C9502CA-7F2A-4084-A51D-A5F339443323}" srcOrd="1" destOrd="0" presId="urn:microsoft.com/office/officeart/2005/8/layout/vList4"/>
    <dgm:cxn modelId="{9767D442-CA68-4043-800D-AAB59ECF1C5E}" type="presParOf" srcId="{5F6846EC-2EF8-458D-8A92-71907611551C}" destId="{32796FB0-B714-4A67-8583-FAA9505EDBF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9A31F9-0A08-452B-BB4D-6A069212CA1B}">
      <dsp:nvSpPr>
        <dsp:cNvPr id="0" name=""/>
        <dsp:cNvSpPr/>
      </dsp:nvSpPr>
      <dsp:spPr>
        <a:xfrm>
          <a:off x="0" y="1232303"/>
          <a:ext cx="7286676" cy="382907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фотографическая или оптико-электронная</a:t>
          </a:r>
          <a:endParaRPr lang="ru-RU" sz="2000" kern="1200" dirty="0"/>
        </a:p>
      </dsp:txBody>
      <dsp:txXfrm>
        <a:off x="0" y="1232303"/>
        <a:ext cx="7286676" cy="382907"/>
      </dsp:txXfrm>
    </dsp:sp>
    <dsp:sp modelId="{F56F41B2-CAC1-448C-AC49-9723C4FF4748}">
      <dsp:nvSpPr>
        <dsp:cNvPr id="0" name=""/>
        <dsp:cNvSpPr/>
      </dsp:nvSpPr>
      <dsp:spPr>
        <a:xfrm>
          <a:off x="26705" y="0"/>
          <a:ext cx="3643338" cy="1170154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Космическая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съемка</a:t>
          </a:r>
          <a:endParaRPr lang="ru-RU" sz="2900" kern="1200" dirty="0"/>
        </a:p>
      </dsp:txBody>
      <dsp:txXfrm>
        <a:off x="26705" y="0"/>
        <a:ext cx="3643338" cy="1170154"/>
      </dsp:txXfrm>
    </dsp:sp>
    <dsp:sp modelId="{1DEB0E89-DC9C-48A4-925A-1CB1A31B949F}">
      <dsp:nvSpPr>
        <dsp:cNvPr id="0" name=""/>
        <dsp:cNvSpPr/>
      </dsp:nvSpPr>
      <dsp:spPr>
        <a:xfrm>
          <a:off x="3643338" y="0"/>
          <a:ext cx="3643338" cy="117015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Аэрофотосъемка</a:t>
          </a:r>
          <a:endParaRPr lang="ru-RU" sz="2900" kern="1200" dirty="0"/>
        </a:p>
      </dsp:txBody>
      <dsp:txXfrm>
        <a:off x="3643338" y="0"/>
        <a:ext cx="3643338" cy="1170154"/>
      </dsp:txXfrm>
    </dsp:sp>
    <dsp:sp modelId="{6C6E3AEA-5D22-46E2-BA93-9298A694262B}">
      <dsp:nvSpPr>
        <dsp:cNvPr id="0" name=""/>
        <dsp:cNvSpPr/>
      </dsp:nvSpPr>
      <dsp:spPr>
        <a:xfrm>
          <a:off x="0" y="1683793"/>
          <a:ext cx="7286676" cy="130017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249D84-96BC-428C-9403-392948BF0955}">
      <dsp:nvSpPr>
        <dsp:cNvPr id="0" name=""/>
        <dsp:cNvSpPr/>
      </dsp:nvSpPr>
      <dsp:spPr>
        <a:xfrm rot="5400000">
          <a:off x="-678894" y="678894"/>
          <a:ext cx="4525963" cy="31681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Различают:</a:t>
          </a:r>
          <a:endParaRPr lang="ru-RU" sz="4600" kern="1200" dirty="0"/>
        </a:p>
      </dsp:txBody>
      <dsp:txXfrm rot="5400000">
        <a:off x="-678894" y="678894"/>
        <a:ext cx="4525963" cy="3168174"/>
      </dsp:txXfrm>
    </dsp:sp>
    <dsp:sp modelId="{99DBFA13-69F3-4043-A49C-A420BEBF2AE1}">
      <dsp:nvSpPr>
        <dsp:cNvPr id="0" name=""/>
        <dsp:cNvSpPr/>
      </dsp:nvSpPr>
      <dsp:spPr>
        <a:xfrm rot="5400000">
          <a:off x="4227949" y="-1059774"/>
          <a:ext cx="2941875" cy="50614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- фотографическую аэросъемку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- телевизионную аэросъемку;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smtClean="0"/>
            <a:t>- тепловую аэросъемку;</a:t>
          </a:r>
          <a:endParaRPr lang="ru-RU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- радиолокационную аэросъемку; 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- многозональную аэросъемку</a:t>
          </a:r>
          <a:endParaRPr lang="ru-RU" sz="2500" kern="1200" dirty="0"/>
        </a:p>
      </dsp:txBody>
      <dsp:txXfrm rot="5400000">
        <a:off x="4227949" y="-1059774"/>
        <a:ext cx="2941875" cy="506142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9F3C87-F4D3-4261-AB74-33F4407B74D6}">
      <dsp:nvSpPr>
        <dsp:cNvPr id="0" name=""/>
        <dsp:cNvSpPr/>
      </dsp:nvSpPr>
      <dsp:spPr>
        <a:xfrm>
          <a:off x="0" y="2857516"/>
          <a:ext cx="7467600" cy="13191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- </a:t>
          </a:r>
          <a:r>
            <a:rPr lang="ru-RU" sz="2600" b="1" u="sng" kern="1200" dirty="0" smtClean="0"/>
            <a:t>плановыми</a:t>
          </a:r>
          <a:r>
            <a:rPr lang="ru-RU" sz="2600" kern="1200" dirty="0" smtClean="0"/>
            <a:t>, если ось снимающего аппарата располагалась отвесно, т.е. вертикальная съемка;</a:t>
          </a:r>
          <a:endParaRPr lang="ru-RU" sz="2600" kern="1200" dirty="0"/>
        </a:p>
      </dsp:txBody>
      <dsp:txXfrm>
        <a:off x="1625431" y="2857516"/>
        <a:ext cx="5842168" cy="1319113"/>
      </dsp:txXfrm>
    </dsp:sp>
    <dsp:sp modelId="{F68B4633-0F69-4282-8EB7-422639BC7A5B}">
      <dsp:nvSpPr>
        <dsp:cNvPr id="0" name=""/>
        <dsp:cNvSpPr/>
      </dsp:nvSpPr>
      <dsp:spPr>
        <a:xfrm>
          <a:off x="71438" y="2989427"/>
          <a:ext cx="1493520" cy="10552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FF636-46F6-49D2-917D-00D210223ACF}">
      <dsp:nvSpPr>
        <dsp:cNvPr id="0" name=""/>
        <dsp:cNvSpPr/>
      </dsp:nvSpPr>
      <dsp:spPr>
        <a:xfrm>
          <a:off x="0" y="1451024"/>
          <a:ext cx="7467600" cy="1319113"/>
        </a:xfrm>
        <a:prstGeom prst="roundRect">
          <a:avLst>
            <a:gd name="adj" fmla="val 10000"/>
          </a:avLst>
        </a:prstGeom>
        <a:solidFill>
          <a:schemeClr val="accent5">
            <a:hueOff val="-9027899"/>
            <a:satOff val="22229"/>
            <a:lumOff val="-49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-</a:t>
          </a:r>
          <a:r>
            <a:rPr lang="ru-RU" sz="2600" kern="1200" dirty="0" smtClean="0"/>
            <a:t> </a:t>
          </a:r>
          <a:r>
            <a:rPr lang="ru-RU" sz="2600" b="1" u="sng" kern="1200" dirty="0" smtClean="0"/>
            <a:t>перспективными</a:t>
          </a:r>
          <a:r>
            <a:rPr lang="ru-RU" sz="2600" kern="1200" dirty="0" smtClean="0"/>
            <a:t>, если ось снимающего аппарата располагалась наклонно.</a:t>
          </a:r>
          <a:endParaRPr lang="ru-RU" sz="2600" kern="1200" dirty="0"/>
        </a:p>
      </dsp:txBody>
      <dsp:txXfrm>
        <a:off x="1625431" y="1451024"/>
        <a:ext cx="5842168" cy="1319113"/>
      </dsp:txXfrm>
    </dsp:sp>
    <dsp:sp modelId="{B1F314A2-EEFD-45CC-9696-8C03271C6D37}">
      <dsp:nvSpPr>
        <dsp:cNvPr id="0" name=""/>
        <dsp:cNvSpPr/>
      </dsp:nvSpPr>
      <dsp:spPr>
        <a:xfrm>
          <a:off x="131911" y="1582936"/>
          <a:ext cx="1493520" cy="10552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D6E999-98D9-4B3F-9577-993953F89345}">
      <dsp:nvSpPr>
        <dsp:cNvPr id="0" name=""/>
        <dsp:cNvSpPr/>
      </dsp:nvSpPr>
      <dsp:spPr>
        <a:xfrm>
          <a:off x="0" y="0"/>
          <a:ext cx="7467600" cy="1319113"/>
        </a:xfrm>
        <a:prstGeom prst="roundRect">
          <a:avLst>
            <a:gd name="adj" fmla="val 10000"/>
          </a:avLst>
        </a:prstGeom>
        <a:solidFill>
          <a:schemeClr val="accent5">
            <a:hueOff val="-18055798"/>
            <a:satOff val="44459"/>
            <a:lumOff val="-98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u="none" kern="1200" dirty="0" smtClean="0"/>
            <a:t>- </a:t>
          </a:r>
          <a:r>
            <a:rPr lang="ru-RU" sz="2600" b="1" u="sng" kern="1200" dirty="0" smtClean="0"/>
            <a:t>горизонтальными</a:t>
          </a:r>
          <a:r>
            <a:rPr lang="ru-RU" sz="2600" kern="1200" dirty="0" smtClean="0"/>
            <a:t>, когда ось камеры параллельна поверхности земли   </a:t>
          </a:r>
          <a:endParaRPr lang="ru-RU" sz="2600" kern="1200" dirty="0"/>
        </a:p>
      </dsp:txBody>
      <dsp:txXfrm>
        <a:off x="1625431" y="0"/>
        <a:ext cx="5842168" cy="1319113"/>
      </dsp:txXfrm>
    </dsp:sp>
    <dsp:sp modelId="{038B5CD5-74CC-4CED-8293-B3147D07E13C}">
      <dsp:nvSpPr>
        <dsp:cNvPr id="0" name=""/>
        <dsp:cNvSpPr/>
      </dsp:nvSpPr>
      <dsp:spPr>
        <a:xfrm>
          <a:off x="131911" y="131911"/>
          <a:ext cx="1493520" cy="10552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D3C6C3-DFE8-4FC7-8108-9910933D7E07}">
      <dsp:nvSpPr>
        <dsp:cNvPr id="0" name=""/>
        <dsp:cNvSpPr/>
      </dsp:nvSpPr>
      <dsp:spPr>
        <a:xfrm>
          <a:off x="3286108" y="500064"/>
          <a:ext cx="2638722" cy="2638722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pc="-150" dirty="0" smtClean="0"/>
            <a:t>космический </a:t>
          </a:r>
          <a:endParaRPr lang="ru-RU" sz="2500" kern="1200" spc="-150" dirty="0"/>
        </a:p>
      </dsp:txBody>
      <dsp:txXfrm>
        <a:off x="3286108" y="500064"/>
        <a:ext cx="2638722" cy="2638722"/>
      </dsp:txXfrm>
    </dsp:sp>
    <dsp:sp modelId="{669920B5-3A7F-4ACE-9E40-5EF90283D8D9}">
      <dsp:nvSpPr>
        <dsp:cNvPr id="0" name=""/>
        <dsp:cNvSpPr/>
      </dsp:nvSpPr>
      <dsp:spPr>
        <a:xfrm rot="7200000">
          <a:off x="4626296" y="2626061"/>
          <a:ext cx="2638722" cy="2638722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Управления и контроля</a:t>
          </a:r>
          <a:endParaRPr lang="ru-RU" sz="2400" kern="1200" dirty="0"/>
        </a:p>
      </dsp:txBody>
      <dsp:txXfrm rot="7200000">
        <a:off x="4626296" y="2626061"/>
        <a:ext cx="2638722" cy="2638722"/>
      </dsp:txXfrm>
    </dsp:sp>
    <dsp:sp modelId="{DD6C73A8-F96A-49AC-8A82-523BD52561F1}">
      <dsp:nvSpPr>
        <dsp:cNvPr id="0" name=""/>
        <dsp:cNvSpPr/>
      </dsp:nvSpPr>
      <dsp:spPr>
        <a:xfrm rot="14400000">
          <a:off x="1983083" y="2626050"/>
          <a:ext cx="2638722" cy="2638722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700" kern="1200" dirty="0" smtClean="0"/>
            <a:t>Пользовательский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(приемники спутниковых сигналов)</a:t>
          </a:r>
          <a:endParaRPr lang="ru-RU" sz="1700" kern="1200" dirty="0"/>
        </a:p>
      </dsp:txBody>
      <dsp:txXfrm rot="14400000">
        <a:off x="1983083" y="2626050"/>
        <a:ext cx="2638722" cy="263872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C4E5F5-476B-4631-B63E-CB855CA5D404}">
      <dsp:nvSpPr>
        <dsp:cNvPr id="0" name=""/>
        <dsp:cNvSpPr/>
      </dsp:nvSpPr>
      <dsp:spPr>
        <a:xfrm>
          <a:off x="0" y="3712270"/>
          <a:ext cx="8229600" cy="8121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временным</a:t>
          </a:r>
          <a:endParaRPr lang="ru-RU" sz="2900" kern="1200" dirty="0"/>
        </a:p>
      </dsp:txBody>
      <dsp:txXfrm>
        <a:off x="0" y="3712270"/>
        <a:ext cx="8229600" cy="812154"/>
      </dsp:txXfrm>
    </dsp:sp>
    <dsp:sp modelId="{8399D708-F917-4677-9F64-3ACE729A3363}">
      <dsp:nvSpPr>
        <dsp:cNvPr id="0" name=""/>
        <dsp:cNvSpPr/>
      </dsp:nvSpPr>
      <dsp:spPr>
        <a:xfrm rot="10800000">
          <a:off x="0" y="2428893"/>
          <a:ext cx="8229600" cy="1249092"/>
        </a:xfrm>
        <a:prstGeom prst="upArrowCallout">
          <a:avLst/>
        </a:prstGeom>
        <a:solidFill>
          <a:schemeClr val="accent3">
            <a:hueOff val="-3226488"/>
            <a:satOff val="1079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радиометрическим</a:t>
          </a:r>
          <a:endParaRPr lang="ru-RU" sz="2900" kern="1200" dirty="0"/>
        </a:p>
      </dsp:txBody>
      <dsp:txXfrm rot="10800000">
        <a:off x="0" y="2428893"/>
        <a:ext cx="8229600" cy="1249092"/>
      </dsp:txXfrm>
    </dsp:sp>
    <dsp:sp modelId="{CDD25C69-3BD0-458D-A827-BAD578DB4998}">
      <dsp:nvSpPr>
        <dsp:cNvPr id="0" name=""/>
        <dsp:cNvSpPr/>
      </dsp:nvSpPr>
      <dsp:spPr>
        <a:xfrm rot="10800000">
          <a:off x="0" y="1238449"/>
          <a:ext cx="8229600" cy="1249092"/>
        </a:xfrm>
        <a:prstGeom prst="upArrowCallout">
          <a:avLst/>
        </a:prstGeom>
        <a:solidFill>
          <a:schemeClr val="accent3">
            <a:hueOff val="-6452975"/>
            <a:satOff val="2159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спектральным</a:t>
          </a:r>
          <a:endParaRPr lang="ru-RU" sz="2900" kern="1200" dirty="0"/>
        </a:p>
      </dsp:txBody>
      <dsp:txXfrm rot="10800000">
        <a:off x="0" y="1238449"/>
        <a:ext cx="8229600" cy="1249092"/>
      </dsp:txXfrm>
    </dsp:sp>
    <dsp:sp modelId="{3350392C-63A5-43BD-84D1-D1EF8DE27C3F}">
      <dsp:nvSpPr>
        <dsp:cNvPr id="0" name=""/>
        <dsp:cNvSpPr/>
      </dsp:nvSpPr>
      <dsp:spPr>
        <a:xfrm rot="10800000">
          <a:off x="0" y="1538"/>
          <a:ext cx="8229600" cy="1249092"/>
        </a:xfrm>
        <a:prstGeom prst="upArrowCallout">
          <a:avLst/>
        </a:prstGeom>
        <a:solidFill>
          <a:schemeClr val="accent3">
            <a:hueOff val="-9679462"/>
            <a:satOff val="3238"/>
            <a:lumOff val="-1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пространственным</a:t>
          </a:r>
          <a:endParaRPr lang="ru-RU" sz="2900" kern="1200" dirty="0"/>
        </a:p>
      </dsp:txBody>
      <dsp:txXfrm rot="10800000">
        <a:off x="0" y="1538"/>
        <a:ext cx="8229600" cy="124909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3B0797-1F6E-4118-B3C8-1F6329ADC061}">
      <dsp:nvSpPr>
        <dsp:cNvPr id="0" name=""/>
        <dsp:cNvSpPr/>
      </dsp:nvSpPr>
      <dsp:spPr>
        <a:xfrm>
          <a:off x="0" y="464019"/>
          <a:ext cx="7715304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91149-8B8F-4D51-AB4A-58E3AE9E0A92}">
      <dsp:nvSpPr>
        <dsp:cNvPr id="0" name=""/>
        <dsp:cNvSpPr/>
      </dsp:nvSpPr>
      <dsp:spPr>
        <a:xfrm>
          <a:off x="385765" y="6459"/>
          <a:ext cx="5400712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134" tIns="0" rIns="204134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низкого (более 100 м),разрешения</a:t>
          </a:r>
          <a:endParaRPr lang="ru-RU" sz="3100" kern="1200" dirty="0"/>
        </a:p>
      </dsp:txBody>
      <dsp:txXfrm>
        <a:off x="385765" y="6459"/>
        <a:ext cx="5400712" cy="915120"/>
      </dsp:txXfrm>
    </dsp:sp>
    <dsp:sp modelId="{3E5C1D67-E91B-4DED-9CBF-0033037176CE}">
      <dsp:nvSpPr>
        <dsp:cNvPr id="0" name=""/>
        <dsp:cNvSpPr/>
      </dsp:nvSpPr>
      <dsp:spPr>
        <a:xfrm>
          <a:off x="0" y="1870179"/>
          <a:ext cx="7715304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65F12-800D-4432-8C75-6FFCE9CF67DA}">
      <dsp:nvSpPr>
        <dsp:cNvPr id="0" name=""/>
        <dsp:cNvSpPr/>
      </dsp:nvSpPr>
      <dsp:spPr>
        <a:xfrm>
          <a:off x="385765" y="1412619"/>
          <a:ext cx="5400712" cy="915120"/>
        </a:xfrm>
        <a:prstGeom prst="roundRect">
          <a:avLst/>
        </a:prstGeom>
        <a:solidFill>
          <a:schemeClr val="lt1"/>
        </a:solidFill>
        <a:ln w="400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04134" tIns="0" rIns="204134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среднего (10 - 100 м) разрешения</a:t>
          </a:r>
        </a:p>
      </dsp:txBody>
      <dsp:txXfrm>
        <a:off x="385765" y="1412619"/>
        <a:ext cx="5400712" cy="915120"/>
      </dsp:txXfrm>
    </dsp:sp>
    <dsp:sp modelId="{6991BFC4-1A3C-4F42-9A45-543BE5100A6F}">
      <dsp:nvSpPr>
        <dsp:cNvPr id="0" name=""/>
        <dsp:cNvSpPr/>
      </dsp:nvSpPr>
      <dsp:spPr>
        <a:xfrm>
          <a:off x="0" y="3276340"/>
          <a:ext cx="7715304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96CCA-4992-4054-B60A-1ABABDF0EADE}">
      <dsp:nvSpPr>
        <dsp:cNvPr id="0" name=""/>
        <dsp:cNvSpPr/>
      </dsp:nvSpPr>
      <dsp:spPr>
        <a:xfrm>
          <a:off x="385765" y="2818780"/>
          <a:ext cx="5400712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134" tIns="0" rIns="204134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высокого (менее 10 м) разрешения</a:t>
          </a:r>
          <a:endParaRPr lang="ru-RU" sz="3100" kern="1200" dirty="0"/>
        </a:p>
      </dsp:txBody>
      <dsp:txXfrm>
        <a:off x="385765" y="2818780"/>
        <a:ext cx="5400712" cy="9151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13FAC2-BCF1-479F-BC99-25C3B68C56A6}">
      <dsp:nvSpPr>
        <dsp:cNvPr id="0" name=""/>
        <dsp:cNvSpPr/>
      </dsp:nvSpPr>
      <dsp:spPr>
        <a:xfrm rot="10800000">
          <a:off x="1592137" y="839"/>
          <a:ext cx="5178183" cy="115143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775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радиоволны</a:t>
          </a:r>
          <a:endParaRPr lang="ru-RU" sz="3200" kern="1200" dirty="0"/>
        </a:p>
      </dsp:txBody>
      <dsp:txXfrm rot="10800000">
        <a:off x="1592137" y="839"/>
        <a:ext cx="5178183" cy="1151434"/>
      </dsp:txXfrm>
    </dsp:sp>
    <dsp:sp modelId="{DAED1F67-3FDC-48E9-B329-7533537800A7}">
      <dsp:nvSpPr>
        <dsp:cNvPr id="0" name=""/>
        <dsp:cNvSpPr/>
      </dsp:nvSpPr>
      <dsp:spPr>
        <a:xfrm>
          <a:off x="1016420" y="839"/>
          <a:ext cx="1151434" cy="11514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09718-FE05-42E0-8678-F25F4781987E}">
      <dsp:nvSpPr>
        <dsp:cNvPr id="0" name=""/>
        <dsp:cNvSpPr/>
      </dsp:nvSpPr>
      <dsp:spPr>
        <a:xfrm rot="10800000">
          <a:off x="1592137" y="1495984"/>
          <a:ext cx="5178183" cy="1151434"/>
        </a:xfrm>
        <a:prstGeom prst="homePlate">
          <a:avLst/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775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тепловое излучение             (ИК-излучение)</a:t>
          </a:r>
          <a:endParaRPr lang="ru-RU" sz="3200" kern="1200" dirty="0"/>
        </a:p>
      </dsp:txBody>
      <dsp:txXfrm rot="10800000">
        <a:off x="1592137" y="1495984"/>
        <a:ext cx="5178183" cy="1151434"/>
      </dsp:txXfrm>
    </dsp:sp>
    <dsp:sp modelId="{8904A87E-5C9C-49FF-86BE-7288C0A2B6CC}">
      <dsp:nvSpPr>
        <dsp:cNvPr id="0" name=""/>
        <dsp:cNvSpPr/>
      </dsp:nvSpPr>
      <dsp:spPr>
        <a:xfrm>
          <a:off x="1016420" y="1495984"/>
          <a:ext cx="1151434" cy="11514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8CA81-C190-43C9-AA70-AA831D551511}">
      <dsp:nvSpPr>
        <dsp:cNvPr id="0" name=""/>
        <dsp:cNvSpPr/>
      </dsp:nvSpPr>
      <dsp:spPr>
        <a:xfrm rot="10800000">
          <a:off x="1592137" y="2991130"/>
          <a:ext cx="5178183" cy="1151434"/>
        </a:xfrm>
        <a:prstGeom prst="homePlate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775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видимый свет</a:t>
          </a:r>
          <a:endParaRPr lang="ru-RU" sz="3200" kern="1200" dirty="0"/>
        </a:p>
      </dsp:txBody>
      <dsp:txXfrm rot="10800000">
        <a:off x="1592137" y="2991130"/>
        <a:ext cx="5178183" cy="1151434"/>
      </dsp:txXfrm>
    </dsp:sp>
    <dsp:sp modelId="{BA0DB79A-4C9B-4F27-AA80-55EAA9C90A8B}">
      <dsp:nvSpPr>
        <dsp:cNvPr id="0" name=""/>
        <dsp:cNvSpPr/>
      </dsp:nvSpPr>
      <dsp:spPr>
        <a:xfrm>
          <a:off x="1016420" y="2991130"/>
          <a:ext cx="1151434" cy="115143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03FC3B-B696-47BA-B74B-D8AE5D149A95}">
      <dsp:nvSpPr>
        <dsp:cNvPr id="0" name=""/>
        <dsp:cNvSpPr/>
      </dsp:nvSpPr>
      <dsp:spPr>
        <a:xfrm>
          <a:off x="0" y="251578"/>
          <a:ext cx="8501122" cy="14742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•  </a:t>
          </a:r>
          <a:r>
            <a:rPr lang="ru-RU" sz="2800" i="1" kern="1200" dirty="0" smtClean="0">
              <a:solidFill>
                <a:srgbClr val="FFFF00"/>
              </a:solidFill>
            </a:rPr>
            <a:t>микроволновые радиометрические снимки</a:t>
          </a:r>
          <a:r>
            <a:rPr lang="ru-RU" sz="2800" kern="1200" dirty="0" smtClean="0"/>
            <a:t>, получаемые при регистрации собственного излучения исследуемых объектов,</a:t>
          </a:r>
          <a:endParaRPr lang="ru-RU" sz="2800" kern="1200" dirty="0"/>
        </a:p>
      </dsp:txBody>
      <dsp:txXfrm>
        <a:off x="0" y="251578"/>
        <a:ext cx="8501122" cy="1474200"/>
      </dsp:txXfrm>
    </dsp:sp>
    <dsp:sp modelId="{5C3AFCBB-2E96-4C69-A281-067B12F0FF5D}">
      <dsp:nvSpPr>
        <dsp:cNvPr id="0" name=""/>
        <dsp:cNvSpPr/>
      </dsp:nvSpPr>
      <dsp:spPr>
        <a:xfrm>
          <a:off x="0" y="1806419"/>
          <a:ext cx="8501122" cy="14742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•  </a:t>
          </a:r>
          <a:r>
            <a:rPr lang="ru-RU" sz="2800" i="1" kern="1200" dirty="0" smtClean="0">
              <a:solidFill>
                <a:srgbClr val="FFFF00"/>
              </a:solidFill>
            </a:rPr>
            <a:t>радиолокационные</a:t>
          </a:r>
          <a:r>
            <a:rPr lang="ru-RU" sz="2800" kern="1200" dirty="0" smtClean="0">
              <a:solidFill>
                <a:srgbClr val="FFFF00"/>
              </a:solidFill>
            </a:rPr>
            <a:t> </a:t>
          </a:r>
          <a:r>
            <a:rPr lang="ru-RU" sz="2800" i="1" kern="1200" dirty="0" smtClean="0">
              <a:solidFill>
                <a:srgbClr val="FFFF00"/>
              </a:solidFill>
            </a:rPr>
            <a:t>снимки</a:t>
          </a:r>
          <a:r>
            <a:rPr lang="ru-RU" sz="2800" kern="1200" dirty="0" smtClean="0"/>
            <a:t>, получаемые при регистрации отраженного радиоизлучения, посылаемого с носителя.</a:t>
          </a:r>
        </a:p>
      </dsp:txBody>
      <dsp:txXfrm>
        <a:off x="0" y="1806419"/>
        <a:ext cx="8501122" cy="14742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D7B211-976F-41FE-91AC-C1AF1C3B0444}">
      <dsp:nvSpPr>
        <dsp:cNvPr id="0" name=""/>
        <dsp:cNvSpPr/>
      </dsp:nvSpPr>
      <dsp:spPr>
        <a:xfrm>
          <a:off x="0" y="0"/>
          <a:ext cx="7467600" cy="2009586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сразу во всем видимом диапазоне (</a:t>
          </a:r>
          <a:r>
            <a:rPr lang="ru-RU" sz="3800" kern="1200" dirty="0" smtClean="0">
              <a:solidFill>
                <a:srgbClr val="FFFF00"/>
              </a:solidFill>
            </a:rPr>
            <a:t>панхроматическая</a:t>
          </a:r>
          <a:r>
            <a:rPr lang="ru-RU" sz="3800" kern="1200" dirty="0" smtClean="0"/>
            <a:t>)</a:t>
          </a:r>
          <a:endParaRPr lang="ru-RU" sz="3800" kern="1200" dirty="0"/>
        </a:p>
      </dsp:txBody>
      <dsp:txXfrm>
        <a:off x="1694478" y="0"/>
        <a:ext cx="5773121" cy="2009586"/>
      </dsp:txXfrm>
    </dsp:sp>
    <dsp:sp modelId="{6A7F94FA-AF5A-4725-9217-024B5B38362A}">
      <dsp:nvSpPr>
        <dsp:cNvPr id="0" name=""/>
        <dsp:cNvSpPr/>
      </dsp:nvSpPr>
      <dsp:spPr>
        <a:xfrm>
          <a:off x="200958" y="200958"/>
          <a:ext cx="1493520" cy="16076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542A8-42BB-4265-A2C4-A7229FAC4C20}">
      <dsp:nvSpPr>
        <dsp:cNvPr id="0" name=""/>
        <dsp:cNvSpPr/>
      </dsp:nvSpPr>
      <dsp:spPr>
        <a:xfrm>
          <a:off x="981441" y="2210545"/>
          <a:ext cx="6325505" cy="2009586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419260"/>
            <a:satOff val="-18200"/>
            <a:lumOff val="44426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chemeClr val="bg1"/>
              </a:solidFill>
            </a:rPr>
            <a:t>в нескольких более    узких зонах спектра (многозональная). </a:t>
          </a:r>
          <a:endParaRPr lang="ru-RU" sz="3800" kern="1200" dirty="0">
            <a:solidFill>
              <a:schemeClr val="bg1"/>
            </a:solidFill>
          </a:endParaRPr>
        </a:p>
      </dsp:txBody>
      <dsp:txXfrm>
        <a:off x="2416766" y="2210545"/>
        <a:ext cx="4890180" cy="2009586"/>
      </dsp:txXfrm>
    </dsp:sp>
    <dsp:sp modelId="{2C9502CA-7F2A-4084-A51D-A5F339443323}">
      <dsp:nvSpPr>
        <dsp:cNvPr id="0" name=""/>
        <dsp:cNvSpPr/>
      </dsp:nvSpPr>
      <dsp:spPr>
        <a:xfrm>
          <a:off x="112666" y="2435731"/>
          <a:ext cx="2394919" cy="16076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6AFA3-963B-43D1-9245-4D1929DD9669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8B45A-0D7D-4976-8EDF-ED81D26B9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8B45A-0D7D-4976-8EDF-ED81D26B977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8B45A-0D7D-4976-8EDF-ED81D26B977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8B45A-0D7D-4976-8EDF-ED81D26B977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8B45A-0D7D-4976-8EDF-ED81D26B9779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/>
            </a:pPr>
            <a:endParaRPr kumimoji="0" lang="ru-RU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4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noProof="1" smtClean="0"/>
              <a:t>Образец подзаголовка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AD45-5154-4E2B-9680-240E5A710E86}" type="datetime1">
              <a:rPr lang="en-US" smtClean="0"/>
              <a:pPr/>
              <a:t>10/10/2017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7C5BED8-E022-43B9-AAE3-0F7ED9E75C55}" type="slidenum">
              <a:rPr lang="en-US" sz="1800" smtClean="0">
                <a:solidFill>
                  <a:srgbClr val="FFFFFF"/>
                </a:solidFill>
              </a:rPr>
              <a:pPr/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noProof="1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1400"/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grpSp>
        <p:nvGrpSpPr>
          <p:cNvPr id="2" name="Group 23"/>
          <p:cNvGrpSpPr/>
          <p:nvPr/>
        </p:nvGrpSpPr>
        <p:grpSpPr>
          <a:xfrm>
            <a:off x="14990" y="1976657"/>
            <a:ext cx="2042410" cy="533400"/>
            <a:chOff x="0" y="2000250"/>
            <a:chExt cx="3733800" cy="533400"/>
          </a:xfrm>
        </p:grpSpPr>
        <p:sp>
          <p:nvSpPr>
            <p:cNvPr id="30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7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6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0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8584055" y="1976657"/>
            <a:ext cx="552450" cy="542925"/>
            <a:chOff x="8667750" y="2000250"/>
            <a:chExt cx="476250" cy="542925"/>
          </a:xfrm>
        </p:grpSpPr>
        <p:sp>
          <p:nvSpPr>
            <p:cNvPr id="26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2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sp>
        <p:nvSpPr>
          <p:cNvPr id="24" name="Oval 28"/>
          <p:cNvSpPr/>
          <p:nvPr/>
        </p:nvSpPr>
        <p:spPr>
          <a:xfrm>
            <a:off x="8572500" y="603885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5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4" name="Oval 28"/>
          <p:cNvSpPr/>
          <p:nvPr/>
        </p:nvSpPr>
        <p:spPr>
          <a:xfrm>
            <a:off x="8572500" y="57531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fld id="{2F59AD45-5154-4E2B-9680-240E5A710E86}" type="datetime1">
              <a:rPr lang="en-US" smtClean="0"/>
              <a:pPr/>
              <a:t>10/10/2017</a:t>
            </a:fld>
            <a:endParaRPr lang="en-US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E7C5BED8-E022-43B9-AAE3-0F7ED9E75C55}" type="slidenum">
              <a:rPr lang="en-US" sz="1800" smtClean="0">
                <a:solidFill>
                  <a:srgbClr val="FFFFFF"/>
                </a:solidFill>
              </a:rPr>
              <a:pPr/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eaLnBrk="1" latinLnBrk="0" hangingPunct="1">
              <a:lnSpc>
                <a:spcPct val="100000"/>
              </a:lnSpc>
              <a:defRPr kumimoji="0" lang="ru-RU" sz="72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Показать заголовок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2" name="Rectangle 1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27" name="Rectangl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lang="ru-RU"/>
          </a:p>
        </p:txBody>
      </p:sp>
      <p:sp>
        <p:nvSpPr>
          <p:cNvPr id="28" name="Rectangle 14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lang="ru-RU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>
            <a:normAutofit/>
          </a:bodyPr>
          <a:lstStyle>
            <a:lvl1pPr eaLnBrk="1" latinLnBrk="0" hangingPunct="1"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остой вопрос и 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2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31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13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опрос и ответ с поясн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1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3124200"/>
            <a:ext cx="5105400" cy="1981200"/>
          </a:xfrm>
        </p:spPr>
        <p:txBody>
          <a:bodyPr vert="horz"/>
          <a:lstStyle>
            <a:lvl1pPr algn="ctr" eaLnBrk="1" latinLnBrk="0" hangingPunct="1">
              <a:buFontTx/>
              <a:buNone/>
              <a:defRPr kumimoji="0" lang="ru-RU" i="1" baseline="0"/>
            </a:lvl1pPr>
            <a:extLst/>
          </a:lstStyle>
          <a:p>
            <a:pPr lvl="0"/>
            <a:r>
              <a:rPr kumimoji="0" lang="ru-RU"/>
              <a:t>Пояснение к ответу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11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7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8" name="Answer Base"/>
          <p:cNvSpPr txBox="1"/>
          <p:nvPr/>
        </p:nvSpPr>
        <p:spPr>
          <a:xfrm>
            <a:off x="182880" y="1676400"/>
            <a:ext cx="832104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182880" y="1676400"/>
            <a:ext cx="832104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indent="0" algn="ctr" latinLnBrk="0">
              <a:spcBef>
                <a:spcPct val="20000"/>
              </a:spcBef>
              <a:buNone/>
            </a:pP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ПРАВИЛЬНО 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или НЕПРАВИЛЬНО?</a:t>
            </a:r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не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28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9" name="Answer Base"/>
          <p:cNvSpPr txBox="1"/>
          <p:nvPr/>
        </p:nvSpPr>
        <p:spPr>
          <a:xfrm>
            <a:off x="228600" y="1600200"/>
            <a:ext cx="8229600" cy="1293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2286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algn="ctr"/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ПРАВИЛЬНО или </a:t>
            </a: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НЕПРАВИЛЬНО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?</a:t>
            </a:r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Несколько вариа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>
          <a:xfrm>
            <a:off x="685800" y="228600"/>
            <a:ext cx="7696200" cy="1371600"/>
          </a:xfrm>
        </p:spPr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9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10"/>
          <p:cNvSpPr txBox="1"/>
          <p:nvPr/>
        </p:nvSpPr>
        <p:spPr>
          <a:xfrm>
            <a:off x="457200" y="20574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5" name="Rectangle 13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8006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6" name="Rectangle 13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0" y="41148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7" name="Rectangle 13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34290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8" name="Rectangle 13"/>
          <p:cNvSpPr>
            <a:spLocks noGrp="1"/>
          </p:cNvSpPr>
          <p:nvPr>
            <p:ph type="body" sz="quarter" idx="20" hasCustomPrompt="1"/>
          </p:nvPr>
        </p:nvSpPr>
        <p:spPr>
          <a:xfrm>
            <a:off x="1143000" y="27432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9" name="Rectangle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0" y="20574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Введите правильный ответ (затем измените порядок вариантов)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2707957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4290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41148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Г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48006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xit" presetSubtype="0" fill="hold" nodeType="click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поставление элеме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ru-RU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1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2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3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4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5</a:t>
            </a:r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5</a:t>
            </a:r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3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1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2</a:t>
            </a:r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4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Введите вопрос</a:t>
            </a: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3886200" y="22860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3886200" y="32004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3886200" y="32004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3886200" y="50292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3886200" y="2286000"/>
            <a:ext cx="9144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</a:t>
            </a:r>
            <a:r>
              <a:rPr kumimoji="0" lang="ru-RU" i="0" baseline="0"/>
              <a:t> чтобы добавить </a:t>
            </a:r>
            <a:r>
              <a:rPr kumimoji="0" lang="ru-RU" i="0"/>
              <a:t>фотографию размером со всю страницу</a:t>
            </a:r>
            <a:endParaRPr kumimoji="0" lang="ru-RU" i="0" baseline="0"/>
          </a:p>
          <a:p>
            <a:pPr marL="0" marR="0" indent="0"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96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>
          <a:xfrm>
            <a:off x="914400" y="1905000"/>
            <a:ext cx="7467600" cy="42211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4"/>
          <p:cNvSpPr>
            <a:spLocks noGrp="1"/>
          </p:cNvSpPr>
          <p:nvPr>
            <p:ph type="dt" sz="half" idx="2"/>
          </p:nvPr>
        </p:nvSpPr>
        <p:spPr>
          <a:xfrm>
            <a:off x="6705600" y="6248400"/>
            <a:ext cx="1828800" cy="32385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100"/>
            </a:lvl1pPr>
            <a:extLst/>
          </a:lstStyle>
          <a:p>
            <a:fld id="{B08FF381-7DDB-4E51-8A6B-F090F1638C56}" type="datetimeFigureOut">
              <a:rPr lang="ru-RU" smtClean="0"/>
              <a:pPr/>
              <a:t>10.10.2017</a:t>
            </a:fld>
            <a:endParaRPr lang="ru-RU"/>
          </a:p>
        </p:txBody>
      </p:sp>
      <p:sp>
        <p:nvSpPr>
          <p:cNvPr id="18" name="Rectangle 5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3260886" cy="323850"/>
          </a:xfrm>
          <a:prstGeom prst="rect">
            <a:avLst/>
          </a:prstGeom>
        </p:spPr>
        <p:txBody>
          <a:bodyPr vert="horz"/>
          <a:lstStyle>
            <a:lvl1pPr eaLnBrk="1" latinLnBrk="0" hangingPunct="1">
              <a:defRPr kumimoji="0" lang="ru-RU" sz="12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14936" y="6151098"/>
            <a:ext cx="429064" cy="45720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200"/>
            </a:lvl1pPr>
            <a:extLst/>
          </a:lstStyle>
          <a:p>
            <a:fld id="{B2E3B254-86BB-4B6F-9284-C8A62F2EAD1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23"/>
          <p:cNvGrpSpPr/>
          <p:nvPr/>
        </p:nvGrpSpPr>
        <p:grpSpPr>
          <a:xfrm>
            <a:off x="11555" y="2000250"/>
            <a:ext cx="133350" cy="533400"/>
            <a:chOff x="0" y="2000250"/>
            <a:chExt cx="3733800" cy="533400"/>
          </a:xfrm>
        </p:grpSpPr>
        <p:sp>
          <p:nvSpPr>
            <p:cNvPr id="3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1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8584055" y="2000250"/>
            <a:ext cx="552450" cy="542925"/>
            <a:chOff x="8667750" y="2000250"/>
            <a:chExt cx="476250" cy="542925"/>
          </a:xfrm>
        </p:grpSpPr>
        <p:sp>
          <p:nvSpPr>
            <p:cNvPr id="13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4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30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6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0%BD%D1%84%D1%80%D0%B0%D0%BA%D1%80%D0%B0%D1%81%D0%BD%D0%BE%D0%B5_%D0%B8%D0%B7%D0%BB%D1%83%D1%87%D0%B5%D0%BD%D0%B8%D0%B5" TargetMode="External"/><Relationship Id="rId2" Type="http://schemas.openxmlformats.org/officeDocument/2006/relationships/hyperlink" Target="https://ru.wikipedia.org/wiki/%D0%AD%D0%BB%D0%B5%D0%BA%D1%82%D1%80%D0%BE%D0%BC%D0%B0%D0%B3%D0%BD%D0%B8%D1%82%D0%BD%D0%BE%D0%B5_%D0%B8%D0%B7%D0%BB%D1%83%D1%87%D0%B5%D0%BD%D0%B8%D0%B5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jpeg"/><Relationship Id="rId4" Type="http://schemas.openxmlformats.org/officeDocument/2006/relationships/hyperlink" Target="https://ru.wikipedia.org/wiki/%D0%A1%D0%B2%D0%B5%D1%82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Landsat_8" TargetMode="External"/><Relationship Id="rId2" Type="http://schemas.openxmlformats.org/officeDocument/2006/relationships/hyperlink" Target="https://ru.wikipedia.org/wiki/%D0%94%D0%B8%D1%81%D1%82%D0%B0%D0%BD%D1%86%D0%B8%D0%BE%D0%BD%D0%BD%D0%BE%D0%B5_%D0%B7%D0%BE%D0%BD%D0%B4%D0%B8%D1%80%D0%BE%D0%B2%D0%B0%D0%BD%D0%B8%D0%B5_%D0%97%D0%B5%D0%BC%D0%BB%D0%B8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ru.wikipedia.org/wiki/Landsat_7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ress.scanex.ru/index.php/ru/component/k2/item/3829-ldcm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nternational-space-station-4061.jpg"/>
          <p:cNvPicPr>
            <a:picLocks noChangeAspect="1"/>
          </p:cNvPicPr>
          <p:nvPr/>
        </p:nvPicPr>
        <p:blipFill>
          <a:blip r:embed="rId2" cstate="print"/>
          <a:srcRect l="1539" t="12904" b="30483"/>
          <a:stretch>
            <a:fillRect/>
          </a:stretch>
        </p:blipFill>
        <p:spPr>
          <a:xfrm>
            <a:off x="0" y="2571744"/>
            <a:ext cx="914400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1247578"/>
          </a:xfrm>
        </p:spPr>
        <p:txBody>
          <a:bodyPr>
            <a:normAutofit/>
          </a:bodyPr>
          <a:lstStyle/>
          <a:p>
            <a:pPr>
              <a:lnSpc>
                <a:spcPts val="2100"/>
              </a:lnSpc>
              <a:spcBef>
                <a:spcPts val="0"/>
              </a:spcBef>
            </a:pPr>
            <a:r>
              <a:rPr sz="2000" dirty="0" err="1" smtClean="0"/>
              <a:t>Подготовила</a:t>
            </a:r>
            <a:r>
              <a:rPr sz="2000" dirty="0" smtClean="0"/>
              <a:t>:</a:t>
            </a: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sz="2000" dirty="0" smtClean="0"/>
              <a:t> </a:t>
            </a:r>
            <a:r>
              <a:rPr sz="2000" dirty="0" err="1" smtClean="0"/>
              <a:t>преподаватель</a:t>
            </a:r>
            <a:r>
              <a:rPr sz="2000" dirty="0" smtClean="0"/>
              <a:t> </a:t>
            </a: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sz="2000" dirty="0" err="1" smtClean="0"/>
              <a:t>спец.дисциплин</a:t>
            </a:r>
            <a:r>
              <a:rPr sz="2000" dirty="0" smtClean="0"/>
              <a:t> </a:t>
            </a:r>
          </a:p>
          <a:p>
            <a:pPr>
              <a:lnSpc>
                <a:spcPts val="2100"/>
              </a:lnSpc>
              <a:spcBef>
                <a:spcPts val="0"/>
              </a:spcBef>
            </a:pPr>
            <a:r>
              <a:rPr sz="2000" dirty="0" err="1" smtClean="0"/>
              <a:t>Белоус</a:t>
            </a:r>
            <a:r>
              <a:rPr sz="2000" dirty="0" smtClean="0"/>
              <a:t> </a:t>
            </a:r>
            <a:r>
              <a:rPr sz="2000" dirty="0" err="1" smtClean="0"/>
              <a:t>Виктория</a:t>
            </a:r>
            <a:r>
              <a:rPr sz="2000" dirty="0" smtClean="0"/>
              <a:t> </a:t>
            </a:r>
            <a:r>
              <a:rPr sz="2000" dirty="0" err="1" smtClean="0"/>
              <a:t>Васильевна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84784"/>
            <a:ext cx="7884368" cy="1602648"/>
          </a:xfrm>
        </p:spPr>
        <p:txBody>
          <a:bodyPr>
            <a:noAutofit/>
          </a:bodyPr>
          <a:lstStyle/>
          <a:p>
            <a:r>
              <a:rPr lang="ru-RU" sz="3600" kern="1200" dirty="0" smtClean="0">
                <a:ln w="50800"/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kern="1200" dirty="0" smtClean="0">
                <a:ln w="50800"/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>На тему: «</a:t>
            </a:r>
            <a:r>
              <a:rPr lang="ru-RU" sz="3600" dirty="0" smtClean="0"/>
              <a:t>ДИСТАНЦИОННОЕ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ЗОНДИРОВАНИЕ ЗЕМЛИ»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kern="0" dirty="0" smtClean="0">
                <a:ln w="50800"/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 Краснодарского края</a:t>
            </a:r>
            <a:br>
              <a:rPr lang="ru-RU" b="1" i="1" kern="0" dirty="0" smtClean="0">
                <a:ln w="50800"/>
                <a:latin typeface="Times New Roman" pitchFamily="18" charset="0"/>
                <a:cs typeface="Times New Roman" pitchFamily="18" charset="0"/>
              </a:rPr>
            </a:br>
            <a:r>
              <a:rPr lang="ru-RU" b="1" i="1" kern="0" dirty="0" smtClean="0">
                <a:ln w="50800"/>
                <a:latin typeface="Times New Roman" pitchFamily="18" charset="0"/>
                <a:cs typeface="Times New Roman" pitchFamily="18" charset="0"/>
              </a:rPr>
              <a:t>«Новороссийский колледж строительства и экономики»</a:t>
            </a:r>
            <a:endParaRPr lang="ru-RU" b="1" i="1" kern="0" dirty="0">
              <a:ln w="5080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24744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5080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Презентация по МДК 01.02 «Прикладная фотограмметрия в кадастровых съемках»: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928662" y="6286520"/>
            <a:ext cx="7467600" cy="381000"/>
          </a:xfrm>
        </p:spPr>
        <p:txBody>
          <a:bodyPr/>
          <a:lstStyle/>
          <a:p>
            <a:r>
              <a:rPr sz="2800" smtClean="0">
                <a:solidFill>
                  <a:srgbClr val="FFFF00"/>
                </a:solidFill>
              </a:rPr>
              <a:t>Схема многомаршрутной </a:t>
            </a:r>
            <a:r>
              <a:rPr sz="3200" smtClean="0">
                <a:solidFill>
                  <a:srgbClr val="FFFF00"/>
                </a:solidFill>
              </a:rPr>
              <a:t>съемки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/>
          <a:srcRect l="34892" t="12268" r="13474" b="21458"/>
          <a:stretch>
            <a:fillRect/>
          </a:stretch>
        </p:blipFill>
        <p:spPr bwMode="auto">
          <a:xfrm>
            <a:off x="1357290" y="357166"/>
            <a:ext cx="7028479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357290" y="5429264"/>
            <a:ext cx="7000924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1080000"/>
            <a:r>
              <a:rPr lang="en-US" sz="2400" b="1" i="1" dirty="0" smtClean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 - </a:t>
            </a:r>
            <a:r>
              <a:rPr lang="ru-RU" sz="2400" dirty="0" smtClean="0">
                <a:solidFill>
                  <a:schemeClr val="bg1"/>
                </a:solidFill>
              </a:rPr>
              <a:t>продольное перекрытие</a:t>
            </a:r>
          </a:p>
          <a:p>
            <a:pPr marL="1080000"/>
            <a:r>
              <a:rPr lang="en-US" sz="2400" b="1" i="1" dirty="0" smtClean="0">
                <a:solidFill>
                  <a:schemeClr val="bg1"/>
                </a:solidFill>
              </a:rPr>
              <a:t>q</a:t>
            </a:r>
            <a:r>
              <a:rPr lang="en-US" sz="2400" dirty="0" smtClean="0">
                <a:solidFill>
                  <a:schemeClr val="bg1"/>
                </a:solidFill>
              </a:rPr>
              <a:t> - </a:t>
            </a:r>
            <a:r>
              <a:rPr lang="ru-RU" sz="2400" dirty="0" smtClean="0">
                <a:solidFill>
                  <a:schemeClr val="bg1"/>
                </a:solidFill>
              </a:rPr>
              <a:t>поперечное  перекрытие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7945008" y="5844058"/>
            <a:ext cx="82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23528" y="4725144"/>
            <a:ext cx="8712968" cy="2852936"/>
          </a:xfrm>
        </p:spPr>
        <p:txBody>
          <a:bodyPr>
            <a:normAutofit/>
          </a:bodyPr>
          <a:lstStyle/>
          <a:p>
            <a:r>
              <a:rPr lang="ru-RU" dirty="0" smtClean="0"/>
              <a:t>Масштаб  аэросъемки  определяют  в  зависимости  от  масштаба составляемого  плана,  принятой  высоты  сечения  рельефа,  характера местности и имеющегося фотограмметрического оборудования. Обычно он в 1,5 — 2,5 раза мельче масштаба составляемого плана.</a:t>
            </a:r>
          </a:p>
          <a:p>
            <a:endParaRPr lang="ru-RU" dirty="0"/>
          </a:p>
        </p:txBody>
      </p:sp>
      <p:pic>
        <p:nvPicPr>
          <p:cNvPr id="5" name="Рисунок 4" descr="008.jpg"/>
          <p:cNvPicPr>
            <a:picLocks noChangeAspect="1"/>
          </p:cNvPicPr>
          <p:nvPr/>
        </p:nvPicPr>
        <p:blipFill>
          <a:blip r:embed="rId2" cstate="print"/>
          <a:srcRect l="16925" t="17450" r="20863" b="3801"/>
          <a:stretch>
            <a:fillRect/>
          </a:stretch>
        </p:blipFill>
        <p:spPr>
          <a:xfrm>
            <a:off x="2339752" y="836712"/>
            <a:ext cx="4550906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26064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Аэрофотосъемка масштаба 1:10 000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n-2-0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8333" r="8333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0" y="6019800"/>
            <a:ext cx="9144000" cy="838200"/>
          </a:xfrm>
        </p:spPr>
        <p:txBody>
          <a:bodyPr/>
          <a:lstStyle/>
          <a:p>
            <a:pPr algn="ctr"/>
            <a:r>
              <a:rPr sz="2400" smtClean="0"/>
              <a:t>при крупномасштабных съемках небольших участков применяют малоскоростные самолеты типа АН-2</a:t>
            </a:r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18c423e506b5bf61dcbc7556e073c021402065730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sz="2400" smtClean="0"/>
              <a:t>при мелкомасштабных съемках — самолеты с большей скоростью полета типа АН-30</a:t>
            </a:r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4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3643314"/>
            <a:ext cx="7643866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35716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642910" y="1928802"/>
          <a:ext cx="7467600" cy="422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mtClean="0"/>
              <a:t>Получаемые в результате аэроснимки (аэрофотоснимки) могут быть: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14400" y="1905001"/>
            <a:ext cx="7467600" cy="1452562"/>
          </a:xfrm>
        </p:spPr>
        <p:txBody>
          <a:bodyPr/>
          <a:lstStyle/>
          <a:p>
            <a:r>
              <a:rPr smtClean="0"/>
              <a:t>Это аэрофотосъемка, когда «ось зрения» камеры параллельна поверхности земли (или образует незначительный угол). Маловысотной аэрофотосъемка считается </a:t>
            </a:r>
            <a:r>
              <a:rPr b="1" smtClean="0"/>
              <a:t>на высотах от 10 до 150 метров</a:t>
            </a:r>
            <a:r>
              <a:rPr smtClean="0"/>
              <a:t> над землей.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smtClean="0"/>
              <a:t>Горизонтальная маловысотная аэрофотосъемка:</a:t>
            </a:r>
            <a:endParaRPr lang="ru-RU" dirty="0"/>
          </a:p>
        </p:txBody>
      </p:sp>
      <p:pic>
        <p:nvPicPr>
          <p:cNvPr id="4" name="Рисунок 3" descr="горизонтальная-маловысотная-2.jpg"/>
          <p:cNvPicPr>
            <a:picLocks noChangeAspect="1"/>
          </p:cNvPicPr>
          <p:nvPr/>
        </p:nvPicPr>
        <p:blipFill>
          <a:blip r:embed="rId2" cstate="print"/>
          <a:srcRect t="18932" b="14077"/>
          <a:stretch>
            <a:fillRect/>
          </a:stretch>
        </p:blipFill>
        <p:spPr>
          <a:xfrm>
            <a:off x="857224" y="3286124"/>
            <a:ext cx="7358082" cy="328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ризонтальная-маловысотная-3 (1)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905001"/>
            <a:ext cx="8001056" cy="1452562"/>
          </a:xfrm>
        </p:spPr>
        <p:txBody>
          <a:bodyPr>
            <a:normAutofit/>
          </a:bodyPr>
          <a:lstStyle/>
          <a:p>
            <a:r>
              <a:rPr smtClean="0"/>
              <a:t>Это аэрофотосъемка, когда «ось зрения» камеры параллельна поверхности земли (или образует незначительный угол). Высотной аэрофотосъемка считается </a:t>
            </a:r>
            <a:r>
              <a:rPr b="1" smtClean="0"/>
              <a:t>на высотах от 150  метров</a:t>
            </a:r>
            <a:r>
              <a:rPr smtClean="0"/>
              <a:t> над землей </a:t>
            </a:r>
            <a:r>
              <a:rPr b="1" smtClean="0"/>
              <a:t>и выше</a:t>
            </a:r>
            <a:r>
              <a:rPr smtClean="0"/>
              <a:t>..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smtClean="0"/>
              <a:t>Горизонтальная высотная аэрофотосъемка:</a:t>
            </a:r>
            <a:endParaRPr lang="ru-RU" dirty="0"/>
          </a:p>
        </p:txBody>
      </p:sp>
      <p:pic>
        <p:nvPicPr>
          <p:cNvPr id="5" name="Рисунок 4" descr="Горизонтальная-высотная-1.jpg"/>
          <p:cNvPicPr>
            <a:picLocks noChangeAspect="1"/>
          </p:cNvPicPr>
          <p:nvPr/>
        </p:nvPicPr>
        <p:blipFill>
          <a:blip r:embed="rId2" cstate="print"/>
          <a:srcRect t="12623" b="14563"/>
          <a:stretch>
            <a:fillRect/>
          </a:stretch>
        </p:blipFill>
        <p:spPr>
          <a:xfrm>
            <a:off x="785786" y="3286124"/>
            <a:ext cx="7358114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ризонтальная-высотная-3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rt-kosmos-zemlya-atmosfera-2501.jpg"/>
          <p:cNvPicPr>
            <a:picLocks noChangeAspect="1"/>
          </p:cNvPicPr>
          <p:nvPr/>
        </p:nvPicPr>
        <p:blipFill>
          <a:blip r:embed="rId2" cstate="print"/>
          <a:srcRect b="73684"/>
          <a:stretch>
            <a:fillRect/>
          </a:stretch>
        </p:blipFill>
        <p:spPr>
          <a:xfrm>
            <a:off x="214282" y="357166"/>
            <a:ext cx="8286808" cy="1428760"/>
          </a:xfrm>
          <a:prstGeom prst="rect">
            <a:avLst/>
          </a:prstGeom>
        </p:spPr>
      </p:pic>
      <p:pic>
        <p:nvPicPr>
          <p:cNvPr id="9" name="Рисунок 8" descr="art-kosmos-zemlya-atmosfera-2501.jpg"/>
          <p:cNvPicPr>
            <a:picLocks noChangeAspect="1"/>
          </p:cNvPicPr>
          <p:nvPr/>
        </p:nvPicPr>
        <p:blipFill>
          <a:blip r:embed="rId2" cstate="print"/>
          <a:srcRect t="27632" b="13158"/>
          <a:stretch>
            <a:fillRect/>
          </a:stretch>
        </p:blipFill>
        <p:spPr>
          <a:xfrm>
            <a:off x="214282" y="3286124"/>
            <a:ext cx="8286808" cy="3214710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914400" y="1905001"/>
            <a:ext cx="7467600" cy="1452562"/>
          </a:xfrm>
        </p:spPr>
        <p:txBody>
          <a:bodyPr>
            <a:normAutofit/>
          </a:bodyPr>
          <a:lstStyle/>
          <a:p>
            <a:r>
              <a:rPr sz="240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наблюдение поверхности Земли авиационными и космическими средствами, оснащёнными различными видами съемочной аппаратуры.</a:t>
            </a:r>
            <a:endParaRPr lang="ru-RU" sz="24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457200"/>
            <a:ext cx="8001056" cy="1257288"/>
          </a:xfrm>
        </p:spPr>
        <p:txBody>
          <a:bodyPr>
            <a:normAutofit/>
          </a:bodyPr>
          <a:lstStyle/>
          <a:p>
            <a:pPr algn="ctr"/>
            <a:r>
              <a:rPr sz="3000" b="1" spc="30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Дистанционное зондирование Земли </a:t>
            </a:r>
            <a:r>
              <a:rPr sz="3000" b="1" i="1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абр. </a:t>
            </a:r>
            <a:r>
              <a:rPr b="1" spc="30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ДЗЗ</a:t>
            </a:r>
            <a:endParaRPr lang="ru-RU" sz="3000" b="1" spc="3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14400" y="1905001"/>
            <a:ext cx="7467600" cy="1452562"/>
          </a:xfrm>
        </p:spPr>
        <p:txBody>
          <a:bodyPr>
            <a:normAutofit/>
          </a:bodyPr>
          <a:lstStyle/>
          <a:p>
            <a:r>
              <a:rPr smtClean="0"/>
              <a:t>Это аэрофотосъемка, когда «ось зрения» камеры расположена под углом 25-65° к поверхности земли. Маловысотной аэрофотосъемка считается </a:t>
            </a:r>
            <a:r>
              <a:rPr b="1" smtClean="0"/>
              <a:t>на высотах от 10 до 150 метров</a:t>
            </a:r>
            <a:r>
              <a:rPr smtClean="0"/>
              <a:t> над землей.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smtClean="0"/>
              <a:t>Перспективная маловысотная (видовая) аэрофотосъемка:</a:t>
            </a:r>
            <a:endParaRPr lang="ru-RU" dirty="0"/>
          </a:p>
        </p:txBody>
      </p:sp>
      <p:pic>
        <p:nvPicPr>
          <p:cNvPr id="4" name="Рисунок 3" descr="перспективная-маловысотная-2.jpg"/>
          <p:cNvPicPr>
            <a:picLocks noChangeAspect="1"/>
          </p:cNvPicPr>
          <p:nvPr/>
        </p:nvPicPr>
        <p:blipFill>
          <a:blip r:embed="rId2" cstate="print"/>
          <a:srcRect t="12500" b="17091"/>
          <a:stretch>
            <a:fillRect/>
          </a:stretch>
        </p:blipFill>
        <p:spPr>
          <a:xfrm>
            <a:off x="928662" y="3357538"/>
            <a:ext cx="7000875" cy="3286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ерспективная-маловысотная-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18" r="5518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905001"/>
            <a:ext cx="8358246" cy="1452562"/>
          </a:xfrm>
        </p:spPr>
        <p:txBody>
          <a:bodyPr>
            <a:normAutofit/>
          </a:bodyPr>
          <a:lstStyle/>
          <a:p>
            <a:r>
              <a:rPr smtClean="0"/>
              <a:t>Это аэрофотосъемка, когда «ось зрения» камеры расположена под углом 25-65° к поверхности земли. Маловысотной аэрофотосъемка считается </a:t>
            </a:r>
            <a:r>
              <a:rPr b="1" smtClean="0"/>
              <a:t>на высотах от 10 до 150 метров</a:t>
            </a:r>
            <a:r>
              <a:rPr smtClean="0"/>
              <a:t> над землей.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smtClean="0"/>
              <a:t>Перспективная высотная (видовая) аэрофотосъемка:</a:t>
            </a:r>
            <a:endParaRPr lang="ru-RU" dirty="0"/>
          </a:p>
        </p:txBody>
      </p:sp>
      <p:pic>
        <p:nvPicPr>
          <p:cNvPr id="4" name="Рисунок 3" descr="перспективная-высотная-2-2.jpg"/>
          <p:cNvPicPr>
            <a:picLocks noChangeAspect="1"/>
          </p:cNvPicPr>
          <p:nvPr/>
        </p:nvPicPr>
        <p:blipFill>
          <a:blip r:embed="rId2" cstate="print"/>
          <a:srcRect t="8537" b="7316"/>
          <a:stretch>
            <a:fillRect/>
          </a:stretch>
        </p:blipFill>
        <p:spPr>
          <a:xfrm>
            <a:off x="1714480" y="3071810"/>
            <a:ext cx="6286544" cy="3526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ерспективная-высотная-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722" r="5722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905001"/>
            <a:ext cx="8215370" cy="1452562"/>
          </a:xfrm>
        </p:spPr>
        <p:txBody>
          <a:bodyPr>
            <a:normAutofit/>
          </a:bodyPr>
          <a:lstStyle/>
          <a:p>
            <a:r>
              <a:rPr smtClean="0"/>
              <a:t>Это аэрофотосъемка, когда «ось зрения» камеры образует угол 90° (или близкий к нему) к поверхности земли, иначе говоря, вертикально вниз. Высотной аэрофотосъемка считается </a:t>
            </a:r>
            <a:r>
              <a:rPr b="1" smtClean="0"/>
              <a:t>на высотах от 150  метров</a:t>
            </a:r>
            <a:r>
              <a:rPr smtClean="0"/>
              <a:t> над землей </a:t>
            </a:r>
            <a:r>
              <a:rPr b="1" smtClean="0"/>
              <a:t>и выше</a:t>
            </a:r>
            <a:r>
              <a:rPr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8662" y="642918"/>
            <a:ext cx="7696200" cy="1143000"/>
          </a:xfrm>
        </p:spPr>
        <p:txBody>
          <a:bodyPr>
            <a:normAutofit fontScale="90000"/>
          </a:bodyPr>
          <a:lstStyle/>
          <a:p>
            <a:r>
              <a:rPr b="1" smtClean="0"/>
              <a:t>Вертикальная высотная (плановая, картографическая, надирная) аэрофотосъемка:</a:t>
            </a:r>
            <a:endParaRPr lang="ru-RU" dirty="0"/>
          </a:p>
        </p:txBody>
      </p:sp>
      <p:pic>
        <p:nvPicPr>
          <p:cNvPr id="4" name="Рисунок 3" descr="вертикальная-плановая-высотная-3 (1).jpg"/>
          <p:cNvPicPr>
            <a:picLocks noChangeAspect="1"/>
          </p:cNvPicPr>
          <p:nvPr/>
        </p:nvPicPr>
        <p:blipFill>
          <a:blip r:embed="rId2" cstate="print"/>
          <a:srcRect b="3549"/>
          <a:stretch>
            <a:fillRect/>
          </a:stretch>
        </p:blipFill>
        <p:spPr>
          <a:xfrm>
            <a:off x="1785918" y="3214686"/>
            <a:ext cx="5503113" cy="3541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ертикальная-плановая-высотная-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ертикальная-плановая-высотная-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ks-soyuz-progress-severnaya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12518" r="12518"/>
          <a:stretch>
            <a:fillRect/>
          </a:stretch>
        </p:blipFill>
        <p:spPr/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34761" y="4786322"/>
            <a:ext cx="6509239" cy="1714512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vert="horz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Космическая съемка</a:t>
            </a:r>
            <a:endParaRPr kumimoji="0" lang="ru-RU" sz="5400" b="1" i="0" u="none" strike="noStrike" kern="0" cap="none" spc="0" normalizeH="0" baseline="0" noProof="0" dirty="0">
              <a:ln w="0">
                <a:solidFill>
                  <a:srgbClr val="FFFFFF"/>
                </a:solidFill>
                <a:prstDash val="solid"/>
              </a:ln>
              <a:gradFill flip="none">
                <a:gsLst>
                  <a:gs pos="40000">
                    <a:srgbClr val="FA8D3D">
                      <a:shade val="80000"/>
                    </a:srgbClr>
                  </a:gs>
                  <a:gs pos="45000">
                    <a:srgbClr val="FA8D3D">
                      <a:shade val="100000"/>
                    </a:srgbClr>
                  </a:gs>
                </a:gsLst>
                <a:lin ang="16200000"/>
              </a:gradFill>
              <a:effectLst>
                <a:outerShdw blurRad="23036" dist="23036" dir="5400000" algn="tl">
                  <a:srgbClr val="656565">
                    <a:alpha val="65000"/>
                  </a:srgbClr>
                </a:outerShdw>
                <a:reflection blurRad="12700" stA="25000" endPos="55000" dist="5000" dir="5400000" sy="-100000" algn="bl" rotWithShape="0"/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izika-gravitacija-nevesomost-mks.jpg"/>
          <p:cNvPicPr>
            <a:picLocks noChangeAspect="1"/>
          </p:cNvPicPr>
          <p:nvPr/>
        </p:nvPicPr>
        <p:blipFill>
          <a:blip r:embed="rId2" cstate="print"/>
          <a:srcRect l="3125" r="7813" b="5881"/>
          <a:stretch>
            <a:fillRect/>
          </a:stretch>
        </p:blipFill>
        <p:spPr>
          <a:xfrm>
            <a:off x="285720" y="500042"/>
            <a:ext cx="8143932" cy="6072230"/>
          </a:xfrm>
          <a:prstGeom prst="rect">
            <a:avLst/>
          </a:prstGeom>
          <a:ln w="12700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1905001"/>
            <a:ext cx="8143932" cy="1452562"/>
          </a:xfrm>
          <a:solidFill>
            <a:schemeClr val="bg1">
              <a:lumMod val="85000"/>
              <a:lumOff val="15000"/>
              <a:alpha val="81000"/>
            </a:schemeClr>
          </a:solidFill>
        </p:spPr>
        <p:txBody>
          <a:bodyPr anchor="ctr">
            <a:noAutofit/>
          </a:bodyPr>
          <a:lstStyle/>
          <a:p>
            <a:r>
              <a:rPr sz="2400" smtClean="0"/>
              <a:t>Космическая съемка выполняется с борта космических аппаратов  (КА),  на которых устанавливаются  цифровые  сканирующие системы.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96200" cy="900098"/>
          </a:xfrm>
        </p:spPr>
        <p:txBody>
          <a:bodyPr/>
          <a:lstStyle/>
          <a:p>
            <a:r>
              <a:rPr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Космическая съемка</a:t>
            </a:r>
            <a:endParaRPr lang="ru-RU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5720" y="1928802"/>
            <a:ext cx="8143932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85720" y="3357562"/>
            <a:ext cx="814393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905000"/>
            <a:ext cx="8096280" cy="4221163"/>
          </a:xfrm>
        </p:spPr>
        <p:txBody>
          <a:bodyPr>
            <a:noAutofit/>
          </a:bodyPr>
          <a:lstStyle/>
          <a:p>
            <a:r>
              <a:rPr sz="2700" smtClean="0"/>
              <a:t>— вид траектории, по которой перемещался носитель съемочной системы;</a:t>
            </a:r>
          </a:p>
          <a:p>
            <a:r>
              <a:rPr sz="2700" smtClean="0"/>
              <a:t>— ориентация  оптической  оси  съемочной  системы  в  пространстве;</a:t>
            </a:r>
          </a:p>
          <a:p>
            <a:r>
              <a:rPr sz="2700" smtClean="0"/>
              <a:t>— принцип построения</a:t>
            </a:r>
          </a:p>
          <a:p>
            <a:pPr>
              <a:buNone/>
            </a:pPr>
            <a:r>
              <a:rPr sz="2700" smtClean="0"/>
              <a:t> изображения, положенный в основу работы съемочной системы.</a:t>
            </a:r>
            <a:endParaRPr lang="ru-RU" sz="27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sz="2800" smtClean="0">
                <a:solidFill>
                  <a:srgbClr val="FFFF00"/>
                </a:solidFill>
              </a:rPr>
              <a:t>Объем картографической информации и методика фотограмметрической обработки этой информации определяют условия съемки: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Al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3571876"/>
            <a:ext cx="3524272" cy="2643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00438"/>
            <a:ext cx="9144000" cy="714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mks-kosmos-sputnik-5328.jpg"/>
          <p:cNvPicPr>
            <a:picLocks noChangeAspect="1"/>
          </p:cNvPicPr>
          <p:nvPr/>
        </p:nvPicPr>
        <p:blipFill>
          <a:blip r:embed="rId2" cstate="print"/>
          <a:srcRect t="18723"/>
          <a:stretch>
            <a:fillRect/>
          </a:stretch>
        </p:blipFill>
        <p:spPr>
          <a:xfrm>
            <a:off x="0" y="0"/>
            <a:ext cx="9144000" cy="3721428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3645024"/>
            <a:ext cx="9144000" cy="3786190"/>
          </a:xfrm>
        </p:spPr>
        <p:txBody>
          <a:bodyPr>
            <a:noAutofit/>
          </a:bodyPr>
          <a:lstStyle/>
          <a:p>
            <a:pPr marL="0" indent="0" algn="ctr">
              <a:lnSpc>
                <a:spcPts val="2300"/>
              </a:lnSpc>
              <a:spcBef>
                <a:spcPts val="0"/>
              </a:spcBef>
            </a:pPr>
            <a:r>
              <a:rPr sz="2800" dirty="0" smtClean="0">
                <a:solidFill>
                  <a:srgbClr val="FFFF00"/>
                </a:solidFill>
              </a:rPr>
              <a:t>ДЗ </a:t>
            </a:r>
            <a:r>
              <a:rPr sz="2800" dirty="0" err="1" smtClean="0">
                <a:solidFill>
                  <a:srgbClr val="FFFF00"/>
                </a:solidFill>
              </a:rPr>
              <a:t>производится</a:t>
            </a:r>
            <a:r>
              <a:rPr sz="2800" dirty="0" smtClean="0">
                <a:solidFill>
                  <a:srgbClr val="FFFF00"/>
                </a:solidFill>
              </a:rPr>
              <a:t> с </a:t>
            </a:r>
            <a:r>
              <a:rPr sz="2800" dirty="0" err="1" smtClean="0">
                <a:solidFill>
                  <a:srgbClr val="FFFF00"/>
                </a:solidFill>
              </a:rPr>
              <a:t>целью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сбора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информации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об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объекте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или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явлении</a:t>
            </a:r>
            <a:r>
              <a:rPr sz="2800" dirty="0" smtClean="0">
                <a:solidFill>
                  <a:srgbClr val="FFFF00"/>
                </a:solidFill>
              </a:rPr>
              <a:t> с </a:t>
            </a:r>
            <a:r>
              <a:rPr sz="2800" dirty="0" err="1" smtClean="0">
                <a:solidFill>
                  <a:srgbClr val="FFFF00"/>
                </a:solidFill>
              </a:rPr>
              <a:t>помощью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регистрирующего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прибора</a:t>
            </a:r>
            <a:r>
              <a:rPr sz="2800" dirty="0" smtClean="0">
                <a:solidFill>
                  <a:srgbClr val="FFFF00"/>
                </a:solidFill>
              </a:rPr>
              <a:t>, </a:t>
            </a:r>
            <a:r>
              <a:rPr sz="2800" dirty="0" err="1" smtClean="0">
                <a:solidFill>
                  <a:srgbClr val="FFFF00"/>
                </a:solidFill>
              </a:rPr>
              <a:t>не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находящегося</a:t>
            </a:r>
            <a:r>
              <a:rPr sz="2800" dirty="0" smtClean="0">
                <a:solidFill>
                  <a:srgbClr val="FFFF00"/>
                </a:solidFill>
              </a:rPr>
              <a:t> в </a:t>
            </a:r>
            <a:r>
              <a:rPr sz="2800" dirty="0" err="1" smtClean="0">
                <a:solidFill>
                  <a:srgbClr val="FFFF00"/>
                </a:solidFill>
              </a:rPr>
              <a:t>непосредственном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контакте</a:t>
            </a:r>
            <a:r>
              <a:rPr sz="2800" dirty="0" smtClean="0">
                <a:solidFill>
                  <a:srgbClr val="FFFF00"/>
                </a:solidFill>
              </a:rPr>
              <a:t> с </a:t>
            </a:r>
            <a:r>
              <a:rPr sz="2800" dirty="0" err="1" smtClean="0">
                <a:solidFill>
                  <a:srgbClr val="FFFF00"/>
                </a:solidFill>
              </a:rPr>
              <a:t>данным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объектом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или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явлением</a:t>
            </a:r>
            <a:r>
              <a:rPr sz="2800" dirty="0" smtClean="0">
                <a:solidFill>
                  <a:srgbClr val="FFFF00"/>
                </a:solidFill>
              </a:rPr>
              <a:t>. </a:t>
            </a:r>
          </a:p>
          <a:p>
            <a:pPr marL="0" indent="0" algn="ctr">
              <a:lnSpc>
                <a:spcPts val="2300"/>
              </a:lnSpc>
              <a:spcBef>
                <a:spcPts val="0"/>
              </a:spcBef>
            </a:pPr>
            <a:r>
              <a:rPr sz="2800" dirty="0" err="1" smtClean="0"/>
              <a:t>Термин</a:t>
            </a:r>
            <a:r>
              <a:rPr sz="2800" dirty="0" smtClean="0"/>
              <a:t> "ДЗ" </a:t>
            </a:r>
            <a:r>
              <a:rPr sz="2800" dirty="0" err="1" smtClean="0"/>
              <a:t>обычно</a:t>
            </a:r>
            <a:r>
              <a:rPr sz="2800" dirty="0" smtClean="0"/>
              <a:t> </a:t>
            </a:r>
            <a:r>
              <a:rPr sz="2800" dirty="0" err="1" smtClean="0"/>
              <a:t>включает</a:t>
            </a:r>
            <a:r>
              <a:rPr sz="2800" dirty="0" smtClean="0"/>
              <a:t> в </a:t>
            </a:r>
            <a:r>
              <a:rPr sz="2800" dirty="0" err="1" smtClean="0"/>
              <a:t>себя</a:t>
            </a:r>
            <a:r>
              <a:rPr sz="2800" dirty="0" smtClean="0"/>
              <a:t> </a:t>
            </a:r>
            <a:r>
              <a:rPr sz="2800" b="1" dirty="0" err="1" smtClean="0"/>
              <a:t>запись</a:t>
            </a:r>
            <a:r>
              <a:rPr sz="2800" dirty="0" smtClean="0"/>
              <a:t> </a:t>
            </a:r>
            <a:r>
              <a:rPr sz="2800" b="1" dirty="0" err="1" smtClean="0"/>
              <a:t>электромагнитных</a:t>
            </a:r>
            <a:r>
              <a:rPr sz="2800" b="1" dirty="0" smtClean="0"/>
              <a:t> </a:t>
            </a:r>
            <a:r>
              <a:rPr sz="2800" b="1" dirty="0" err="1" smtClean="0"/>
              <a:t>излучений</a:t>
            </a:r>
            <a:r>
              <a:rPr sz="2800" b="1" dirty="0" smtClean="0"/>
              <a:t> </a:t>
            </a:r>
            <a:r>
              <a:rPr sz="2800" dirty="0" err="1" smtClean="0"/>
              <a:t>посредством</a:t>
            </a:r>
            <a:r>
              <a:rPr sz="2800" dirty="0" smtClean="0"/>
              <a:t> </a:t>
            </a:r>
            <a:r>
              <a:rPr sz="2800" dirty="0" err="1" smtClean="0"/>
              <a:t>различных</a:t>
            </a:r>
            <a:r>
              <a:rPr sz="2800" dirty="0" smtClean="0"/>
              <a:t> </a:t>
            </a:r>
            <a:r>
              <a:rPr sz="2800" dirty="0" err="1" smtClean="0"/>
              <a:t>камер</a:t>
            </a:r>
            <a:r>
              <a:rPr sz="2800" dirty="0" smtClean="0"/>
              <a:t>, </a:t>
            </a:r>
            <a:r>
              <a:rPr sz="2800" dirty="0" err="1" smtClean="0"/>
              <a:t>сканеров</a:t>
            </a:r>
            <a:r>
              <a:rPr sz="2800" dirty="0" smtClean="0"/>
              <a:t>, </a:t>
            </a:r>
            <a:r>
              <a:rPr sz="2800" dirty="0" err="1" smtClean="0"/>
              <a:t>микроволновых</a:t>
            </a:r>
            <a:r>
              <a:rPr sz="2800" dirty="0" smtClean="0"/>
              <a:t> </a:t>
            </a:r>
            <a:r>
              <a:rPr sz="2800" dirty="0" err="1" smtClean="0"/>
              <a:t>приемников</a:t>
            </a:r>
            <a:r>
              <a:rPr sz="2800" dirty="0" smtClean="0"/>
              <a:t>, </a:t>
            </a:r>
            <a:r>
              <a:rPr sz="2800" dirty="0" err="1" smtClean="0"/>
              <a:t>радиолокаторов</a:t>
            </a:r>
            <a:r>
              <a:rPr sz="2800" dirty="0" smtClean="0"/>
              <a:t> и </a:t>
            </a:r>
            <a:r>
              <a:rPr sz="2800" dirty="0" err="1" smtClean="0"/>
              <a:t>т.д</a:t>
            </a:r>
            <a:r>
              <a:rPr sz="2800" dirty="0" smtClean="0"/>
              <a:t>. 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28736"/>
          <a:ext cx="9144000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FF00"/>
                </a:solidFill>
              </a:rPr>
              <a:t>Навигационную систему определения местоположения образует три сегмента: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earth_reflecti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876945">
            <a:off x="2672612" y="515258"/>
            <a:ext cx="4245637" cy="23987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7000"/>
              </a:prstClr>
            </a:outerShdw>
          </a:effectLst>
        </p:spPr>
      </p:pic>
      <p:pic>
        <p:nvPicPr>
          <p:cNvPr id="9" name="Рисунок 8" descr="S4_screen_pictures_POI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348" y="3643314"/>
            <a:ext cx="2714644" cy="2035983"/>
          </a:xfrm>
          <a:prstGeom prst="rect">
            <a:avLst/>
          </a:prstGeom>
        </p:spPr>
      </p:pic>
      <p:pic>
        <p:nvPicPr>
          <p:cNvPr id="7" name="Рисунок 6" descr="Satellite_icon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29322" y="3143248"/>
            <a:ext cx="2438400" cy="2438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249362"/>
          </a:xfrm>
        </p:spPr>
        <p:txBody>
          <a:bodyPr>
            <a:normAutofit/>
          </a:bodyPr>
          <a:lstStyle/>
          <a:p>
            <a:r>
              <a:rPr sz="3600" baseline="-25000" smtClean="0"/>
              <a:t>Системы ДЗЗ характеризуются несколькими видами разрешений</a:t>
            </a:r>
            <a:endParaRPr lang="ru-RU" sz="36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28596" y="20002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1928802"/>
            <a:ext cx="3143272" cy="1809752"/>
          </a:xfrm>
        </p:spPr>
        <p:txBody>
          <a:bodyPr/>
          <a:lstStyle/>
          <a:p>
            <a:pPr>
              <a:buNone/>
            </a:pPr>
            <a:r>
              <a:rPr smtClean="0"/>
              <a:t> характеризует размер наименьших объектов, различимых на изображении.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Пространственное разрешение</a:t>
            </a:r>
            <a:endParaRPr lang="ru-RU" dirty="0"/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000240"/>
            <a:ext cx="45847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00100" y="4714884"/>
            <a:ext cx="2286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Примеры аэрофотоснимков различного пространственного разрешения: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8992" y="192880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0,6 м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1934" y="292893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2 м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392906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6 м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mtClean="0"/>
              <a:t>В зависимости от решаемых задач, могут использоваться данные 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571472" y="1928802"/>
          <a:ext cx="77153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00174"/>
            <a:ext cx="4211960" cy="5357826"/>
          </a:xfrm>
        </p:spPr>
        <p:txBody>
          <a:bodyPr>
            <a:normAutofit/>
          </a:bodyPr>
          <a:lstStyle/>
          <a:p>
            <a:r>
              <a:rPr sz="2400" dirty="0" err="1" smtClean="0"/>
              <a:t>являются</a:t>
            </a:r>
            <a:r>
              <a:rPr sz="2400" dirty="0" smtClean="0"/>
              <a:t> </a:t>
            </a:r>
            <a:r>
              <a:rPr sz="2400" dirty="0" err="1" smtClean="0"/>
              <a:t>обзорными</a:t>
            </a:r>
            <a:r>
              <a:rPr sz="2400" dirty="0" smtClean="0"/>
              <a:t> и </a:t>
            </a:r>
            <a:r>
              <a:rPr sz="2400" dirty="0" err="1" smtClean="0"/>
              <a:t>позволяют</a:t>
            </a:r>
            <a:r>
              <a:rPr sz="2400" dirty="0" smtClean="0"/>
              <a:t> </a:t>
            </a:r>
            <a:r>
              <a:rPr sz="2400" dirty="0" err="1" smtClean="0"/>
              <a:t>одномоментно</a:t>
            </a:r>
            <a:r>
              <a:rPr sz="2400" dirty="0" smtClean="0"/>
              <a:t> </a:t>
            </a:r>
            <a:r>
              <a:rPr sz="2400" dirty="0" err="1" smtClean="0"/>
              <a:t>охватывать</a:t>
            </a:r>
            <a:r>
              <a:rPr sz="2400" dirty="0" smtClean="0"/>
              <a:t> </a:t>
            </a:r>
            <a:r>
              <a:rPr sz="2400" dirty="0" err="1" smtClean="0"/>
              <a:t>значительные</a:t>
            </a:r>
            <a:r>
              <a:rPr sz="2400" dirty="0" smtClean="0"/>
              <a:t> </a:t>
            </a:r>
            <a:r>
              <a:rPr sz="2400" dirty="0" err="1" smtClean="0"/>
              <a:t>территории</a:t>
            </a:r>
            <a:r>
              <a:rPr sz="2400" dirty="0" smtClean="0"/>
              <a:t>.</a:t>
            </a:r>
          </a:p>
          <a:p>
            <a:endParaRPr sz="2400" dirty="0" smtClean="0"/>
          </a:p>
          <a:p>
            <a:r>
              <a:rPr sz="2400" dirty="0" err="1" smtClean="0"/>
              <a:t>Такие</a:t>
            </a:r>
            <a:r>
              <a:rPr sz="2400" dirty="0" smtClean="0"/>
              <a:t> </a:t>
            </a:r>
            <a:r>
              <a:rPr sz="2400" dirty="0" err="1" smtClean="0"/>
              <a:t>данные</a:t>
            </a:r>
            <a:r>
              <a:rPr sz="2400" dirty="0" smtClean="0"/>
              <a:t> </a:t>
            </a:r>
            <a:r>
              <a:rPr sz="2400" dirty="0" err="1" smtClean="0"/>
              <a:t>используются</a:t>
            </a:r>
            <a:r>
              <a:rPr sz="2400" dirty="0" smtClean="0"/>
              <a:t> </a:t>
            </a:r>
            <a:r>
              <a:rPr sz="2400" dirty="0" err="1" smtClean="0"/>
              <a:t>чаще</a:t>
            </a:r>
            <a:r>
              <a:rPr sz="2400" dirty="0" smtClean="0"/>
              <a:t> </a:t>
            </a:r>
            <a:r>
              <a:rPr sz="2400" dirty="0" err="1" smtClean="0"/>
              <a:t>всего</a:t>
            </a:r>
            <a:r>
              <a:rPr sz="2400" dirty="0" smtClean="0"/>
              <a:t> в </a:t>
            </a:r>
            <a:r>
              <a:rPr sz="2400" dirty="0" err="1" smtClean="0"/>
              <a:t>метеорологии</a:t>
            </a:r>
            <a:r>
              <a:rPr sz="2400" dirty="0" smtClean="0"/>
              <a:t>, </a:t>
            </a:r>
            <a:r>
              <a:rPr sz="2400" dirty="0" err="1" smtClean="0"/>
              <a:t>при</a:t>
            </a:r>
            <a:r>
              <a:rPr sz="2400" dirty="0" smtClean="0"/>
              <a:t> </a:t>
            </a:r>
            <a:r>
              <a:rPr sz="2400" dirty="0" err="1" smtClean="0"/>
              <a:t>мониторинге</a:t>
            </a:r>
            <a:r>
              <a:rPr sz="2400" dirty="0" smtClean="0"/>
              <a:t> </a:t>
            </a:r>
            <a:r>
              <a:rPr sz="2400" dirty="0" err="1" smtClean="0"/>
              <a:t>лесных</a:t>
            </a:r>
            <a:r>
              <a:rPr sz="2400" dirty="0" smtClean="0"/>
              <a:t> </a:t>
            </a:r>
            <a:r>
              <a:rPr sz="2400" dirty="0" err="1" smtClean="0"/>
              <a:t>пожаров</a:t>
            </a:r>
            <a:r>
              <a:rPr sz="2400" dirty="0" smtClean="0"/>
              <a:t> и </a:t>
            </a:r>
            <a:r>
              <a:rPr sz="2400" dirty="0" err="1" smtClean="0"/>
              <a:t>других</a:t>
            </a:r>
            <a:r>
              <a:rPr sz="2400" dirty="0" smtClean="0"/>
              <a:t> </a:t>
            </a:r>
            <a:r>
              <a:rPr sz="2400" dirty="0" err="1" smtClean="0"/>
              <a:t>масштабных</a:t>
            </a:r>
            <a:r>
              <a:rPr sz="2400" dirty="0" smtClean="0"/>
              <a:t> </a:t>
            </a:r>
            <a:r>
              <a:rPr sz="2400" dirty="0" err="1" smtClean="0"/>
              <a:t>природных</a:t>
            </a:r>
            <a:r>
              <a:rPr sz="2400" dirty="0" smtClean="0"/>
              <a:t> </a:t>
            </a:r>
            <a:r>
              <a:rPr sz="2400" dirty="0" err="1" smtClean="0"/>
              <a:t>бедствий</a:t>
            </a:r>
            <a:r>
              <a:rPr sz="2400" dirty="0" smtClean="0"/>
              <a:t>. </a:t>
            </a:r>
            <a:endParaRPr lang="ru-RU" sz="2400" dirty="0"/>
          </a:p>
        </p:txBody>
      </p:sp>
      <p:pic>
        <p:nvPicPr>
          <p:cNvPr id="4" name="Рисунок 3" descr="sravnenie_snimkov_aster_i_etm_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340768"/>
            <a:ext cx="4951335" cy="52863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285728"/>
            <a:ext cx="7696200" cy="1143000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FF00"/>
                </a:solidFill>
              </a:rPr>
              <a:t>Снимки низкого пространственного разрешения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357298"/>
            <a:ext cx="3586130" cy="5500702"/>
          </a:xfrm>
        </p:spPr>
        <p:txBody>
          <a:bodyPr>
            <a:normAutofit/>
          </a:bodyPr>
          <a:lstStyle/>
          <a:p>
            <a:r>
              <a:rPr sz="2800" dirty="0" err="1" smtClean="0"/>
              <a:t>Являются</a:t>
            </a:r>
            <a:r>
              <a:rPr sz="2800" dirty="0" smtClean="0"/>
              <a:t> </a:t>
            </a:r>
            <a:r>
              <a:rPr sz="2800" dirty="0" err="1" smtClean="0"/>
              <a:t>основным</a:t>
            </a:r>
            <a:r>
              <a:rPr sz="2800" dirty="0" smtClean="0"/>
              <a:t> </a:t>
            </a:r>
            <a:r>
              <a:rPr sz="2800" dirty="0" err="1" smtClean="0"/>
              <a:t>источником</a:t>
            </a:r>
            <a:r>
              <a:rPr sz="2800" dirty="0" smtClean="0"/>
              <a:t> </a:t>
            </a:r>
            <a:r>
              <a:rPr sz="2800" dirty="0" err="1" smtClean="0"/>
              <a:t>данных</a:t>
            </a:r>
            <a:r>
              <a:rPr sz="2800" dirty="0" smtClean="0"/>
              <a:t> </a:t>
            </a:r>
            <a:r>
              <a:rPr sz="2800" dirty="0" err="1" smtClean="0"/>
              <a:t>для</a:t>
            </a:r>
            <a:r>
              <a:rPr sz="2800" dirty="0" smtClean="0"/>
              <a:t> </a:t>
            </a:r>
            <a:r>
              <a:rPr sz="2800" dirty="0" err="1" smtClean="0"/>
              <a:t>мониторинга</a:t>
            </a:r>
            <a:r>
              <a:rPr sz="2800" dirty="0" smtClean="0"/>
              <a:t> </a:t>
            </a:r>
            <a:r>
              <a:rPr sz="2800" dirty="0" err="1" smtClean="0"/>
              <a:t>природной</a:t>
            </a:r>
            <a:r>
              <a:rPr sz="2800" dirty="0" smtClean="0"/>
              <a:t> </a:t>
            </a:r>
            <a:r>
              <a:rPr sz="2800" dirty="0" err="1" smtClean="0"/>
              <a:t>среды</a:t>
            </a:r>
            <a:r>
              <a:rPr sz="2800" dirty="0" smtClean="0"/>
              <a:t>. </a:t>
            </a:r>
            <a:endParaRPr lang="ru-RU" sz="2800" dirty="0"/>
          </a:p>
        </p:txBody>
      </p:sp>
      <p:pic>
        <p:nvPicPr>
          <p:cNvPr id="4" name="Рисунок 3" descr="sravnenie_snimkov_aster_i_etm_2_big.jpg"/>
          <p:cNvPicPr>
            <a:picLocks noChangeAspect="1"/>
          </p:cNvPicPr>
          <p:nvPr/>
        </p:nvPicPr>
        <p:blipFill>
          <a:blip r:embed="rId2" cstate="print"/>
          <a:srcRect t="6579"/>
          <a:stretch>
            <a:fillRect/>
          </a:stretch>
        </p:blipFill>
        <p:spPr>
          <a:xfrm>
            <a:off x="3491880" y="1484784"/>
            <a:ext cx="4868816" cy="510722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214290"/>
            <a:ext cx="7786710" cy="1143000"/>
          </a:xfrm>
        </p:spPr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FF00"/>
                </a:solidFill>
              </a:rPr>
              <a:t>Снимки среднего пространственного разрешения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785926"/>
            <a:ext cx="3714776" cy="4714908"/>
          </a:xfrm>
        </p:spPr>
        <p:txBody>
          <a:bodyPr>
            <a:noAutofit/>
          </a:bodyPr>
          <a:lstStyle/>
          <a:p>
            <a:r>
              <a:rPr sz="2400" dirty="0" err="1" smtClean="0"/>
              <a:t>Снимки</a:t>
            </a:r>
            <a:r>
              <a:rPr sz="2400" dirty="0" smtClean="0"/>
              <a:t> </a:t>
            </a:r>
            <a:r>
              <a:rPr sz="2400" dirty="0" err="1" smtClean="0"/>
              <a:t>высокого</a:t>
            </a:r>
            <a:r>
              <a:rPr sz="2400" dirty="0" smtClean="0"/>
              <a:t> </a:t>
            </a:r>
            <a:r>
              <a:rPr sz="2400" dirty="0" err="1" smtClean="0"/>
              <a:t>пространственного</a:t>
            </a:r>
            <a:r>
              <a:rPr sz="2400" dirty="0" smtClean="0"/>
              <a:t> </a:t>
            </a:r>
            <a:r>
              <a:rPr sz="2400" dirty="0" err="1" smtClean="0"/>
              <a:t>разрешения</a:t>
            </a:r>
            <a:r>
              <a:rPr sz="2400" dirty="0" smtClean="0"/>
              <a:t> </a:t>
            </a:r>
            <a:r>
              <a:rPr sz="2400" dirty="0" err="1" smtClean="0"/>
              <a:t>используются</a:t>
            </a:r>
            <a:r>
              <a:rPr sz="2400" dirty="0" smtClean="0"/>
              <a:t> </a:t>
            </a:r>
            <a:r>
              <a:rPr sz="2400" dirty="0" err="1" smtClean="0"/>
              <a:t>для</a:t>
            </a:r>
            <a:r>
              <a:rPr sz="2400" dirty="0" smtClean="0"/>
              <a:t> </a:t>
            </a:r>
            <a:r>
              <a:rPr sz="2400" dirty="0" err="1" smtClean="0"/>
              <a:t>целей</a:t>
            </a:r>
            <a:r>
              <a:rPr sz="2400" dirty="0" smtClean="0"/>
              <a:t> </a:t>
            </a:r>
            <a:r>
              <a:rPr sz="2400" dirty="0" err="1" smtClean="0"/>
              <a:t>военной</a:t>
            </a:r>
            <a:r>
              <a:rPr sz="2400" dirty="0" smtClean="0"/>
              <a:t> </a:t>
            </a:r>
            <a:r>
              <a:rPr sz="2400" dirty="0" err="1" smtClean="0"/>
              <a:t>разведки</a:t>
            </a:r>
            <a:r>
              <a:rPr sz="2400" dirty="0" smtClean="0"/>
              <a:t>, а </a:t>
            </a:r>
            <a:r>
              <a:rPr sz="2400" dirty="0" err="1" smtClean="0"/>
              <a:t>также</a:t>
            </a:r>
            <a:r>
              <a:rPr sz="2400" dirty="0" smtClean="0"/>
              <a:t> с </a:t>
            </a:r>
            <a:r>
              <a:rPr sz="2400" dirty="0" err="1" smtClean="0"/>
              <a:t>целью</a:t>
            </a:r>
            <a:r>
              <a:rPr sz="2400" dirty="0" smtClean="0"/>
              <a:t> </a:t>
            </a:r>
            <a:r>
              <a:rPr sz="2400" dirty="0" err="1" smtClean="0"/>
              <a:t>топографического</a:t>
            </a:r>
            <a:r>
              <a:rPr sz="2400" dirty="0" smtClean="0"/>
              <a:t> </a:t>
            </a:r>
            <a:r>
              <a:rPr sz="2400" dirty="0" err="1" smtClean="0"/>
              <a:t>картографирования</a:t>
            </a:r>
            <a:r>
              <a:rPr sz="2400" dirty="0" smtClean="0"/>
              <a:t>. </a:t>
            </a:r>
            <a:endParaRPr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smtClean="0">
                <a:solidFill>
                  <a:srgbClr val="FFFF00"/>
                </a:solidFill>
              </a:rPr>
              <a:t>Снимки высокого пространственного разрешения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sravnenie_snimkov_aster_i_etm_3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1785926"/>
            <a:ext cx="4341949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1857365"/>
            <a:ext cx="8786874" cy="1500198"/>
          </a:xfrm>
        </p:spPr>
        <p:txBody>
          <a:bodyPr/>
          <a:lstStyle/>
          <a:p>
            <a:pPr marL="0"/>
            <a:r>
              <a:rPr smtClean="0"/>
              <a:t>указывает на то, какие участки спектра электромагнитных волн (ЭМВ) регистрируются сенсором. При анализе природной среды, например, для экологиче­ского мониторинга, этот параметр - наиболее важный.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smtClean="0">
                <a:solidFill>
                  <a:srgbClr val="FFFF00"/>
                </a:solidFill>
              </a:rPr>
              <a:t>Спектральное разрешение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0003-005-Svetovaja-volna.jpg"/>
          <p:cNvPicPr>
            <a:picLocks noChangeAspect="1"/>
          </p:cNvPicPr>
          <p:nvPr/>
        </p:nvPicPr>
        <p:blipFill>
          <a:blip r:embed="rId2" cstate="print"/>
          <a:srcRect t="14869" b="7488"/>
          <a:stretch>
            <a:fillRect/>
          </a:stretch>
        </p:blipFill>
        <p:spPr>
          <a:xfrm>
            <a:off x="928662" y="3357562"/>
            <a:ext cx="7358114" cy="3270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2928934"/>
            <a:ext cx="81439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spc="300" dirty="0" smtClean="0">
                <a:ln>
                  <a:noFill/>
                  <a:prstDash val="sysDot"/>
                </a:ln>
                <a:solidFill>
                  <a:srgbClr val="6699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Шкала электромагнитных волн</a:t>
            </a:r>
            <a:endParaRPr lang="ru-RU" sz="2800" b="1" spc="300" dirty="0">
              <a:ln>
                <a:noFill/>
                <a:prstDash val="sysDot"/>
              </a:ln>
              <a:solidFill>
                <a:srgbClr val="6699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642918"/>
            <a:ext cx="7696200" cy="1143000"/>
          </a:xfrm>
        </p:spPr>
        <p:txBody>
          <a:bodyPr>
            <a:normAutofit fontScale="90000"/>
          </a:bodyPr>
          <a:lstStyle/>
          <a:p>
            <a:r>
              <a:rPr smtClean="0">
                <a:solidFill>
                  <a:srgbClr val="FFFF00"/>
                </a:solidFill>
              </a:rPr>
              <a:t>Условно весь диапазон длин волн, используемых в ДЗЗ, можно поделить на три участка 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785786" y="2000240"/>
          <a:ext cx="7786742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9fshz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901" b="901"/>
          <a:stretch>
            <a:fillRect/>
          </a:stretch>
        </p:blipFill>
        <p:spPr/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d012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t="1128" b="1128"/>
          <a:stretch>
            <a:fillRect/>
          </a:stretch>
        </p:blipFill>
        <p:spPr/>
      </p:pic>
      <p:pic>
        <p:nvPicPr>
          <p:cNvPr id="14" name="Рисунок 13" descr="d013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/>
          <a:srcRect l="1941" r="1941"/>
          <a:stretch>
            <a:fillRect/>
          </a:stretch>
        </p:blipFill>
        <p:spPr/>
      </p:pic>
      <p:sp>
        <p:nvSpPr>
          <p:cNvPr id="13" name="Прямоугольник 12"/>
          <p:cNvSpPr/>
          <p:nvPr/>
        </p:nvSpPr>
        <p:spPr>
          <a:xfrm>
            <a:off x="1142976" y="214290"/>
            <a:ext cx="700092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виды съемки для получения данных дистанционного зондирования: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21" name="Схема 20"/>
          <p:cNvGraphicFramePr/>
          <p:nvPr/>
        </p:nvGraphicFramePr>
        <p:xfrm>
          <a:off x="1071538" y="4786322"/>
          <a:ext cx="7286676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8" name="Прямая со стрелкой 17"/>
          <p:cNvCxnSpPr/>
          <p:nvPr/>
        </p:nvCxnSpPr>
        <p:spPr>
          <a:xfrm>
            <a:off x="1214414" y="5715016"/>
            <a:ext cx="71438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7500958" y="5715016"/>
            <a:ext cx="71438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радиоволны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980728"/>
            <a:ext cx="4929222" cy="5567381"/>
          </a:xfrm>
        </p:spPr>
        <p:txBody>
          <a:bodyPr/>
          <a:lstStyle/>
          <a:p>
            <a:r>
              <a:rPr sz="2400" b="1" dirty="0" err="1" smtClean="0">
                <a:solidFill>
                  <a:srgbClr val="FFFF00"/>
                </a:solidFill>
              </a:rPr>
              <a:t>Радиово́лны</a:t>
            </a:r>
            <a:r>
              <a:rPr sz="2400" dirty="0" smtClean="0"/>
              <a:t> — </a:t>
            </a:r>
            <a:r>
              <a:rPr sz="2400" dirty="0" err="1" smtClean="0"/>
              <a:t>электромагнитное</a:t>
            </a:r>
            <a:r>
              <a:rPr sz="2400" dirty="0" smtClean="0"/>
              <a:t> </a:t>
            </a:r>
            <a:r>
              <a:rPr sz="2400" dirty="0" err="1" smtClean="0"/>
              <a:t>излучение</a:t>
            </a:r>
            <a:r>
              <a:rPr sz="2400" dirty="0" smtClean="0"/>
              <a:t> с </a:t>
            </a:r>
            <a:r>
              <a:rPr sz="2400" dirty="0" err="1" smtClean="0"/>
              <a:t>длинами</a:t>
            </a:r>
            <a:r>
              <a:rPr sz="2400" dirty="0" smtClean="0"/>
              <a:t> </a:t>
            </a:r>
            <a:r>
              <a:rPr sz="2400" dirty="0" err="1" smtClean="0"/>
              <a:t>волн</a:t>
            </a:r>
            <a:r>
              <a:rPr sz="2400" dirty="0" smtClean="0"/>
              <a:t> в </a:t>
            </a:r>
            <a:r>
              <a:rPr sz="2400" dirty="0" err="1" smtClean="0"/>
              <a:t>электромагнитном</a:t>
            </a:r>
            <a:r>
              <a:rPr sz="2400" dirty="0" smtClean="0"/>
              <a:t> </a:t>
            </a:r>
            <a:r>
              <a:rPr sz="2400" dirty="0" err="1" smtClean="0"/>
              <a:t>спектре</a:t>
            </a:r>
            <a:r>
              <a:rPr sz="2400" dirty="0" smtClean="0"/>
              <a:t> </a:t>
            </a:r>
            <a:r>
              <a:rPr sz="2400" dirty="0" err="1" smtClean="0"/>
              <a:t>длиннее</a:t>
            </a:r>
            <a:r>
              <a:rPr sz="2400" dirty="0" smtClean="0"/>
              <a:t> </a:t>
            </a:r>
            <a:r>
              <a:rPr sz="2400" dirty="0" err="1" smtClean="0"/>
              <a:t>инфракрасного</a:t>
            </a:r>
            <a:r>
              <a:rPr sz="2400" dirty="0" smtClean="0"/>
              <a:t> </a:t>
            </a:r>
            <a:r>
              <a:rPr sz="2400" dirty="0" err="1" smtClean="0"/>
              <a:t>излучения</a:t>
            </a:r>
            <a:r>
              <a:rPr sz="2400" dirty="0" smtClean="0"/>
              <a:t>. </a:t>
            </a:r>
            <a:r>
              <a:rPr sz="2400" dirty="0" err="1" smtClean="0"/>
              <a:t>Радиоволны</a:t>
            </a:r>
            <a:r>
              <a:rPr sz="2400" dirty="0" smtClean="0"/>
              <a:t> </a:t>
            </a:r>
            <a:r>
              <a:rPr sz="2400" dirty="0" err="1" smtClean="0"/>
              <a:t>имеют</a:t>
            </a:r>
            <a:r>
              <a:rPr sz="2400" dirty="0" smtClean="0"/>
              <a:t> </a:t>
            </a:r>
            <a:r>
              <a:rPr sz="2400" b="1" dirty="0" err="1" smtClean="0"/>
              <a:t>частоту</a:t>
            </a:r>
            <a:r>
              <a:rPr sz="2400" b="1" dirty="0" smtClean="0"/>
              <a:t> </a:t>
            </a:r>
            <a:r>
              <a:rPr sz="2400" b="1" dirty="0" err="1" smtClean="0"/>
              <a:t>от</a:t>
            </a:r>
            <a:r>
              <a:rPr sz="2400" b="1" dirty="0" smtClean="0"/>
              <a:t> 3 </a:t>
            </a:r>
            <a:r>
              <a:rPr sz="2400" b="1" dirty="0" err="1" smtClean="0"/>
              <a:t>кГц</a:t>
            </a:r>
            <a:r>
              <a:rPr sz="2400" b="1" dirty="0" smtClean="0"/>
              <a:t> </a:t>
            </a:r>
            <a:r>
              <a:rPr sz="2400" b="1" dirty="0" err="1" smtClean="0"/>
              <a:t>до</a:t>
            </a:r>
            <a:r>
              <a:rPr sz="2400" b="1" dirty="0" smtClean="0"/>
              <a:t> 300 </a:t>
            </a:r>
            <a:r>
              <a:rPr sz="2400" b="1" dirty="0" err="1" smtClean="0"/>
              <a:t>ГГц</a:t>
            </a:r>
            <a:r>
              <a:rPr sz="2400" dirty="0" smtClean="0"/>
              <a:t>, и </a:t>
            </a:r>
            <a:r>
              <a:rPr sz="2400" dirty="0" err="1" smtClean="0"/>
              <a:t>соответствующую</a:t>
            </a:r>
            <a:r>
              <a:rPr sz="2400" dirty="0" smtClean="0"/>
              <a:t> </a:t>
            </a:r>
            <a:r>
              <a:rPr sz="2400" dirty="0" err="1" smtClean="0"/>
              <a:t>длину</a:t>
            </a:r>
            <a:r>
              <a:rPr sz="2400" dirty="0" smtClean="0"/>
              <a:t> </a:t>
            </a:r>
            <a:r>
              <a:rPr sz="2400" dirty="0" err="1" smtClean="0"/>
              <a:t>волны</a:t>
            </a:r>
            <a:r>
              <a:rPr sz="2400" dirty="0" smtClean="0"/>
              <a:t> </a:t>
            </a:r>
            <a:r>
              <a:rPr sz="2400" dirty="0" err="1" smtClean="0"/>
              <a:t>от</a:t>
            </a:r>
            <a:r>
              <a:rPr sz="2400" dirty="0" smtClean="0"/>
              <a:t> 1 </a:t>
            </a:r>
            <a:r>
              <a:rPr sz="2400" dirty="0" err="1" smtClean="0"/>
              <a:t>миллиметра</a:t>
            </a:r>
            <a:r>
              <a:rPr sz="2400" dirty="0" smtClean="0"/>
              <a:t> </a:t>
            </a:r>
            <a:r>
              <a:rPr sz="2400" dirty="0" err="1" smtClean="0"/>
              <a:t>до</a:t>
            </a:r>
            <a:r>
              <a:rPr sz="2400" dirty="0" smtClean="0"/>
              <a:t> 100 </a:t>
            </a:r>
            <a:r>
              <a:rPr sz="2400" dirty="0" err="1" smtClean="0"/>
              <a:t>километров</a:t>
            </a:r>
            <a:r>
              <a:rPr sz="2400" dirty="0" smtClean="0"/>
              <a:t>.</a:t>
            </a:r>
            <a:endParaRPr lang="ru-RU" sz="2000" dirty="0"/>
          </a:p>
        </p:txBody>
      </p:sp>
      <p:pic>
        <p:nvPicPr>
          <p:cNvPr id="6" name="Рисунок 5" descr="469d47c01dfe25c8d49df3b803a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4420" r="4420"/>
          <a:stretch>
            <a:fillRect/>
          </a:stretch>
        </p:blipFill>
        <p:spPr/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72" y="1905001"/>
            <a:ext cx="7810528" cy="881057"/>
          </a:xfrm>
        </p:spPr>
        <p:txBody>
          <a:bodyPr>
            <a:normAutofit fontScale="92500"/>
          </a:bodyPr>
          <a:lstStyle/>
          <a:p>
            <a:pPr fontAlgn="base"/>
            <a:r>
              <a:rPr sz="2400" smtClean="0"/>
              <a:t>Снимки в радиодиапазоне делятся в зависимости от выполнения пассивной или активной съемки на: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smtClean="0">
                <a:solidFill>
                  <a:srgbClr val="FFFF00"/>
                </a:solidFill>
              </a:rPr>
              <a:t>Радиодиапазон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85720" y="2571744"/>
          <a:ext cx="8501122" cy="3532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1905000"/>
            <a:ext cx="7770440" cy="4476328"/>
          </a:xfrm>
        </p:spPr>
        <p:txBody>
          <a:bodyPr/>
          <a:lstStyle/>
          <a:p>
            <a:r>
              <a:rPr dirty="0" err="1" smtClean="0"/>
              <a:t>На</a:t>
            </a:r>
            <a:r>
              <a:rPr dirty="0" smtClean="0"/>
              <a:t> </a:t>
            </a:r>
            <a:r>
              <a:rPr dirty="0" err="1" smtClean="0"/>
              <a:t>цифровых</a:t>
            </a:r>
            <a:r>
              <a:rPr dirty="0" smtClean="0"/>
              <a:t> </a:t>
            </a:r>
            <a:r>
              <a:rPr dirty="0" err="1" smtClean="0"/>
              <a:t>радиолокационных</a:t>
            </a:r>
            <a:r>
              <a:rPr dirty="0" smtClean="0"/>
              <a:t> </a:t>
            </a:r>
            <a:r>
              <a:rPr dirty="0" err="1" smtClean="0"/>
              <a:t>снимках</a:t>
            </a:r>
            <a:r>
              <a:rPr dirty="0" smtClean="0"/>
              <a:t>, </a:t>
            </a:r>
            <a:r>
              <a:rPr dirty="0" err="1" smtClean="0"/>
              <a:t>получаемых</a:t>
            </a:r>
            <a:r>
              <a:rPr dirty="0" smtClean="0"/>
              <a:t> в </a:t>
            </a:r>
            <a:r>
              <a:rPr dirty="0" err="1" smtClean="0"/>
              <a:t>диапазоне</a:t>
            </a:r>
            <a:r>
              <a:rPr dirty="0" smtClean="0"/>
              <a:t> 1 </a:t>
            </a:r>
            <a:r>
              <a:rPr dirty="0" err="1" smtClean="0"/>
              <a:t>мм</a:t>
            </a:r>
            <a:r>
              <a:rPr dirty="0" smtClean="0"/>
              <a:t> — 1 м, </a:t>
            </a:r>
            <a:r>
              <a:rPr dirty="0" err="1" smtClean="0"/>
              <a:t>фиксируется</a:t>
            </a:r>
            <a:r>
              <a:rPr dirty="0" smtClean="0"/>
              <a:t> </a:t>
            </a:r>
            <a:r>
              <a:rPr dirty="0" err="1" smtClean="0"/>
              <a:t>структура</a:t>
            </a:r>
            <a:r>
              <a:rPr dirty="0" smtClean="0"/>
              <a:t> («</a:t>
            </a:r>
            <a:r>
              <a:rPr dirty="0" err="1" smtClean="0"/>
              <a:t>шероховатость</a:t>
            </a:r>
            <a:r>
              <a:rPr dirty="0" smtClean="0"/>
              <a:t>») </a:t>
            </a:r>
            <a:r>
              <a:rPr dirty="0" err="1" smtClean="0"/>
              <a:t>поверхности</a:t>
            </a:r>
            <a:r>
              <a:rPr dirty="0" smtClean="0"/>
              <a:t>, а </a:t>
            </a:r>
            <a:r>
              <a:rPr dirty="0" err="1" smtClean="0"/>
              <a:t>цифровые</a:t>
            </a:r>
            <a:r>
              <a:rPr dirty="0" smtClean="0"/>
              <a:t> </a:t>
            </a:r>
            <a:r>
              <a:rPr dirty="0" err="1" smtClean="0"/>
              <a:t>значения</a:t>
            </a:r>
            <a:r>
              <a:rPr dirty="0" smtClean="0"/>
              <a:t> </a:t>
            </a:r>
            <a:r>
              <a:rPr dirty="0" err="1" smtClean="0"/>
              <a:t>соответствуют</a:t>
            </a:r>
            <a:r>
              <a:rPr dirty="0" smtClean="0"/>
              <a:t> </a:t>
            </a:r>
            <a:r>
              <a:rPr dirty="0" err="1" smtClean="0"/>
              <a:t>разности</a:t>
            </a:r>
            <a:r>
              <a:rPr dirty="0" smtClean="0"/>
              <a:t> </a:t>
            </a:r>
            <a:r>
              <a:rPr dirty="0" err="1" smtClean="0"/>
              <a:t>высот</a:t>
            </a:r>
            <a:r>
              <a:rPr dirty="0" smtClean="0"/>
              <a:t> </a:t>
            </a:r>
            <a:r>
              <a:rPr dirty="0" err="1" smtClean="0"/>
              <a:t>поверхности</a:t>
            </a:r>
            <a:r>
              <a:rPr dirty="0" smtClean="0"/>
              <a:t>, </a:t>
            </a:r>
            <a:r>
              <a:rPr dirty="0" err="1" smtClean="0"/>
              <a:t>включая</a:t>
            </a:r>
            <a:r>
              <a:rPr dirty="0" smtClean="0"/>
              <a:t> </a:t>
            </a:r>
            <a:r>
              <a:rPr dirty="0" err="1" smtClean="0"/>
              <a:t>рельеф</a:t>
            </a:r>
            <a:r>
              <a:rPr dirty="0" smtClean="0"/>
              <a:t> и </a:t>
            </a:r>
            <a:r>
              <a:rPr dirty="0" err="1" smtClean="0"/>
              <a:t>микрорельеф</a:t>
            </a:r>
            <a:r>
              <a:rPr dirty="0" smtClean="0"/>
              <a:t>, </a:t>
            </a:r>
            <a:r>
              <a:rPr dirty="0" err="1" smtClean="0"/>
              <a:t>высоты</a:t>
            </a:r>
            <a:r>
              <a:rPr dirty="0" smtClean="0"/>
              <a:t> </a:t>
            </a:r>
            <a:r>
              <a:rPr dirty="0" err="1" smtClean="0"/>
              <a:t>объектов</a:t>
            </a:r>
            <a:r>
              <a:rPr dirty="0" smtClean="0"/>
              <a:t> (</a:t>
            </a:r>
            <a:r>
              <a:rPr dirty="0" err="1" smtClean="0"/>
              <a:t>деревьев</a:t>
            </a:r>
            <a:r>
              <a:rPr dirty="0" smtClean="0"/>
              <a:t>, </a:t>
            </a:r>
            <a:r>
              <a:rPr dirty="0" err="1" smtClean="0"/>
              <a:t>травы</a:t>
            </a:r>
            <a:r>
              <a:rPr dirty="0" smtClean="0"/>
              <a:t> и </a:t>
            </a:r>
            <a:r>
              <a:rPr dirty="0" err="1" smtClean="0"/>
              <a:t>т.п</a:t>
            </a:r>
            <a:r>
              <a:rPr dirty="0" smtClean="0"/>
              <a:t>.). </a:t>
            </a:r>
          </a:p>
          <a:p>
            <a:endParaRPr lang="ru-RU" dirty="0" smtClean="0"/>
          </a:p>
          <a:p>
            <a:r>
              <a:rPr dirty="0" err="1" smtClean="0"/>
              <a:t>По</a:t>
            </a:r>
            <a:r>
              <a:rPr dirty="0" smtClean="0"/>
              <a:t> </a:t>
            </a:r>
            <a:r>
              <a:rPr dirty="0" err="1" smtClean="0"/>
              <a:t>таким</a:t>
            </a:r>
            <a:r>
              <a:rPr dirty="0" smtClean="0"/>
              <a:t> </a:t>
            </a:r>
            <a:r>
              <a:rPr dirty="0" err="1" smtClean="0"/>
              <a:t>снимкам</a:t>
            </a:r>
            <a:r>
              <a:rPr dirty="0" smtClean="0"/>
              <a:t> </a:t>
            </a:r>
            <a:r>
              <a:rPr dirty="0" err="1" smtClean="0"/>
              <a:t>изучают</a:t>
            </a:r>
            <a:r>
              <a:rPr dirty="0" smtClean="0"/>
              <a:t> </a:t>
            </a:r>
            <a:r>
              <a:rPr dirty="0" err="1" smtClean="0"/>
              <a:t>поверхностные</a:t>
            </a:r>
            <a:r>
              <a:rPr dirty="0" smtClean="0"/>
              <a:t> </a:t>
            </a:r>
            <a:r>
              <a:rPr dirty="0" err="1" smtClean="0"/>
              <a:t>загрязнения</a:t>
            </a:r>
            <a:r>
              <a:rPr dirty="0" smtClean="0"/>
              <a:t> и </a:t>
            </a:r>
            <a:r>
              <a:rPr dirty="0" err="1" smtClean="0"/>
              <a:t>поведение</a:t>
            </a:r>
            <a:r>
              <a:rPr dirty="0" smtClean="0"/>
              <a:t> </a:t>
            </a:r>
            <a:r>
              <a:rPr dirty="0" err="1" smtClean="0"/>
              <a:t>вод</a:t>
            </a:r>
            <a:r>
              <a:rPr dirty="0" smtClean="0"/>
              <a:t> </a:t>
            </a:r>
            <a:r>
              <a:rPr dirty="0" err="1" smtClean="0"/>
              <a:t>океанов</a:t>
            </a:r>
            <a:r>
              <a:rPr dirty="0" smtClean="0"/>
              <a:t>, </a:t>
            </a:r>
            <a:r>
              <a:rPr dirty="0" err="1" smtClean="0"/>
              <a:t>озер</a:t>
            </a:r>
            <a:r>
              <a:rPr dirty="0" smtClean="0"/>
              <a:t> и </a:t>
            </a:r>
            <a:r>
              <a:rPr dirty="0" err="1" smtClean="0"/>
              <a:t>других</a:t>
            </a:r>
            <a:r>
              <a:rPr dirty="0" smtClean="0"/>
              <a:t> </a:t>
            </a:r>
            <a:r>
              <a:rPr dirty="0" err="1" smtClean="0"/>
              <a:t>водных</a:t>
            </a:r>
            <a:r>
              <a:rPr dirty="0" smtClean="0"/>
              <a:t> </a:t>
            </a:r>
            <a:r>
              <a:rPr dirty="0" err="1" smtClean="0"/>
              <a:t>бассейнов</a:t>
            </a:r>
            <a:r>
              <a:rPr dirty="0" smtClean="0"/>
              <a:t>, а </a:t>
            </a:r>
            <a:r>
              <a:rPr dirty="0" err="1" smtClean="0"/>
              <a:t>также</a:t>
            </a:r>
            <a:r>
              <a:rPr dirty="0" smtClean="0"/>
              <a:t> </a:t>
            </a:r>
            <a:r>
              <a:rPr dirty="0" err="1" smtClean="0"/>
              <a:t>структуру</a:t>
            </a:r>
            <a:r>
              <a:rPr dirty="0" smtClean="0"/>
              <a:t> </a:t>
            </a:r>
            <a:r>
              <a:rPr dirty="0" err="1" smtClean="0"/>
              <a:t>их</a:t>
            </a:r>
            <a:r>
              <a:rPr dirty="0" smtClean="0"/>
              <a:t> </a:t>
            </a:r>
            <a:r>
              <a:rPr dirty="0" err="1" smtClean="0"/>
              <a:t>дна</a:t>
            </a:r>
            <a:r>
              <a:rPr dirty="0" smtClean="0"/>
              <a:t>, </a:t>
            </a:r>
            <a:r>
              <a:rPr dirty="0" err="1" smtClean="0"/>
              <a:t>поскольку</a:t>
            </a:r>
            <a:r>
              <a:rPr dirty="0" smtClean="0"/>
              <a:t> </a:t>
            </a:r>
            <a:r>
              <a:rPr dirty="0" err="1" smtClean="0"/>
              <a:t>поверхностные</a:t>
            </a:r>
            <a:r>
              <a:rPr dirty="0" smtClean="0"/>
              <a:t> </a:t>
            </a:r>
            <a:r>
              <a:rPr dirty="0" err="1" smtClean="0"/>
              <a:t>вихри</a:t>
            </a:r>
            <a:r>
              <a:rPr dirty="0" smtClean="0"/>
              <a:t>, </a:t>
            </a:r>
            <a:r>
              <a:rPr dirty="0" err="1" smtClean="0"/>
              <a:t>зыбь</a:t>
            </a:r>
            <a:r>
              <a:rPr dirty="0" smtClean="0"/>
              <a:t> и </a:t>
            </a:r>
            <a:r>
              <a:rPr dirty="0" err="1" smtClean="0"/>
              <a:t>волны</a:t>
            </a:r>
            <a:r>
              <a:rPr dirty="0" smtClean="0"/>
              <a:t> </a:t>
            </a:r>
            <a:r>
              <a:rPr dirty="0" err="1" smtClean="0"/>
              <a:t>во</a:t>
            </a:r>
            <a:r>
              <a:rPr dirty="0" smtClean="0"/>
              <a:t> </a:t>
            </a:r>
            <a:r>
              <a:rPr dirty="0" err="1" smtClean="0"/>
              <a:t>многом</a:t>
            </a:r>
            <a:r>
              <a:rPr dirty="0" smtClean="0"/>
              <a:t> </a:t>
            </a:r>
            <a:r>
              <a:rPr dirty="0" err="1" smtClean="0"/>
              <a:t>зависят</a:t>
            </a:r>
            <a:r>
              <a:rPr dirty="0" smtClean="0"/>
              <a:t> </a:t>
            </a:r>
            <a:r>
              <a:rPr dirty="0" err="1" smtClean="0"/>
              <a:t>от</a:t>
            </a:r>
            <a:r>
              <a:rPr dirty="0" smtClean="0"/>
              <a:t> </a:t>
            </a:r>
            <a:r>
              <a:rPr dirty="0" err="1" smtClean="0"/>
              <a:t>его</a:t>
            </a:r>
            <a:r>
              <a:rPr dirty="0" smtClean="0"/>
              <a:t> </a:t>
            </a:r>
            <a:r>
              <a:rPr dirty="0" err="1" smtClean="0"/>
              <a:t>характера</a:t>
            </a:r>
            <a:r>
              <a:rPr dirty="0" smtClean="0"/>
              <a:t>. 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dirty="0"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Р</a:t>
            </a:r>
            <a:r>
              <a:rPr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адиометрическое разрешение</a:t>
            </a:r>
            <a:endParaRPr dirty="0" smtClean="0">
              <a:solidFill>
                <a:srgbClr val="FFFF00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M Spect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6873"/>
            <a:ext cx="9144000" cy="3704253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0" y="5429264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all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Диапазон</a:t>
            </a:r>
            <a:r>
              <a:rPr kumimoji="0" lang="ru-RU" sz="3200" b="0" i="0" u="none" strike="noStrike" kern="0" cap="all" spc="60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радиоволн</a:t>
            </a:r>
            <a:endParaRPr kumimoji="0" lang="ru-RU" sz="3200" b="0" i="0" u="none" strike="noStrike" kern="0" cap="all" spc="60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298485" cy="1066800"/>
          </a:xfrm>
        </p:spPr>
        <p:txBody>
          <a:bodyPr>
            <a:normAutofit/>
          </a:bodyPr>
          <a:lstStyle/>
          <a:p>
            <a:r>
              <a:rPr spc="600" dirty="0" err="1"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Тепловое</a:t>
            </a:r>
            <a:r>
              <a:rPr spc="600" dirty="0"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</a:t>
            </a:r>
            <a:r>
              <a:rPr spc="600" dirty="0" err="1"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излучение</a:t>
            </a:r>
            <a:endParaRPr spc="600" dirty="0" smtClean="0">
              <a:solidFill>
                <a:srgbClr val="FFFF00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0" y="2204864"/>
            <a:ext cx="5857884" cy="3849672"/>
          </a:xfrm>
        </p:spPr>
        <p:txBody>
          <a:bodyPr/>
          <a:lstStyle/>
          <a:p>
            <a:r>
              <a:rPr sz="2400" dirty="0" err="1" smtClean="0"/>
              <a:t>Съёмочные</a:t>
            </a:r>
            <a:r>
              <a:rPr sz="2400" dirty="0" smtClean="0"/>
              <a:t> </a:t>
            </a:r>
            <a:r>
              <a:rPr sz="2400" dirty="0" err="1" smtClean="0"/>
              <a:t>системы</a:t>
            </a:r>
            <a:r>
              <a:rPr sz="2400" dirty="0" smtClean="0"/>
              <a:t>, </a:t>
            </a:r>
            <a:r>
              <a:rPr sz="2400" dirty="0" err="1" smtClean="0"/>
              <a:t>созданные</a:t>
            </a:r>
            <a:r>
              <a:rPr sz="2400" dirty="0" smtClean="0"/>
              <a:t> </a:t>
            </a:r>
            <a:r>
              <a:rPr sz="2400" dirty="0" err="1" smtClean="0"/>
              <a:t>для</a:t>
            </a:r>
            <a:r>
              <a:rPr sz="2400" dirty="0" smtClean="0"/>
              <a:t> </a:t>
            </a:r>
            <a:r>
              <a:rPr sz="2400" dirty="0" err="1" smtClean="0"/>
              <a:t>получения</a:t>
            </a:r>
            <a:r>
              <a:rPr sz="2400" dirty="0" smtClean="0"/>
              <a:t> </a:t>
            </a:r>
            <a:r>
              <a:rPr sz="2400" dirty="0" err="1" smtClean="0"/>
              <a:t>снимков</a:t>
            </a:r>
            <a:r>
              <a:rPr sz="2400" dirty="0" smtClean="0"/>
              <a:t> в </a:t>
            </a:r>
            <a:r>
              <a:rPr sz="2400" dirty="0" err="1" smtClean="0"/>
              <a:t>тепловом</a:t>
            </a:r>
            <a:r>
              <a:rPr sz="2400" dirty="0" smtClean="0"/>
              <a:t> </a:t>
            </a:r>
            <a:r>
              <a:rPr sz="2400" dirty="0" err="1" smtClean="0"/>
              <a:t>инфракрасном</a:t>
            </a:r>
            <a:r>
              <a:rPr sz="2400" dirty="0" smtClean="0"/>
              <a:t> </a:t>
            </a:r>
            <a:r>
              <a:rPr sz="2400" dirty="0" err="1" smtClean="0"/>
              <a:t>диапазоне</a:t>
            </a:r>
            <a:r>
              <a:rPr sz="2400" dirty="0" smtClean="0"/>
              <a:t>, </a:t>
            </a:r>
            <a:r>
              <a:rPr sz="2400" dirty="0" err="1" smtClean="0"/>
              <a:t>регистрируют</a:t>
            </a:r>
            <a:r>
              <a:rPr sz="2400" dirty="0" smtClean="0"/>
              <a:t> </a:t>
            </a:r>
            <a:r>
              <a:rPr sz="2400" dirty="0" err="1" smtClean="0"/>
              <a:t>собственное</a:t>
            </a:r>
            <a:r>
              <a:rPr sz="2400" dirty="0" smtClean="0"/>
              <a:t> </a:t>
            </a:r>
            <a:r>
              <a:rPr sz="2400" dirty="0" err="1" smtClean="0"/>
              <a:t>излучение</a:t>
            </a:r>
            <a:r>
              <a:rPr sz="2400" dirty="0" smtClean="0"/>
              <a:t> </a:t>
            </a:r>
            <a:r>
              <a:rPr sz="2400" dirty="0" err="1" smtClean="0"/>
              <a:t>объектов</a:t>
            </a:r>
            <a:r>
              <a:rPr sz="2400" dirty="0" smtClean="0"/>
              <a:t> и </a:t>
            </a:r>
            <a:r>
              <a:rPr sz="2400" dirty="0" err="1" smtClean="0"/>
              <a:t>преобразуют</a:t>
            </a:r>
            <a:r>
              <a:rPr sz="2400" dirty="0" smtClean="0"/>
              <a:t> </a:t>
            </a:r>
            <a:r>
              <a:rPr sz="2400" dirty="0" err="1" smtClean="0"/>
              <a:t>его</a:t>
            </a:r>
            <a:r>
              <a:rPr sz="2400" dirty="0" smtClean="0"/>
              <a:t> в </a:t>
            </a:r>
            <a:r>
              <a:rPr sz="2400" dirty="0" err="1" smtClean="0"/>
              <a:t>значения</a:t>
            </a:r>
            <a:r>
              <a:rPr sz="2400" dirty="0" smtClean="0"/>
              <a:t> </a:t>
            </a:r>
            <a:r>
              <a:rPr sz="2400" dirty="0" err="1" smtClean="0"/>
              <a:t>яркости</a:t>
            </a:r>
            <a:r>
              <a:rPr sz="2400" dirty="0" smtClean="0"/>
              <a:t> </a:t>
            </a:r>
            <a:r>
              <a:rPr sz="2400" dirty="0" err="1" smtClean="0"/>
              <a:t>изображения</a:t>
            </a:r>
            <a:r>
              <a:rPr sz="2400" dirty="0" smtClean="0"/>
              <a:t>. </a:t>
            </a:r>
            <a:endParaRPr lang="ru-RU" sz="2400" dirty="0"/>
          </a:p>
        </p:txBody>
      </p:sp>
      <p:pic>
        <p:nvPicPr>
          <p:cNvPr id="8" name="Рисунок 7" descr="baltimore_etm_2001214.jpg"/>
          <p:cNvPicPr>
            <a:picLocks noChangeAspect="1"/>
          </p:cNvPicPr>
          <p:nvPr/>
        </p:nvPicPr>
        <p:blipFill>
          <a:blip r:embed="rId2" cstate="print"/>
          <a:srcRect l="24358" r="20513"/>
          <a:stretch>
            <a:fillRect/>
          </a:stretch>
        </p:blipFill>
        <p:spPr>
          <a:xfrm>
            <a:off x="5868144" y="1556792"/>
            <a:ext cx="3071834" cy="371476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8550" t="46875" r="45644" b="46289"/>
          <a:stretch>
            <a:fillRect/>
          </a:stretch>
        </p:blipFill>
        <p:spPr bwMode="auto">
          <a:xfrm>
            <a:off x="5857884" y="4500570"/>
            <a:ext cx="3071834" cy="45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452" t="43945" r="27526" b="16992"/>
          <a:stretch>
            <a:fillRect/>
          </a:stretch>
        </p:blipFill>
        <p:spPr bwMode="auto">
          <a:xfrm>
            <a:off x="0" y="1142984"/>
            <a:ext cx="914400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ADIO0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sobennosti_start_s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144000" cy="49263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5721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Температуры поверхности океана по результатам глобальной тепловой космической съёмки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uxfon.com_1034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8333" r="8333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214414" y="5643578"/>
            <a:ext cx="62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effectLst>
                  <a:reflection blurRad="6350" stA="55000" endA="300" endPos="45500" dir="5400000" sy="-100000" algn="bl" rotWithShape="0"/>
                </a:effectLst>
              </a:rPr>
              <a:t>Видимый спектр</a:t>
            </a:r>
            <a:endParaRPr lang="ru-RU" sz="48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4929198"/>
            <a:ext cx="7215238" cy="830997"/>
          </a:xfrm>
          <a:prstGeom prst="rect">
            <a:avLst/>
          </a:prstGeom>
          <a:solidFill>
            <a:schemeClr val="bg1">
              <a:lumMod val="50000"/>
              <a:lumOff val="50000"/>
              <a:alpha val="59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Ви́димое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излуче́ние</a:t>
            </a:r>
            <a:r>
              <a:rPr lang="ru-RU" sz="2400" dirty="0" smtClean="0"/>
              <a:t> — электромагнитные волны, воспринимаемые человеческим глазом</a:t>
            </a:r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олько-один-из-четырех-людей-видит-все-цвета-этого-спектра-а-сколько-видите-вы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9144000" cy="48085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286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300" dirty="0" smtClean="0"/>
              <a:t>СКОЛЬКО ЦВЕТОВ ВЫ ВИДИТЕ В ЭТОМ СПЕКТРЕ?</a:t>
            </a:r>
            <a:endParaRPr lang="ru-RU" sz="2000" spc="3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282" y="714356"/>
            <a:ext cx="6715172" cy="11779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4000" b="1" cap="none" spc="600" baseline="-25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АЭРОФОТОСЪЕМКА (АФС)</a:t>
            </a:r>
            <a:endParaRPr lang="ru-RU" sz="4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42844" y="2348880"/>
            <a:ext cx="9001156" cy="5286388"/>
          </a:xfrm>
        </p:spPr>
        <p:txBody>
          <a:bodyPr>
            <a:noAutofit/>
          </a:bodyPr>
          <a:lstStyle/>
          <a:p>
            <a:pPr marL="0" indent="-514350">
              <a:spcBef>
                <a:spcPts val="0"/>
              </a:spcBef>
              <a:buNone/>
            </a:pPr>
            <a:r>
              <a:rPr sz="2800" dirty="0" err="1" smtClean="0"/>
              <a:t>позволяет</a:t>
            </a:r>
            <a:r>
              <a:rPr sz="2800" dirty="0" smtClean="0"/>
              <a:t> </a:t>
            </a:r>
            <a:r>
              <a:rPr sz="2800" dirty="0" err="1" smtClean="0"/>
              <a:t>получать</a:t>
            </a:r>
            <a:r>
              <a:rPr sz="2800" dirty="0" smtClean="0"/>
              <a:t> </a:t>
            </a:r>
            <a:r>
              <a:rPr sz="2800" dirty="0" err="1" smtClean="0"/>
              <a:t>изображение</a:t>
            </a:r>
            <a:endParaRPr sz="2800" dirty="0" smtClean="0"/>
          </a:p>
          <a:p>
            <a:pPr marL="0" indent="-514350">
              <a:spcBef>
                <a:spcPts val="0"/>
              </a:spcBef>
              <a:buNone/>
            </a:pPr>
            <a:r>
              <a:rPr sz="2800" dirty="0" err="1" smtClean="0"/>
              <a:t>высокого</a:t>
            </a:r>
            <a:r>
              <a:rPr sz="2800" dirty="0" smtClean="0"/>
              <a:t> </a:t>
            </a:r>
            <a:r>
              <a:rPr sz="2800" dirty="0" err="1" smtClean="0"/>
              <a:t>разрешения</a:t>
            </a:r>
            <a:r>
              <a:rPr sz="2800" dirty="0" smtClean="0"/>
              <a:t> (</a:t>
            </a:r>
            <a:r>
              <a:rPr sz="2800" dirty="0" err="1" smtClean="0"/>
              <a:t>от</a:t>
            </a:r>
            <a:r>
              <a:rPr sz="2800" dirty="0" smtClean="0"/>
              <a:t> 1-2 м </a:t>
            </a:r>
            <a:r>
              <a:rPr sz="2800" dirty="0" err="1" smtClean="0"/>
              <a:t>до</a:t>
            </a:r>
            <a:r>
              <a:rPr sz="2800" dirty="0" smtClean="0"/>
              <a:t> 5-7 </a:t>
            </a:r>
            <a:r>
              <a:rPr sz="2800" dirty="0" err="1" smtClean="0"/>
              <a:t>см</a:t>
            </a:r>
            <a:r>
              <a:rPr sz="2800" dirty="0" smtClean="0"/>
              <a:t>). </a:t>
            </a:r>
          </a:p>
          <a:p>
            <a:pPr marL="0" indent="514350" algn="just">
              <a:spcBef>
                <a:spcPts val="0"/>
              </a:spcBef>
              <a:buNone/>
            </a:pPr>
            <a:r>
              <a:rPr sz="2800" dirty="0" err="1" smtClean="0"/>
              <a:t>Аэрофотосъемка</a:t>
            </a:r>
            <a:r>
              <a:rPr sz="2800" dirty="0" smtClean="0"/>
              <a:t> </a:t>
            </a:r>
            <a:r>
              <a:rPr sz="2800" dirty="0" err="1" smtClean="0"/>
              <a:t>используется</a:t>
            </a:r>
            <a:r>
              <a:rPr sz="2800" dirty="0" smtClean="0"/>
              <a:t> </a:t>
            </a:r>
            <a:r>
              <a:rPr sz="2800" dirty="0" err="1" smtClean="0"/>
              <a:t>для</a:t>
            </a:r>
            <a:r>
              <a:rPr sz="2800" dirty="0" smtClean="0"/>
              <a:t> </a:t>
            </a:r>
            <a:r>
              <a:rPr sz="2800" dirty="0" err="1" smtClean="0"/>
              <a:t>получения</a:t>
            </a:r>
            <a:r>
              <a:rPr sz="2800" dirty="0" smtClean="0"/>
              <a:t> </a:t>
            </a:r>
            <a:r>
              <a:rPr sz="2800" dirty="0" err="1" smtClean="0"/>
              <a:t>высоко</a:t>
            </a:r>
            <a:r>
              <a:rPr sz="2800" dirty="0" smtClean="0"/>
              <a:t> </a:t>
            </a:r>
            <a:r>
              <a:rPr sz="2800" dirty="0" err="1" smtClean="0"/>
              <a:t>детальных</a:t>
            </a:r>
            <a:r>
              <a:rPr sz="2800" dirty="0" smtClean="0"/>
              <a:t> </a:t>
            </a:r>
            <a:r>
              <a:rPr sz="2800" dirty="0" err="1" smtClean="0"/>
              <a:t>материалов</a:t>
            </a:r>
            <a:r>
              <a:rPr sz="2800" dirty="0" smtClean="0"/>
              <a:t> </a:t>
            </a:r>
            <a:r>
              <a:rPr sz="2800" dirty="0" err="1" smtClean="0"/>
              <a:t>для</a:t>
            </a:r>
            <a:r>
              <a:rPr sz="2800" dirty="0" smtClean="0"/>
              <a:t> </a:t>
            </a:r>
            <a:r>
              <a:rPr sz="2800" dirty="0" err="1" smtClean="0"/>
              <a:t>решения</a:t>
            </a:r>
            <a:r>
              <a:rPr sz="2800" dirty="0" smtClean="0"/>
              <a:t> </a:t>
            </a:r>
            <a:r>
              <a:rPr sz="2800" dirty="0" err="1" smtClean="0"/>
              <a:t>задач</a:t>
            </a:r>
            <a:r>
              <a:rPr sz="2800" dirty="0" smtClean="0"/>
              <a:t> </a:t>
            </a:r>
            <a:r>
              <a:rPr sz="2800" dirty="0" err="1" smtClean="0"/>
              <a:t>земельного</a:t>
            </a:r>
            <a:r>
              <a:rPr sz="2800" dirty="0" smtClean="0"/>
              <a:t> </a:t>
            </a:r>
            <a:r>
              <a:rPr sz="2800" dirty="0" err="1" smtClean="0"/>
              <a:t>кадастра</a:t>
            </a:r>
            <a:r>
              <a:rPr sz="2800" dirty="0" smtClean="0"/>
              <a:t> </a:t>
            </a:r>
            <a:r>
              <a:rPr sz="2800" dirty="0" err="1" smtClean="0"/>
              <a:t>применительно</a:t>
            </a:r>
            <a:r>
              <a:rPr sz="2800" dirty="0" smtClean="0"/>
              <a:t> к </a:t>
            </a:r>
            <a:r>
              <a:rPr sz="2800" dirty="0" err="1" smtClean="0"/>
              <a:t>арендуемым</a:t>
            </a:r>
            <a:r>
              <a:rPr sz="2800" dirty="0" smtClean="0"/>
              <a:t> </a:t>
            </a:r>
            <a:r>
              <a:rPr sz="2800" dirty="0" err="1" smtClean="0"/>
              <a:t>участкам</a:t>
            </a:r>
            <a:r>
              <a:rPr sz="2800" dirty="0" smtClean="0"/>
              <a:t> </a:t>
            </a:r>
            <a:r>
              <a:rPr sz="2800" dirty="0" err="1" smtClean="0"/>
              <a:t>добычи</a:t>
            </a:r>
            <a:r>
              <a:rPr sz="2800" dirty="0" smtClean="0"/>
              <a:t> </a:t>
            </a:r>
            <a:r>
              <a:rPr sz="2800" dirty="0" err="1" smtClean="0"/>
              <a:t>полезных</a:t>
            </a:r>
            <a:r>
              <a:rPr sz="2800" dirty="0" smtClean="0"/>
              <a:t> </a:t>
            </a:r>
            <a:r>
              <a:rPr sz="2800" dirty="0" err="1" smtClean="0"/>
              <a:t>ископаемых</a:t>
            </a:r>
            <a:r>
              <a:rPr sz="2800" dirty="0" smtClean="0"/>
              <a:t>, </a:t>
            </a:r>
            <a:r>
              <a:rPr sz="2800" dirty="0" err="1" smtClean="0"/>
              <a:t>учета</a:t>
            </a:r>
            <a:r>
              <a:rPr sz="2800" dirty="0" smtClean="0"/>
              <a:t> и </a:t>
            </a:r>
            <a:r>
              <a:rPr sz="2800" dirty="0" err="1" smtClean="0"/>
              <a:t>управления</a:t>
            </a:r>
            <a:r>
              <a:rPr sz="2800" dirty="0" smtClean="0"/>
              <a:t> </a:t>
            </a:r>
            <a:r>
              <a:rPr sz="2800" dirty="0" err="1" smtClean="0"/>
              <a:t>имуществом</a:t>
            </a:r>
            <a:r>
              <a:rPr sz="2800" dirty="0" smtClean="0"/>
              <a:t>. </a:t>
            </a:r>
            <a:endParaRPr sz="2800" dirty="0"/>
          </a:p>
        </p:txBody>
      </p:sp>
      <p:pic>
        <p:nvPicPr>
          <p:cNvPr id="1026" name="Picture 2" descr="C:\Users\Виктория\Desktop\_096_Samo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571480"/>
            <a:ext cx="1905000" cy="20288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285720" y="1905000"/>
            <a:ext cx="8215370" cy="4667272"/>
          </a:xfrm>
        </p:spPr>
        <p:txBody>
          <a:bodyPr>
            <a:normAutofit fontScale="92500"/>
          </a:bodyPr>
          <a:lstStyle/>
          <a:p>
            <a:pPr fontAlgn="base"/>
            <a:r>
              <a:rPr b="1" u="sng" smtClean="0"/>
              <a:t>Менее 20 цветов:</a:t>
            </a:r>
            <a:r>
              <a:rPr smtClean="0"/>
              <a:t> Вы – </a:t>
            </a:r>
            <a:r>
              <a:rPr smtClean="0">
                <a:solidFill>
                  <a:srgbClr val="FFFF00"/>
                </a:solidFill>
              </a:rPr>
              <a:t>дихромат</a:t>
            </a:r>
            <a:r>
              <a:rPr smtClean="0"/>
              <a:t>. То есть у вас только две цветочувствительные  колбочки в глазу. 25% людей попадают в эту категорию. «Но не стоит переживать. Вы находитесь в хорошей компании  – собаки тоже дихроматы!. Часто люди этого типа имеют тенденцию носить черную, бежевую и синюю одежду.</a:t>
            </a:r>
          </a:p>
          <a:p>
            <a:pPr fontAlgn="base"/>
            <a:endParaRPr smtClean="0"/>
          </a:p>
          <a:p>
            <a:pPr fontAlgn="base"/>
            <a:r>
              <a:rPr b="1" u="sng" smtClean="0"/>
              <a:t>От 20 до 32 цветов:</a:t>
            </a:r>
            <a:r>
              <a:rPr smtClean="0"/>
              <a:t> Вы – </a:t>
            </a:r>
            <a:r>
              <a:rPr smtClean="0">
                <a:solidFill>
                  <a:srgbClr val="FFFF00"/>
                </a:solidFill>
              </a:rPr>
              <a:t>трихромат</a:t>
            </a:r>
            <a:r>
              <a:rPr smtClean="0"/>
              <a:t>. У вас есть три вида колбочек в глазу. Вы можете различать многие оттенки в фиолетовой, синей, зеленой и красной областях спектра. В  эту категорию попадает около 50% населения.</a:t>
            </a:r>
          </a:p>
          <a:p>
            <a:pPr fontAlgn="base"/>
            <a:endParaRPr smtClean="0"/>
          </a:p>
          <a:p>
            <a:pPr fontAlgn="base"/>
            <a:r>
              <a:rPr smtClean="0"/>
              <a:t>От 32 до 39 цветов:  Вы являетесь </a:t>
            </a:r>
            <a:r>
              <a:rPr smtClean="0">
                <a:solidFill>
                  <a:srgbClr val="FFFF00"/>
                </a:solidFill>
              </a:rPr>
              <a:t>тетрахроматом</a:t>
            </a:r>
            <a:r>
              <a:rPr smtClean="0"/>
              <a:t>. У таких людей работает четыре вида колбочек. Их гамма еще более богатая. Но их раздражает желтый и, скорее всего, они не будут носить одежду этого цвета. Около 25% людей –  тетрахроматы.</a:t>
            </a:r>
          </a:p>
          <a:p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solidFill>
                  <a:srgbClr val="FFFF00"/>
                </a:solidFill>
              </a:rPr>
              <a:t>результаты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10" y="1857364"/>
          <a:ext cx="7467600" cy="422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solidFill>
                  <a:srgbClr val="FFFF00"/>
                </a:solidFill>
              </a:rPr>
              <a:t>оптическая съемка ведется 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mtClean="0"/>
              <a:t>Панхроматические изображения занимают практически весь видимый диапазон электромагнитного спектра (450-900 нм) и поэтому являются черно-белыми. 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285728"/>
            <a:ext cx="7696200" cy="114300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П</a:t>
            </a:r>
            <a:r>
              <a:rPr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анхроматическая съемка</a:t>
            </a:r>
            <a:endParaRPr lang="ru-RU" dirty="0"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4" name="Рисунок 3" descr="0_143c9b_1fd2d87d_orig.jpg"/>
          <p:cNvPicPr>
            <a:picLocks noChangeAspect="1"/>
          </p:cNvPicPr>
          <p:nvPr/>
        </p:nvPicPr>
        <p:blipFill>
          <a:blip r:embed="rId2" cstate="print"/>
          <a:srcRect l="2334" t="10416" r="6241" b="13699"/>
          <a:stretch>
            <a:fillRect/>
          </a:stretch>
        </p:blipFill>
        <p:spPr>
          <a:xfrm>
            <a:off x="571472" y="1785926"/>
            <a:ext cx="7572428" cy="4714908"/>
          </a:xfrm>
          <a:prstGeom prst="rect">
            <a:avLst/>
          </a:prstGeom>
        </p:spPr>
      </p:pic>
      <p:sp>
        <p:nvSpPr>
          <p:cNvPr id="5" name="Содержимое 3"/>
          <p:cNvSpPr txBox="1">
            <a:spLocks/>
          </p:cNvSpPr>
          <p:nvPr/>
        </p:nvSpPr>
        <p:spPr>
          <a:xfrm>
            <a:off x="571472" y="1762125"/>
            <a:ext cx="7572428" cy="1523999"/>
          </a:xfrm>
          <a:prstGeom prst="rect">
            <a:avLst/>
          </a:prstGeom>
          <a:solidFill>
            <a:schemeClr val="bg1">
              <a:lumMod val="85000"/>
              <a:lumOff val="15000"/>
              <a:alpha val="81000"/>
            </a:schemeClr>
          </a:solidFill>
        </p:spPr>
        <p:txBody>
          <a:bodyPr vert="horz" anchor="ctr">
            <a:noAutofit/>
          </a:bodyPr>
          <a:lstStyle/>
          <a:p>
            <a:pPr marL="288000" lvl="0" indent="-342900">
              <a:spcBef>
                <a:spcPct val="20000"/>
              </a:spcBef>
              <a:buFontTx/>
              <a:buChar char="•"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Космическая съемка выполняется с борта космических аппаратов  (КА),  на которых устанавливаются  цифровые  сканирующие системы.</a:t>
            </a:r>
            <a:r>
              <a:rPr lang="ru-RU" sz="2000" dirty="0" smtClean="0"/>
              <a:t> Панхроматические снимки обладают более высоким пространственным разрешением.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1472" y="1785926"/>
            <a:ext cx="7572428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71472" y="3286124"/>
            <a:ext cx="757242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xample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t="7709" b="7709"/>
          <a:stretch>
            <a:fillRect/>
          </a:stretch>
        </p:blipFill>
        <p:spPr/>
      </p:pic>
      <p:sp>
        <p:nvSpPr>
          <p:cNvPr id="2" name="Содержимое 1"/>
          <p:cNvSpPr>
            <a:spLocks noGrp="1"/>
          </p:cNvSpPr>
          <p:nvPr>
            <p:ph type="body" sz="quarter" idx="11"/>
          </p:nvPr>
        </p:nvSpPr>
        <p:spPr>
          <a:xfrm>
            <a:off x="0" y="5857892"/>
            <a:ext cx="9144000" cy="1000108"/>
          </a:xfrm>
        </p:spPr>
        <p:txBody>
          <a:bodyPr/>
          <a:lstStyle/>
          <a:p>
            <a:pPr algn="ctr"/>
            <a:r>
              <a:rPr smtClean="0"/>
              <a:t>осуществляется с помощью панхроматической съемочной аппаратуры. П.с. ведется сразу во всем видимом диапазоне электромагнитного спектра. В результате п.с. формируются панхроматические (ч/б) космические снимки. 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1340768"/>
            <a:ext cx="7810528" cy="1656184"/>
          </a:xfrm>
        </p:spPr>
        <p:txBody>
          <a:bodyPr/>
          <a:lstStyle/>
          <a:p>
            <a:r>
              <a:rPr dirty="0" err="1" smtClean="0"/>
              <a:t>тип</a:t>
            </a:r>
            <a:r>
              <a:rPr dirty="0" smtClean="0"/>
              <a:t> </a:t>
            </a:r>
            <a:r>
              <a:rPr dirty="0" err="1" smtClean="0"/>
              <a:t>изображений</a:t>
            </a:r>
            <a:r>
              <a:rPr dirty="0" smtClean="0"/>
              <a:t>, </a:t>
            </a:r>
            <a:r>
              <a:rPr dirty="0" err="1" smtClean="0"/>
              <a:t>получаемых</a:t>
            </a:r>
            <a:r>
              <a:rPr dirty="0" smtClean="0"/>
              <a:t> в </a:t>
            </a:r>
            <a:r>
              <a:rPr dirty="0" err="1" smtClean="0"/>
              <a:t>результате</a:t>
            </a:r>
            <a:r>
              <a:rPr dirty="0" smtClean="0"/>
              <a:t> </a:t>
            </a:r>
            <a:r>
              <a:rPr dirty="0" err="1" smtClean="0"/>
              <a:t>регистрации</a:t>
            </a:r>
            <a:r>
              <a:rPr dirty="0" smtClean="0"/>
              <a:t> </a:t>
            </a:r>
            <a:r>
              <a:rPr dirty="0" err="1" smtClean="0"/>
              <a:t>одного</a:t>
            </a:r>
            <a:r>
              <a:rPr dirty="0" smtClean="0"/>
              <a:t> и </a:t>
            </a:r>
            <a:r>
              <a:rPr dirty="0" err="1" smtClean="0"/>
              <a:t>того</a:t>
            </a:r>
            <a:r>
              <a:rPr dirty="0" smtClean="0"/>
              <a:t> </a:t>
            </a:r>
            <a:r>
              <a:rPr dirty="0" err="1" smtClean="0"/>
              <a:t>же</a:t>
            </a:r>
            <a:r>
              <a:rPr dirty="0" smtClean="0"/>
              <a:t> </a:t>
            </a:r>
            <a:r>
              <a:rPr dirty="0" err="1" smtClean="0"/>
              <a:t>кадра</a:t>
            </a:r>
            <a:r>
              <a:rPr dirty="0" smtClean="0"/>
              <a:t> (</a:t>
            </a:r>
            <a:r>
              <a:rPr dirty="0" err="1" smtClean="0"/>
              <a:t>например</a:t>
            </a:r>
            <a:r>
              <a:rPr dirty="0" smtClean="0"/>
              <a:t> </a:t>
            </a:r>
            <a:r>
              <a:rPr dirty="0" err="1" smtClean="0"/>
              <a:t>поверхности</a:t>
            </a:r>
            <a:r>
              <a:rPr dirty="0" smtClean="0"/>
              <a:t> </a:t>
            </a:r>
            <a:r>
              <a:rPr dirty="0" err="1" smtClean="0"/>
              <a:t>Земли</a:t>
            </a:r>
            <a:r>
              <a:rPr dirty="0" smtClean="0"/>
              <a:t> </a:t>
            </a:r>
            <a:r>
              <a:rPr dirty="0" err="1" smtClean="0"/>
              <a:t>или</a:t>
            </a:r>
            <a:r>
              <a:rPr dirty="0" smtClean="0"/>
              <a:t> </a:t>
            </a:r>
            <a:r>
              <a:rPr dirty="0" err="1" smtClean="0"/>
              <a:t>другой</a:t>
            </a:r>
            <a:r>
              <a:rPr dirty="0" smtClean="0"/>
              <a:t> </a:t>
            </a:r>
            <a:r>
              <a:rPr dirty="0" err="1" smtClean="0"/>
              <a:t>планеты</a:t>
            </a:r>
            <a:r>
              <a:rPr dirty="0" smtClean="0"/>
              <a:t>) в </a:t>
            </a:r>
            <a:r>
              <a:rPr dirty="0" err="1" smtClean="0"/>
              <a:t>разных</a:t>
            </a:r>
            <a:r>
              <a:rPr dirty="0" smtClean="0"/>
              <a:t> </a:t>
            </a:r>
            <a:r>
              <a:rPr dirty="0" err="1" smtClean="0"/>
              <a:t>участках</a:t>
            </a:r>
            <a:r>
              <a:rPr dirty="0" smtClean="0"/>
              <a:t> </a:t>
            </a:r>
            <a:r>
              <a:rPr dirty="0" err="1" smtClean="0">
                <a:hlinkClick r:id="rId2" tooltip="Электромагнитное излучение"/>
              </a:rPr>
              <a:t>электромагнитного</a:t>
            </a:r>
            <a:r>
              <a:rPr dirty="0" smtClean="0"/>
              <a:t> </a:t>
            </a:r>
            <a:r>
              <a:rPr dirty="0" err="1" smtClean="0"/>
              <a:t>спектра</a:t>
            </a:r>
            <a:r>
              <a:rPr dirty="0" smtClean="0"/>
              <a:t> (</a:t>
            </a:r>
            <a:r>
              <a:rPr dirty="0" err="1" smtClean="0"/>
              <a:t>например</a:t>
            </a:r>
            <a:r>
              <a:rPr dirty="0" smtClean="0"/>
              <a:t> </a:t>
            </a:r>
            <a:r>
              <a:rPr dirty="0" err="1" smtClean="0">
                <a:hlinkClick r:id="rId3" tooltip="Инфракрасное излучение"/>
              </a:rPr>
              <a:t>инфракрасной</a:t>
            </a:r>
            <a:r>
              <a:rPr dirty="0" smtClean="0"/>
              <a:t> и </a:t>
            </a:r>
            <a:r>
              <a:rPr dirty="0" err="1" smtClean="0">
                <a:hlinkClick r:id="rId4" tooltip="Свет"/>
              </a:rPr>
              <a:t>видимой</a:t>
            </a:r>
            <a:r>
              <a:rPr dirty="0" err="1" smtClean="0"/>
              <a:t>области</a:t>
            </a:r>
            <a:r>
              <a:rPr dirty="0" smtClean="0"/>
              <a:t>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696200" cy="1143000"/>
          </a:xfrm>
        </p:spPr>
        <p:txBody>
          <a:bodyPr/>
          <a:lstStyle/>
          <a:p>
            <a:r>
              <a:rPr dirty="0" err="1"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Многозональная</a:t>
            </a:r>
            <a:r>
              <a:rPr dirty="0"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</a:t>
            </a:r>
            <a:r>
              <a:rPr dirty="0" err="1" smtClean="0"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съемка</a:t>
            </a:r>
            <a:endParaRPr lang="ru-RU" dirty="0"/>
          </a:p>
        </p:txBody>
      </p:sp>
      <p:pic>
        <p:nvPicPr>
          <p:cNvPr id="4" name="Рисунок 3" descr="SurfaceTemperatu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068960"/>
            <a:ext cx="6875148" cy="3437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_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698" y="1905000"/>
            <a:ext cx="8026640" cy="45958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1143000"/>
          </a:xfrm>
        </p:spPr>
        <p:txBody>
          <a:bodyPr>
            <a:normAutofit fontScale="90000"/>
          </a:bodyPr>
          <a:lstStyle/>
          <a:p>
            <a:pPr algn="ctr"/>
            <a:r>
              <a:rPr smtClean="0"/>
              <a:t>многозональный снимок с аппарата IRS-1C, совмещенный с контурами полей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5229200"/>
            <a:ext cx="7770440" cy="1257003"/>
          </a:xfrm>
        </p:spPr>
        <p:txBody>
          <a:bodyPr/>
          <a:lstStyle/>
          <a:p>
            <a:r>
              <a:rPr lang="ru-RU" b="1" u="sng" dirty="0" smtClean="0">
                <a:solidFill>
                  <a:srgbClr val="FFFF00"/>
                </a:solidFill>
              </a:rPr>
              <a:t>Спектральная яркость </a:t>
            </a:r>
            <a:r>
              <a:rPr lang="ru-RU" dirty="0" smtClean="0"/>
              <a:t>– </a:t>
            </a:r>
            <a:r>
              <a:rPr lang="ru-RU" dirty="0" err="1" smtClean="0"/>
              <a:t>яркость</a:t>
            </a:r>
            <a:r>
              <a:rPr lang="ru-RU" dirty="0" smtClean="0"/>
              <a:t> объектов в разных зонах спектра электромагнитных волн видимого, ближнего и среднего инфракрасных диапазонов.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Кривая спектральной яркости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ff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772816"/>
            <a:ext cx="3005708" cy="309353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4077072"/>
            <a:ext cx="7667652" cy="24062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Способы </a:t>
            </a:r>
            <a:r>
              <a:rPr sz="2800" dirty="0" smtClean="0"/>
              <a:t>и </a:t>
            </a:r>
            <a:r>
              <a:rPr sz="2800" dirty="0" err="1" smtClean="0"/>
              <a:t>приемы</a:t>
            </a:r>
            <a:r>
              <a:rPr sz="2800" dirty="0" smtClean="0"/>
              <a:t> </a:t>
            </a:r>
            <a:r>
              <a:rPr sz="2800" dirty="0" err="1" smtClean="0"/>
              <a:t>получения</a:t>
            </a:r>
            <a:r>
              <a:rPr sz="2800" dirty="0" smtClean="0"/>
              <a:t> и </a:t>
            </a:r>
            <a:r>
              <a:rPr sz="2800" dirty="0" err="1" smtClean="0"/>
              <a:t>обработки</a:t>
            </a:r>
            <a:r>
              <a:rPr sz="2800" dirty="0" smtClean="0"/>
              <a:t> </a:t>
            </a:r>
            <a:r>
              <a:rPr sz="2800" dirty="0" err="1" smtClean="0"/>
              <a:t>аэрокосмических</a:t>
            </a:r>
            <a:r>
              <a:rPr sz="2800" dirty="0" smtClean="0"/>
              <a:t> </a:t>
            </a:r>
            <a:r>
              <a:rPr sz="2800" dirty="0" err="1" smtClean="0"/>
              <a:t>снимков</a:t>
            </a:r>
            <a:r>
              <a:rPr sz="2800" dirty="0" smtClean="0"/>
              <a:t>, в </a:t>
            </a:r>
            <a:r>
              <a:rPr sz="2800" dirty="0" err="1" smtClean="0"/>
              <a:t>том</a:t>
            </a:r>
            <a:r>
              <a:rPr sz="2800" dirty="0" smtClean="0"/>
              <a:t> </a:t>
            </a:r>
            <a:r>
              <a:rPr sz="2800" dirty="0" err="1" smtClean="0"/>
              <a:t>числе</a:t>
            </a:r>
            <a:r>
              <a:rPr sz="2800" dirty="0" smtClean="0"/>
              <a:t> и </a:t>
            </a:r>
            <a:r>
              <a:rPr sz="2800" dirty="0" err="1" smtClean="0"/>
              <a:t>компьютерной</a:t>
            </a:r>
            <a:r>
              <a:rPr sz="2800" dirty="0" smtClean="0"/>
              <a:t> </a:t>
            </a:r>
            <a:r>
              <a:rPr sz="2800" dirty="0" err="1" smtClean="0"/>
              <a:t>классификации</a:t>
            </a:r>
            <a:r>
              <a:rPr sz="2800" dirty="0" smtClean="0"/>
              <a:t> </a:t>
            </a:r>
            <a:r>
              <a:rPr sz="2800" dirty="0" err="1" smtClean="0"/>
              <a:t>объектов</a:t>
            </a:r>
            <a:r>
              <a:rPr sz="2800" dirty="0" smtClean="0"/>
              <a:t> </a:t>
            </a:r>
            <a:r>
              <a:rPr sz="2800" dirty="0" err="1" smtClean="0"/>
              <a:t>основаны</a:t>
            </a:r>
            <a:r>
              <a:rPr sz="2800" dirty="0" smtClean="0"/>
              <a:t> </a:t>
            </a:r>
            <a:r>
              <a:rPr sz="2800" dirty="0" err="1" smtClean="0"/>
              <a:t>на</a:t>
            </a:r>
            <a:r>
              <a:rPr sz="2800" dirty="0" smtClean="0"/>
              <a:t> </a:t>
            </a:r>
            <a:r>
              <a:rPr sz="2800" dirty="0" err="1" smtClean="0"/>
              <a:t>знании</a:t>
            </a:r>
            <a:r>
              <a:rPr sz="2800" dirty="0" smtClean="0"/>
              <a:t> </a:t>
            </a:r>
            <a:r>
              <a:rPr sz="2800" dirty="0" err="1" smtClean="0">
                <a:solidFill>
                  <a:srgbClr val="FFFF00"/>
                </a:solidFill>
              </a:rPr>
              <a:t>спектральной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яркости</a:t>
            </a:r>
            <a:r>
              <a:rPr sz="2800" dirty="0" smtClean="0">
                <a:solidFill>
                  <a:srgbClr val="FFFF00"/>
                </a:solidFill>
              </a:rPr>
              <a:t> </a:t>
            </a:r>
            <a:r>
              <a:rPr sz="2800" dirty="0" err="1" smtClean="0">
                <a:solidFill>
                  <a:srgbClr val="FFFF00"/>
                </a:solidFill>
              </a:rPr>
              <a:t>объектов</a:t>
            </a:r>
            <a:r>
              <a:rPr sz="2800" dirty="0" smtClean="0"/>
              <a:t> . </a:t>
            </a:r>
          </a:p>
          <a:p>
            <a:endParaRPr sz="2800" dirty="0" smtClean="0"/>
          </a:p>
        </p:txBody>
      </p:sp>
      <p:pic>
        <p:nvPicPr>
          <p:cNvPr id="3" name="Рисунок 2" descr="image0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154265" cy="360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1905000"/>
            <a:ext cx="8215370" cy="4953000"/>
          </a:xfrm>
        </p:spPr>
        <p:txBody>
          <a:bodyPr>
            <a:normAutofit fontScale="92500" lnSpcReduction="10000"/>
          </a:bodyPr>
          <a:lstStyle/>
          <a:p>
            <a:r>
              <a:rPr smtClean="0">
                <a:solidFill>
                  <a:srgbClr val="FFFF00"/>
                </a:solidFill>
              </a:rPr>
              <a:t>I.</a:t>
            </a:r>
            <a:r>
              <a:rPr smtClean="0"/>
              <a:t> </a:t>
            </a:r>
            <a:r>
              <a:rPr i="1" smtClean="0">
                <a:solidFill>
                  <a:srgbClr val="FFFF00"/>
                </a:solidFill>
              </a:rPr>
              <a:t>Горные породы и почвы</a:t>
            </a:r>
            <a:r>
              <a:rPr smtClean="0"/>
              <a:t> характеризуются увеличением коэффициентов спектральной яркости по мере приближения к красной зоне спектра.</a:t>
            </a:r>
          </a:p>
          <a:p>
            <a:r>
              <a:rPr smtClean="0">
                <a:solidFill>
                  <a:srgbClr val="FFFF00"/>
                </a:solidFill>
              </a:rPr>
              <a:t>II. </a:t>
            </a:r>
            <a:r>
              <a:rPr i="1" smtClean="0">
                <a:solidFill>
                  <a:srgbClr val="FFFF00"/>
                </a:solidFill>
              </a:rPr>
              <a:t>Растительный покров</a:t>
            </a:r>
            <a:r>
              <a:rPr smtClean="0">
                <a:solidFill>
                  <a:srgbClr val="FFFF00"/>
                </a:solidFill>
              </a:rPr>
              <a:t> </a:t>
            </a:r>
            <a:r>
              <a:rPr smtClean="0"/>
              <a:t>отличается характерным максимумом отражательной способности в зеленой (0,55 мкм), минимумом — в красной (0,66 мкм) и резким увеличением отражения в ближней инфракрасной зоне.</a:t>
            </a:r>
          </a:p>
          <a:p>
            <a:r>
              <a:rPr smtClean="0">
                <a:solidFill>
                  <a:srgbClr val="FFFF00"/>
                </a:solidFill>
              </a:rPr>
              <a:t>III. </a:t>
            </a:r>
            <a:r>
              <a:rPr i="1" smtClean="0">
                <a:solidFill>
                  <a:srgbClr val="FFFF00"/>
                </a:solidFill>
              </a:rPr>
              <a:t>Водные поверхности</a:t>
            </a:r>
            <a:r>
              <a:rPr smtClean="0"/>
              <a:t> характеризуются самыми низкими значениями и монотонным уменьшением отражательной способности от сине-фиолетовой к красной зоне спектра, поскольку длинноволновое излучение сильнее поглощается водой.</a:t>
            </a:r>
          </a:p>
          <a:p>
            <a:r>
              <a:rPr smtClean="0">
                <a:solidFill>
                  <a:srgbClr val="FFFF00"/>
                </a:solidFill>
              </a:rPr>
              <a:t>IV. </a:t>
            </a:r>
            <a:r>
              <a:rPr i="1" smtClean="0">
                <a:solidFill>
                  <a:srgbClr val="FFFF00"/>
                </a:solidFill>
              </a:rPr>
              <a:t>Снежный покров</a:t>
            </a:r>
            <a:r>
              <a:rPr smtClean="0"/>
              <a:t> обладает наиболее высокими значениями коэффициентов спектральной яркости с небольшим их понижением в ближней инфракрасной зоне спектра. Близки к этому классу по характеру отражения облачные образования, которые имеют несколько узких полос поглощения в длинноволновой части спектра.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2400" smtClean="0">
                <a:solidFill>
                  <a:srgbClr val="FFFF00"/>
                </a:solidFill>
              </a:rPr>
              <a:t>Всё многообразие объектов ландшафта разделичается на четыре класса по своеобразной кривой спектральной яркости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7'32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12500" r="12500"/>
          <a:stretch>
            <a:fillRect/>
          </a:stretch>
        </p:blipFill>
        <p:spPr/>
      </p:pic>
      <p:pic>
        <p:nvPicPr>
          <p:cNvPr id="11" name="Рисунок 10" descr="27'457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12500" r="12500"/>
          <a:stretch>
            <a:fillRect/>
          </a:stretch>
        </p:blipFill>
        <p:spPr/>
      </p:pic>
      <p:pic>
        <p:nvPicPr>
          <p:cNvPr id="12" name="Рисунок 11" descr="27'275.jpg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/>
          <a:srcRect l="12500" r="12500"/>
          <a:stretch>
            <a:fillRect/>
          </a:stretch>
        </p:blipFill>
        <p:spPr/>
      </p:pic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4129086" cy="1447800"/>
          </a:xfrm>
        </p:spPr>
        <p:txBody>
          <a:bodyPr/>
          <a:lstStyle/>
          <a:p>
            <a:pPr algn="r"/>
            <a:r>
              <a:rPr smtClean="0"/>
              <a:t>Из серии зональных снимков выбирают три, окрашивают их в </a:t>
            </a:r>
            <a:r>
              <a:rPr b="1" i="1" smtClean="0"/>
              <a:t>красный </a:t>
            </a:r>
            <a:r>
              <a:rPr b="1" smtClean="0"/>
              <a:t>(R-red)</a:t>
            </a:r>
            <a:r>
              <a:rPr smtClean="0"/>
              <a:t>, </a:t>
            </a:r>
            <a:r>
              <a:rPr b="1" i="1" smtClean="0"/>
              <a:t>зеленый</a:t>
            </a:r>
            <a:r>
              <a:rPr b="1" smtClean="0"/>
              <a:t> (G-green)</a:t>
            </a:r>
            <a:r>
              <a:rPr smtClean="0"/>
              <a:t> и </a:t>
            </a:r>
            <a:r>
              <a:rPr b="1" i="1" smtClean="0"/>
              <a:t>синий (</a:t>
            </a:r>
            <a:r>
              <a:rPr b="1" smtClean="0"/>
              <a:t>B-blue)</a:t>
            </a:r>
            <a:r>
              <a:rPr smtClean="0"/>
              <a:t> цвета и совмещают. 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5"/>
          </p:nvPr>
        </p:nvSpPr>
        <p:spPr>
          <a:xfrm>
            <a:off x="4500562" y="4876800"/>
            <a:ext cx="4414838" cy="1447800"/>
          </a:xfrm>
        </p:spPr>
        <p:txBody>
          <a:bodyPr anchor="ctr"/>
          <a:lstStyle/>
          <a:p>
            <a:r>
              <a:rPr smtClean="0"/>
              <a:t>Смешение этих цветов в разных соотношениях дает все многообразие оттенков на синтезированном снимке.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428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Одно из основных направлений использования многозональных снимков - синтез цветных изображений для визуального дешифрирования. 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ello_html_692f9ec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48938" cy="6336704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4509120"/>
            <a:ext cx="8096280" cy="2568348"/>
          </a:xfrm>
        </p:spPr>
        <p:txBody>
          <a:bodyPr>
            <a:noAutofit/>
          </a:bodyPr>
          <a:lstStyle/>
          <a:p>
            <a:r>
              <a:rPr sz="2400" dirty="0" err="1" smtClean="0"/>
              <a:t>Программа</a:t>
            </a:r>
            <a:r>
              <a:rPr sz="2400" dirty="0" smtClean="0"/>
              <a:t> </a:t>
            </a:r>
            <a:r>
              <a:rPr sz="2400" b="1" dirty="0" err="1" smtClean="0"/>
              <a:t>Landsat</a:t>
            </a:r>
            <a:r>
              <a:rPr sz="2400" dirty="0" smtClean="0"/>
              <a:t> — </a:t>
            </a:r>
            <a:r>
              <a:rPr sz="2400" dirty="0" err="1" smtClean="0"/>
              <a:t>наиболее</a:t>
            </a:r>
            <a:r>
              <a:rPr sz="2400" dirty="0" smtClean="0"/>
              <a:t> </a:t>
            </a:r>
            <a:r>
              <a:rPr sz="2400" dirty="0" err="1" smtClean="0"/>
              <a:t>продолжительный</a:t>
            </a:r>
            <a:r>
              <a:rPr sz="2400" dirty="0" smtClean="0"/>
              <a:t> </a:t>
            </a:r>
            <a:r>
              <a:rPr sz="2400" dirty="0" err="1" smtClean="0"/>
              <a:t>проект</a:t>
            </a:r>
            <a:r>
              <a:rPr sz="2400" dirty="0" smtClean="0"/>
              <a:t> </a:t>
            </a:r>
            <a:r>
              <a:rPr sz="2400" dirty="0" err="1" smtClean="0"/>
              <a:t>по</a:t>
            </a:r>
            <a:r>
              <a:rPr sz="2400" dirty="0" smtClean="0"/>
              <a:t> </a:t>
            </a:r>
            <a:r>
              <a:rPr sz="2400" dirty="0" err="1" smtClean="0"/>
              <a:t>получению</a:t>
            </a:r>
            <a:r>
              <a:rPr sz="2400" dirty="0" smtClean="0"/>
              <a:t> </a:t>
            </a:r>
            <a:r>
              <a:rPr sz="2400" dirty="0" err="1" smtClean="0">
                <a:hlinkClick r:id="rId2" tooltip="Дистанционное зондирование Земли"/>
              </a:rPr>
              <a:t>спутниковых</a:t>
            </a:r>
            <a:r>
              <a:rPr sz="2400" dirty="0" smtClean="0">
                <a:hlinkClick r:id="rId2" tooltip="Дистанционное зондирование Земли"/>
              </a:rPr>
              <a:t> </a:t>
            </a:r>
            <a:r>
              <a:rPr sz="2400" dirty="0" err="1" smtClean="0">
                <a:hlinkClick r:id="rId2" tooltip="Дистанционное зондирование Земли"/>
              </a:rPr>
              <a:t>фотоснимков</a:t>
            </a:r>
            <a:r>
              <a:rPr sz="2400" dirty="0" smtClean="0"/>
              <a:t> </a:t>
            </a:r>
            <a:r>
              <a:rPr sz="2400" dirty="0" err="1" smtClean="0"/>
              <a:t>планеты</a:t>
            </a:r>
            <a:r>
              <a:rPr sz="2400" dirty="0" smtClean="0"/>
              <a:t> </a:t>
            </a:r>
            <a:r>
              <a:rPr sz="2400" dirty="0" err="1" smtClean="0"/>
              <a:t>Земля</a:t>
            </a:r>
            <a:r>
              <a:rPr sz="2400" dirty="0" smtClean="0"/>
              <a:t>. </a:t>
            </a:r>
            <a:r>
              <a:rPr sz="2400" dirty="0" err="1" smtClean="0"/>
              <a:t>Первый</a:t>
            </a:r>
            <a:r>
              <a:rPr sz="2400" dirty="0" smtClean="0"/>
              <a:t> </a:t>
            </a:r>
            <a:r>
              <a:rPr sz="2400" dirty="0" err="1" smtClean="0"/>
              <a:t>из</a:t>
            </a:r>
            <a:r>
              <a:rPr sz="2400" dirty="0" smtClean="0"/>
              <a:t> </a:t>
            </a:r>
            <a:r>
              <a:rPr sz="2400" dirty="0" err="1" smtClean="0"/>
              <a:t>спутников</a:t>
            </a:r>
            <a:r>
              <a:rPr sz="2400" dirty="0" smtClean="0"/>
              <a:t> в </a:t>
            </a:r>
            <a:r>
              <a:rPr sz="2400" dirty="0" err="1" smtClean="0"/>
              <a:t>рамках</a:t>
            </a:r>
            <a:r>
              <a:rPr sz="2400" dirty="0" smtClean="0"/>
              <a:t> </a:t>
            </a:r>
            <a:r>
              <a:rPr sz="2400" dirty="0" err="1" smtClean="0"/>
              <a:t>программы</a:t>
            </a:r>
            <a:r>
              <a:rPr sz="2400" dirty="0" smtClean="0"/>
              <a:t> </a:t>
            </a:r>
            <a:r>
              <a:rPr sz="2400" dirty="0" err="1" smtClean="0"/>
              <a:t>был</a:t>
            </a:r>
            <a:r>
              <a:rPr sz="2400" dirty="0" smtClean="0"/>
              <a:t> </a:t>
            </a:r>
            <a:r>
              <a:rPr sz="2400" dirty="0" err="1" smtClean="0"/>
              <a:t>запущен</a:t>
            </a:r>
            <a:r>
              <a:rPr sz="2400" dirty="0" smtClean="0"/>
              <a:t> в 1972; </a:t>
            </a:r>
            <a:r>
              <a:rPr sz="2400" dirty="0" err="1" smtClean="0"/>
              <a:t>последний</a:t>
            </a:r>
            <a:r>
              <a:rPr sz="2400" dirty="0" smtClean="0"/>
              <a:t>, </a:t>
            </a:r>
            <a:r>
              <a:rPr sz="2400" dirty="0" err="1" smtClean="0"/>
              <a:t>на</a:t>
            </a:r>
            <a:r>
              <a:rPr sz="2400" dirty="0" smtClean="0"/>
              <a:t> </a:t>
            </a:r>
            <a:r>
              <a:rPr sz="2400" dirty="0" err="1" smtClean="0"/>
              <a:t>настоящий</a:t>
            </a:r>
            <a:r>
              <a:rPr sz="2400" dirty="0" smtClean="0"/>
              <a:t> </a:t>
            </a:r>
            <a:r>
              <a:rPr sz="2400" dirty="0" err="1" smtClean="0"/>
              <a:t>момент</a:t>
            </a:r>
            <a:r>
              <a:rPr sz="2400" dirty="0" smtClean="0"/>
              <a:t>, </a:t>
            </a:r>
            <a:r>
              <a:rPr sz="2400" i="1" dirty="0" err="1" smtClean="0">
                <a:hlinkClick r:id="rId3" tooltip="Landsat 8"/>
              </a:rPr>
              <a:t>Landsat</a:t>
            </a:r>
            <a:r>
              <a:rPr sz="2400" i="1" dirty="0" smtClean="0">
                <a:hlinkClick r:id="rId3" tooltip="Landsat 8"/>
              </a:rPr>
              <a:t> 8</a:t>
            </a:r>
            <a:r>
              <a:rPr sz="2400" dirty="0" smtClean="0"/>
              <a:t> — 11 </a:t>
            </a:r>
            <a:r>
              <a:rPr sz="2400" dirty="0" err="1" smtClean="0"/>
              <a:t>февраля</a:t>
            </a:r>
            <a:r>
              <a:rPr sz="2400" dirty="0" smtClean="0"/>
              <a:t> 2013.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496944" cy="1224136"/>
          </a:xfrm>
        </p:spPr>
        <p:txBody>
          <a:bodyPr>
            <a:normAutofit fontScale="90000"/>
          </a:bodyPr>
          <a:lstStyle/>
          <a:p>
            <a:r>
              <a:rPr sz="4000" dirty="0" err="1" smtClean="0"/>
              <a:t>Landsat</a:t>
            </a:r>
            <a:r>
              <a:rPr sz="4000" dirty="0" smtClean="0"/>
              <a:t> </a:t>
            </a:r>
            <a:r>
              <a:rPr lang="ru-RU" sz="4000" dirty="0" smtClean="0"/>
              <a:t>–</a:t>
            </a:r>
            <a:r>
              <a:rPr sz="4000" dirty="0" smtClean="0"/>
              <a:t> </a:t>
            </a:r>
            <a:r>
              <a:rPr sz="4000" dirty="0" err="1" smtClean="0"/>
              <a:t>программа</a:t>
            </a:r>
            <a:r>
              <a:rPr sz="4000" dirty="0" smtClean="0"/>
              <a:t> </a:t>
            </a:r>
            <a:r>
              <a:rPr sz="4000" dirty="0" err="1" smtClean="0"/>
              <a:t>по</a:t>
            </a:r>
            <a:r>
              <a:rPr sz="4000" dirty="0" smtClean="0"/>
              <a:t> </a:t>
            </a:r>
            <a:r>
              <a:rPr sz="4000" dirty="0" err="1" smtClean="0"/>
              <a:t>получению</a:t>
            </a:r>
            <a:r>
              <a:rPr sz="4000" dirty="0" smtClean="0"/>
              <a:t> </a:t>
            </a:r>
            <a:r>
              <a:rPr sz="4000" dirty="0" err="1" smtClean="0"/>
              <a:t>спутниковых</a:t>
            </a:r>
            <a:r>
              <a:rPr sz="4000" dirty="0" smtClean="0"/>
              <a:t> </a:t>
            </a:r>
            <a:r>
              <a:rPr sz="4000" dirty="0" err="1" smtClean="0"/>
              <a:t>фотоснимков</a:t>
            </a:r>
            <a:r>
              <a:rPr sz="4000" dirty="0" smtClean="0"/>
              <a:t>. </a:t>
            </a:r>
            <a:endParaRPr lang="ru-RU" sz="4000" dirty="0"/>
          </a:p>
        </p:txBody>
      </p:sp>
      <p:pic>
        <p:nvPicPr>
          <p:cNvPr id="4" name="Рисунок 3" descr="tech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412776"/>
            <a:ext cx="349471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0"/>
            <a:ext cx="8298485" cy="1066800"/>
          </a:xfrm>
        </p:spPr>
        <p:txBody>
          <a:bodyPr/>
          <a:lstStyle/>
          <a:p>
            <a:pPr algn="l"/>
            <a:r>
              <a:rPr lang="en-US" i="1" dirty="0" err="1" smtClean="0">
                <a:hlinkClick r:id="rId2" tooltip="Landsat 7"/>
              </a:rPr>
              <a:t>Landsat</a:t>
            </a:r>
            <a:r>
              <a:rPr lang="en-US" i="1" dirty="0" smtClean="0">
                <a:hlinkClick r:id="rId2" tooltip="Landsat 7"/>
              </a:rPr>
              <a:t> 7</a:t>
            </a:r>
            <a:r>
              <a:rPr lang="en-US" dirty="0" smtClean="0"/>
              <a:t> 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251520" y="908720"/>
            <a:ext cx="4071966" cy="5286412"/>
          </a:xfrm>
        </p:spPr>
        <p:txBody>
          <a:bodyPr/>
          <a:lstStyle/>
          <a:p>
            <a:r>
              <a:rPr sz="2800" dirty="0" err="1" smtClean="0"/>
              <a:t>Поставляет</a:t>
            </a:r>
            <a:r>
              <a:rPr sz="2800" dirty="0" smtClean="0"/>
              <a:t> </a:t>
            </a:r>
            <a:r>
              <a:rPr sz="2800" dirty="0" err="1" smtClean="0"/>
              <a:t>снимки</a:t>
            </a:r>
            <a:r>
              <a:rPr sz="2800" dirty="0" smtClean="0"/>
              <a:t> в 8 </a:t>
            </a:r>
            <a:r>
              <a:rPr sz="2800" dirty="0" err="1" smtClean="0"/>
              <a:t>спектральных</a:t>
            </a:r>
            <a:r>
              <a:rPr sz="2800" dirty="0" smtClean="0"/>
              <a:t> </a:t>
            </a:r>
            <a:r>
              <a:rPr sz="2800" dirty="0" err="1" smtClean="0"/>
              <a:t>диапазонах</a:t>
            </a:r>
            <a:r>
              <a:rPr sz="2800" dirty="0" smtClean="0"/>
              <a:t> с </a:t>
            </a:r>
            <a:r>
              <a:rPr sz="2800" dirty="0" err="1" smtClean="0"/>
              <a:t>пространственным</a:t>
            </a:r>
            <a:r>
              <a:rPr sz="2800" dirty="0" smtClean="0"/>
              <a:t> </a:t>
            </a:r>
            <a:r>
              <a:rPr sz="2800" dirty="0" err="1" smtClean="0"/>
              <a:t>разрешением</a:t>
            </a:r>
            <a:r>
              <a:rPr sz="2800" dirty="0" smtClean="0"/>
              <a:t> </a:t>
            </a:r>
            <a:r>
              <a:rPr sz="2800" dirty="0" err="1" smtClean="0"/>
              <a:t>от</a:t>
            </a:r>
            <a:r>
              <a:rPr sz="2800" dirty="0" smtClean="0"/>
              <a:t> 15 </a:t>
            </a:r>
            <a:r>
              <a:rPr sz="2800" dirty="0" err="1" smtClean="0"/>
              <a:t>до</a:t>
            </a:r>
            <a:r>
              <a:rPr sz="2800" dirty="0" smtClean="0"/>
              <a:t> 60 </a:t>
            </a:r>
            <a:r>
              <a:rPr sz="2800" dirty="0" err="1" smtClean="0"/>
              <a:t>метров</a:t>
            </a:r>
            <a:r>
              <a:rPr sz="2800" dirty="0" smtClean="0"/>
              <a:t> </a:t>
            </a:r>
            <a:r>
              <a:rPr sz="2800" dirty="0" err="1" smtClean="0"/>
              <a:t>на</a:t>
            </a:r>
            <a:r>
              <a:rPr sz="2800" dirty="0" smtClean="0"/>
              <a:t> </a:t>
            </a:r>
            <a:r>
              <a:rPr sz="2800" dirty="0" err="1" smtClean="0"/>
              <a:t>точку</a:t>
            </a:r>
            <a:r>
              <a:rPr sz="2800" dirty="0" smtClean="0"/>
              <a:t>; </a:t>
            </a:r>
            <a:r>
              <a:rPr sz="2800" dirty="0" err="1" smtClean="0"/>
              <a:t>периодичность</a:t>
            </a:r>
            <a:r>
              <a:rPr sz="2800" dirty="0" smtClean="0"/>
              <a:t> </a:t>
            </a:r>
            <a:r>
              <a:rPr sz="2800" dirty="0" err="1" smtClean="0"/>
              <a:t>сбора</a:t>
            </a:r>
            <a:r>
              <a:rPr sz="2800" dirty="0" smtClean="0"/>
              <a:t> </a:t>
            </a:r>
            <a:r>
              <a:rPr sz="2800" dirty="0" err="1" smtClean="0"/>
              <a:t>данных</a:t>
            </a:r>
            <a:r>
              <a:rPr sz="2800" dirty="0" smtClean="0"/>
              <a:t> </a:t>
            </a:r>
            <a:r>
              <a:rPr sz="2800" dirty="0" err="1" smtClean="0"/>
              <a:t>для</a:t>
            </a:r>
            <a:r>
              <a:rPr sz="2800" dirty="0" smtClean="0"/>
              <a:t> </a:t>
            </a:r>
            <a:r>
              <a:rPr sz="2800" dirty="0" err="1" smtClean="0"/>
              <a:t>всей</a:t>
            </a:r>
            <a:r>
              <a:rPr sz="2800" dirty="0" smtClean="0"/>
              <a:t> </a:t>
            </a:r>
            <a:r>
              <a:rPr sz="2800" dirty="0" err="1" smtClean="0"/>
              <a:t>планеты</a:t>
            </a:r>
            <a:r>
              <a:rPr sz="2800" dirty="0" smtClean="0"/>
              <a:t> </a:t>
            </a:r>
            <a:r>
              <a:rPr sz="2800" dirty="0" err="1" smtClean="0"/>
              <a:t>изначально</a:t>
            </a:r>
            <a:r>
              <a:rPr sz="2800" dirty="0" smtClean="0"/>
              <a:t> </a:t>
            </a:r>
            <a:r>
              <a:rPr sz="2800" dirty="0" err="1" smtClean="0"/>
              <a:t>составляла</a:t>
            </a:r>
            <a:r>
              <a:rPr sz="2800" dirty="0" smtClean="0"/>
              <a:t> 16—18 </a:t>
            </a:r>
            <a:r>
              <a:rPr sz="2800" dirty="0" err="1" smtClean="0"/>
              <a:t>суток</a:t>
            </a:r>
            <a:endParaRPr sz="2800" dirty="0" smtClean="0"/>
          </a:p>
          <a:p>
            <a:endParaRPr lang="ru-RU" sz="2400" dirty="0"/>
          </a:p>
        </p:txBody>
      </p:sp>
      <p:pic>
        <p:nvPicPr>
          <p:cNvPr id="9" name="Рисунок 8" descr="Landsat7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3829076" cy="478634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8984" r="29685" b="21680"/>
          <a:stretch>
            <a:fillRect/>
          </a:stretch>
        </p:blipFill>
        <p:spPr bwMode="auto">
          <a:xfrm>
            <a:off x="0" y="1196752"/>
            <a:ext cx="914878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786050" y="6357958"/>
            <a:ext cx="3485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http://earthexplorer.usgs.gov/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Пространственные координаты  можно узнать через бесплатный доступ к снимкам Земли, получаемым с помощью нового американского спутника ДЗЗ </a:t>
            </a:r>
            <a:r>
              <a:rPr lang="ru-RU" sz="2400" dirty="0" err="1" smtClean="0">
                <a:solidFill>
                  <a:srgbClr val="FFFF00"/>
                </a:solidFill>
                <a:hlinkClick r:id="rId3"/>
              </a:rPr>
              <a:t>Landsat</a:t>
            </a:r>
            <a:r>
              <a:rPr lang="ru-RU" sz="2400" dirty="0" smtClean="0">
                <a:solidFill>
                  <a:srgbClr val="FFFF00"/>
                </a:solidFill>
                <a:hlinkClick r:id="rId3"/>
              </a:rPr>
              <a:t> 8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869160"/>
            <a:ext cx="8715436" cy="1774550"/>
          </a:xfrm>
        </p:spPr>
        <p:txBody>
          <a:bodyPr anchor="ctr">
            <a:normAutofit/>
          </a:bodyPr>
          <a:lstStyle/>
          <a:p>
            <a:r>
              <a:rPr sz="2900" dirty="0" err="1" smtClean="0"/>
              <a:t>Для</a:t>
            </a:r>
            <a:r>
              <a:rPr sz="2900" dirty="0" smtClean="0"/>
              <a:t>  </a:t>
            </a:r>
            <a:r>
              <a:rPr sz="2900" dirty="0" err="1" smtClean="0"/>
              <a:t>создания</a:t>
            </a:r>
            <a:r>
              <a:rPr sz="2900" dirty="0" smtClean="0"/>
              <a:t>  </a:t>
            </a:r>
            <a:r>
              <a:rPr sz="2900" dirty="0" err="1" smtClean="0"/>
              <a:t>топографических</a:t>
            </a:r>
            <a:r>
              <a:rPr sz="2900" dirty="0" smtClean="0"/>
              <a:t>  </a:t>
            </a:r>
            <a:r>
              <a:rPr sz="2900" dirty="0" err="1" smtClean="0"/>
              <a:t>планов</a:t>
            </a:r>
            <a:r>
              <a:rPr sz="2900" dirty="0" smtClean="0"/>
              <a:t>  и  </a:t>
            </a:r>
            <a:r>
              <a:rPr sz="2900" dirty="0" err="1" smtClean="0"/>
              <a:t>карт</a:t>
            </a:r>
            <a:r>
              <a:rPr sz="2900" dirty="0" smtClean="0"/>
              <a:t>  </a:t>
            </a:r>
            <a:r>
              <a:rPr sz="2900" dirty="0" err="1" smtClean="0"/>
              <a:t>применяется</a:t>
            </a:r>
            <a:r>
              <a:rPr sz="2900" dirty="0" smtClean="0"/>
              <a:t> </a:t>
            </a:r>
            <a:r>
              <a:rPr sz="2900" dirty="0" err="1" smtClean="0">
                <a:solidFill>
                  <a:srgbClr val="FFFF00"/>
                </a:solidFill>
              </a:rPr>
              <a:t>площадное</a:t>
            </a:r>
            <a:r>
              <a:rPr sz="2900" dirty="0" smtClean="0">
                <a:solidFill>
                  <a:srgbClr val="FFFF00"/>
                </a:solidFill>
              </a:rPr>
              <a:t>  </a:t>
            </a:r>
            <a:r>
              <a:rPr sz="2900" dirty="0" err="1" smtClean="0">
                <a:solidFill>
                  <a:srgbClr val="FFFF00"/>
                </a:solidFill>
              </a:rPr>
              <a:t>фотографирование</a:t>
            </a:r>
            <a:r>
              <a:rPr sz="2900" dirty="0" smtClean="0"/>
              <a:t>.  </a:t>
            </a:r>
          </a:p>
        </p:txBody>
      </p:sp>
      <p:pic>
        <p:nvPicPr>
          <p:cNvPr id="4" name="Рисунок 3" descr="image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60647"/>
            <a:ext cx="4464496" cy="46443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9040"/>
            <a:ext cx="8229600" cy="1249362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000" cap="none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  <a:t>Поперечное перекрытие (</a:t>
            </a:r>
            <a:r>
              <a:rPr lang="en-US" sz="3000" cap="none" dirty="0" err="1" smtClean="0">
                <a:solidFill>
                  <a:prstClr val="white"/>
                </a:solidFill>
                <a:effectLst/>
                <a:ea typeface="+mn-ea"/>
                <a:cs typeface="+mn-cs"/>
              </a:rPr>
              <a:t>Py</a:t>
            </a:r>
            <a:r>
              <a:rPr lang="en-US" sz="3000" cap="none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  <a:t>) </a:t>
            </a:r>
            <a:r>
              <a:rPr lang="ru-RU" sz="3000" cap="none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  <a:t>обычно 30 —40 %</a:t>
            </a:r>
            <a:br>
              <a:rPr lang="ru-RU" sz="3000" cap="none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1584176"/>
          </a:xfrm>
        </p:spPr>
        <p:txBody>
          <a:bodyPr>
            <a:normAutofit/>
          </a:bodyPr>
          <a:lstStyle/>
          <a:p>
            <a:r>
              <a:rPr lang="ru-RU" dirty="0" smtClean="0"/>
              <a:t>Продольное перекрытие </a:t>
            </a:r>
            <a:r>
              <a:rPr lang="ru-RU" dirty="0" err="1" smtClean="0"/>
              <a:t>аэроснимков</a:t>
            </a:r>
            <a:r>
              <a:rPr lang="ru-RU" dirty="0" smtClean="0"/>
              <a:t> необходимо для дальнейшей их фотограмметрической  обработки  и  обычно  составляет 60 — 65 %. </a:t>
            </a:r>
          </a:p>
          <a:p>
            <a:endParaRPr lang="ru-RU" dirty="0"/>
          </a:p>
        </p:txBody>
      </p:sp>
      <p:pic>
        <p:nvPicPr>
          <p:cNvPr id="4" name="Рисунок 3" descr="94767_html_m67823b36.png"/>
          <p:cNvPicPr>
            <a:picLocks noChangeAspect="1"/>
          </p:cNvPicPr>
          <p:nvPr/>
        </p:nvPicPr>
        <p:blipFill>
          <a:blip r:embed="rId2" cstate="print"/>
          <a:srcRect r="50152"/>
          <a:stretch>
            <a:fillRect/>
          </a:stretch>
        </p:blipFill>
        <p:spPr>
          <a:xfrm>
            <a:off x="2555776" y="1412776"/>
            <a:ext cx="3528392" cy="2485439"/>
          </a:xfrm>
          <a:prstGeom prst="rect">
            <a:avLst/>
          </a:prstGeom>
        </p:spPr>
      </p:pic>
      <p:pic>
        <p:nvPicPr>
          <p:cNvPr id="5" name="Рисунок 4" descr="image48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4437112"/>
            <a:ext cx="5076191" cy="21904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149080"/>
            <a:ext cx="8373616" cy="2553147"/>
          </a:xfrm>
        </p:spPr>
        <p:txBody>
          <a:bodyPr/>
          <a:lstStyle/>
          <a:p>
            <a:r>
              <a:rPr lang="ru-RU" dirty="0" smtClean="0"/>
              <a:t>Оно  выполняется  </a:t>
            </a:r>
            <a:r>
              <a:rPr lang="ru-RU" dirty="0" err="1" smtClean="0"/>
              <a:t>проложением</a:t>
            </a:r>
            <a:r>
              <a:rPr lang="ru-RU" dirty="0" smtClean="0"/>
              <a:t> ряда  параллельных  друг  другу  маршрутов  с  взаимным  перекрытием  смежных </a:t>
            </a:r>
            <a:r>
              <a:rPr lang="ru-RU" dirty="0" err="1" smtClean="0"/>
              <a:t>аэроснимков</a:t>
            </a:r>
            <a:r>
              <a:rPr lang="ru-RU" dirty="0" smtClean="0"/>
              <a:t>  одного  маршрута,  которое  называют </a:t>
            </a:r>
            <a:r>
              <a:rPr lang="ru-RU" dirty="0" smtClean="0">
                <a:solidFill>
                  <a:srgbClr val="FFFF00"/>
                </a:solidFill>
              </a:rPr>
              <a:t>продольным  перекрытием</a:t>
            </a:r>
            <a:r>
              <a:rPr lang="ru-RU" dirty="0" smtClean="0"/>
              <a:t>,  и  с  взаимным перекрытием снимков смежных  маршрутов,  называемым  </a:t>
            </a:r>
            <a:r>
              <a:rPr lang="ru-RU" dirty="0" smtClean="0">
                <a:solidFill>
                  <a:srgbClr val="FFFF00"/>
                </a:solidFill>
              </a:rPr>
              <a:t>поперечным  перекрытием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88640"/>
            <a:ext cx="4193654" cy="391162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22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4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l="50000" t="50000"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7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Тема22</Template>
  <TotalTime>1038</TotalTime>
  <Words>1097</Words>
  <Application>Microsoft Office PowerPoint</Application>
  <PresentationFormat>Экран (4:3)</PresentationFormat>
  <Paragraphs>148</Paragraphs>
  <Slides>62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Тема22</vt:lpstr>
      <vt:lpstr>Тема24</vt:lpstr>
      <vt:lpstr> На тему: «ДИСТАНЦИОННОЕ ЗОНДИРОВАНИЕ ЗЕМЛИ»</vt:lpstr>
      <vt:lpstr>Дистанционное зондирование Земли абр. ДЗЗ</vt:lpstr>
      <vt:lpstr>Слайд 3</vt:lpstr>
      <vt:lpstr>Слайд 4</vt:lpstr>
      <vt:lpstr>АЭРОФОТОСЪЕМКА (АФС)</vt:lpstr>
      <vt:lpstr>Слайд 6</vt:lpstr>
      <vt:lpstr>Слайд 7</vt:lpstr>
      <vt:lpstr>Поперечное перекрытие (Py) обычно 30 —40 % </vt:lpstr>
      <vt:lpstr>Слайд 9</vt:lpstr>
      <vt:lpstr>Слайд 10</vt:lpstr>
      <vt:lpstr>Слайд 11</vt:lpstr>
      <vt:lpstr>Слайд 12</vt:lpstr>
      <vt:lpstr>Слайд 13</vt:lpstr>
      <vt:lpstr>Слайд 14</vt:lpstr>
      <vt:lpstr>Получаемые в результате аэроснимки (аэрофотоснимки) могут быть:</vt:lpstr>
      <vt:lpstr>Горизонтальная маловысотная аэрофотосъемка:</vt:lpstr>
      <vt:lpstr>Слайд 17</vt:lpstr>
      <vt:lpstr>Горизонтальная высотная аэрофотосъемка:</vt:lpstr>
      <vt:lpstr>Слайд 19</vt:lpstr>
      <vt:lpstr>Перспективная маловысотная (видовая) аэрофотосъемка:</vt:lpstr>
      <vt:lpstr>Слайд 21</vt:lpstr>
      <vt:lpstr>Перспективная высотная (видовая) аэрофотосъемка:</vt:lpstr>
      <vt:lpstr>Слайд 23</vt:lpstr>
      <vt:lpstr>Вертикальная высотная (плановая, картографическая, надирная) аэрофотосъемка:</vt:lpstr>
      <vt:lpstr>Слайд 25</vt:lpstr>
      <vt:lpstr>Слайд 26</vt:lpstr>
      <vt:lpstr>Слайд 27</vt:lpstr>
      <vt:lpstr>Космическая съемка</vt:lpstr>
      <vt:lpstr>Объем картографической информации и методика фотограмметрической обработки этой информации определяют условия съемки:</vt:lpstr>
      <vt:lpstr>Навигационную систему определения местоположения образует три сегмента:</vt:lpstr>
      <vt:lpstr>Системы ДЗЗ характеризуются несколькими видами разрешений</vt:lpstr>
      <vt:lpstr>Пространственное разрешение</vt:lpstr>
      <vt:lpstr>В зависимости от решаемых задач, могут использоваться данные </vt:lpstr>
      <vt:lpstr>Снимки низкого пространственного разрешения</vt:lpstr>
      <vt:lpstr>Снимки среднего пространственного разрешения</vt:lpstr>
      <vt:lpstr>Снимки высокого пространственного разрешения</vt:lpstr>
      <vt:lpstr>Спектральное разрешение </vt:lpstr>
      <vt:lpstr>Условно весь диапазон длин волн, используемых в ДЗЗ, можно поделить на три участка </vt:lpstr>
      <vt:lpstr>Слайд 39</vt:lpstr>
      <vt:lpstr>радиоволны</vt:lpstr>
      <vt:lpstr>Радиодиапазон</vt:lpstr>
      <vt:lpstr>Радиометрическое разрешение</vt:lpstr>
      <vt:lpstr>Слайд 43</vt:lpstr>
      <vt:lpstr>Тепловое излучение</vt:lpstr>
      <vt:lpstr>Слайд 45</vt:lpstr>
      <vt:lpstr>Слайд 46</vt:lpstr>
      <vt:lpstr>Слайд 47</vt:lpstr>
      <vt:lpstr>Слайд 48</vt:lpstr>
      <vt:lpstr>Слайд 49</vt:lpstr>
      <vt:lpstr>результаты</vt:lpstr>
      <vt:lpstr>оптическая съемка ведется </vt:lpstr>
      <vt:lpstr>Панхроматическая съемка</vt:lpstr>
      <vt:lpstr>Слайд 53</vt:lpstr>
      <vt:lpstr>Многозональная съемка</vt:lpstr>
      <vt:lpstr>многозональный снимок с аппарата IRS-1C, совмещенный с контурами полей</vt:lpstr>
      <vt:lpstr>Кривая спектральной яркости</vt:lpstr>
      <vt:lpstr>Слайд 57</vt:lpstr>
      <vt:lpstr>Всё многообразие объектов ландшафта разделичается на четыре класса по своеобразной кривой спектральной яркости </vt:lpstr>
      <vt:lpstr>Слайд 59</vt:lpstr>
      <vt:lpstr>Landsat – программа по получению спутниковых фотоснимков. </vt:lpstr>
      <vt:lpstr>Landsat 7 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ДИСТАНЦИОННОЕ ЗОНДИРОВАНИЕ ЗЕМЛИ</dc:title>
  <dc:creator>Виктория</dc:creator>
  <cp:lastModifiedBy>belous</cp:lastModifiedBy>
  <cp:revision>104</cp:revision>
  <dcterms:created xsi:type="dcterms:W3CDTF">2015-10-13T19:46:29Z</dcterms:created>
  <dcterms:modified xsi:type="dcterms:W3CDTF">2017-10-10T12:01:54Z</dcterms:modified>
</cp:coreProperties>
</file>