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93" r:id="rId3"/>
    <p:sldId id="260" r:id="rId4"/>
    <p:sldId id="295" r:id="rId5"/>
    <p:sldId id="261" r:id="rId6"/>
    <p:sldId id="262" r:id="rId7"/>
    <p:sldId id="264" r:id="rId8"/>
    <p:sldId id="258" r:id="rId9"/>
    <p:sldId id="263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57" r:id="rId26"/>
    <p:sldId id="29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35" autoAdjust="0"/>
  </p:normalViewPr>
  <p:slideViewPr>
    <p:cSldViewPr>
      <p:cViewPr varScale="1">
        <p:scale>
          <a:sx n="103" d="100"/>
          <a:sy n="103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7CA99-93B3-4FA4-B095-9E2092E07D44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F3959-481A-49E4-9C75-016F956B5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F3959-481A-49E4-9C75-016F956B5A3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B32CD30-0233-4420-BED5-11AA9AB9EF03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8BFA72-66B1-41D8-9058-D76511FAA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CD30-0233-4420-BED5-11AA9AB9EF03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BFA72-66B1-41D8-9058-D76511FAA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B32CD30-0233-4420-BED5-11AA9AB9EF03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38BFA72-66B1-41D8-9058-D76511FAA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CD30-0233-4420-BED5-11AA9AB9EF03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8BFA72-66B1-41D8-9058-D76511FAA6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CD30-0233-4420-BED5-11AA9AB9EF03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38BFA72-66B1-41D8-9058-D76511FAA6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B32CD30-0233-4420-BED5-11AA9AB9EF03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8BFA72-66B1-41D8-9058-D76511FAA6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B32CD30-0233-4420-BED5-11AA9AB9EF03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8BFA72-66B1-41D8-9058-D76511FAA6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CD30-0233-4420-BED5-11AA9AB9EF03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8BFA72-66B1-41D8-9058-D76511FAA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CD30-0233-4420-BED5-11AA9AB9EF03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8BFA72-66B1-41D8-9058-D76511FAA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CD30-0233-4420-BED5-11AA9AB9EF03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8BFA72-66B1-41D8-9058-D76511FAA6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B32CD30-0233-4420-BED5-11AA9AB9EF03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38BFA72-66B1-41D8-9058-D76511FAA6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32CD30-0233-4420-BED5-11AA9AB9EF03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8BFA72-66B1-41D8-9058-D76511FAA6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406640" cy="453650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МДК 01.02 Проект производства работ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Лекция –конспект урока №56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Тема 3.2 Организация строительного производства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урока: Строительный генеральный план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специальности 08.02.01 «Строительство и эксплуатация зданий и сооружений»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Разработал преподаватель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Гамзина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И.В.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886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ВЫБОР И ОБОСНОВАНИЕ МОНТАЖНОГО МЕХАНИЗМА, ПРИВЯЗКА МОНТАЖНОГО МЕХАНИЗМА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8072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техническим характеристикам кран подбирается по параметрам: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Грузоподъемность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,т.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Вылет стрелы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Высота подъема крюка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кр, 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23528" y="2132856"/>
            <a:ext cx="543609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Требуемая высота подъема крюка: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0" i="1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h</a:t>
            </a:r>
            <a:r>
              <a:rPr kumimoji="0" lang="ru-RU" sz="32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h</a:t>
            </a:r>
            <a:r>
              <a:rPr kumimoji="0" lang="ru-RU" sz="32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32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32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h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высота опоры, на которую устанавливается монтируемая конструкция, от уровня стоянки крана, 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запас по высоте при установке или перемещении груза над встречающимися на пути предметами, 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500 мм;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высота монтируемого элемента, 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высота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строповки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Требуемая грузоподъемность крана: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200" b="0" i="1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2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2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гп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2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масса монтируемого элемента, т;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масса грузозахватного приспособления, т;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масса дополнительных обустройств тары, 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Svetlana\Desktop\стройгенплан\cran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733800" cy="368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vetlana\Desktop\стройгенплан\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494091" cy="489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37321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РАССТОЯНИЕ ОТ ОСИ ВРАЩЕНИЯ КРАНА ДО ЦЕНТРА ТЯЖЕСТИ ПОДНИМАЕМОГО ГРУЗА. ПРИ МАКСИМАЛЬНОМ ВЫЛЕТЕ СТРЕЛЫ ГРУЗОПОДЪЁМНОСТЬ НАИМЕНЬШАЯ.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vetlana\Desktop\стройгенплан\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368" y="188640"/>
            <a:ext cx="5688632" cy="43970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17693"/>
            <a:ext cx="33843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стесненных городских условиях монтаж ведется: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Монтаж происходит «с колес» при использование самоходного крана или самоподъемных  кранов но не менее 700мм от здания.</a:t>
            </a:r>
          </a:p>
          <a:p>
            <a:pPr marL="342900" indent="-34290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Монтажный самоходный механизм с учетом возможностей  вылета стрелы устанавливается непосредственно в пятно застройки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Используют легко-монтируемые башенные краны без подкрановых путей, для которых требуется подкрановая площадь до 9 м2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Монтажный механизм устанавливают на фундаментную плиту, после окончания строительства -разбирают кран.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vetlana\Desktop\стройгенплан\СТРОЙГЕНПЛАН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2600" y="4394200"/>
            <a:ext cx="6121400" cy="246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tlana\Desktop\стройгенплан\1d9c7db6bebf877e32c17745fc882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3429000"/>
          </a:xfrm>
          <a:prstGeom prst="rect">
            <a:avLst/>
          </a:prstGeom>
          <a:noFill/>
        </p:spPr>
      </p:pic>
      <p:pic>
        <p:nvPicPr>
          <p:cNvPr id="2051" name="Picture 3" descr="C:\Users\Svetlana\Desktop\стройгенплан\2afe3b153d51e5304c27d10e1ef374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3331327"/>
          </a:xfrm>
          <a:prstGeom prst="rect">
            <a:avLst/>
          </a:prstGeom>
          <a:noFill/>
        </p:spPr>
      </p:pic>
      <p:pic>
        <p:nvPicPr>
          <p:cNvPr id="2058" name="Picture 10" descr="C:\Users\Svetlana\Desktop\стройгенплан\mini-pau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427984" cy="3429000"/>
          </a:xfrm>
          <a:prstGeom prst="rect">
            <a:avLst/>
          </a:prstGeom>
          <a:noFill/>
        </p:spPr>
      </p:pic>
      <p:pic>
        <p:nvPicPr>
          <p:cNvPr id="2059" name="Picture 11" descr="C:\Users\Svetlana\Desktop\стройгенплан\bystromontiruemyi-kran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6899" y="3237674"/>
            <a:ext cx="4827101" cy="3620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tlana\Desktop\стройгенплан\troi_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8847" cy="4105129"/>
          </a:xfrm>
          <a:prstGeom prst="rect">
            <a:avLst/>
          </a:prstGeom>
          <a:noFill/>
        </p:spPr>
      </p:pic>
      <p:pic>
        <p:nvPicPr>
          <p:cNvPr id="3075" name="Picture 3" descr="C:\Users\Svetlana\Desktop\стройгенплан\zav_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3168352" cy="4077072"/>
          </a:xfrm>
          <a:prstGeom prst="rect">
            <a:avLst/>
          </a:prstGeom>
          <a:noFill/>
        </p:spPr>
      </p:pic>
      <p:pic>
        <p:nvPicPr>
          <p:cNvPr id="3076" name="Picture 4" descr="C:\Users\Svetlana\Desktop\стройгенплан\mohovay_1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4499992" cy="2852936"/>
          </a:xfrm>
          <a:prstGeom prst="rect">
            <a:avLst/>
          </a:prstGeom>
          <a:noFill/>
        </p:spPr>
      </p:pic>
      <p:pic>
        <p:nvPicPr>
          <p:cNvPr id="3077" name="Picture 5" descr="C:\Users\Svetlana\Desktop\стройгенплан\job__avtokran__gp__st__usl__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5" y="4005065"/>
            <a:ext cx="4716016" cy="2852936"/>
          </a:xfrm>
          <a:prstGeom prst="rect">
            <a:avLst/>
          </a:prstGeom>
          <a:noFill/>
        </p:spPr>
      </p:pic>
      <p:pic>
        <p:nvPicPr>
          <p:cNvPr id="3079" name="Picture 7" descr="C:\Users\Svetlana\Desktop\стройгенплан\1200px-Freedom_Tower_by_Matthew_Bisan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7913" y="0"/>
            <a:ext cx="2986087" cy="402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ЗОНЫ ДЕЙСТВИЯ КРАНА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vetlana\Desktop\стройгенплан\СТРОЙГЕНПЛАН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20688"/>
            <a:ext cx="6264696" cy="5692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Рабочей зоной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крана называют пространство, находящееся в пределах линии, описываемой крюком крана. Для стреловых и самоходных кранов зону обслуживания показывают для каждой стоянки крана – описывают радиусом, который соответствует максимальному рабочему вылету стрелы крана.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1274277"/>
            <a:ext cx="86409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Границу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опасной зоны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работе крана по монтажу устойчивых элементов можно определить по формуле: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где        -    радиус опасной зоны;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           - максимальный вылет крюка крана;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 - длина детали;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 - расстояние от вылета крюка до места возможного падения груза.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Расстояние  должно быть не менее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 при высоте здания до 10м, 7м –при высоте до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20м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844824"/>
            <a:ext cx="2390775" cy="323850"/>
          </a:xfrm>
          <a:prstGeom prst="rect">
            <a:avLst/>
          </a:prstGeom>
          <a:noFill/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132856"/>
            <a:ext cx="304800" cy="323850"/>
          </a:xfrm>
          <a:prstGeom prst="rect">
            <a:avLst/>
          </a:prstGeom>
          <a:noFill/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420888"/>
            <a:ext cx="371475" cy="323850"/>
          </a:xfrm>
          <a:prstGeom prst="rect">
            <a:avLst/>
          </a:prstGeom>
          <a:noFill/>
        </p:spPr>
      </p:pic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708920"/>
            <a:ext cx="533400" cy="288032"/>
          </a:xfrm>
          <a:prstGeom prst="rect">
            <a:avLst/>
          </a:prstGeom>
          <a:noFill/>
        </p:spPr>
      </p:pic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924944"/>
            <a:ext cx="152400" cy="32385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868144" y="3933056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– подъемный кран;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– поднимаемый груз;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– ограждение строительной площадки.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40" name="Picture 20" descr="C:\Users\Svetlana\Desktop\стройгенплан\jelementy_pri_opredelenii_bezopasnoj_privjazki_k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861048"/>
            <a:ext cx="5545164" cy="2776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Проектирование дорог на стройплощадке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836712"/>
          <a:ext cx="8712968" cy="1682496"/>
        </p:xfrm>
        <a:graphic>
          <a:graphicData uri="http://schemas.openxmlformats.org/drawingml/2006/table">
            <a:tbl>
              <a:tblPr/>
              <a:tblGrid>
                <a:gridCol w="8712968"/>
              </a:tblGrid>
              <a:tr h="599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Для нужд строительства в первую очередь максимально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используются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постоянные автодороги, а также, в зависимости от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конкретных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условий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строительства, прокладываются при необходимости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временные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дороги.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636912"/>
          <a:ext cx="8568952" cy="3785616"/>
        </p:xfrm>
        <a:graphic>
          <a:graphicData uri="http://schemas.openxmlformats.org/drawingml/2006/table">
            <a:tbl>
              <a:tblPr/>
              <a:tblGrid>
                <a:gridCol w="8568952"/>
              </a:tblGrid>
              <a:tr h="27086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Использование для нужд строительства постоянных дорог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снижает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 строительства и повышает культуру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строительства.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Временные дороги строят одновременно с теми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постоянными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дорогами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которые предназначены для постоянного транспорта: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они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составляют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единую транспортную сеть, обеспечивающую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сквозную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или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кольцевую схему движения.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стоимости построечных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является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важной задачей при проектировании стройгенпланов.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0"/>
          <a:ext cx="8892480" cy="3888432"/>
        </p:xfrm>
        <a:graphic>
          <a:graphicData uri="http://schemas.openxmlformats.org/drawingml/2006/table">
            <a:tbl>
              <a:tblPr/>
              <a:tblGrid>
                <a:gridCol w="8892480"/>
              </a:tblGrid>
              <a:tr h="38884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 Bold"/>
                          <a:ea typeface="Times New Roman"/>
                          <a:cs typeface="Times New Roman Bold"/>
                        </a:rPr>
                        <a:t>   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Проектирование построечных автодорог в составе СГП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выполняют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следующем порядке: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Разработка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схемы движения транспорта и расположение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плане;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Определение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параметров дорог;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3. Установление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опасных зон и дополнительных условий;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4. Назначение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конструкции дорог;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5. Расчет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объемов работ и необходимых ресурсов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При разработке схемы движения автотранспорта максимально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используют существующие и проектируемые дороги.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79512" y="3366864"/>
            <a:ext cx="871296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Построечные дороги должны быть кольцевыми, на тупиковых подъездах устраивают разъездные и разворотные площадки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При трассировке дорог следует соблюдать минимальные расстояния: между дорогой и складом 0,5-1 м; между дорогой и подкрановыми путями 6,5-12,5 м; между дорогой и забором не менее 1,5 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 стройгенплане условными знаками и надписями должны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четко отмечены въезды (выезды) транспорта, направление движения, развороты, разъезды, стоянки при разгрузке транспорта. Все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 элементы должны иметь привязочные размеры.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580112" y="188640"/>
          <a:ext cx="3384376" cy="2804160"/>
        </p:xfrm>
        <a:graphic>
          <a:graphicData uri="http://schemas.openxmlformats.org/drawingml/2006/table">
            <a:tbl>
              <a:tblPr/>
              <a:tblGrid>
                <a:gridCol w="3384376"/>
              </a:tblGrid>
              <a:tr h="2736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местах стоянок транспортных средств под разгрузкой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ширине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проезжей части 3,5 м следует уширить дорогу за счет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создания дополнительной площадки шириной 3 м и длиной 30-40м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4036" name="Picture 4" descr="C:\Users\Svetlana\Desktop\стройгенплан\Безымянныйпп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514975" cy="2695575"/>
          </a:xfrm>
          <a:prstGeom prst="rect">
            <a:avLst/>
          </a:prstGeom>
          <a:noFill/>
        </p:spPr>
      </p:pic>
      <p:pic>
        <p:nvPicPr>
          <p:cNvPr id="44037" name="Picture 5" descr="C:\Users\Svetlana\Desktop\стройгенплан\Безымянныйппп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9575"/>
            <a:ext cx="4733925" cy="2638425"/>
          </a:xfrm>
          <a:prstGeom prst="rect">
            <a:avLst/>
          </a:prstGeom>
          <a:noFill/>
        </p:spPr>
      </p:pic>
      <p:pic>
        <p:nvPicPr>
          <p:cNvPr id="44039" name="Picture 7" descr="C:\Users\Svetlana\Desktop\стройгенплан\дорога ушире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24944"/>
            <a:ext cx="6667500" cy="1323975"/>
          </a:xfrm>
          <a:prstGeom prst="rect">
            <a:avLst/>
          </a:prstGeom>
          <a:noFill/>
        </p:spPr>
      </p:pic>
      <p:pic>
        <p:nvPicPr>
          <p:cNvPr id="44040" name="Picture 8" descr="C:\Users\Svetlana\Desktop\стройгенплан\дорога разре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149080"/>
            <a:ext cx="5508104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8424936" cy="473656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Цель: Изучить общие принципы проектирования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стройгенлана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Задача: Поэтапное изучение раздела 3.2 Организация строительного  производства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План: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ОБЩИЕ ПОЛОЖЕНИЯ ПО ПРОЕКТИРОВАНИЮ СТРОИТЕЛЬНЫХ ГЕНЕРАЛЬНЫХ ПЛАНОВ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ПОРЯДОК ПРОЕКТИРОВАНИЯ СТРОЙГЕНПЛАНОВ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ВИДЫ, СОСТАВ И СОДЕРЖАНИЕ СТРОЙГЕНПЛАНОВ В СОСТАВЕ ПОС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ВЫБОР И ОБОСНОВАНИЕ МОНТАЖНОГО МЕХАНИЗМА, ПРИВЯЗКА МОНТАЖНОГО МЕХАНИЗМА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Svetlana\Desktop\стройгенплан\20160501232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3501007"/>
          </a:xfrm>
          <a:prstGeom prst="rect">
            <a:avLst/>
          </a:prstGeom>
          <a:noFill/>
        </p:spPr>
      </p:pic>
      <p:pic>
        <p:nvPicPr>
          <p:cNvPr id="45060" name="Picture 4" descr="C:\Users\Svetlana\Desktop\стройгенплан\1445550616_14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12803" cy="2708920"/>
          </a:xfrm>
          <a:prstGeom prst="rect">
            <a:avLst/>
          </a:prstGeom>
          <a:noFill/>
        </p:spPr>
      </p:pic>
      <p:pic>
        <p:nvPicPr>
          <p:cNvPr id="45061" name="Picture 5" descr="C:\Users\Svetlana\Desktop\стройгенплан\189168239_w640_h640_232238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501009"/>
            <a:ext cx="5076056" cy="3356992"/>
          </a:xfrm>
          <a:prstGeom prst="rect">
            <a:avLst/>
          </a:prstGeom>
          <a:noFill/>
        </p:spPr>
      </p:pic>
      <p:pic>
        <p:nvPicPr>
          <p:cNvPr id="45062" name="Picture 6" descr="C:\Users\Svetlana\Desktop\стройгенплан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08920"/>
            <a:ext cx="4103440" cy="2448273"/>
          </a:xfrm>
          <a:prstGeom prst="rect">
            <a:avLst/>
          </a:prstGeom>
          <a:noFill/>
        </p:spPr>
      </p:pic>
      <p:pic>
        <p:nvPicPr>
          <p:cNvPr id="45063" name="Picture 7" descr="C:\Users\Svetlana\Desktop\стройгенплан\livnevaya-kanalizaciya-snip-3-400x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92588"/>
            <a:ext cx="4133528" cy="2065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C:\Users\Svetlana\Desktop\стройгенплан\услов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816424" cy="6858000"/>
          </a:xfrm>
          <a:prstGeom prst="rect">
            <a:avLst/>
          </a:prstGeom>
          <a:noFill/>
        </p:spPr>
      </p:pic>
      <p:pic>
        <p:nvPicPr>
          <p:cNvPr id="46084" name="Picture 4" descr="C:\Users\Svetlana\Desktop\стройгенплан\эксплика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48680"/>
            <a:ext cx="4876800" cy="501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Svetlana\Desktop\стройгенплан\огражд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9"/>
            <a:ext cx="5760640" cy="417646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4581129"/>
          <a:ext cx="8208912" cy="1962912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1872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Длина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панелей должна быть 1,2; 1,6; 2,0 м. 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разреженных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панелях ограждений (кроме сетчатых) расстояние в свету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между деталями заполнения полотна панелей должно быть в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пределах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80-100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мм.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Защитный козырек должен устанавливаться по верху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ограждения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подъемом к горизонту под углом 200 в сторону тротуара или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проезжей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части. Панели козырька должны обеспечивать перекрытие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тротуара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выходить за его край (со стороны движения транспорта) на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50-100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мм.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28184" y="260648"/>
            <a:ext cx="273630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Высота панелей должна быть:</a:t>
            </a:r>
            <a:endParaRPr lang="ru-RU" sz="16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Защитно-охранных (с козырьком и без козырька) ограждений</a:t>
            </a:r>
            <a:r>
              <a:rPr lang="ru-RU" sz="1600" dirty="0" smtClean="0">
                <a:ea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территорий строительных площадок - 2,0 м;</a:t>
            </a:r>
            <a:endParaRPr lang="ru-RU" sz="16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Защитных (без козырька) ограждений - 1,6 м, с козырьком - 2,0 м;</a:t>
            </a:r>
            <a:endParaRPr lang="ru-RU" sz="16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Защитные ограждения участков работ - 1,2 м;</a:t>
            </a:r>
            <a:endParaRPr lang="ru-RU" sz="1600" dirty="0" smtClean="0"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Svetlana\Desktop\стройгенплан\shema-ustanovki-v-kolodtse-pozharnogo-gidranta-i-podklyucheniya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99991" cy="3622458"/>
          </a:xfrm>
          <a:prstGeom prst="rect">
            <a:avLst/>
          </a:prstGeom>
          <a:noFill/>
        </p:spPr>
      </p:pic>
      <p:pic>
        <p:nvPicPr>
          <p:cNvPr id="48131" name="Picture 3" descr="C:\Users\Svetlana\Desktop\стройгенплан\171_1549209bc1ab2bd59246f9cb8b3d46d1a3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"/>
            <a:ext cx="4499992" cy="35010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645024"/>
            <a:ext cx="4283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Пожарный гидрант расстояние: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Максимум 2-2,5м от дороги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 2 гидрантами 75-125 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здания не менее 5 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2" name="Picture 4" descr="C:\Users\Svetlana\Desktop\стройгенплан\загруженно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2143125" cy="2143125"/>
          </a:xfrm>
          <a:prstGeom prst="rect">
            <a:avLst/>
          </a:prstGeom>
          <a:noFill/>
        </p:spPr>
      </p:pic>
      <p:pic>
        <p:nvPicPr>
          <p:cNvPr id="48133" name="Picture 5" descr="C:\Users\Svetlana\Desktop\стройгенплан\-объекта строительст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229200"/>
            <a:ext cx="1951037" cy="1463675"/>
          </a:xfrm>
          <a:prstGeom prst="rect">
            <a:avLst/>
          </a:prstGeom>
          <a:noFill/>
        </p:spPr>
      </p:pic>
      <p:pic>
        <p:nvPicPr>
          <p:cNvPr id="48134" name="Picture 6" descr="C:\Users\Svetlana\Desktop\стройгенплан\2.4_Russian_road_sig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645024"/>
            <a:ext cx="1792791" cy="1584176"/>
          </a:xfrm>
          <a:prstGeom prst="rect">
            <a:avLst/>
          </a:prstGeom>
          <a:noFill/>
        </p:spPr>
      </p:pic>
      <p:pic>
        <p:nvPicPr>
          <p:cNvPr id="1026" name="Picture 2" descr="C:\Users\Svetlana\Desktop\стройгенплан\загруженно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7148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C:\Users\Svetlana\Desktop\стройгенплан\генпл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829175" cy="4486275"/>
          </a:xfrm>
          <a:prstGeom prst="rect">
            <a:avLst/>
          </a:prstGeom>
          <a:noFill/>
        </p:spPr>
      </p:pic>
      <p:pic>
        <p:nvPicPr>
          <p:cNvPr id="49156" name="Picture 4" descr="C:\Users\Svetlana\Desktop\стройгенплан\стройгенпл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237" y="0"/>
            <a:ext cx="4475763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lana\Desktop\ОС стройгенплан-Лист Г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880" y="188640"/>
            <a:ext cx="7938120" cy="6345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41497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Контрольные вопросы: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Виды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стройгенпланов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Состав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стройгенплана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Последовательность проектирования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стройгенплана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Размещение монтажных механизмов на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стройгеплане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Михайлов А.Ю. Организация строительства.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Стройгенплан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[Электронный ресурс]/ Михайлов А.Ю.— Электрон. текстовые данные.— Москва: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Инфра-Инженерия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2021.— 172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.— Режим доступа: http://www.iprbookshop.ru/51729.html.— ЭБС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IPRbooks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Плешивцев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 Технология возведения зданий и сооружений [Электронный ресурс]: учебное пособие/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Плешивцев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А.А.— Электрон. текстовые данные.— Саратов: Ай Пи Ар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2020.— 443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.— Режим доступа: http://www.iprbookshop.ru/89247.html.— ЭБС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IPRbooks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78488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1.ОБЩИЕ ПОЛОЖЕНИЯ ПО ПРОЕКТИРОВАНИЮ СТРОИТЕЛЬНЫХ ГЕНЕРАЛЬНЫХ ПЛАНОВ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Строительным генеральным планом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(СГП) называется план площадки строительства, отображающий состав и взаимоувязку трех основных групп размещенных на ней объектов -- существующих, включая сносимые и переносимые, возводимых, постоянных и временных, и объектов строительного хозяйства, создающий условия для полной и своевременной реализации принятой организации и технологии строительного производства, нормированного обслуживания работающих, выполнения требований по экономии материально-технических и топливно-энергетических ресурсов, соблюдение требований безопасности труда, пожарной безопасности, охрана окружающей среды, гигиенических требований.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Состав стройгенпланов регламентируется СНиП 3.01.01.85* «Организация строительного производства».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разработке СГП в составе ПОС решается прежде всего задачи по обеспечению строительства всего задачи по обеспечению строительства всего комплекса, всей строительной площадки, а на СГП в составе ППР --- одного объекта, этапа или вида работ. Это обуславливает различие в степени детализации и точности расчетов при проектировании общеплощадочного и объектного стройгенпланов, определяемых заданием на их разработку и зависят от сложности объекта строительства, природно-климатических и инженерно-геологических условий территории и района строительства.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5733256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Графическая часть выполняется обычно в масштабе (1:500, 1:1000, 1:2000, 1:5000).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Svetlana\Desktop\Раздел4 ОС_21_05_14 Layout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1961"/>
            <a:ext cx="6408712" cy="6556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Проектирование СГП следует вести на основе следующих принципов: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Стройгенплан является частью комплексной документации по организации строительства, поэтому его решения должны быть увязаны с остальными разделами проекта ( ПОС, ППР), в том числе с последовательностью в материально-технических и энергетических ресурсах, рабочих кадрах, жилье и социально-бытовом обслуживании, временных зданиях и сооружениях, условиями сохранения окружающей среды, мероприятиями по охране труда;</a:t>
            </a:r>
          </a:p>
          <a:p>
            <a:pPr marL="342900" indent="-3429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Временные здания, сооружения и установки( кроме мобильных) располагают на территориях, не предназначенных под застройку до конца строительства;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Перевозка грузов на строительной площадке, особенно массовых, крупногабаритных, особо тяжелых, должна осуществляться, как правило, без применения промежуточных погрузочно-разгрузочных работ, целесообразность промежуточных складов необходимо подвергать тщательному анализу;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СГП должен обеспечивать выполнение нормативных требований по бытовому обслуживанию работающих на строительной площадке, по охране труда, технике безопасности и охране окружающей природной среды;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0"/>
            <a:ext cx="82089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ПОРЯДОК ПРОЕКТИРОВАНИЯ СТРОЙГЕНПЛАНОВ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Рекомендуется придерживаться следующего порядка проектирования строительного генерального плана: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топографическом плане обозначаются границы территории строительства (строительной площадки);</a:t>
            </a:r>
          </a:p>
          <a:p>
            <a:pPr marL="342900" indent="-342900" algn="just">
              <a:buAutoNum type="arabicParenR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наносят существующие и проектируемые постоянные здания, сооружения и установки, включая транспортные коммуникации и инженерные сети;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размещают основные монтажные краны, строительные машины и устройства, площадки для укрупненной сборки и складирование строительных конструкций и технологического оборудование;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разрабатывается схема перевозок строительных грузов и технологического оборудования с обоснованием параметров и конструкций дорог;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5) определяют места размещения временных подсобно-вспомогательных и обслуживающих зданий, сооружений, установок и их комплексов, а также временных устройств, коммуникаций и сетей с указанием точек подключения их к действующим системам;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6) приводят основные специальные сооружения, приспособления и устройства, обусловленные природно-климатическими, инженерно-геологическими и организационно-технологическими особенностями строительства;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7) определяют технико-экономические показатели СГП.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ГОСТ Р 21.1101-2013 Система проектной документации для строительства (СПДС). Основные требования к проектной и рабочей документации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11560" y="332656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7715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Минтруда России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01.06.2015 г. № 336н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утверждении Правил по охране труда в строительстве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00808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Сто 43.29.19 условные обозначения изображаемые на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стройгенплане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0608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РД-11-06-2007 "Методические рекомендации о порядке разработки проектов производства работ грузоподъемными машинами и технологических карт погрузочно-разгрузочных работ"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92494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 СП 48.13330.2011 Организация строительства. Актуализированная редакция СНиП 12-01-2004 (с Изменением N 1)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01008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 СНиП 12-01-2004 «Организация строительства»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17693"/>
            <a:ext cx="88924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ВИДЫ, СОСТАВ И СОДЕРЖАНИЕ СТРОЙГЕНПЛАНОВ В СОСТАВЕ ПОС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состав ПОС включается СГП комплекса для подготовительного и основного периода строительства с расположением: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1. Постоянных зданий и сооружений; мест размещения временных, в том числе мобильных (инвентарных) зданий и сооружений;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2. Постоянных и временных  автомобильных дорог и других путей для транспортирования оборудования ( в том числе тяжеловесного и крупногабаритного), конструкций, материалов и изделий;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3. Путей для перемещения кранов большой грузоподъемности;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4. Инженерных сетей;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5. Мест подключения временных инженерных коммуникаций (сетей) к действующим сетям с указанием источников обеспечения площадки электроэнергией, водой, теплом, паром;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складских площадок;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6. Основных монтажных кранов и других строительных машин, механизированных установок;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7. Существующих и подлежащих сносу зданий и сооружений.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8. Объекты, необходимость устройства которых обусловлена специфическими особенностями организации строительных площадок при реконструкции и техническом перевооружении предприятий,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ИСХОДНЫМИ ДАННЫМИ ПРИ РАЗРАБОТКЕ СГП В ПОС ЯВЛЯЮТСЯ: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Генеральный план объекта ( комплекса объектов);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Материалы топографических, гидрогеологических изысканий;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Данные об использовании источников энергетическими ресурсами и водой, а также о состоянии и возможности использования существующих инженерных сетей и коммуникаций;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Сведения об условиях обеспечения строителей санитарно-бытовым обслуживанием и питанием, жильем, коммунальными и культурно-бытовым обслуживанием;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Наличие производственной базы у строительной организации, возможностях и условиях ее использования;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Календарный план строительства, организационно-технологические схемы возведения основных объектов;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Ведомости потребности в основных видах ресурсов с распределением по календарным периодам строительства в целом и на основные здания и сооружения;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Расчеты потребности в мобильных ( инвентарных) и временных подсобно-вспомогательных и обслуживающих зданиях, сооружениях и установках, с указанием принятых проектов;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Требования и условия по охране окружающей среды;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Перечень специальных вспомогательных сооружений, приспособлений, устройств и установок, включая сложные временные сооружения и сети.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798</TotalTime>
  <Words>1353</Words>
  <Application>Microsoft Office PowerPoint</Application>
  <PresentationFormat>Экран (4:3)</PresentationFormat>
  <Paragraphs>152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Обычная</vt:lpstr>
      <vt:lpstr>МДК 01.02 Проект производства работ Лекция –конспект урока №56 Тема 3.2 Организация строительного производства Тема урока: Строительный генеральный план для специальности 08.02.01 «Строительство и эксплуатация зданий и сооружений»  Разработал преподаватель Гамзина И.В.</vt:lpstr>
      <vt:lpstr>                                                                         Цель: Изучить общие принципы проектирования стройгенлана Задача: Поэтапное изучение раздела 3.2 Организация строительного  производства План: 1. ОБЩИЕ ПОЛОЖЕНИЯ ПО ПРОЕКТИРОВАНИЮ СТРОИТЕЛЬНЫХ ГЕНЕРАЛЬНЫХ ПЛАНОВ 2. ПОРЯДОК ПРОЕКТИРОВАНИЯ СТРОЙГЕНПЛАНОВ 3. ВИДЫ, СОСТАВ И СОДЕРЖАНИЕ СТРОЙГЕНПЛАНОВ В СОСТАВЕ ПОС 4. ВЫБОР И ОБОСНОВАНИЕ МОНТАЖНОГО МЕХАНИЗМА, ПРИВЯЗКА МОНТАЖНОГО МЕХАНИЗМА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Контрольные вопросы: 1. Виды стройгенпланов 2. Состав стройгенплана 3. Последовательность проектирования стройгенплана 4. Размещение монтажных механизмов на стройгеплане  Литература:  1. Михайлов А.Ю. Организация строительства. Стройгенплан [Электронный ресурс]/ Михайлов А.Ю.— Электрон. текстовые данные.— Москва: Инфра-Инженерия, 2021.— 172 c.— Режим доступа: http://www.iprbookshop.ru/51729.html.— ЭБС «IPRbooks»  2. Плешивцев А.А. Технология возведения зданий и сооружений [Электронный ресурс]: учебное пособие/ Плешивцев А.А.— Электрон. текстовые данные.— Саратов: Ай Пи Ар Медиа, 2020.— 443 c.— Режим доступа: http://www.iprbookshop.ru/89247.html.— ЭБС «IPRbooks»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СТРОИТЕЛЬНОЙ ПЛОЩАДКИ</dc:title>
  <dc:creator>Svetlana</dc:creator>
  <cp:lastModifiedBy>avanesyan</cp:lastModifiedBy>
  <cp:revision>87</cp:revision>
  <dcterms:created xsi:type="dcterms:W3CDTF">2017-10-24T13:29:21Z</dcterms:created>
  <dcterms:modified xsi:type="dcterms:W3CDTF">2022-12-09T05:49:29Z</dcterms:modified>
</cp:coreProperties>
</file>