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8" r:id="rId11"/>
    <p:sldId id="297" r:id="rId12"/>
    <p:sldId id="265" r:id="rId13"/>
    <p:sldId id="266" r:id="rId14"/>
    <p:sldId id="267" r:id="rId15"/>
    <p:sldId id="269" r:id="rId16"/>
    <p:sldId id="270" r:id="rId17"/>
    <p:sldId id="271" r:id="rId18"/>
    <p:sldId id="272" r:id="rId19"/>
    <p:sldId id="273" r:id="rId20"/>
    <p:sldId id="274" r:id="rId21"/>
    <p:sldId id="275" r:id="rId22"/>
    <p:sldId id="276" r:id="rId23"/>
    <p:sldId id="278" r:id="rId24"/>
    <p:sldId id="277"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Marker Felt"/>
      </a:defRPr>
    </a:lvl1pPr>
    <a:lvl2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Marker Felt"/>
      </a:defRPr>
    </a:lvl2pPr>
    <a:lvl3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Marker Felt"/>
      </a:defRPr>
    </a:lvl3pPr>
    <a:lvl4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Marker Felt"/>
      </a:defRPr>
    </a:lvl4pPr>
    <a:lvl5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Marker Felt"/>
      </a:defRPr>
    </a:lvl5pPr>
    <a:lvl6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Marker Felt"/>
      </a:defRPr>
    </a:lvl6pPr>
    <a:lvl7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Marker Felt"/>
      </a:defRPr>
    </a:lvl7pPr>
    <a:lvl8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Marker Felt"/>
      </a:defRPr>
    </a:lvl8pPr>
    <a:lvl9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Marker Felt"/>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000000">
              <a:alpha val="2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879BBB"/>
          </a:solidFill>
        </a:fill>
      </a:tcStyle>
    </a:firstCol>
    <a:la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879BBB"/>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off" i="off">
        <a:fontRef idx="minor">
          <a:srgbClr val="FFFFFF"/>
        </a:fontRef>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82A2F"/>
        </a:fontRef>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DEDEDF">
              <a:alpha val="19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off" i="off">
        <a:fontRef idx="minor">
          <a:srgbClr val="FFFFFF"/>
        </a:fontRef>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630" y="-96"/>
      </p:cViewPr>
      <p:guideLst>
        <p:guide orient="horz" pos="4320"/>
        <p:guide pos="76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11" name="Текст заголовка"/>
          <p:cNvSpPr txBox="1">
            <a:spLocks noGrp="1"/>
          </p:cNvSpPr>
          <p:nvPr>
            <p:ph type="title"/>
          </p:nvPr>
        </p:nvSpPr>
        <p:spPr>
          <a:xfrm>
            <a:off x="1778000" y="3657600"/>
            <a:ext cx="20828000" cy="3568700"/>
          </a:xfrm>
          <a:prstGeom prst="rect">
            <a:avLst/>
          </a:prstGeom>
        </p:spPr>
        <p:txBody>
          <a:bodyPr anchor="b"/>
          <a:lstStyle/>
          <a:p>
            <a:r>
              <a:t>Текст заголовка</a:t>
            </a:r>
          </a:p>
        </p:txBody>
      </p:sp>
      <p:sp>
        <p:nvSpPr>
          <p:cNvPr id="12" name="Уровень текста 1…"/>
          <p:cNvSpPr txBox="1">
            <a:spLocks noGrp="1"/>
          </p:cNvSpPr>
          <p:nvPr>
            <p:ph type="body" sz="quarter" idx="1"/>
          </p:nvPr>
        </p:nvSpPr>
        <p:spPr>
          <a:xfrm>
            <a:off x="1778000" y="7327900"/>
            <a:ext cx="20828000" cy="1892300"/>
          </a:xfrm>
          <a:prstGeom prst="rect">
            <a:avLst/>
          </a:prstGeom>
        </p:spPr>
        <p:txBody>
          <a:bodyPr anchor="t"/>
          <a:lstStyle>
            <a:lvl1pPr marL="0" indent="0" algn="ctr">
              <a:spcBef>
                <a:spcPts val="0"/>
              </a:spcBef>
              <a:buSzTx/>
              <a:buNone/>
              <a:defRPr sz="4800"/>
            </a:lvl1pPr>
            <a:lvl2pPr marL="0" indent="0" algn="ctr">
              <a:spcBef>
                <a:spcPts val="0"/>
              </a:spcBef>
              <a:buSzTx/>
              <a:buNone/>
              <a:defRPr sz="4800"/>
            </a:lvl2pPr>
            <a:lvl3pPr marL="0" indent="0" algn="ctr">
              <a:spcBef>
                <a:spcPts val="0"/>
              </a:spcBef>
              <a:buSzTx/>
              <a:buNone/>
              <a:defRPr sz="4800"/>
            </a:lvl3pPr>
            <a:lvl4pPr marL="0" indent="0" algn="ctr">
              <a:spcBef>
                <a:spcPts val="0"/>
              </a:spcBef>
              <a:buSzTx/>
              <a:buNone/>
              <a:defRPr sz="4800"/>
            </a:lvl4pPr>
            <a:lvl5pPr marL="0" indent="0" algn="ctr">
              <a:spcBef>
                <a:spcPts val="0"/>
              </a:spcBef>
              <a:buSzTx/>
              <a:buNone/>
              <a:defRPr sz="4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3"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Цитата">
    <p:spTree>
      <p:nvGrpSpPr>
        <p:cNvPr id="1" name=""/>
        <p:cNvGrpSpPr/>
        <p:nvPr/>
      </p:nvGrpSpPr>
      <p:grpSpPr>
        <a:xfrm>
          <a:off x="0" y="0"/>
          <a:ext cx="0" cy="0"/>
          <a:chOff x="0" y="0"/>
          <a:chExt cx="0" cy="0"/>
        </a:xfrm>
      </p:grpSpPr>
      <p:sp>
        <p:nvSpPr>
          <p:cNvPr id="93" name="«Место ввода цитаты»."/>
          <p:cNvSpPr txBox="1">
            <a:spLocks noGrp="1"/>
          </p:cNvSpPr>
          <p:nvPr>
            <p:ph type="body" sz="quarter" idx="21"/>
          </p:nvPr>
        </p:nvSpPr>
        <p:spPr>
          <a:xfrm>
            <a:off x="2374900" y="6407150"/>
            <a:ext cx="19621500" cy="939800"/>
          </a:xfrm>
          <a:prstGeom prst="rect">
            <a:avLst/>
          </a:prstGeom>
        </p:spPr>
        <p:txBody>
          <a:bodyPr>
            <a:spAutoFit/>
          </a:bodyPr>
          <a:lstStyle>
            <a:lvl1pPr marL="0" indent="0" algn="ctr">
              <a:spcBef>
                <a:spcPts val="3400"/>
              </a:spcBef>
              <a:buSzTx/>
              <a:buNone/>
              <a:defRPr sz="5200"/>
            </a:lvl1pPr>
          </a:lstStyle>
          <a:p>
            <a:r>
              <a:t>«Место ввода цитаты».</a:t>
            </a:r>
          </a:p>
        </p:txBody>
      </p:sp>
      <p:sp>
        <p:nvSpPr>
          <p:cNvPr id="94" name="— Иван Арсентьев"/>
          <p:cNvSpPr txBox="1">
            <a:spLocks noGrp="1"/>
          </p:cNvSpPr>
          <p:nvPr>
            <p:ph type="body" sz="quarter" idx="22"/>
          </p:nvPr>
        </p:nvSpPr>
        <p:spPr>
          <a:xfrm>
            <a:off x="2374900" y="8966200"/>
            <a:ext cx="19621500" cy="711200"/>
          </a:xfrm>
          <a:prstGeom prst="rect">
            <a:avLst/>
          </a:prstGeom>
        </p:spPr>
        <p:txBody>
          <a:bodyPr anchor="t">
            <a:spAutoFit/>
          </a:bodyPr>
          <a:lstStyle>
            <a:lvl1pPr marL="0" indent="0" algn="ctr">
              <a:spcBef>
                <a:spcPts val="0"/>
              </a:spcBef>
              <a:buSzTx/>
              <a:buNone/>
              <a:defRPr sz="3200"/>
            </a:lvl1pPr>
          </a:lstStyle>
          <a:p>
            <a:r>
              <a:t>— Иван Арсентьев</a:t>
            </a:r>
          </a:p>
        </p:txBody>
      </p:sp>
      <p:sp>
        <p:nvSpPr>
          <p:cNvPr id="95"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Фото">
    <p:spTree>
      <p:nvGrpSpPr>
        <p:cNvPr id="1" name=""/>
        <p:cNvGrpSpPr/>
        <p:nvPr/>
      </p:nvGrpSpPr>
      <p:grpSpPr>
        <a:xfrm>
          <a:off x="0" y="0"/>
          <a:ext cx="0" cy="0"/>
          <a:chOff x="0" y="0"/>
          <a:chExt cx="0" cy="0"/>
        </a:xfrm>
      </p:grpSpPr>
      <p:sp>
        <p:nvSpPr>
          <p:cNvPr id="102" name="Крупный план гусеницы данаиды-монарха на частично съеденном листке"/>
          <p:cNvSpPr>
            <a:spLocks noGrp="1"/>
          </p:cNvSpPr>
          <p:nvPr>
            <p:ph type="pic" idx="21"/>
          </p:nvPr>
        </p:nvSpPr>
        <p:spPr>
          <a:xfrm>
            <a:off x="2247" y="-939800"/>
            <a:ext cx="24384005" cy="16827500"/>
          </a:xfrm>
          <a:prstGeom prst="rect">
            <a:avLst/>
          </a:prstGeom>
          <a:ln w="88900"/>
        </p:spPr>
        <p:txBody>
          <a:bodyPr lIns="91439" tIns="45719" rIns="91439" bIns="45719" anchor="t">
            <a:noAutofit/>
          </a:bodyPr>
          <a:lstStyle/>
          <a:p>
            <a:endParaRPr/>
          </a:p>
        </p:txBody>
      </p:sp>
      <p:sp>
        <p:nvSpPr>
          <p:cNvPr id="103"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Пустой">
    <p:spTree>
      <p:nvGrpSpPr>
        <p:cNvPr id="1" name=""/>
        <p:cNvGrpSpPr/>
        <p:nvPr/>
      </p:nvGrpSpPr>
      <p:grpSpPr>
        <a:xfrm>
          <a:off x="0" y="0"/>
          <a:ext cx="0" cy="0"/>
          <a:chOff x="0" y="0"/>
          <a:chExt cx="0" cy="0"/>
        </a:xfrm>
      </p:grpSpPr>
      <p:sp>
        <p:nvSpPr>
          <p:cNvPr id="110"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spTree>
      <p:nvGrpSpPr>
        <p:cNvPr id="1" name=""/>
        <p:cNvGrpSpPr/>
        <p:nvPr/>
      </p:nvGrpSpPr>
      <p:grpSpPr>
        <a:xfrm>
          <a:off x="0" y="0"/>
          <a:ext cx="0" cy="0"/>
          <a:chOff x="0" y="0"/>
          <a:chExt cx="0" cy="0"/>
        </a:xfrm>
      </p:grpSpPr>
      <p:sp>
        <p:nvSpPr>
          <p:cNvPr id="20" name="Крупный план гусеницы данаиды-монарха на частично съеденном листке"/>
          <p:cNvSpPr>
            <a:spLocks noGrp="1"/>
          </p:cNvSpPr>
          <p:nvPr>
            <p:ph type="pic" idx="21"/>
          </p:nvPr>
        </p:nvSpPr>
        <p:spPr>
          <a:xfrm>
            <a:off x="889000" y="-1625600"/>
            <a:ext cx="20332700" cy="14109700"/>
          </a:xfrm>
          <a:prstGeom prst="rect">
            <a:avLst/>
          </a:prstGeom>
          <a:ln w="9525">
            <a:round/>
          </a:ln>
        </p:spPr>
        <p:txBody>
          <a:bodyPr lIns="91439" tIns="45719" rIns="91439" bIns="45719" anchor="t">
            <a:noAutofit/>
          </a:bodyPr>
          <a:lstStyle/>
          <a:p>
            <a:endParaRPr/>
          </a:p>
        </p:txBody>
      </p:sp>
      <p:sp>
        <p:nvSpPr>
          <p:cNvPr id="21" name="Текст заголовка"/>
          <p:cNvSpPr txBox="1">
            <a:spLocks noGrp="1"/>
          </p:cNvSpPr>
          <p:nvPr>
            <p:ph type="title"/>
          </p:nvPr>
        </p:nvSpPr>
        <p:spPr>
          <a:xfrm>
            <a:off x="1778000" y="9550400"/>
            <a:ext cx="20828000" cy="2120900"/>
          </a:xfrm>
          <a:prstGeom prst="rect">
            <a:avLst/>
          </a:prstGeom>
        </p:spPr>
        <p:txBody>
          <a:bodyPr/>
          <a:lstStyle/>
          <a:p>
            <a:r>
              <a:t>Текст заголовка</a:t>
            </a:r>
          </a:p>
        </p:txBody>
      </p:sp>
      <p:sp>
        <p:nvSpPr>
          <p:cNvPr id="22" name="Уровень текста 1…"/>
          <p:cNvSpPr txBox="1">
            <a:spLocks noGrp="1"/>
          </p:cNvSpPr>
          <p:nvPr>
            <p:ph type="body" sz="quarter" idx="1"/>
          </p:nvPr>
        </p:nvSpPr>
        <p:spPr>
          <a:xfrm>
            <a:off x="1778000" y="11785600"/>
            <a:ext cx="20828000" cy="1346200"/>
          </a:xfrm>
          <a:prstGeom prst="rect">
            <a:avLst/>
          </a:prstGeom>
        </p:spPr>
        <p:txBody>
          <a:bodyPr anchor="t"/>
          <a:lstStyle>
            <a:lvl1pPr marL="0" indent="0" algn="ctr">
              <a:spcBef>
                <a:spcPts val="0"/>
              </a:spcBef>
              <a:buSzTx/>
              <a:buNone/>
              <a:defRPr sz="4800"/>
            </a:lvl1pPr>
            <a:lvl2pPr marL="0" indent="0" algn="ctr">
              <a:spcBef>
                <a:spcPts val="0"/>
              </a:spcBef>
              <a:buSzTx/>
              <a:buNone/>
              <a:defRPr sz="4800"/>
            </a:lvl2pPr>
            <a:lvl3pPr marL="0" indent="0" algn="ctr">
              <a:spcBef>
                <a:spcPts val="0"/>
              </a:spcBef>
              <a:buSzTx/>
              <a:buNone/>
              <a:defRPr sz="4800"/>
            </a:lvl3pPr>
            <a:lvl4pPr marL="0" indent="0" algn="ctr">
              <a:spcBef>
                <a:spcPts val="0"/>
              </a:spcBef>
              <a:buSzTx/>
              <a:buNone/>
              <a:defRPr sz="4800"/>
            </a:lvl4pPr>
            <a:lvl5pPr marL="0" indent="0" algn="ctr">
              <a:spcBef>
                <a:spcPts val="0"/>
              </a:spcBef>
              <a:buSzTx/>
              <a:buNone/>
              <a:defRPr sz="4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3"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spTree>
      <p:nvGrpSpPr>
        <p:cNvPr id="1" name=""/>
        <p:cNvGrpSpPr/>
        <p:nvPr/>
      </p:nvGrpSpPr>
      <p:grpSpPr>
        <a:xfrm>
          <a:off x="0" y="0"/>
          <a:ext cx="0" cy="0"/>
          <a:chOff x="0" y="0"/>
          <a:chExt cx="0" cy="0"/>
        </a:xfrm>
      </p:grpSpPr>
      <p:sp>
        <p:nvSpPr>
          <p:cNvPr id="30" name="Текст заголовка"/>
          <p:cNvSpPr txBox="1">
            <a:spLocks noGrp="1"/>
          </p:cNvSpPr>
          <p:nvPr>
            <p:ph type="title"/>
          </p:nvPr>
        </p:nvSpPr>
        <p:spPr>
          <a:xfrm>
            <a:off x="1778000" y="5067300"/>
            <a:ext cx="20828000" cy="3568700"/>
          </a:xfrm>
          <a:prstGeom prst="rect">
            <a:avLst/>
          </a:prstGeom>
        </p:spPr>
        <p:txBody>
          <a:bodyPr/>
          <a:lstStyle/>
          <a:p>
            <a:r>
              <a:t>Текст заголовка</a:t>
            </a:r>
          </a:p>
        </p:txBody>
      </p:sp>
      <p:sp>
        <p:nvSpPr>
          <p:cNvPr id="31"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spTree>
      <p:nvGrpSpPr>
        <p:cNvPr id="1" name=""/>
        <p:cNvGrpSpPr/>
        <p:nvPr/>
      </p:nvGrpSpPr>
      <p:grpSpPr>
        <a:xfrm>
          <a:off x="0" y="0"/>
          <a:ext cx="0" cy="0"/>
          <a:chOff x="0" y="0"/>
          <a:chExt cx="0" cy="0"/>
        </a:xfrm>
      </p:grpSpPr>
      <p:sp>
        <p:nvSpPr>
          <p:cNvPr id="38" name="Крупный план гусеницы данаиды-монарха на частично съеденном листке"/>
          <p:cNvSpPr>
            <a:spLocks noGrp="1"/>
          </p:cNvSpPr>
          <p:nvPr>
            <p:ph type="pic" idx="21"/>
          </p:nvPr>
        </p:nvSpPr>
        <p:spPr>
          <a:xfrm>
            <a:off x="7785100" y="114300"/>
            <a:ext cx="17195800" cy="11866894"/>
          </a:xfrm>
          <a:prstGeom prst="rect">
            <a:avLst/>
          </a:prstGeom>
          <a:ln w="9525">
            <a:round/>
          </a:ln>
        </p:spPr>
        <p:txBody>
          <a:bodyPr lIns="91439" tIns="45719" rIns="91439" bIns="45719" anchor="t">
            <a:noAutofit/>
          </a:bodyPr>
          <a:lstStyle/>
          <a:p>
            <a:endParaRPr/>
          </a:p>
        </p:txBody>
      </p:sp>
      <p:sp>
        <p:nvSpPr>
          <p:cNvPr id="39" name="Текст заголовка"/>
          <p:cNvSpPr txBox="1">
            <a:spLocks noGrp="1"/>
          </p:cNvSpPr>
          <p:nvPr>
            <p:ph type="title"/>
          </p:nvPr>
        </p:nvSpPr>
        <p:spPr>
          <a:xfrm>
            <a:off x="1574800" y="1854200"/>
            <a:ext cx="10858500" cy="4826000"/>
          </a:xfrm>
          <a:prstGeom prst="rect">
            <a:avLst/>
          </a:prstGeom>
        </p:spPr>
        <p:txBody>
          <a:bodyPr anchor="b"/>
          <a:lstStyle/>
          <a:p>
            <a:r>
              <a:t>Текст заголовка</a:t>
            </a:r>
          </a:p>
        </p:txBody>
      </p:sp>
      <p:sp>
        <p:nvSpPr>
          <p:cNvPr id="40" name="Уровень текста 1…"/>
          <p:cNvSpPr txBox="1">
            <a:spLocks noGrp="1"/>
          </p:cNvSpPr>
          <p:nvPr>
            <p:ph type="body" sz="quarter" idx="1"/>
          </p:nvPr>
        </p:nvSpPr>
        <p:spPr>
          <a:xfrm>
            <a:off x="1574800" y="6692900"/>
            <a:ext cx="10858500" cy="5067300"/>
          </a:xfrm>
          <a:prstGeom prst="rect">
            <a:avLst/>
          </a:prstGeom>
        </p:spPr>
        <p:txBody>
          <a:bodyPr anchor="t"/>
          <a:lstStyle>
            <a:lvl1pPr marL="0" indent="0" algn="ctr">
              <a:spcBef>
                <a:spcPts val="0"/>
              </a:spcBef>
              <a:buSzTx/>
              <a:buNone/>
              <a:defRPr sz="4800"/>
            </a:lvl1pPr>
            <a:lvl2pPr marL="0" indent="0" algn="ctr">
              <a:spcBef>
                <a:spcPts val="0"/>
              </a:spcBef>
              <a:buSzTx/>
              <a:buNone/>
              <a:defRPr sz="4800"/>
            </a:lvl2pPr>
            <a:lvl3pPr marL="0" indent="0" algn="ctr">
              <a:spcBef>
                <a:spcPts val="0"/>
              </a:spcBef>
              <a:buSzTx/>
              <a:buNone/>
              <a:defRPr sz="4800"/>
            </a:lvl3pPr>
            <a:lvl4pPr marL="0" indent="0" algn="ctr">
              <a:spcBef>
                <a:spcPts val="0"/>
              </a:spcBef>
              <a:buSzTx/>
              <a:buNone/>
              <a:defRPr sz="4800"/>
            </a:lvl4pPr>
            <a:lvl5pPr marL="0" indent="0" algn="ctr">
              <a:spcBef>
                <a:spcPts val="0"/>
              </a:spcBef>
              <a:buSzTx/>
              <a:buNone/>
              <a:defRPr sz="4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1"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 сверху">
    <p:spTree>
      <p:nvGrpSpPr>
        <p:cNvPr id="1" name=""/>
        <p:cNvGrpSpPr/>
        <p:nvPr/>
      </p:nvGrpSpPr>
      <p:grpSpPr>
        <a:xfrm>
          <a:off x="0" y="0"/>
          <a:ext cx="0" cy="0"/>
          <a:chOff x="0" y="0"/>
          <a:chExt cx="0" cy="0"/>
        </a:xfrm>
      </p:grpSpPr>
      <p:sp>
        <p:nvSpPr>
          <p:cNvPr id="48" name="Текст заголовка"/>
          <p:cNvSpPr txBox="1">
            <a:spLocks noGrp="1"/>
          </p:cNvSpPr>
          <p:nvPr>
            <p:ph type="title"/>
          </p:nvPr>
        </p:nvSpPr>
        <p:spPr>
          <a:prstGeom prst="rect">
            <a:avLst/>
          </a:prstGeom>
        </p:spPr>
        <p:txBody>
          <a:bodyPr/>
          <a:lstStyle/>
          <a:p>
            <a:r>
              <a:t>Текст заголовка</a:t>
            </a:r>
          </a:p>
        </p:txBody>
      </p:sp>
      <p:sp>
        <p:nvSpPr>
          <p:cNvPr id="49"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и пункты">
    <p:spTree>
      <p:nvGrpSpPr>
        <p:cNvPr id="1" name=""/>
        <p:cNvGrpSpPr/>
        <p:nvPr/>
      </p:nvGrpSpPr>
      <p:grpSpPr>
        <a:xfrm>
          <a:off x="0" y="0"/>
          <a:ext cx="0" cy="0"/>
          <a:chOff x="0" y="0"/>
          <a:chExt cx="0" cy="0"/>
        </a:xfrm>
      </p:grpSpPr>
      <p:sp>
        <p:nvSpPr>
          <p:cNvPr id="56" name="Текст заголовка"/>
          <p:cNvSpPr txBox="1">
            <a:spLocks noGrp="1"/>
          </p:cNvSpPr>
          <p:nvPr>
            <p:ph type="title"/>
          </p:nvPr>
        </p:nvSpPr>
        <p:spPr>
          <a:prstGeom prst="rect">
            <a:avLst/>
          </a:prstGeom>
        </p:spPr>
        <p:txBody>
          <a:bodyPr/>
          <a:lstStyle/>
          <a:p>
            <a:r>
              <a:t>Текст заголовка</a:t>
            </a:r>
          </a:p>
        </p:txBody>
      </p:sp>
      <p:sp>
        <p:nvSpPr>
          <p:cNvPr id="57" name="Уровень текста 1…"/>
          <p:cNvSpPr txBox="1">
            <a:spLocks noGrp="1"/>
          </p:cNvSpPr>
          <p:nvPr>
            <p:ph type="body" idx="1"/>
          </p:nvPr>
        </p:nvSpPr>
        <p:spPr>
          <a:xfrm>
            <a:off x="1778000" y="3898900"/>
            <a:ext cx="20828000" cy="80391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8"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Заголовок, пункты и фото">
    <p:spTree>
      <p:nvGrpSpPr>
        <p:cNvPr id="1" name=""/>
        <p:cNvGrpSpPr/>
        <p:nvPr/>
      </p:nvGrpSpPr>
      <p:grpSpPr>
        <a:xfrm>
          <a:off x="0" y="0"/>
          <a:ext cx="0" cy="0"/>
          <a:chOff x="0" y="0"/>
          <a:chExt cx="0" cy="0"/>
        </a:xfrm>
      </p:grpSpPr>
      <p:sp>
        <p:nvSpPr>
          <p:cNvPr id="65" name="Крупный план гусеницы данаиды-монарха на частично съеденном листке"/>
          <p:cNvSpPr>
            <a:spLocks noGrp="1"/>
          </p:cNvSpPr>
          <p:nvPr>
            <p:ph type="pic" sz="half" idx="21"/>
          </p:nvPr>
        </p:nvSpPr>
        <p:spPr>
          <a:xfrm>
            <a:off x="10629900" y="3136398"/>
            <a:ext cx="13843000" cy="9553114"/>
          </a:xfrm>
          <a:prstGeom prst="rect">
            <a:avLst/>
          </a:prstGeom>
          <a:ln w="9525">
            <a:round/>
          </a:ln>
        </p:spPr>
        <p:txBody>
          <a:bodyPr lIns="91439" tIns="45719" rIns="91439" bIns="45719" anchor="t">
            <a:noAutofit/>
          </a:bodyPr>
          <a:lstStyle/>
          <a:p>
            <a:endParaRPr/>
          </a:p>
        </p:txBody>
      </p:sp>
      <p:sp>
        <p:nvSpPr>
          <p:cNvPr id="66" name="Текст заголовка"/>
          <p:cNvSpPr txBox="1">
            <a:spLocks noGrp="1"/>
          </p:cNvSpPr>
          <p:nvPr>
            <p:ph type="title"/>
          </p:nvPr>
        </p:nvSpPr>
        <p:spPr>
          <a:xfrm>
            <a:off x="1778000" y="952500"/>
            <a:ext cx="20828000" cy="2286000"/>
          </a:xfrm>
          <a:prstGeom prst="rect">
            <a:avLst/>
          </a:prstGeom>
        </p:spPr>
        <p:txBody>
          <a:bodyPr/>
          <a:lstStyle/>
          <a:p>
            <a:r>
              <a:t>Текст заголовка</a:t>
            </a:r>
          </a:p>
        </p:txBody>
      </p:sp>
      <p:sp>
        <p:nvSpPr>
          <p:cNvPr id="67" name="Уровень текста 1…"/>
          <p:cNvSpPr txBox="1">
            <a:spLocks noGrp="1"/>
          </p:cNvSpPr>
          <p:nvPr>
            <p:ph type="body" sz="half" idx="1"/>
          </p:nvPr>
        </p:nvSpPr>
        <p:spPr>
          <a:xfrm>
            <a:off x="1778000" y="3378200"/>
            <a:ext cx="10007600" cy="9118600"/>
          </a:xfrm>
          <a:prstGeom prst="rect">
            <a:avLst/>
          </a:prstGeom>
        </p:spPr>
        <p:txBody>
          <a:bodyPr/>
          <a:lstStyle>
            <a:lvl1pPr marL="660399" indent="-660399">
              <a:spcBef>
                <a:spcPts val="3200"/>
              </a:spcBef>
              <a:buBlip>
                <a:blip r:embed="rId2"/>
              </a:buBlip>
              <a:defRPr sz="4400"/>
            </a:lvl1pPr>
            <a:lvl2pPr marL="1320800" indent="-660400">
              <a:spcBef>
                <a:spcPts val="3200"/>
              </a:spcBef>
              <a:buBlip>
                <a:blip r:embed="rId2"/>
              </a:buBlip>
              <a:defRPr sz="4400"/>
            </a:lvl2pPr>
            <a:lvl3pPr marL="1981200" indent="-660400">
              <a:spcBef>
                <a:spcPts val="3200"/>
              </a:spcBef>
              <a:buBlip>
                <a:blip r:embed="rId2"/>
              </a:buBlip>
              <a:defRPr sz="4400"/>
            </a:lvl3pPr>
            <a:lvl4pPr marL="2641600" indent="-660400">
              <a:spcBef>
                <a:spcPts val="3200"/>
              </a:spcBef>
              <a:buBlip>
                <a:blip r:embed="rId2"/>
              </a:buBlip>
              <a:defRPr sz="4400"/>
            </a:lvl4pPr>
            <a:lvl5pPr marL="3302000" indent="-660400">
              <a:spcBef>
                <a:spcPts val="3200"/>
              </a:spcBef>
              <a:buBlip>
                <a:blip r:embed="rId2"/>
              </a:buBlip>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68" name="Номер слайда"/>
          <p:cNvSpPr txBox="1">
            <a:spLocks noGrp="1"/>
          </p:cNvSpPr>
          <p:nvPr>
            <p:ph type="sldNum" sz="quarter" idx="2"/>
          </p:nvPr>
        </p:nvSpPr>
        <p:spPr>
          <a:xfrm>
            <a:off x="12038030" y="13144499"/>
            <a:ext cx="461773" cy="431801"/>
          </a:xfrm>
          <a:prstGeom prst="rect">
            <a:avLst/>
          </a:prstGeom>
        </p:spPr>
        <p:txBody>
          <a:bodyPr/>
          <a:lstStyle>
            <a:lvl1pPr algn="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Пункты">
    <p:spTree>
      <p:nvGrpSpPr>
        <p:cNvPr id="1" name=""/>
        <p:cNvGrpSpPr/>
        <p:nvPr/>
      </p:nvGrpSpPr>
      <p:grpSpPr>
        <a:xfrm>
          <a:off x="0" y="0"/>
          <a:ext cx="0" cy="0"/>
          <a:chOff x="0" y="0"/>
          <a:chExt cx="0" cy="0"/>
        </a:xfrm>
      </p:grpSpPr>
      <p:sp>
        <p:nvSpPr>
          <p:cNvPr id="75" name="Уровень текста 1…"/>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6"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Фото (3 шт.)">
    <p:spTree>
      <p:nvGrpSpPr>
        <p:cNvPr id="1" name=""/>
        <p:cNvGrpSpPr/>
        <p:nvPr/>
      </p:nvGrpSpPr>
      <p:grpSpPr>
        <a:xfrm>
          <a:off x="0" y="0"/>
          <a:ext cx="0" cy="0"/>
          <a:chOff x="0" y="0"/>
          <a:chExt cx="0" cy="0"/>
        </a:xfrm>
      </p:grpSpPr>
      <p:sp>
        <p:nvSpPr>
          <p:cNvPr id="83" name="Вертикальное фото бабочки на зелёном листке"/>
          <p:cNvSpPr>
            <a:spLocks noGrp="1"/>
          </p:cNvSpPr>
          <p:nvPr>
            <p:ph type="pic" sz="quarter" idx="21"/>
          </p:nvPr>
        </p:nvSpPr>
        <p:spPr>
          <a:xfrm>
            <a:off x="15327675" y="6674745"/>
            <a:ext cx="8902514" cy="5912435"/>
          </a:xfrm>
          <a:prstGeom prst="rect">
            <a:avLst/>
          </a:prstGeom>
          <a:ln w="9525">
            <a:round/>
          </a:ln>
        </p:spPr>
        <p:txBody>
          <a:bodyPr lIns="91439" tIns="45719" rIns="91439" bIns="45719" anchor="t">
            <a:noAutofit/>
          </a:bodyPr>
          <a:lstStyle/>
          <a:p>
            <a:endParaRPr/>
          </a:p>
        </p:txBody>
      </p:sp>
      <p:sp>
        <p:nvSpPr>
          <p:cNvPr id="84" name="Крупный план оранжевой бабочки, сидящей на руке человека в траве"/>
          <p:cNvSpPr>
            <a:spLocks noGrp="1"/>
          </p:cNvSpPr>
          <p:nvPr>
            <p:ph type="pic" sz="half" idx="22"/>
          </p:nvPr>
        </p:nvSpPr>
        <p:spPr>
          <a:xfrm rot="21600000">
            <a:off x="15779078" y="-2308725"/>
            <a:ext cx="7408334" cy="9423401"/>
          </a:xfrm>
          <a:prstGeom prst="rect">
            <a:avLst/>
          </a:prstGeom>
          <a:ln w="9525">
            <a:round/>
          </a:ln>
        </p:spPr>
        <p:txBody>
          <a:bodyPr lIns="91439" tIns="45719" rIns="91439" bIns="45719" anchor="t">
            <a:noAutofit/>
          </a:bodyPr>
          <a:lstStyle/>
          <a:p>
            <a:endParaRPr/>
          </a:p>
        </p:txBody>
      </p:sp>
      <p:sp>
        <p:nvSpPr>
          <p:cNvPr id="85" name="Крупный план гусеницы данаиды-монарха на частично съеденном листке"/>
          <p:cNvSpPr>
            <a:spLocks noGrp="1"/>
          </p:cNvSpPr>
          <p:nvPr>
            <p:ph type="pic" idx="23"/>
          </p:nvPr>
        </p:nvSpPr>
        <p:spPr>
          <a:xfrm rot="21600000">
            <a:off x="-3606800" y="-1397000"/>
            <a:ext cx="22745700" cy="15786101"/>
          </a:xfrm>
          <a:prstGeom prst="rect">
            <a:avLst/>
          </a:prstGeom>
          <a:ln w="9525">
            <a:round/>
          </a:ln>
        </p:spPr>
        <p:txBody>
          <a:bodyPr lIns="91439" tIns="45719" rIns="91439" bIns="45719" anchor="t">
            <a:noAutofit/>
          </a:bodyPr>
          <a:lstStyle/>
          <a:p>
            <a:endParaRPr/>
          </a:p>
        </p:txBody>
      </p:sp>
      <p:sp>
        <p:nvSpPr>
          <p:cNvPr id="86"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cstate="print"/>
          <a:srcRect/>
          <a:stretch>
            <a:fillRect/>
          </a:stretch>
        </a:blipFill>
        <a:effectLst/>
      </p:bgPr>
    </p:bg>
    <p:spTree>
      <p:nvGrpSpPr>
        <p:cNvPr id="1" name=""/>
        <p:cNvGrpSpPr/>
        <p:nvPr/>
      </p:nvGrpSpPr>
      <p:grpSpPr>
        <a:xfrm>
          <a:off x="0" y="0"/>
          <a:ext cx="0" cy="0"/>
          <a:chOff x="0" y="0"/>
          <a:chExt cx="0" cy="0"/>
        </a:xfrm>
      </p:grpSpPr>
      <p:sp>
        <p:nvSpPr>
          <p:cNvPr id="2" name="Уровень текста 1…"/>
          <p:cNvSpPr txBox="1">
            <a:spLocks noGrp="1"/>
          </p:cNvSpPr>
          <p:nvPr>
            <p:ph type="body" idx="1"/>
          </p:nvPr>
        </p:nvSpPr>
        <p:spPr>
          <a:xfrm>
            <a:off x="1778000" y="1498600"/>
            <a:ext cx="20828000" cy="10718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 name="Текст заголовка"/>
          <p:cNvSpPr txBox="1">
            <a:spLocks noGrp="1"/>
          </p:cNvSpPr>
          <p:nvPr>
            <p:ph type="title"/>
          </p:nvPr>
        </p:nvSpPr>
        <p:spPr>
          <a:xfrm>
            <a:off x="1778000" y="355600"/>
            <a:ext cx="20828000" cy="349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Текст заголовка</a:t>
            </a:r>
          </a:p>
        </p:txBody>
      </p:sp>
      <p:sp>
        <p:nvSpPr>
          <p:cNvPr id="4" name="Номер слайда"/>
          <p:cNvSpPr txBox="1">
            <a:spLocks noGrp="1"/>
          </p:cNvSpPr>
          <p:nvPr>
            <p:ph type="sldNum" sz="quarter" idx="2"/>
          </p:nvPr>
        </p:nvSpPr>
        <p:spPr>
          <a:xfrm>
            <a:off x="11960233" y="13144499"/>
            <a:ext cx="461773" cy="431801"/>
          </a:xfrm>
          <a:prstGeom prst="rect">
            <a:avLst/>
          </a:prstGeom>
          <a:ln w="12700">
            <a:miter lim="400000"/>
          </a:ln>
        </p:spPr>
        <p:txBody>
          <a:bodyPr wrap="none" lIns="50800" tIns="50800" rIns="50800" bIns="50800" anchor="b">
            <a:spAutoFit/>
          </a:bodyPr>
          <a:lstStyle>
            <a:lvl1pPr>
              <a:defRPr sz="2400"/>
            </a:lvl1pPr>
          </a:lstStyle>
          <a:p>
            <a:fld id="{86CB4B4D-7CA3-9044-876B-883B54F8677D}" type="slidenum">
              <a:rPr/>
              <a:pPr/>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Marker Felt"/>
        </a:defRPr>
      </a:lvl1pPr>
      <a:lvl2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Marker Felt"/>
        </a:defRPr>
      </a:lvl2pPr>
      <a:lvl3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Marker Felt"/>
        </a:defRPr>
      </a:lvl3pPr>
      <a:lvl4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Marker Felt"/>
        </a:defRPr>
      </a:lvl4pPr>
      <a:lvl5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Marker Felt"/>
        </a:defRPr>
      </a:lvl5pPr>
      <a:lvl6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Marker Felt"/>
        </a:defRPr>
      </a:lvl6pPr>
      <a:lvl7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Marker Felt"/>
        </a:defRPr>
      </a:lvl7pPr>
      <a:lvl8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Marker Felt"/>
        </a:defRPr>
      </a:lvl8pPr>
      <a:lvl9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Marker Felt"/>
        </a:defRPr>
      </a:lvl9pPr>
    </p:titleStyle>
    <p:bodyStyle>
      <a:lvl1pPr marL="762000" marR="0" indent="-762000" algn="l" defTabSz="647700" rtl="0" latinLnBrk="0">
        <a:lnSpc>
          <a:spcPct val="100000"/>
        </a:lnSpc>
        <a:spcBef>
          <a:spcPts val="5100"/>
        </a:spcBef>
        <a:spcAft>
          <a:spcPts val="0"/>
        </a:spcAft>
        <a:buClrTx/>
        <a:buSzPct val="43000"/>
        <a:buFontTx/>
        <a:buBlip>
          <a:blip r:embed="rId15"/>
        </a:buBlip>
        <a:tabLst/>
        <a:defRPr sz="5000" b="0" i="0" u="none" strike="noStrike" cap="none" spc="0" baseline="0">
          <a:solidFill>
            <a:srgbClr val="FFFFFF"/>
          </a:solidFill>
          <a:uFillTx/>
          <a:latin typeface="+mn-lt"/>
          <a:ea typeface="+mn-ea"/>
          <a:cs typeface="+mn-cs"/>
          <a:sym typeface="Marker Felt"/>
        </a:defRPr>
      </a:lvl1pPr>
      <a:lvl2pPr marL="1524000" marR="0" indent="-762000" algn="l" defTabSz="647700" rtl="0" latinLnBrk="0">
        <a:lnSpc>
          <a:spcPct val="100000"/>
        </a:lnSpc>
        <a:spcBef>
          <a:spcPts val="5100"/>
        </a:spcBef>
        <a:spcAft>
          <a:spcPts val="0"/>
        </a:spcAft>
        <a:buClrTx/>
        <a:buSzPct val="43000"/>
        <a:buFontTx/>
        <a:buBlip>
          <a:blip r:embed="rId15"/>
        </a:buBlip>
        <a:tabLst/>
        <a:defRPr sz="5000" b="0" i="0" u="none" strike="noStrike" cap="none" spc="0" baseline="0">
          <a:solidFill>
            <a:srgbClr val="FFFFFF"/>
          </a:solidFill>
          <a:uFillTx/>
          <a:latin typeface="+mn-lt"/>
          <a:ea typeface="+mn-ea"/>
          <a:cs typeface="+mn-cs"/>
          <a:sym typeface="Marker Felt"/>
        </a:defRPr>
      </a:lvl2pPr>
      <a:lvl3pPr marL="2286000" marR="0" indent="-762000" algn="l" defTabSz="647700" rtl="0" latinLnBrk="0">
        <a:lnSpc>
          <a:spcPct val="100000"/>
        </a:lnSpc>
        <a:spcBef>
          <a:spcPts val="5100"/>
        </a:spcBef>
        <a:spcAft>
          <a:spcPts val="0"/>
        </a:spcAft>
        <a:buClrTx/>
        <a:buSzPct val="43000"/>
        <a:buFontTx/>
        <a:buBlip>
          <a:blip r:embed="rId15"/>
        </a:buBlip>
        <a:tabLst/>
        <a:defRPr sz="5000" b="0" i="0" u="none" strike="noStrike" cap="none" spc="0" baseline="0">
          <a:solidFill>
            <a:srgbClr val="FFFFFF"/>
          </a:solidFill>
          <a:uFillTx/>
          <a:latin typeface="+mn-lt"/>
          <a:ea typeface="+mn-ea"/>
          <a:cs typeface="+mn-cs"/>
          <a:sym typeface="Marker Felt"/>
        </a:defRPr>
      </a:lvl3pPr>
      <a:lvl4pPr marL="3048000" marR="0" indent="-762000" algn="l" defTabSz="647700" rtl="0" latinLnBrk="0">
        <a:lnSpc>
          <a:spcPct val="100000"/>
        </a:lnSpc>
        <a:spcBef>
          <a:spcPts val="5100"/>
        </a:spcBef>
        <a:spcAft>
          <a:spcPts val="0"/>
        </a:spcAft>
        <a:buClrTx/>
        <a:buSzPct val="43000"/>
        <a:buFontTx/>
        <a:buBlip>
          <a:blip r:embed="rId15"/>
        </a:buBlip>
        <a:tabLst/>
        <a:defRPr sz="5000" b="0" i="0" u="none" strike="noStrike" cap="none" spc="0" baseline="0">
          <a:solidFill>
            <a:srgbClr val="FFFFFF"/>
          </a:solidFill>
          <a:uFillTx/>
          <a:latin typeface="+mn-lt"/>
          <a:ea typeface="+mn-ea"/>
          <a:cs typeface="+mn-cs"/>
          <a:sym typeface="Marker Felt"/>
        </a:defRPr>
      </a:lvl4pPr>
      <a:lvl5pPr marL="3810000" marR="0" indent="-762000" algn="l" defTabSz="647700" rtl="0" latinLnBrk="0">
        <a:lnSpc>
          <a:spcPct val="100000"/>
        </a:lnSpc>
        <a:spcBef>
          <a:spcPts val="5100"/>
        </a:spcBef>
        <a:spcAft>
          <a:spcPts val="0"/>
        </a:spcAft>
        <a:buClrTx/>
        <a:buSzPct val="43000"/>
        <a:buFontTx/>
        <a:buBlip>
          <a:blip r:embed="rId15"/>
        </a:buBlip>
        <a:tabLst/>
        <a:defRPr sz="5000" b="0" i="0" u="none" strike="noStrike" cap="none" spc="0" baseline="0">
          <a:solidFill>
            <a:srgbClr val="FFFFFF"/>
          </a:solidFill>
          <a:uFillTx/>
          <a:latin typeface="+mn-lt"/>
          <a:ea typeface="+mn-ea"/>
          <a:cs typeface="+mn-cs"/>
          <a:sym typeface="Marker Felt"/>
        </a:defRPr>
      </a:lvl5pPr>
      <a:lvl6pPr marL="4572000" marR="0" indent="-762000" algn="l" defTabSz="647700" rtl="0" latinLnBrk="0">
        <a:lnSpc>
          <a:spcPct val="100000"/>
        </a:lnSpc>
        <a:spcBef>
          <a:spcPts val="5100"/>
        </a:spcBef>
        <a:spcAft>
          <a:spcPts val="0"/>
        </a:spcAft>
        <a:buClrTx/>
        <a:buSzPct val="43000"/>
        <a:buFontTx/>
        <a:buBlip>
          <a:blip r:embed="rId15"/>
        </a:buBlip>
        <a:tabLst/>
        <a:defRPr sz="5000" b="0" i="0" u="none" strike="noStrike" cap="none" spc="0" baseline="0">
          <a:solidFill>
            <a:srgbClr val="FFFFFF"/>
          </a:solidFill>
          <a:uFillTx/>
          <a:latin typeface="+mn-lt"/>
          <a:ea typeface="+mn-ea"/>
          <a:cs typeface="+mn-cs"/>
          <a:sym typeface="Marker Felt"/>
        </a:defRPr>
      </a:lvl6pPr>
      <a:lvl7pPr marL="5334000" marR="0" indent="-762000" algn="l" defTabSz="647700" rtl="0" latinLnBrk="0">
        <a:lnSpc>
          <a:spcPct val="100000"/>
        </a:lnSpc>
        <a:spcBef>
          <a:spcPts val="5100"/>
        </a:spcBef>
        <a:spcAft>
          <a:spcPts val="0"/>
        </a:spcAft>
        <a:buClrTx/>
        <a:buSzPct val="43000"/>
        <a:buFontTx/>
        <a:buBlip>
          <a:blip r:embed="rId15"/>
        </a:buBlip>
        <a:tabLst/>
        <a:defRPr sz="5000" b="0" i="0" u="none" strike="noStrike" cap="none" spc="0" baseline="0">
          <a:solidFill>
            <a:srgbClr val="FFFFFF"/>
          </a:solidFill>
          <a:uFillTx/>
          <a:latin typeface="+mn-lt"/>
          <a:ea typeface="+mn-ea"/>
          <a:cs typeface="+mn-cs"/>
          <a:sym typeface="Marker Felt"/>
        </a:defRPr>
      </a:lvl7pPr>
      <a:lvl8pPr marL="6096000" marR="0" indent="-762000" algn="l" defTabSz="647700" rtl="0" latinLnBrk="0">
        <a:lnSpc>
          <a:spcPct val="100000"/>
        </a:lnSpc>
        <a:spcBef>
          <a:spcPts val="5100"/>
        </a:spcBef>
        <a:spcAft>
          <a:spcPts val="0"/>
        </a:spcAft>
        <a:buClrTx/>
        <a:buSzPct val="43000"/>
        <a:buFontTx/>
        <a:buBlip>
          <a:blip r:embed="rId15"/>
        </a:buBlip>
        <a:tabLst/>
        <a:defRPr sz="5000" b="0" i="0" u="none" strike="noStrike" cap="none" spc="0" baseline="0">
          <a:solidFill>
            <a:srgbClr val="FFFFFF"/>
          </a:solidFill>
          <a:uFillTx/>
          <a:latin typeface="+mn-lt"/>
          <a:ea typeface="+mn-ea"/>
          <a:cs typeface="+mn-cs"/>
          <a:sym typeface="Marker Felt"/>
        </a:defRPr>
      </a:lvl8pPr>
      <a:lvl9pPr marL="6858000" marR="0" indent="-762000" algn="l" defTabSz="647700" rtl="0" latinLnBrk="0">
        <a:lnSpc>
          <a:spcPct val="100000"/>
        </a:lnSpc>
        <a:spcBef>
          <a:spcPts val="5100"/>
        </a:spcBef>
        <a:spcAft>
          <a:spcPts val="0"/>
        </a:spcAft>
        <a:buClrTx/>
        <a:buSzPct val="43000"/>
        <a:buFontTx/>
        <a:buBlip>
          <a:blip r:embed="rId15"/>
        </a:buBlip>
        <a:tabLst/>
        <a:defRPr sz="5000" b="0" i="0" u="none" strike="noStrike" cap="none" spc="0" baseline="0">
          <a:solidFill>
            <a:srgbClr val="FFFFFF"/>
          </a:solidFill>
          <a:uFillTx/>
          <a:latin typeface="+mn-lt"/>
          <a:ea typeface="+mn-ea"/>
          <a:cs typeface="+mn-cs"/>
          <a:sym typeface="Marker Felt"/>
        </a:defRPr>
      </a:lvl9pPr>
    </p:bodyStyle>
    <p:otherStyle>
      <a:lvl1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Marker Felt"/>
        </a:defRPr>
      </a:lvl1pPr>
      <a:lvl2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Marker Felt"/>
        </a:defRPr>
      </a:lvl2pPr>
      <a:lvl3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Marker Felt"/>
        </a:defRPr>
      </a:lvl3pPr>
      <a:lvl4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Marker Felt"/>
        </a:defRPr>
      </a:lvl4pPr>
      <a:lvl5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Marker Felt"/>
        </a:defRPr>
      </a:lvl5pPr>
      <a:lvl6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Marker Felt"/>
        </a:defRPr>
      </a:lvl6pPr>
      <a:lvl7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Marker Felt"/>
        </a:defRPr>
      </a:lvl7pPr>
      <a:lvl8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Marker Felt"/>
        </a:defRPr>
      </a:lvl8pPr>
      <a:lvl9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Marker Fel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Своя Игра»"/>
          <p:cNvSpPr txBox="1">
            <a:spLocks noGrp="1"/>
          </p:cNvSpPr>
          <p:nvPr>
            <p:ph type="ctrTitle"/>
          </p:nvPr>
        </p:nvSpPr>
        <p:spPr>
          <a:xfrm>
            <a:off x="1777999" y="4141664"/>
            <a:ext cx="20828001" cy="3568701"/>
          </a:xfrm>
          <a:prstGeom prst="rect">
            <a:avLst/>
          </a:prstGeom>
        </p:spPr>
        <p:txBody>
          <a:bodyPr>
            <a:noAutofit/>
          </a:bodyPr>
          <a:lstStyle>
            <a:lvl1pPr>
              <a:defRPr sz="15900"/>
            </a:lvl1pPr>
          </a:lstStyle>
          <a:p>
            <a:r>
              <a:rPr lang="ru-RU" sz="9900" dirty="0"/>
              <a:t>Подходы к понятию информации и измерению информации</a:t>
            </a:r>
            <a:endParaRPr sz="9900" dirty="0"/>
          </a:p>
        </p:txBody>
      </p:sp>
      <p:sp>
        <p:nvSpPr>
          <p:cNvPr id="120" name="Сотникова Е.В. 2022"/>
          <p:cNvSpPr txBox="1">
            <a:spLocks noGrp="1"/>
          </p:cNvSpPr>
          <p:nvPr>
            <p:ph type="subTitle" sz="quarter" idx="1"/>
          </p:nvPr>
        </p:nvSpPr>
        <p:spPr>
          <a:xfrm>
            <a:off x="1777999" y="11730051"/>
            <a:ext cx="20828001" cy="1539435"/>
          </a:xfrm>
          <a:prstGeom prst="rect">
            <a:avLst/>
          </a:prstGeom>
        </p:spPr>
        <p:txBody>
          <a:bodyPr>
            <a:normAutofit lnSpcReduction="10000"/>
          </a:bodyPr>
          <a:lstStyle/>
          <a:p>
            <a:r>
              <a:rPr dirty="0"/>
              <a:t>Сотникова Е.В.</a:t>
            </a:r>
            <a:br>
              <a:rPr dirty="0"/>
            </a:br>
            <a:r>
              <a:rPr dirty="0"/>
              <a:t>2022</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1 вопрос"/>
          <p:cNvSpPr txBox="1"/>
          <p:nvPr/>
        </p:nvSpPr>
        <p:spPr>
          <a:xfrm>
            <a:off x="12140671" y="886469"/>
            <a:ext cx="102657"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endParaRPr dirty="0"/>
          </a:p>
        </p:txBody>
      </p:sp>
      <p:sp>
        <p:nvSpPr>
          <p:cNvPr id="123" name="Главное устройство персонального компьютера, мозг компьютера?"/>
          <p:cNvSpPr txBox="1"/>
          <p:nvPr/>
        </p:nvSpPr>
        <p:spPr>
          <a:xfrm>
            <a:off x="12140672" y="6191151"/>
            <a:ext cx="10265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lvl1pPr>
          </a:lstStyle>
          <a:p>
            <a:endParaRPr dirty="0"/>
          </a:p>
        </p:txBody>
      </p:sp>
      <p:sp>
        <p:nvSpPr>
          <p:cNvPr id="2" name="Прямоугольник 1">
            <a:extLst>
              <a:ext uri="{FF2B5EF4-FFF2-40B4-BE49-F238E27FC236}">
                <a16:creationId xmlns:a16="http://schemas.microsoft.com/office/drawing/2014/main" xmlns="" id="{387A11AC-15A3-4073-932B-E2E5B59913F2}"/>
              </a:ext>
            </a:extLst>
          </p:cNvPr>
          <p:cNvSpPr/>
          <p:nvPr/>
        </p:nvSpPr>
        <p:spPr>
          <a:xfrm>
            <a:off x="1077685" y="1405225"/>
            <a:ext cx="21451057" cy="10248960"/>
          </a:xfrm>
          <a:prstGeom prst="rect">
            <a:avLst/>
          </a:prstGeom>
        </p:spPr>
        <p:txBody>
          <a:bodyPr wrap="square">
            <a:spAutoFit/>
          </a:bodyPr>
          <a:lstStyle/>
          <a:p>
            <a:pPr algn="l"/>
            <a:r>
              <a:rPr lang="ru-RU" sz="4400" dirty="0">
                <a:solidFill>
                  <a:srgbClr val="92D050"/>
                </a:solidFill>
              </a:rPr>
              <a:t>Римская система счисления </a:t>
            </a:r>
            <a:r>
              <a:rPr lang="ru-RU" sz="4400" dirty="0"/>
              <a:t>- непозиционная система счисления, в которой для записи чисел используются буквы латинского алфавита:</a:t>
            </a:r>
          </a:p>
          <a:p>
            <a:pPr algn="l"/>
            <a:r>
              <a:rPr lang="ru-RU" sz="4400" dirty="0"/>
              <a:t> 1 - I, 5 - V, 10 - X, 50 - L, 100 - C, 500 - D и 1000 - M. </a:t>
            </a:r>
          </a:p>
          <a:p>
            <a:pPr algn="l"/>
            <a:endParaRPr lang="ru-RU" sz="4400" dirty="0"/>
          </a:p>
          <a:p>
            <a:pPr algn="l"/>
            <a:r>
              <a:rPr lang="ru-RU" sz="4400" dirty="0"/>
              <a:t>Для правильной записи больших чисел римскими цифрами необходимо сначала записать число тысяч, затем сотен, затем десятков и, наконец, единиц. Натуральные числа записываются при помощи повторения этих цифр. При этом, если большая цифра стоит перед меньшей, то они добавляются </a:t>
            </a:r>
            <a:r>
              <a:rPr lang="ru-RU" sz="4400" dirty="0">
                <a:solidFill>
                  <a:srgbClr val="92D050"/>
                </a:solidFill>
              </a:rPr>
              <a:t>(принцип сложения)</a:t>
            </a:r>
            <a:r>
              <a:rPr lang="ru-RU" sz="4400" dirty="0"/>
              <a:t>, если же меньшая – перед большей, то меньшая вычитается из большей </a:t>
            </a:r>
            <a:r>
              <a:rPr lang="ru-RU" sz="4400" dirty="0">
                <a:solidFill>
                  <a:srgbClr val="92D050"/>
                </a:solidFill>
              </a:rPr>
              <a:t>(принцип вычитания)</a:t>
            </a:r>
            <a:r>
              <a:rPr lang="ru-RU" sz="4400" dirty="0"/>
              <a:t>. Последнее правило применяется только во избежание четырехкратного повторения одной цифры. Например, I, Х, С ставятся соответственно перед Х, С, М для обозначения 9, 90, 900 или перед V, L, D для обозначения 4, 40, 400. </a:t>
            </a:r>
          </a:p>
          <a:p>
            <a:pPr algn="l"/>
            <a:endParaRPr lang="ru-RU" sz="4400" dirty="0"/>
          </a:p>
          <a:p>
            <a:pPr algn="l"/>
            <a:r>
              <a:rPr lang="ru-RU" sz="4400" dirty="0"/>
              <a:t>Например, VI = 5 + 1 = 6, IV = 5 - 1 = 4 (вместо IIII); XIX = 10 + 10 – 1 = 19 (вместо XVIIII), XL = 50 - 10 = 40 (вместо XXXX).</a:t>
            </a:r>
          </a:p>
        </p:txBody>
      </p:sp>
    </p:spTree>
    <p:extLst>
      <p:ext uri="{BB962C8B-B14F-4D97-AF65-F5344CB8AC3E}">
        <p14:creationId xmlns:p14="http://schemas.microsoft.com/office/powerpoint/2010/main" xmlns="" val="384787444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1 вопрос"/>
          <p:cNvSpPr txBox="1"/>
          <p:nvPr/>
        </p:nvSpPr>
        <p:spPr>
          <a:xfrm>
            <a:off x="12140671" y="886469"/>
            <a:ext cx="102657"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endParaRPr dirty="0"/>
          </a:p>
        </p:txBody>
      </p:sp>
      <p:sp>
        <p:nvSpPr>
          <p:cNvPr id="123" name="Главное устройство персонального компьютера, мозг компьютера?"/>
          <p:cNvSpPr txBox="1"/>
          <p:nvPr/>
        </p:nvSpPr>
        <p:spPr>
          <a:xfrm>
            <a:off x="12140672" y="6191151"/>
            <a:ext cx="10265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lvl1pPr>
          </a:lstStyle>
          <a:p>
            <a:endParaRPr dirty="0"/>
          </a:p>
        </p:txBody>
      </p:sp>
      <p:pic>
        <p:nvPicPr>
          <p:cNvPr id="5" name="Picture 2">
            <a:extLst>
              <a:ext uri="{FF2B5EF4-FFF2-40B4-BE49-F238E27FC236}">
                <a16:creationId xmlns:a16="http://schemas.microsoft.com/office/drawing/2014/main" xmlns="" id="{3ADB6B51-1783-4F64-9EBB-A5F4E16CB3C8}"/>
              </a:ext>
            </a:extLst>
          </p:cNvPr>
          <p:cNvPicPr>
            <a:picLocks noChangeAspect="1" noChangeArrowheads="1"/>
          </p:cNvPicPr>
          <p:nvPr/>
        </p:nvPicPr>
        <p:blipFill>
          <a:blip r:embed="rId2" cstate="print"/>
          <a:srcRect/>
          <a:stretch>
            <a:fillRect/>
          </a:stretch>
        </p:blipFill>
        <p:spPr bwMode="auto">
          <a:xfrm>
            <a:off x="1260638" y="1347521"/>
            <a:ext cx="21965380" cy="11020957"/>
          </a:xfrm>
          <a:prstGeom prst="rect">
            <a:avLst/>
          </a:prstGeom>
          <a:noFill/>
          <a:ln w="9525">
            <a:noFill/>
            <a:miter lim="800000"/>
            <a:headEnd/>
            <a:tailEnd/>
          </a:ln>
          <a:effectLst/>
        </p:spPr>
      </p:pic>
    </p:spTree>
    <p:extLst>
      <p:ext uri="{BB962C8B-B14F-4D97-AF65-F5344CB8AC3E}">
        <p14:creationId xmlns:p14="http://schemas.microsoft.com/office/powerpoint/2010/main" xmlns="" val="159103704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1 вопрос"/>
          <p:cNvSpPr txBox="1"/>
          <p:nvPr/>
        </p:nvSpPr>
        <p:spPr>
          <a:xfrm>
            <a:off x="12140671" y="886469"/>
            <a:ext cx="102657"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endParaRPr dirty="0"/>
          </a:p>
        </p:txBody>
      </p:sp>
      <p:sp>
        <p:nvSpPr>
          <p:cNvPr id="123" name="Главное устройство персонального компьютера, мозг компьютера?"/>
          <p:cNvSpPr txBox="1"/>
          <p:nvPr/>
        </p:nvSpPr>
        <p:spPr>
          <a:xfrm>
            <a:off x="12140672" y="6191151"/>
            <a:ext cx="10265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lvl1pPr>
          </a:lstStyle>
          <a:p>
            <a:endParaRPr dirty="0"/>
          </a:p>
        </p:txBody>
      </p:sp>
      <p:sp>
        <p:nvSpPr>
          <p:cNvPr id="2" name="Прямоугольник 1">
            <a:extLst>
              <a:ext uri="{FF2B5EF4-FFF2-40B4-BE49-F238E27FC236}">
                <a16:creationId xmlns:a16="http://schemas.microsoft.com/office/drawing/2014/main" xmlns="" id="{39CEA32D-9BF1-493F-A98E-0E4AAF614AEB}"/>
              </a:ext>
            </a:extLst>
          </p:cNvPr>
          <p:cNvSpPr/>
          <p:nvPr/>
        </p:nvSpPr>
        <p:spPr>
          <a:xfrm>
            <a:off x="723143" y="1338883"/>
            <a:ext cx="22967200" cy="3662541"/>
          </a:xfrm>
          <a:prstGeom prst="rect">
            <a:avLst/>
          </a:prstGeom>
        </p:spPr>
        <p:txBody>
          <a:bodyPr wrap="square">
            <a:spAutoFit/>
          </a:bodyPr>
          <a:lstStyle/>
          <a:p>
            <a:pPr algn="l"/>
            <a:r>
              <a:rPr lang="ru-RU" sz="4800" b="1" u="sng" dirty="0"/>
              <a:t>Правила перевода чисел из одной системы счисления в другую: </a:t>
            </a:r>
          </a:p>
          <a:p>
            <a:pPr algn="l"/>
            <a:endParaRPr lang="ru-RU" sz="4000" b="1" u="sng" dirty="0"/>
          </a:p>
          <a:p>
            <a:pPr algn="l"/>
            <a:r>
              <a:rPr lang="ru-RU" sz="4800" dirty="0"/>
              <a:t>1. Для перевода двоичного числа в десятичное необходимо его записать в виде многочлена, состоящего из произведений цифр числа и соответствующей степени числа 2, и вычислить по правилам десятичной арифметики:</a:t>
            </a:r>
          </a:p>
        </p:txBody>
      </p:sp>
      <p:pic>
        <p:nvPicPr>
          <p:cNvPr id="4" name="Рисунок 3">
            <a:extLst>
              <a:ext uri="{FF2B5EF4-FFF2-40B4-BE49-F238E27FC236}">
                <a16:creationId xmlns:a16="http://schemas.microsoft.com/office/drawing/2014/main" xmlns="" id="{6CE345F1-2EA0-4B16-8ADA-A004D212204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5364" y="5939799"/>
            <a:ext cx="22724979" cy="3170099"/>
          </a:xfrm>
          <a:prstGeom prst="rect">
            <a:avLst/>
          </a:prstGeom>
        </p:spPr>
      </p:pic>
    </p:spTree>
    <p:extLst>
      <p:ext uri="{BB962C8B-B14F-4D97-AF65-F5344CB8AC3E}">
        <p14:creationId xmlns:p14="http://schemas.microsoft.com/office/powerpoint/2010/main" xmlns="" val="424966845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1 вопрос"/>
          <p:cNvSpPr txBox="1"/>
          <p:nvPr/>
        </p:nvSpPr>
        <p:spPr>
          <a:xfrm>
            <a:off x="12140671" y="886469"/>
            <a:ext cx="102657"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endParaRPr dirty="0"/>
          </a:p>
        </p:txBody>
      </p:sp>
      <p:sp>
        <p:nvSpPr>
          <p:cNvPr id="123" name="Главное устройство персонального компьютера, мозг компьютера?"/>
          <p:cNvSpPr txBox="1"/>
          <p:nvPr/>
        </p:nvSpPr>
        <p:spPr>
          <a:xfrm>
            <a:off x="12140672" y="6191151"/>
            <a:ext cx="10265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lvl1pPr>
          </a:lstStyle>
          <a:p>
            <a:endParaRPr dirty="0"/>
          </a:p>
        </p:txBody>
      </p:sp>
      <p:sp>
        <p:nvSpPr>
          <p:cNvPr id="2" name="Прямоугольник 1">
            <a:extLst>
              <a:ext uri="{FF2B5EF4-FFF2-40B4-BE49-F238E27FC236}">
                <a16:creationId xmlns:a16="http://schemas.microsoft.com/office/drawing/2014/main" xmlns="" id="{81B915B2-F6DB-4CD9-A3DC-2117942EECB8}"/>
              </a:ext>
            </a:extLst>
          </p:cNvPr>
          <p:cNvSpPr/>
          <p:nvPr/>
        </p:nvSpPr>
        <p:spPr>
          <a:xfrm>
            <a:off x="1676399" y="4874254"/>
            <a:ext cx="21031200" cy="3416320"/>
          </a:xfrm>
          <a:prstGeom prst="rect">
            <a:avLst/>
          </a:prstGeom>
        </p:spPr>
        <p:txBody>
          <a:bodyPr wrap="square">
            <a:spAutoFit/>
          </a:bodyPr>
          <a:lstStyle/>
          <a:p>
            <a:r>
              <a:rPr lang="ru-RU" sz="7200" b="1" dirty="0"/>
              <a:t>Пример .</a:t>
            </a:r>
          </a:p>
          <a:p>
            <a:r>
              <a:rPr lang="ru-RU" sz="7200" dirty="0"/>
              <a:t> Число 11101000</a:t>
            </a:r>
            <a:r>
              <a:rPr lang="ru-RU" sz="4000" dirty="0"/>
              <a:t>2</a:t>
            </a:r>
            <a:r>
              <a:rPr lang="ru-RU" sz="7200" dirty="0"/>
              <a:t> перевести в десятичную систему счисления.</a:t>
            </a:r>
          </a:p>
        </p:txBody>
      </p:sp>
    </p:spTree>
    <p:extLst>
      <p:ext uri="{BB962C8B-B14F-4D97-AF65-F5344CB8AC3E}">
        <p14:creationId xmlns:p14="http://schemas.microsoft.com/office/powerpoint/2010/main" xmlns="" val="86894582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1 вопрос"/>
          <p:cNvSpPr txBox="1"/>
          <p:nvPr/>
        </p:nvSpPr>
        <p:spPr>
          <a:xfrm>
            <a:off x="12140671" y="886469"/>
            <a:ext cx="102657"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endParaRPr dirty="0"/>
          </a:p>
        </p:txBody>
      </p:sp>
      <p:sp>
        <p:nvSpPr>
          <p:cNvPr id="123" name="Главное устройство персонального компьютера, мозг компьютера?"/>
          <p:cNvSpPr txBox="1"/>
          <p:nvPr/>
        </p:nvSpPr>
        <p:spPr>
          <a:xfrm>
            <a:off x="12140672" y="6191151"/>
            <a:ext cx="10265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lvl1pPr>
          </a:lstStyle>
          <a:p>
            <a:endParaRPr dirty="0"/>
          </a:p>
        </p:txBody>
      </p:sp>
      <p:pic>
        <p:nvPicPr>
          <p:cNvPr id="3" name="Рисунок 2">
            <a:extLst>
              <a:ext uri="{FF2B5EF4-FFF2-40B4-BE49-F238E27FC236}">
                <a16:creationId xmlns:a16="http://schemas.microsoft.com/office/drawing/2014/main" xmlns="" id="{BB3400A1-6026-4212-A182-8D01C7025D4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15270" y="5416154"/>
            <a:ext cx="22650802" cy="2852832"/>
          </a:xfrm>
          <a:prstGeom prst="rect">
            <a:avLst/>
          </a:prstGeom>
        </p:spPr>
      </p:pic>
    </p:spTree>
    <p:extLst>
      <p:ext uri="{BB962C8B-B14F-4D97-AF65-F5344CB8AC3E}">
        <p14:creationId xmlns:p14="http://schemas.microsoft.com/office/powerpoint/2010/main" xmlns="" val="137089176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1 вопрос"/>
          <p:cNvSpPr txBox="1"/>
          <p:nvPr/>
        </p:nvSpPr>
        <p:spPr>
          <a:xfrm>
            <a:off x="12140671" y="886469"/>
            <a:ext cx="102657"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endParaRPr dirty="0"/>
          </a:p>
        </p:txBody>
      </p:sp>
      <p:sp>
        <p:nvSpPr>
          <p:cNvPr id="123" name="Главное устройство персонального компьютера, мозг компьютера?"/>
          <p:cNvSpPr txBox="1"/>
          <p:nvPr/>
        </p:nvSpPr>
        <p:spPr>
          <a:xfrm>
            <a:off x="12140672" y="6191151"/>
            <a:ext cx="10265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lvl1pPr>
          </a:lstStyle>
          <a:p>
            <a:endParaRPr dirty="0"/>
          </a:p>
        </p:txBody>
      </p:sp>
      <p:sp>
        <p:nvSpPr>
          <p:cNvPr id="2" name="Прямоугольник 1">
            <a:extLst>
              <a:ext uri="{FF2B5EF4-FFF2-40B4-BE49-F238E27FC236}">
                <a16:creationId xmlns:a16="http://schemas.microsoft.com/office/drawing/2014/main" xmlns="" id="{289B89B6-DC19-4910-BDE6-B86738BEEB5D}"/>
              </a:ext>
            </a:extLst>
          </p:cNvPr>
          <p:cNvSpPr/>
          <p:nvPr/>
        </p:nvSpPr>
        <p:spPr>
          <a:xfrm>
            <a:off x="974271" y="1384041"/>
            <a:ext cx="22332800" cy="3662541"/>
          </a:xfrm>
          <a:prstGeom prst="rect">
            <a:avLst/>
          </a:prstGeom>
        </p:spPr>
        <p:txBody>
          <a:bodyPr wrap="square">
            <a:spAutoFit/>
          </a:bodyPr>
          <a:lstStyle/>
          <a:p>
            <a:pPr algn="l"/>
            <a:r>
              <a:rPr lang="ru-RU" dirty="0"/>
              <a:t>2. Для перевода восьмеричного числа в десятичное необходимо его записать в виде многочлена, состоящего из произведений цифр числа и соответствующей степени числа 8, и вычислить по правилам десятичной арифметики:</a:t>
            </a:r>
          </a:p>
        </p:txBody>
      </p:sp>
      <p:pic>
        <p:nvPicPr>
          <p:cNvPr id="4" name="Рисунок 3">
            <a:extLst>
              <a:ext uri="{FF2B5EF4-FFF2-40B4-BE49-F238E27FC236}">
                <a16:creationId xmlns:a16="http://schemas.microsoft.com/office/drawing/2014/main" xmlns="" id="{C1EC8C0E-A123-4D25-9D7E-91CA8DDCF7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74271" y="6191151"/>
            <a:ext cx="22673524" cy="2854878"/>
          </a:xfrm>
          <a:prstGeom prst="rect">
            <a:avLst/>
          </a:prstGeom>
        </p:spPr>
      </p:pic>
    </p:spTree>
    <p:extLst>
      <p:ext uri="{BB962C8B-B14F-4D97-AF65-F5344CB8AC3E}">
        <p14:creationId xmlns:p14="http://schemas.microsoft.com/office/powerpoint/2010/main" xmlns="" val="405470011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1 вопрос"/>
          <p:cNvSpPr txBox="1"/>
          <p:nvPr/>
        </p:nvSpPr>
        <p:spPr>
          <a:xfrm>
            <a:off x="12140671" y="886469"/>
            <a:ext cx="102657"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endParaRPr dirty="0"/>
          </a:p>
        </p:txBody>
      </p:sp>
      <p:sp>
        <p:nvSpPr>
          <p:cNvPr id="123" name="Главное устройство персонального компьютера, мозг компьютера?"/>
          <p:cNvSpPr txBox="1"/>
          <p:nvPr/>
        </p:nvSpPr>
        <p:spPr>
          <a:xfrm>
            <a:off x="12140672" y="6191151"/>
            <a:ext cx="10265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lvl1pPr>
          </a:lstStyle>
          <a:p>
            <a:endParaRPr dirty="0"/>
          </a:p>
        </p:txBody>
      </p:sp>
      <p:sp>
        <p:nvSpPr>
          <p:cNvPr id="2" name="Прямоугольник 1">
            <a:extLst>
              <a:ext uri="{FF2B5EF4-FFF2-40B4-BE49-F238E27FC236}">
                <a16:creationId xmlns:a16="http://schemas.microsoft.com/office/drawing/2014/main" xmlns="" id="{0BEAF207-F59F-4885-A5B0-FD1D94C254D5}"/>
              </a:ext>
            </a:extLst>
          </p:cNvPr>
          <p:cNvSpPr/>
          <p:nvPr/>
        </p:nvSpPr>
        <p:spPr>
          <a:xfrm>
            <a:off x="2845858" y="5647412"/>
            <a:ext cx="19454284" cy="1877437"/>
          </a:xfrm>
          <a:prstGeom prst="rect">
            <a:avLst/>
          </a:prstGeom>
        </p:spPr>
        <p:txBody>
          <a:bodyPr wrap="square">
            <a:spAutoFit/>
          </a:bodyPr>
          <a:lstStyle/>
          <a:p>
            <a:r>
              <a:rPr lang="ru-RU" dirty="0"/>
              <a:t>Пример . </a:t>
            </a:r>
          </a:p>
          <a:p>
            <a:r>
              <a:rPr lang="ru-RU" dirty="0"/>
              <a:t>Число 75013</a:t>
            </a:r>
            <a:r>
              <a:rPr lang="ru-RU" sz="3200" dirty="0"/>
              <a:t>8</a:t>
            </a:r>
            <a:r>
              <a:rPr lang="ru-RU" dirty="0"/>
              <a:t> перевести в десятичную систему счисления. </a:t>
            </a:r>
          </a:p>
        </p:txBody>
      </p:sp>
    </p:spTree>
    <p:extLst>
      <p:ext uri="{BB962C8B-B14F-4D97-AF65-F5344CB8AC3E}">
        <p14:creationId xmlns:p14="http://schemas.microsoft.com/office/powerpoint/2010/main" xmlns="" val="207322759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1 вопрос"/>
          <p:cNvSpPr txBox="1"/>
          <p:nvPr/>
        </p:nvSpPr>
        <p:spPr>
          <a:xfrm>
            <a:off x="12140671" y="886469"/>
            <a:ext cx="102657"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endParaRPr dirty="0"/>
          </a:p>
        </p:txBody>
      </p:sp>
      <p:sp>
        <p:nvSpPr>
          <p:cNvPr id="123" name="Главное устройство персонального компьютера, мозг компьютера?"/>
          <p:cNvSpPr txBox="1"/>
          <p:nvPr/>
        </p:nvSpPr>
        <p:spPr>
          <a:xfrm>
            <a:off x="12140672" y="6191151"/>
            <a:ext cx="10265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lvl1pPr>
          </a:lstStyle>
          <a:p>
            <a:endParaRPr dirty="0"/>
          </a:p>
        </p:txBody>
      </p:sp>
      <p:pic>
        <p:nvPicPr>
          <p:cNvPr id="3" name="Рисунок 2">
            <a:extLst>
              <a:ext uri="{FF2B5EF4-FFF2-40B4-BE49-F238E27FC236}">
                <a16:creationId xmlns:a16="http://schemas.microsoft.com/office/drawing/2014/main" xmlns="" id="{252C823C-934B-4DA1-980C-545EEF4E37E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04926" y="5029660"/>
            <a:ext cx="19876803" cy="2821759"/>
          </a:xfrm>
          <a:prstGeom prst="rect">
            <a:avLst/>
          </a:prstGeom>
        </p:spPr>
      </p:pic>
    </p:spTree>
    <p:extLst>
      <p:ext uri="{BB962C8B-B14F-4D97-AF65-F5344CB8AC3E}">
        <p14:creationId xmlns:p14="http://schemas.microsoft.com/office/powerpoint/2010/main" xmlns="" val="406644404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1 вопрос"/>
          <p:cNvSpPr txBox="1"/>
          <p:nvPr/>
        </p:nvSpPr>
        <p:spPr>
          <a:xfrm>
            <a:off x="12140671" y="886469"/>
            <a:ext cx="102657"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endParaRPr dirty="0"/>
          </a:p>
        </p:txBody>
      </p:sp>
      <p:sp>
        <p:nvSpPr>
          <p:cNvPr id="123" name="Главное устройство персонального компьютера, мозг компьютера?"/>
          <p:cNvSpPr txBox="1"/>
          <p:nvPr/>
        </p:nvSpPr>
        <p:spPr>
          <a:xfrm>
            <a:off x="12140672" y="6191151"/>
            <a:ext cx="10265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lvl1pPr>
          </a:lstStyle>
          <a:p>
            <a:endParaRPr dirty="0"/>
          </a:p>
        </p:txBody>
      </p:sp>
      <p:sp>
        <p:nvSpPr>
          <p:cNvPr id="2" name="Прямоугольник 1">
            <a:extLst>
              <a:ext uri="{FF2B5EF4-FFF2-40B4-BE49-F238E27FC236}">
                <a16:creationId xmlns:a16="http://schemas.microsoft.com/office/drawing/2014/main" xmlns="" id="{E68CBBFE-BB57-4C2F-81B1-2DEF1BEEB64C}"/>
              </a:ext>
            </a:extLst>
          </p:cNvPr>
          <p:cNvSpPr/>
          <p:nvPr/>
        </p:nvSpPr>
        <p:spPr>
          <a:xfrm>
            <a:off x="853773" y="1384041"/>
            <a:ext cx="21875598" cy="3662541"/>
          </a:xfrm>
          <a:prstGeom prst="rect">
            <a:avLst/>
          </a:prstGeom>
        </p:spPr>
        <p:txBody>
          <a:bodyPr wrap="square">
            <a:spAutoFit/>
          </a:bodyPr>
          <a:lstStyle/>
          <a:p>
            <a:pPr algn="l"/>
            <a:r>
              <a:rPr lang="ru-RU" dirty="0"/>
              <a:t>3. Для перевода шестнадцатеричного числа в десятичное необходимо его записать в виде многочлена, состоящего из произведений цифр числа и соответствующей степени числа 16, и вычислить по правилам десятичной арифметики:</a:t>
            </a:r>
          </a:p>
        </p:txBody>
      </p:sp>
      <p:pic>
        <p:nvPicPr>
          <p:cNvPr id="4" name="Рисунок 3">
            <a:extLst>
              <a:ext uri="{FF2B5EF4-FFF2-40B4-BE49-F238E27FC236}">
                <a16:creationId xmlns:a16="http://schemas.microsoft.com/office/drawing/2014/main" xmlns="" id="{C8D334AB-FDF9-45E4-AF1D-789E9635940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84289" y="6858000"/>
            <a:ext cx="20215421" cy="1441249"/>
          </a:xfrm>
          <a:prstGeom prst="rect">
            <a:avLst/>
          </a:prstGeom>
        </p:spPr>
      </p:pic>
    </p:spTree>
    <p:extLst>
      <p:ext uri="{BB962C8B-B14F-4D97-AF65-F5344CB8AC3E}">
        <p14:creationId xmlns:p14="http://schemas.microsoft.com/office/powerpoint/2010/main" xmlns="" val="238459227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1 вопрос"/>
          <p:cNvSpPr txBox="1"/>
          <p:nvPr/>
        </p:nvSpPr>
        <p:spPr>
          <a:xfrm>
            <a:off x="12140671" y="886469"/>
            <a:ext cx="102657"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endParaRPr dirty="0"/>
          </a:p>
        </p:txBody>
      </p:sp>
      <p:sp>
        <p:nvSpPr>
          <p:cNvPr id="123" name="Главное устройство персонального компьютера, мозг компьютера?"/>
          <p:cNvSpPr txBox="1"/>
          <p:nvPr/>
        </p:nvSpPr>
        <p:spPr>
          <a:xfrm>
            <a:off x="12140672" y="6191151"/>
            <a:ext cx="10265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lvl1pPr>
          </a:lstStyle>
          <a:p>
            <a:endParaRPr dirty="0"/>
          </a:p>
        </p:txBody>
      </p:sp>
      <p:sp>
        <p:nvSpPr>
          <p:cNvPr id="2" name="Прямоугольник 1">
            <a:extLst>
              <a:ext uri="{FF2B5EF4-FFF2-40B4-BE49-F238E27FC236}">
                <a16:creationId xmlns:a16="http://schemas.microsoft.com/office/drawing/2014/main" xmlns="" id="{A23A4198-3634-4C77-8AB3-CB645DE82D03}"/>
              </a:ext>
            </a:extLst>
          </p:cNvPr>
          <p:cNvSpPr/>
          <p:nvPr/>
        </p:nvSpPr>
        <p:spPr>
          <a:xfrm>
            <a:off x="1143001" y="5919282"/>
            <a:ext cx="22789998" cy="1877437"/>
          </a:xfrm>
          <a:prstGeom prst="rect">
            <a:avLst/>
          </a:prstGeom>
        </p:spPr>
        <p:txBody>
          <a:bodyPr wrap="square">
            <a:spAutoFit/>
          </a:bodyPr>
          <a:lstStyle/>
          <a:p>
            <a:r>
              <a:rPr lang="ru-RU" dirty="0"/>
              <a:t>Пример .</a:t>
            </a:r>
          </a:p>
          <a:p>
            <a:r>
              <a:rPr lang="ru-RU" dirty="0"/>
              <a:t> Число FDA1</a:t>
            </a:r>
            <a:r>
              <a:rPr lang="ru-RU" sz="3600" dirty="0"/>
              <a:t>16</a:t>
            </a:r>
            <a:r>
              <a:rPr lang="ru-RU" dirty="0"/>
              <a:t> перевести в десятичную систему счисления. </a:t>
            </a:r>
          </a:p>
        </p:txBody>
      </p:sp>
    </p:spTree>
    <p:extLst>
      <p:ext uri="{BB962C8B-B14F-4D97-AF65-F5344CB8AC3E}">
        <p14:creationId xmlns:p14="http://schemas.microsoft.com/office/powerpoint/2010/main" xmlns="" val="234948586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1 вопрос"/>
          <p:cNvSpPr txBox="1"/>
          <p:nvPr/>
        </p:nvSpPr>
        <p:spPr>
          <a:xfrm>
            <a:off x="12140671" y="886469"/>
            <a:ext cx="102657"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endParaRPr dirty="0"/>
          </a:p>
        </p:txBody>
      </p:sp>
      <p:sp>
        <p:nvSpPr>
          <p:cNvPr id="123" name="Главное устройство персонального компьютера, мозг компьютера?"/>
          <p:cNvSpPr txBox="1"/>
          <p:nvPr/>
        </p:nvSpPr>
        <p:spPr>
          <a:xfrm>
            <a:off x="12140672" y="6191151"/>
            <a:ext cx="10265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lvl1pPr>
          </a:lstStyle>
          <a:p>
            <a:endParaRPr dirty="0"/>
          </a:p>
        </p:txBody>
      </p:sp>
      <p:sp>
        <p:nvSpPr>
          <p:cNvPr id="2" name="Прямоугольник 1">
            <a:extLst>
              <a:ext uri="{FF2B5EF4-FFF2-40B4-BE49-F238E27FC236}">
                <a16:creationId xmlns:a16="http://schemas.microsoft.com/office/drawing/2014/main" xmlns="" id="{4E5AC502-1130-4F9B-BA5D-8CC4F661A435}"/>
              </a:ext>
            </a:extLst>
          </p:cNvPr>
          <p:cNvSpPr/>
          <p:nvPr/>
        </p:nvSpPr>
        <p:spPr>
          <a:xfrm>
            <a:off x="1087395" y="1456522"/>
            <a:ext cx="22423236" cy="6340197"/>
          </a:xfrm>
          <a:prstGeom prst="rect">
            <a:avLst/>
          </a:prstGeom>
        </p:spPr>
        <p:txBody>
          <a:bodyPr wrap="square">
            <a:spAutoFit/>
          </a:bodyPr>
          <a:lstStyle/>
          <a:p>
            <a:pPr algn="l"/>
            <a:r>
              <a:rPr lang="ru-RU" dirty="0">
                <a:solidFill>
                  <a:srgbClr val="92D050"/>
                </a:solidFill>
              </a:rPr>
              <a:t>ИНФОРМАЦИЯ</a:t>
            </a:r>
            <a:r>
              <a:rPr lang="ru-RU" dirty="0"/>
              <a:t>- фундаментальное понятие науки, поэтому определить его исчерпывающим образом через какие-то более простые понятия невозможно</a:t>
            </a:r>
          </a:p>
          <a:p>
            <a:pPr algn="l"/>
            <a:endParaRPr lang="ru-RU" dirty="0"/>
          </a:p>
          <a:p>
            <a:pPr algn="l"/>
            <a:r>
              <a:rPr lang="ru-RU" dirty="0"/>
              <a:t>С позиции человека информация – это содержание разных сообщений, это самые разнообразные сведения, которые человек получает из окружающего мира через свои органы чувств</a:t>
            </a:r>
          </a:p>
        </p:txBody>
      </p:sp>
      <p:sp>
        <p:nvSpPr>
          <p:cNvPr id="3" name="TextBox 2">
            <a:extLst>
              <a:ext uri="{FF2B5EF4-FFF2-40B4-BE49-F238E27FC236}">
                <a16:creationId xmlns:a16="http://schemas.microsoft.com/office/drawing/2014/main" xmlns="" id="{6A514622-2F35-471B-B9D5-35636DD1D8A0}"/>
              </a:ext>
            </a:extLst>
          </p:cNvPr>
          <p:cNvSpPr txBox="1"/>
          <p:nvPr/>
        </p:nvSpPr>
        <p:spPr>
          <a:xfrm>
            <a:off x="2637693" y="9290398"/>
            <a:ext cx="17602200" cy="18876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r>
              <a:rPr kumimoji="0" lang="ru-RU" sz="5800" b="0" i="0" u="sng" strike="noStrike" cap="none" spc="0" normalizeH="0" baseline="0" dirty="0">
                <a:ln>
                  <a:noFill/>
                </a:ln>
                <a:solidFill>
                  <a:srgbClr val="FFFFFF"/>
                </a:solidFill>
                <a:effectLst/>
                <a:uFillTx/>
                <a:latin typeface="+mn-lt"/>
                <a:ea typeface="+mn-ea"/>
                <a:cs typeface="+mn-cs"/>
                <a:sym typeface="Marker Felt"/>
              </a:rPr>
              <a:t>Вопрос: Через какие органы чувств получает информацию человек?</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1 вопрос"/>
          <p:cNvSpPr txBox="1"/>
          <p:nvPr/>
        </p:nvSpPr>
        <p:spPr>
          <a:xfrm>
            <a:off x="12140671" y="886469"/>
            <a:ext cx="102657"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endParaRPr dirty="0"/>
          </a:p>
        </p:txBody>
      </p:sp>
      <p:sp>
        <p:nvSpPr>
          <p:cNvPr id="123" name="Главное устройство персонального компьютера, мозг компьютера?"/>
          <p:cNvSpPr txBox="1"/>
          <p:nvPr/>
        </p:nvSpPr>
        <p:spPr>
          <a:xfrm>
            <a:off x="12140672" y="6191151"/>
            <a:ext cx="10265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lvl1pPr>
          </a:lstStyle>
          <a:p>
            <a:endParaRPr dirty="0"/>
          </a:p>
        </p:txBody>
      </p:sp>
      <p:pic>
        <p:nvPicPr>
          <p:cNvPr id="3" name="Рисунок 2">
            <a:extLst>
              <a:ext uri="{FF2B5EF4-FFF2-40B4-BE49-F238E27FC236}">
                <a16:creationId xmlns:a16="http://schemas.microsoft.com/office/drawing/2014/main" xmlns="" id="{456A7E33-BC2E-4C6B-9A3E-05E86984770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18513" y="5241777"/>
            <a:ext cx="19088908" cy="1616223"/>
          </a:xfrm>
          <a:prstGeom prst="rect">
            <a:avLst/>
          </a:prstGeom>
        </p:spPr>
      </p:pic>
    </p:spTree>
    <p:extLst>
      <p:ext uri="{BB962C8B-B14F-4D97-AF65-F5344CB8AC3E}">
        <p14:creationId xmlns:p14="http://schemas.microsoft.com/office/powerpoint/2010/main" xmlns="" val="312290419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1 вопрос"/>
          <p:cNvSpPr txBox="1"/>
          <p:nvPr/>
        </p:nvSpPr>
        <p:spPr>
          <a:xfrm>
            <a:off x="12140671" y="886469"/>
            <a:ext cx="102657"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endParaRPr dirty="0"/>
          </a:p>
        </p:txBody>
      </p:sp>
      <p:sp>
        <p:nvSpPr>
          <p:cNvPr id="123" name="Главное устройство персонального компьютера, мозг компьютера?"/>
          <p:cNvSpPr txBox="1"/>
          <p:nvPr/>
        </p:nvSpPr>
        <p:spPr>
          <a:xfrm>
            <a:off x="12140672" y="6191151"/>
            <a:ext cx="10265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lvl1pPr>
          </a:lstStyle>
          <a:p>
            <a:endParaRPr dirty="0"/>
          </a:p>
        </p:txBody>
      </p:sp>
      <p:sp>
        <p:nvSpPr>
          <p:cNvPr id="2" name="Прямоугольник 1">
            <a:extLst>
              <a:ext uri="{FF2B5EF4-FFF2-40B4-BE49-F238E27FC236}">
                <a16:creationId xmlns:a16="http://schemas.microsoft.com/office/drawing/2014/main" xmlns="" id="{DE7F57F8-E018-4E81-B670-9738F0CBD7A6}"/>
              </a:ext>
            </a:extLst>
          </p:cNvPr>
          <p:cNvSpPr/>
          <p:nvPr/>
        </p:nvSpPr>
        <p:spPr>
          <a:xfrm>
            <a:off x="2010000" y="3913604"/>
            <a:ext cx="20466656" cy="4555093"/>
          </a:xfrm>
          <a:prstGeom prst="rect">
            <a:avLst/>
          </a:prstGeom>
        </p:spPr>
        <p:txBody>
          <a:bodyPr wrap="square">
            <a:spAutoFit/>
          </a:bodyPr>
          <a:lstStyle/>
          <a:p>
            <a:r>
              <a:rPr lang="ru-RU" dirty="0"/>
              <a:t>4. Для перевода десятичного числа в двоичную систему его необходимо последовательно делить на 2 до тех пор, пока не останется остаток, меньший или равный 1. Число в двоичной системе записывается как последовательность последнего результата деления и остатков от деления в обратном порядке.</a:t>
            </a:r>
          </a:p>
        </p:txBody>
      </p:sp>
    </p:spTree>
    <p:extLst>
      <p:ext uri="{BB962C8B-B14F-4D97-AF65-F5344CB8AC3E}">
        <p14:creationId xmlns:p14="http://schemas.microsoft.com/office/powerpoint/2010/main" xmlns="" val="255400399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1 вопрос"/>
          <p:cNvSpPr txBox="1"/>
          <p:nvPr/>
        </p:nvSpPr>
        <p:spPr>
          <a:xfrm>
            <a:off x="12140671" y="886469"/>
            <a:ext cx="102657"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endParaRPr dirty="0"/>
          </a:p>
        </p:txBody>
      </p:sp>
      <p:sp>
        <p:nvSpPr>
          <p:cNvPr id="123" name="Главное устройство персонального компьютера, мозг компьютера?"/>
          <p:cNvSpPr txBox="1"/>
          <p:nvPr/>
        </p:nvSpPr>
        <p:spPr>
          <a:xfrm>
            <a:off x="12140672" y="6191151"/>
            <a:ext cx="10265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lvl1pPr>
          </a:lstStyle>
          <a:p>
            <a:endParaRPr dirty="0"/>
          </a:p>
        </p:txBody>
      </p:sp>
      <p:sp>
        <p:nvSpPr>
          <p:cNvPr id="2" name="Прямоугольник 1">
            <a:extLst>
              <a:ext uri="{FF2B5EF4-FFF2-40B4-BE49-F238E27FC236}">
                <a16:creationId xmlns:a16="http://schemas.microsoft.com/office/drawing/2014/main" xmlns="" id="{D509C31E-0370-48E3-B767-616BF4E1EF6E}"/>
              </a:ext>
            </a:extLst>
          </p:cNvPr>
          <p:cNvSpPr/>
          <p:nvPr/>
        </p:nvSpPr>
        <p:spPr>
          <a:xfrm>
            <a:off x="3385457" y="1881613"/>
            <a:ext cx="15555686" cy="2769989"/>
          </a:xfrm>
          <a:prstGeom prst="rect">
            <a:avLst/>
          </a:prstGeom>
        </p:spPr>
        <p:txBody>
          <a:bodyPr wrap="square">
            <a:spAutoFit/>
          </a:bodyPr>
          <a:lstStyle/>
          <a:p>
            <a:r>
              <a:rPr lang="ru-RU" dirty="0"/>
              <a:t>Пример. </a:t>
            </a:r>
          </a:p>
          <a:p>
            <a:r>
              <a:rPr lang="ru-RU" dirty="0"/>
              <a:t>Число 22</a:t>
            </a:r>
            <a:r>
              <a:rPr lang="ru-RU" sz="3200" dirty="0"/>
              <a:t>10</a:t>
            </a:r>
            <a:r>
              <a:rPr lang="ru-RU" dirty="0"/>
              <a:t> перевести в двоичную систему счисления.</a:t>
            </a:r>
          </a:p>
        </p:txBody>
      </p:sp>
      <p:pic>
        <p:nvPicPr>
          <p:cNvPr id="5" name="Рисунок 4">
            <a:extLst>
              <a:ext uri="{FF2B5EF4-FFF2-40B4-BE49-F238E27FC236}">
                <a16:creationId xmlns:a16="http://schemas.microsoft.com/office/drawing/2014/main" xmlns="" id="{6AA2E8B1-D50C-4421-9908-120C30C4DE8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54126" y="6242178"/>
            <a:ext cx="8218348" cy="5067981"/>
          </a:xfrm>
          <a:prstGeom prst="rect">
            <a:avLst/>
          </a:prstGeom>
        </p:spPr>
      </p:pic>
    </p:spTree>
    <p:extLst>
      <p:ext uri="{BB962C8B-B14F-4D97-AF65-F5344CB8AC3E}">
        <p14:creationId xmlns:p14="http://schemas.microsoft.com/office/powerpoint/2010/main" xmlns="" val="389333292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1 вопрос"/>
          <p:cNvSpPr txBox="1"/>
          <p:nvPr/>
        </p:nvSpPr>
        <p:spPr>
          <a:xfrm>
            <a:off x="12140671" y="886469"/>
            <a:ext cx="102657"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endParaRPr dirty="0"/>
          </a:p>
        </p:txBody>
      </p:sp>
      <p:sp>
        <p:nvSpPr>
          <p:cNvPr id="123" name="Главное устройство персонального компьютера, мозг компьютера?"/>
          <p:cNvSpPr txBox="1"/>
          <p:nvPr/>
        </p:nvSpPr>
        <p:spPr>
          <a:xfrm>
            <a:off x="12140672" y="6191151"/>
            <a:ext cx="10265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lvl1pPr>
          </a:lstStyle>
          <a:p>
            <a:endParaRPr dirty="0"/>
          </a:p>
        </p:txBody>
      </p:sp>
      <p:sp>
        <p:nvSpPr>
          <p:cNvPr id="2" name="Прямоугольник 1">
            <a:extLst>
              <a:ext uri="{FF2B5EF4-FFF2-40B4-BE49-F238E27FC236}">
                <a16:creationId xmlns:a16="http://schemas.microsoft.com/office/drawing/2014/main" xmlns="" id="{E03FF285-01FC-46C2-A987-3DFA4CA10243}"/>
              </a:ext>
            </a:extLst>
          </p:cNvPr>
          <p:cNvSpPr/>
          <p:nvPr/>
        </p:nvSpPr>
        <p:spPr>
          <a:xfrm>
            <a:off x="810985" y="1210300"/>
            <a:ext cx="22762028" cy="11295400"/>
          </a:xfrm>
          <a:prstGeom prst="rect">
            <a:avLst/>
          </a:prstGeom>
        </p:spPr>
        <p:txBody>
          <a:bodyPr wrap="square">
            <a:spAutoFit/>
          </a:bodyPr>
          <a:lstStyle/>
          <a:p>
            <a:r>
              <a:rPr lang="ru-RU" dirty="0"/>
              <a:t>ДВОИЧНОЕ КОДИРОВАНИЕ ТЕКСТА </a:t>
            </a:r>
          </a:p>
          <a:p>
            <a:endParaRPr lang="ru-RU" dirty="0"/>
          </a:p>
          <a:p>
            <a:pPr algn="l"/>
            <a:r>
              <a:rPr lang="ru-RU" sz="3600" dirty="0"/>
              <a:t>Для обработки текстовой информации на компьютере необходимо представить ее в двоичной знаковой системе. Каждому знаку необходимо поставить в соответствие уникальный 8-битовый двоичный код, значение которого находятся в интервале от 00000000 до 11111111 (в десятичном коде от 0 до 255). </a:t>
            </a:r>
          </a:p>
          <a:p>
            <a:pPr algn="l"/>
            <a:endParaRPr lang="ru-RU" sz="3600" dirty="0"/>
          </a:p>
          <a:p>
            <a:pPr algn="l"/>
            <a:r>
              <a:rPr lang="ru-RU" sz="3600" dirty="0">
                <a:solidFill>
                  <a:srgbClr val="92D050"/>
                </a:solidFill>
              </a:rPr>
              <a:t>Присвоение знаку конкретного двоичного кода </a:t>
            </a:r>
            <a:r>
              <a:rPr lang="ru-RU" sz="3600" dirty="0"/>
              <a:t>– это вопрос соглашения, которое фиксируется в кодовой таблице. В настоящий момент существует пять кодировок кириллицы: КОИ-8, CP1251, CP866, ISO, </a:t>
            </a:r>
            <a:r>
              <a:rPr lang="ru-RU" sz="3600" dirty="0" err="1"/>
              <a:t>Mac</a:t>
            </a:r>
            <a:r>
              <a:rPr lang="ru-RU" sz="3600" dirty="0"/>
              <a:t>. Для преобразования текстовых документов из одной кодировки в существуют программы, которые называются Конверторы. Важно помнить, что тексты, созданные в одной кодировке, не будут правильно отображаться в другой. </a:t>
            </a:r>
          </a:p>
          <a:p>
            <a:pPr algn="l"/>
            <a:endParaRPr lang="ru-RU" sz="3600" dirty="0"/>
          </a:p>
          <a:p>
            <a:pPr algn="l"/>
            <a:r>
              <a:rPr lang="ru-RU" sz="3600" dirty="0">
                <a:solidFill>
                  <a:srgbClr val="92D050"/>
                </a:solidFill>
              </a:rPr>
              <a:t>На 1 символ отводится 1 байт (8 бит), </a:t>
            </a:r>
            <a:r>
              <a:rPr lang="ru-RU" sz="3600" dirty="0"/>
              <a:t>всего можно закодировать 28 = 256 символов.</a:t>
            </a:r>
          </a:p>
          <a:p>
            <a:pPr algn="l"/>
            <a:endParaRPr lang="ru-RU" sz="3600" dirty="0"/>
          </a:p>
          <a:p>
            <a:pPr algn="l"/>
            <a:r>
              <a:rPr lang="ru-RU" sz="3600" dirty="0"/>
              <a:t> С 1997 года появился новый международный стандарт </a:t>
            </a:r>
            <a:r>
              <a:rPr lang="ru-RU" sz="3600" dirty="0" err="1">
                <a:solidFill>
                  <a:srgbClr val="92D050"/>
                </a:solidFill>
              </a:rPr>
              <a:t>Unicode</a:t>
            </a:r>
            <a:r>
              <a:rPr lang="ru-RU" sz="3600" dirty="0"/>
              <a:t>, который отводит для кодировки одного символа </a:t>
            </a:r>
            <a:r>
              <a:rPr lang="ru-RU" sz="3600" dirty="0">
                <a:solidFill>
                  <a:srgbClr val="92D050"/>
                </a:solidFill>
              </a:rPr>
              <a:t>2 байта </a:t>
            </a:r>
            <a:r>
              <a:rPr lang="ru-RU" sz="3600" dirty="0"/>
              <a:t>(16 бит), и можно закодировать 65536 различных символов (</a:t>
            </a:r>
            <a:r>
              <a:rPr lang="ru-RU" sz="3600" dirty="0" err="1"/>
              <a:t>Unicode</a:t>
            </a:r>
            <a:r>
              <a:rPr lang="ru-RU" sz="3600" dirty="0"/>
              <a:t> включает в себя все существующие, вымершие и искусственно созданные алфавиты мира, множество математических, музыкальных, химических и прочих символов). Такого количества символов оказалось достаточно, чтобы закодировать не только русский и латинский алфавиты, цифры, знаки и математические символы, но и греческий, арабский, иврит и другие алфавиты</a:t>
            </a:r>
          </a:p>
        </p:txBody>
      </p:sp>
    </p:spTree>
    <p:extLst>
      <p:ext uri="{BB962C8B-B14F-4D97-AF65-F5344CB8AC3E}">
        <p14:creationId xmlns:p14="http://schemas.microsoft.com/office/powerpoint/2010/main" xmlns="" val="286687242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1 вопрос"/>
          <p:cNvSpPr txBox="1"/>
          <p:nvPr/>
        </p:nvSpPr>
        <p:spPr>
          <a:xfrm>
            <a:off x="12140671" y="886469"/>
            <a:ext cx="102657"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endParaRPr dirty="0"/>
          </a:p>
        </p:txBody>
      </p:sp>
      <p:sp>
        <p:nvSpPr>
          <p:cNvPr id="123" name="Главное устройство персонального компьютера, мозг компьютера?"/>
          <p:cNvSpPr txBox="1"/>
          <p:nvPr/>
        </p:nvSpPr>
        <p:spPr>
          <a:xfrm>
            <a:off x="12140672" y="6191151"/>
            <a:ext cx="10265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lvl1pPr>
          </a:lstStyle>
          <a:p>
            <a:endParaRPr dirty="0"/>
          </a:p>
        </p:txBody>
      </p:sp>
      <p:sp>
        <p:nvSpPr>
          <p:cNvPr id="2" name="Прямоугольник 1">
            <a:extLst>
              <a:ext uri="{FF2B5EF4-FFF2-40B4-BE49-F238E27FC236}">
                <a16:creationId xmlns:a16="http://schemas.microsoft.com/office/drawing/2014/main" xmlns="" id="{92A986ED-687C-4A77-995A-07E0E7B0FE2B}"/>
              </a:ext>
            </a:extLst>
          </p:cNvPr>
          <p:cNvSpPr/>
          <p:nvPr/>
        </p:nvSpPr>
        <p:spPr>
          <a:xfrm>
            <a:off x="1942342" y="3118515"/>
            <a:ext cx="20499313" cy="7478970"/>
          </a:xfrm>
          <a:prstGeom prst="rect">
            <a:avLst/>
          </a:prstGeom>
        </p:spPr>
        <p:txBody>
          <a:bodyPr wrap="square">
            <a:spAutoFit/>
          </a:bodyPr>
          <a:lstStyle/>
          <a:p>
            <a:r>
              <a:rPr lang="ru-RU" sz="4000" b="1" dirty="0">
                <a:solidFill>
                  <a:schemeClr val="tx1"/>
                </a:solidFill>
              </a:rPr>
              <a:t>ДВОИЧНОЕ КОДИРОВАНИЕ ГРАФИКИ</a:t>
            </a:r>
          </a:p>
          <a:p>
            <a:endParaRPr lang="ru-RU" sz="4000" dirty="0"/>
          </a:p>
          <a:p>
            <a:pPr algn="l"/>
            <a:r>
              <a:rPr lang="ru-RU" sz="4000" dirty="0"/>
              <a:t> </a:t>
            </a:r>
            <a:r>
              <a:rPr lang="ru-RU" sz="4000" dirty="0">
                <a:solidFill>
                  <a:srgbClr val="92D050"/>
                </a:solidFill>
              </a:rPr>
              <a:t>Пространственная дискретизация </a:t>
            </a:r>
            <a:r>
              <a:rPr lang="ru-RU" sz="4000" dirty="0"/>
              <a:t>– перевод графического изображения из аналоговой формы в цифровой компьютерный формат путем разбивания изображения на отдельные маленькие фрагменты (точки) где каждому элементу присваивается код цвета.</a:t>
            </a:r>
          </a:p>
          <a:p>
            <a:pPr algn="l"/>
            <a:endParaRPr lang="ru-RU" sz="4000" dirty="0"/>
          </a:p>
          <a:p>
            <a:pPr algn="l"/>
            <a:r>
              <a:rPr lang="ru-RU" sz="4000" dirty="0">
                <a:solidFill>
                  <a:srgbClr val="92D050"/>
                </a:solidFill>
              </a:rPr>
              <a:t> Пиксель </a:t>
            </a:r>
            <a:r>
              <a:rPr lang="ru-RU" sz="4000" dirty="0"/>
              <a:t>– минимальный участок изображения на экране, заданный определенным цветом.</a:t>
            </a:r>
          </a:p>
          <a:p>
            <a:pPr algn="l"/>
            <a:endParaRPr lang="ru-RU" sz="4000" dirty="0"/>
          </a:p>
          <a:p>
            <a:pPr algn="l"/>
            <a:r>
              <a:rPr lang="ru-RU" sz="4000" dirty="0">
                <a:solidFill>
                  <a:srgbClr val="92D050"/>
                </a:solidFill>
              </a:rPr>
              <a:t>Растровое изображение формируется из отдельных точек </a:t>
            </a:r>
            <a:r>
              <a:rPr lang="ru-RU" sz="4000" dirty="0"/>
              <a:t>- пикселей, каждая из которых может иметь свой цвет. Двоичный код изображения, выводимого на экран храниться в видеопамяти. Кодирование рисунка растровой графики напоминает – мозаику из квадратов, имеющих определенный цвет. </a:t>
            </a:r>
          </a:p>
        </p:txBody>
      </p:sp>
    </p:spTree>
    <p:extLst>
      <p:ext uri="{BB962C8B-B14F-4D97-AF65-F5344CB8AC3E}">
        <p14:creationId xmlns:p14="http://schemas.microsoft.com/office/powerpoint/2010/main" xmlns="" val="4054975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1 вопрос"/>
          <p:cNvSpPr txBox="1"/>
          <p:nvPr/>
        </p:nvSpPr>
        <p:spPr>
          <a:xfrm>
            <a:off x="12140671" y="886469"/>
            <a:ext cx="102657"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endParaRPr dirty="0"/>
          </a:p>
        </p:txBody>
      </p:sp>
      <p:sp>
        <p:nvSpPr>
          <p:cNvPr id="123" name="Главное устройство персонального компьютера, мозг компьютера?"/>
          <p:cNvSpPr txBox="1"/>
          <p:nvPr/>
        </p:nvSpPr>
        <p:spPr>
          <a:xfrm>
            <a:off x="12140672" y="6191151"/>
            <a:ext cx="10265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lvl1pPr>
          </a:lstStyle>
          <a:p>
            <a:endParaRPr dirty="0"/>
          </a:p>
        </p:txBody>
      </p:sp>
      <p:sp>
        <p:nvSpPr>
          <p:cNvPr id="2" name="Прямоугольник 1">
            <a:extLst>
              <a:ext uri="{FF2B5EF4-FFF2-40B4-BE49-F238E27FC236}">
                <a16:creationId xmlns:a16="http://schemas.microsoft.com/office/drawing/2014/main" xmlns="" id="{826C9F4D-2567-4EF0-92CA-85372B9CFB7C}"/>
              </a:ext>
            </a:extLst>
          </p:cNvPr>
          <p:cNvSpPr/>
          <p:nvPr/>
        </p:nvSpPr>
        <p:spPr>
          <a:xfrm>
            <a:off x="979714" y="2349074"/>
            <a:ext cx="22272172" cy="5447645"/>
          </a:xfrm>
          <a:prstGeom prst="rect">
            <a:avLst/>
          </a:prstGeom>
        </p:spPr>
        <p:txBody>
          <a:bodyPr wrap="square">
            <a:spAutoFit/>
          </a:bodyPr>
          <a:lstStyle/>
          <a:p>
            <a:pPr algn="l"/>
            <a:r>
              <a:rPr lang="ru-RU" dirty="0">
                <a:solidFill>
                  <a:srgbClr val="92D050"/>
                </a:solidFill>
              </a:rPr>
              <a:t>Качество кодирования изображения зависит от: </a:t>
            </a:r>
          </a:p>
          <a:p>
            <a:pPr marL="1143000" indent="-1143000" algn="l">
              <a:buAutoNum type="arabicParenR"/>
            </a:pPr>
            <a:r>
              <a:rPr lang="ru-RU" dirty="0"/>
              <a:t>размера точки (чем меньше её размер, тем больше количество точек в изображении); </a:t>
            </a:r>
          </a:p>
          <a:p>
            <a:pPr marL="1143000" indent="-1143000" algn="l">
              <a:buAutoNum type="arabicParenR"/>
            </a:pPr>
            <a:r>
              <a:rPr lang="ru-RU" dirty="0"/>
              <a:t>количества цветов (чем большее количество возможных состояний точки, тем качественнее изображение). Палитра цветов – совокупность используемого набора цвета. </a:t>
            </a:r>
          </a:p>
        </p:txBody>
      </p:sp>
    </p:spTree>
    <p:extLst>
      <p:ext uri="{BB962C8B-B14F-4D97-AF65-F5344CB8AC3E}">
        <p14:creationId xmlns:p14="http://schemas.microsoft.com/office/powerpoint/2010/main" xmlns="" val="130468667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1 вопрос"/>
          <p:cNvSpPr txBox="1"/>
          <p:nvPr/>
        </p:nvSpPr>
        <p:spPr>
          <a:xfrm>
            <a:off x="12140671" y="886469"/>
            <a:ext cx="102657"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endParaRPr dirty="0"/>
          </a:p>
        </p:txBody>
      </p:sp>
      <p:sp>
        <p:nvSpPr>
          <p:cNvPr id="123" name="Главное устройство персонального компьютера, мозг компьютера?"/>
          <p:cNvSpPr txBox="1"/>
          <p:nvPr/>
        </p:nvSpPr>
        <p:spPr>
          <a:xfrm>
            <a:off x="12140672" y="6191151"/>
            <a:ext cx="10265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lvl1pPr>
          </a:lstStyle>
          <a:p>
            <a:endParaRPr dirty="0"/>
          </a:p>
        </p:txBody>
      </p:sp>
      <p:sp>
        <p:nvSpPr>
          <p:cNvPr id="2" name="Прямоугольник 1">
            <a:extLst>
              <a:ext uri="{FF2B5EF4-FFF2-40B4-BE49-F238E27FC236}">
                <a16:creationId xmlns:a16="http://schemas.microsoft.com/office/drawing/2014/main" xmlns="" id="{2258B5F3-C5A5-45CF-9014-29892D15545F}"/>
              </a:ext>
            </a:extLst>
          </p:cNvPr>
          <p:cNvSpPr/>
          <p:nvPr/>
        </p:nvSpPr>
        <p:spPr>
          <a:xfrm>
            <a:off x="1303185" y="3651994"/>
            <a:ext cx="21880285" cy="5078313"/>
          </a:xfrm>
          <a:prstGeom prst="rect">
            <a:avLst/>
          </a:prstGeom>
        </p:spPr>
        <p:txBody>
          <a:bodyPr wrap="square">
            <a:spAutoFit/>
          </a:bodyPr>
          <a:lstStyle/>
          <a:p>
            <a:pPr algn="l"/>
            <a:r>
              <a:rPr lang="ru-RU" sz="5400" dirty="0"/>
              <a:t>Качество растрового изображения зависит от:</a:t>
            </a:r>
          </a:p>
          <a:p>
            <a:pPr algn="l"/>
            <a:r>
              <a:rPr lang="ru-RU" sz="5400" dirty="0"/>
              <a:t> 1) разрешающей способности монитора – количество точек по вертикали и горизонтали; </a:t>
            </a:r>
          </a:p>
          <a:p>
            <a:pPr algn="l"/>
            <a:r>
              <a:rPr lang="ru-RU" sz="5400" dirty="0"/>
              <a:t>2) используемой палитры цветов (16, 256, 65536 цветов); </a:t>
            </a:r>
          </a:p>
          <a:p>
            <a:pPr algn="l"/>
            <a:r>
              <a:rPr lang="ru-RU" sz="5400" dirty="0"/>
              <a:t>3) глубины цвета – количество бит для кодирования цвета точки. Для хранения черно-белого изображения используется 1 бит. </a:t>
            </a:r>
          </a:p>
        </p:txBody>
      </p:sp>
    </p:spTree>
    <p:extLst>
      <p:ext uri="{BB962C8B-B14F-4D97-AF65-F5344CB8AC3E}">
        <p14:creationId xmlns:p14="http://schemas.microsoft.com/office/powerpoint/2010/main" xmlns="" val="86518887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1 вопрос"/>
          <p:cNvSpPr txBox="1"/>
          <p:nvPr/>
        </p:nvSpPr>
        <p:spPr>
          <a:xfrm>
            <a:off x="12140671" y="886469"/>
            <a:ext cx="102657"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endParaRPr dirty="0"/>
          </a:p>
        </p:txBody>
      </p:sp>
      <p:sp>
        <p:nvSpPr>
          <p:cNvPr id="123" name="Главное устройство персонального компьютера, мозг компьютера?"/>
          <p:cNvSpPr txBox="1"/>
          <p:nvPr/>
        </p:nvSpPr>
        <p:spPr>
          <a:xfrm>
            <a:off x="12140672" y="6191151"/>
            <a:ext cx="10265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lvl1pPr>
          </a:lstStyle>
          <a:p>
            <a:endParaRPr dirty="0"/>
          </a:p>
        </p:txBody>
      </p:sp>
      <p:sp>
        <p:nvSpPr>
          <p:cNvPr id="2" name="Прямоугольник 1">
            <a:extLst>
              <a:ext uri="{FF2B5EF4-FFF2-40B4-BE49-F238E27FC236}">
                <a16:creationId xmlns:a16="http://schemas.microsoft.com/office/drawing/2014/main" xmlns="" id="{85EE9C3E-615D-4224-80E2-03E4AC089A25}"/>
              </a:ext>
            </a:extLst>
          </p:cNvPr>
          <p:cNvSpPr/>
          <p:nvPr/>
        </p:nvSpPr>
        <p:spPr>
          <a:xfrm>
            <a:off x="1988985" y="3021052"/>
            <a:ext cx="20508685" cy="6340197"/>
          </a:xfrm>
          <a:prstGeom prst="rect">
            <a:avLst/>
          </a:prstGeom>
        </p:spPr>
        <p:txBody>
          <a:bodyPr wrap="square">
            <a:spAutoFit/>
          </a:bodyPr>
          <a:lstStyle/>
          <a:p>
            <a:pPr algn="l"/>
            <a:r>
              <a:rPr lang="ru-RU" dirty="0">
                <a:solidFill>
                  <a:srgbClr val="92D050"/>
                </a:solidFill>
              </a:rPr>
              <a:t>Цветные изображения </a:t>
            </a:r>
            <a:r>
              <a:rPr lang="ru-RU" dirty="0"/>
              <a:t>формируются в соответствии с двоичным кодом цвета, который хранится в видеопамяти. Цветные изображения имеют различную глубину цвета. Цветное изображение на экране формируется за счет смешивания трех базовых цветов – красного, зеленого и синего. Для получения богатой палитры базовым цветам могут быть заданы различные интенсивности. </a:t>
            </a:r>
          </a:p>
        </p:txBody>
      </p:sp>
    </p:spTree>
    <p:extLst>
      <p:ext uri="{BB962C8B-B14F-4D97-AF65-F5344CB8AC3E}">
        <p14:creationId xmlns:p14="http://schemas.microsoft.com/office/powerpoint/2010/main" xmlns="" val="43582451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1 вопрос"/>
          <p:cNvSpPr txBox="1"/>
          <p:nvPr/>
        </p:nvSpPr>
        <p:spPr>
          <a:xfrm>
            <a:off x="12140671" y="886469"/>
            <a:ext cx="102657"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endParaRPr dirty="0"/>
          </a:p>
        </p:txBody>
      </p:sp>
      <p:sp>
        <p:nvSpPr>
          <p:cNvPr id="123" name="Главное устройство персонального компьютера, мозг компьютера?"/>
          <p:cNvSpPr txBox="1"/>
          <p:nvPr/>
        </p:nvSpPr>
        <p:spPr>
          <a:xfrm>
            <a:off x="12140672" y="6191151"/>
            <a:ext cx="10265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lvl1pPr>
          </a:lstStyle>
          <a:p>
            <a:endParaRPr dirty="0"/>
          </a:p>
        </p:txBody>
      </p:sp>
      <p:sp>
        <p:nvSpPr>
          <p:cNvPr id="2" name="Прямоугольник 1">
            <a:extLst>
              <a:ext uri="{FF2B5EF4-FFF2-40B4-BE49-F238E27FC236}">
                <a16:creationId xmlns:a16="http://schemas.microsoft.com/office/drawing/2014/main" xmlns="" id="{9F10A093-53C4-4B8E-9CB7-4AD92D75FB30}"/>
              </a:ext>
            </a:extLst>
          </p:cNvPr>
          <p:cNvSpPr/>
          <p:nvPr/>
        </p:nvSpPr>
        <p:spPr>
          <a:xfrm>
            <a:off x="1799242" y="1384041"/>
            <a:ext cx="20682857" cy="10433625"/>
          </a:xfrm>
          <a:prstGeom prst="rect">
            <a:avLst/>
          </a:prstGeom>
        </p:spPr>
        <p:txBody>
          <a:bodyPr wrap="square">
            <a:spAutoFit/>
          </a:bodyPr>
          <a:lstStyle/>
          <a:p>
            <a:pPr algn="l"/>
            <a:r>
              <a:rPr lang="ru-RU" sz="4800" dirty="0">
                <a:solidFill>
                  <a:srgbClr val="92D050"/>
                </a:solidFill>
              </a:rPr>
              <a:t>Векторная графика </a:t>
            </a:r>
            <a:r>
              <a:rPr lang="ru-RU" sz="4800" dirty="0"/>
              <a:t>основным элементом имеет линию, как прямую, так и кривую. В векторной графике в памяти хранятся параметры линии, которые не зависят от ее длины. </a:t>
            </a:r>
          </a:p>
          <a:p>
            <a:pPr algn="l"/>
            <a:endParaRPr lang="ru-RU" sz="4800" dirty="0"/>
          </a:p>
          <a:p>
            <a:pPr algn="l"/>
            <a:r>
              <a:rPr lang="ru-RU" sz="4800" dirty="0">
                <a:solidFill>
                  <a:srgbClr val="92D050"/>
                </a:solidFill>
              </a:rPr>
              <a:t>Линия</a:t>
            </a:r>
            <a:r>
              <a:rPr lang="ru-RU" sz="4800" dirty="0"/>
              <a:t> – элементарный объект векторной графики.</a:t>
            </a:r>
          </a:p>
          <a:p>
            <a:pPr algn="l"/>
            <a:endParaRPr lang="ru-RU" sz="4800" dirty="0"/>
          </a:p>
          <a:p>
            <a:pPr algn="l"/>
            <a:r>
              <a:rPr lang="ru-RU" sz="4800" dirty="0"/>
              <a:t> Так как основой векторной графики является линия, то ее называют </a:t>
            </a:r>
            <a:r>
              <a:rPr lang="ru-RU" sz="4800" dirty="0">
                <a:solidFill>
                  <a:srgbClr val="92D050"/>
                </a:solidFill>
              </a:rPr>
              <a:t>объектно-ориентированной. </a:t>
            </a:r>
            <a:r>
              <a:rPr lang="ru-RU" sz="4800" dirty="0"/>
              <a:t>Каждый раз при выводе линии на экран происходит вычисление координат и цветности этих точек, поэтому векторную графику иначе называют </a:t>
            </a:r>
            <a:r>
              <a:rPr lang="ru-RU" sz="4800" dirty="0">
                <a:solidFill>
                  <a:srgbClr val="92D050"/>
                </a:solidFill>
              </a:rPr>
              <a:t>аналитической или вычисляемой</a:t>
            </a:r>
            <a:r>
              <a:rPr lang="ru-RU" sz="4800" dirty="0"/>
              <a:t>. </a:t>
            </a:r>
          </a:p>
          <a:p>
            <a:pPr algn="l"/>
            <a:endParaRPr lang="ru-RU" sz="4800" dirty="0"/>
          </a:p>
          <a:p>
            <a:pPr algn="l"/>
            <a:r>
              <a:rPr lang="ru-RU" sz="4800" dirty="0"/>
              <a:t>У каждого элементарного объекта векторного изображения кодируется его положение через координаты точек и длину радиуса, тип линии, толщина и цвет.</a:t>
            </a:r>
          </a:p>
        </p:txBody>
      </p:sp>
    </p:spTree>
    <p:extLst>
      <p:ext uri="{BB962C8B-B14F-4D97-AF65-F5344CB8AC3E}">
        <p14:creationId xmlns:p14="http://schemas.microsoft.com/office/powerpoint/2010/main" xmlns="" val="218231653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1 вопрос"/>
          <p:cNvSpPr txBox="1"/>
          <p:nvPr/>
        </p:nvSpPr>
        <p:spPr>
          <a:xfrm>
            <a:off x="12140671" y="886469"/>
            <a:ext cx="102657"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endParaRPr dirty="0"/>
          </a:p>
        </p:txBody>
      </p:sp>
      <p:sp>
        <p:nvSpPr>
          <p:cNvPr id="123" name="Главное устройство персонального компьютера, мозг компьютера?"/>
          <p:cNvSpPr txBox="1"/>
          <p:nvPr/>
        </p:nvSpPr>
        <p:spPr>
          <a:xfrm>
            <a:off x="12140672" y="6191151"/>
            <a:ext cx="10265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lvl1pPr>
          </a:lstStyle>
          <a:p>
            <a:endParaRPr dirty="0"/>
          </a:p>
        </p:txBody>
      </p:sp>
      <p:sp>
        <p:nvSpPr>
          <p:cNvPr id="2" name="Прямоугольник 1">
            <a:extLst>
              <a:ext uri="{FF2B5EF4-FFF2-40B4-BE49-F238E27FC236}">
                <a16:creationId xmlns:a16="http://schemas.microsoft.com/office/drawing/2014/main" xmlns="" id="{69C99CAA-F59A-4FE6-AB7C-3CA3004F1F39}"/>
              </a:ext>
            </a:extLst>
          </p:cNvPr>
          <p:cNvSpPr/>
          <p:nvPr/>
        </p:nvSpPr>
        <p:spPr>
          <a:xfrm>
            <a:off x="1632100" y="3467328"/>
            <a:ext cx="21222455" cy="6340197"/>
          </a:xfrm>
          <a:prstGeom prst="rect">
            <a:avLst/>
          </a:prstGeom>
        </p:spPr>
        <p:txBody>
          <a:bodyPr wrap="square">
            <a:spAutoFit/>
          </a:bodyPr>
          <a:lstStyle/>
          <a:p>
            <a:pPr algn="l"/>
            <a:r>
              <a:rPr lang="ru-RU" dirty="0">
                <a:solidFill>
                  <a:srgbClr val="92D050"/>
                </a:solidFill>
              </a:rPr>
              <a:t>Фрактальная графика </a:t>
            </a:r>
            <a:r>
              <a:rPr lang="ru-RU" dirty="0"/>
              <a:t>является вычисляемой, но информация об объектах в памяти не хранится, а хранятся только математические формулы. Меняя значения коэффициентов в этих формулах, можно получать совершено другое изображение. </a:t>
            </a:r>
          </a:p>
          <a:p>
            <a:pPr algn="l"/>
            <a:endParaRPr lang="ru-RU" dirty="0"/>
          </a:p>
          <a:p>
            <a:pPr algn="l"/>
            <a:r>
              <a:rPr lang="ru-RU" dirty="0">
                <a:solidFill>
                  <a:srgbClr val="92D050"/>
                </a:solidFill>
              </a:rPr>
              <a:t>Фрактал</a:t>
            </a:r>
            <a:r>
              <a:rPr lang="ru-RU" dirty="0"/>
              <a:t> — это объект, отдельные элементарные части которого повторяют (наследуют) свойства своих «родительских» структур</a:t>
            </a:r>
          </a:p>
        </p:txBody>
      </p:sp>
    </p:spTree>
    <p:extLst>
      <p:ext uri="{BB962C8B-B14F-4D97-AF65-F5344CB8AC3E}">
        <p14:creationId xmlns:p14="http://schemas.microsoft.com/office/powerpoint/2010/main" xmlns="" val="96608841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1 вопрос"/>
          <p:cNvSpPr txBox="1"/>
          <p:nvPr/>
        </p:nvSpPr>
        <p:spPr>
          <a:xfrm>
            <a:off x="12140671" y="886469"/>
            <a:ext cx="102657"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endParaRPr dirty="0"/>
          </a:p>
        </p:txBody>
      </p:sp>
      <p:sp>
        <p:nvSpPr>
          <p:cNvPr id="123" name="Главное устройство персонального компьютера, мозг компьютера?"/>
          <p:cNvSpPr txBox="1"/>
          <p:nvPr/>
        </p:nvSpPr>
        <p:spPr>
          <a:xfrm>
            <a:off x="12140672" y="6191151"/>
            <a:ext cx="10265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lvl1pPr>
          </a:lstStyle>
          <a:p>
            <a:endParaRPr dirty="0"/>
          </a:p>
        </p:txBody>
      </p:sp>
      <p:pic>
        <p:nvPicPr>
          <p:cNvPr id="3" name="Рисунок 2">
            <a:extLst>
              <a:ext uri="{FF2B5EF4-FFF2-40B4-BE49-F238E27FC236}">
                <a16:creationId xmlns:a16="http://schemas.microsoft.com/office/drawing/2014/main" xmlns="" id="{2A80E7DA-EA1C-4108-B54D-F8C0E5A02FE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1015" y="880864"/>
            <a:ext cx="23950736" cy="11948667"/>
          </a:xfrm>
          <a:prstGeom prst="rect">
            <a:avLst/>
          </a:prstGeom>
        </p:spPr>
      </p:pic>
    </p:spTree>
    <p:extLst>
      <p:ext uri="{BB962C8B-B14F-4D97-AF65-F5344CB8AC3E}">
        <p14:creationId xmlns:p14="http://schemas.microsoft.com/office/powerpoint/2010/main" xmlns="" val="196569599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1 вопрос"/>
          <p:cNvSpPr txBox="1"/>
          <p:nvPr/>
        </p:nvSpPr>
        <p:spPr>
          <a:xfrm>
            <a:off x="12140671" y="886469"/>
            <a:ext cx="102657"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endParaRPr dirty="0"/>
          </a:p>
        </p:txBody>
      </p:sp>
      <p:sp>
        <p:nvSpPr>
          <p:cNvPr id="123" name="Главное устройство персонального компьютера, мозг компьютера?"/>
          <p:cNvSpPr txBox="1"/>
          <p:nvPr/>
        </p:nvSpPr>
        <p:spPr>
          <a:xfrm>
            <a:off x="12140672" y="6191151"/>
            <a:ext cx="10265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lvl1pPr>
          </a:lstStyle>
          <a:p>
            <a:endParaRPr dirty="0"/>
          </a:p>
        </p:txBody>
      </p:sp>
      <p:sp>
        <p:nvSpPr>
          <p:cNvPr id="2" name="Прямоугольник 1">
            <a:extLst>
              <a:ext uri="{FF2B5EF4-FFF2-40B4-BE49-F238E27FC236}">
                <a16:creationId xmlns:a16="http://schemas.microsoft.com/office/drawing/2014/main" xmlns="" id="{3E3706DE-5C40-4506-83D6-9AAA84089BE8}"/>
              </a:ext>
            </a:extLst>
          </p:cNvPr>
          <p:cNvSpPr/>
          <p:nvPr/>
        </p:nvSpPr>
        <p:spPr>
          <a:xfrm>
            <a:off x="2506057" y="1175597"/>
            <a:ext cx="19474542" cy="10433625"/>
          </a:xfrm>
          <a:prstGeom prst="rect">
            <a:avLst/>
          </a:prstGeom>
        </p:spPr>
        <p:txBody>
          <a:bodyPr wrap="square">
            <a:spAutoFit/>
          </a:bodyPr>
          <a:lstStyle/>
          <a:p>
            <a:r>
              <a:rPr lang="ru-RU" sz="4800" b="1" dirty="0"/>
              <a:t>ДВОИЧНОЕ КОДИРОВАНИЕ ЗВУКА</a:t>
            </a:r>
          </a:p>
          <a:p>
            <a:endParaRPr lang="ru-RU" sz="4800" dirty="0"/>
          </a:p>
          <a:p>
            <a:pPr algn="l"/>
            <a:r>
              <a:rPr lang="ru-RU" sz="4800" dirty="0"/>
              <a:t> В аналоговой форме звук представляет собой волну с непрерывно меняющейся амплитудой и частотой.</a:t>
            </a:r>
          </a:p>
          <a:p>
            <a:pPr algn="l"/>
            <a:r>
              <a:rPr lang="ru-RU" sz="4800" dirty="0"/>
              <a:t> На компьютере работать со звуковыми файлами начали с начала 90-х годов. </a:t>
            </a:r>
          </a:p>
          <a:p>
            <a:pPr algn="l"/>
            <a:r>
              <a:rPr lang="ru-RU" sz="4800" dirty="0">
                <a:solidFill>
                  <a:srgbClr val="92D050"/>
                </a:solidFill>
              </a:rPr>
              <a:t>В основе кодирования звука с использованием ПК лежит </a:t>
            </a:r>
            <a:r>
              <a:rPr lang="ru-RU" sz="4800" dirty="0"/>
              <a:t>– процесс преобразования колебаний воздуха в колебания электрического тока и последующая дискретизация аналогового электрического сигнала. Кодирование и воспроизведение звуковой информации осуществляется с помощью специальных программ (редактор звукозаписи). Качество воспроизведения закодированного звука зависит от – частоты дискретизации и её разрешения (глубины кодирования звука - количество уровней). </a:t>
            </a:r>
          </a:p>
        </p:txBody>
      </p:sp>
    </p:spTree>
    <p:extLst>
      <p:ext uri="{BB962C8B-B14F-4D97-AF65-F5344CB8AC3E}">
        <p14:creationId xmlns:p14="http://schemas.microsoft.com/office/powerpoint/2010/main" xmlns="" val="281549973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1 вопрос"/>
          <p:cNvSpPr txBox="1"/>
          <p:nvPr/>
        </p:nvSpPr>
        <p:spPr>
          <a:xfrm>
            <a:off x="12140671" y="886469"/>
            <a:ext cx="102657"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endParaRPr dirty="0"/>
          </a:p>
        </p:txBody>
      </p:sp>
      <p:sp>
        <p:nvSpPr>
          <p:cNvPr id="123" name="Главное устройство персонального компьютера, мозг компьютера?"/>
          <p:cNvSpPr txBox="1"/>
          <p:nvPr/>
        </p:nvSpPr>
        <p:spPr>
          <a:xfrm>
            <a:off x="12140672" y="6191151"/>
            <a:ext cx="10265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lvl1pPr>
          </a:lstStyle>
          <a:p>
            <a:endParaRPr dirty="0"/>
          </a:p>
        </p:txBody>
      </p:sp>
      <p:sp>
        <p:nvSpPr>
          <p:cNvPr id="2" name="Прямоугольник 1">
            <a:extLst>
              <a:ext uri="{FF2B5EF4-FFF2-40B4-BE49-F238E27FC236}">
                <a16:creationId xmlns:a16="http://schemas.microsoft.com/office/drawing/2014/main" xmlns="" id="{1227625F-84E5-429C-8818-7828AF8AB890}"/>
              </a:ext>
            </a:extLst>
          </p:cNvPr>
          <p:cNvSpPr/>
          <p:nvPr/>
        </p:nvSpPr>
        <p:spPr>
          <a:xfrm>
            <a:off x="1567544" y="4359880"/>
            <a:ext cx="22071542" cy="3662541"/>
          </a:xfrm>
          <a:prstGeom prst="rect">
            <a:avLst/>
          </a:prstGeom>
        </p:spPr>
        <p:txBody>
          <a:bodyPr wrap="square">
            <a:spAutoFit/>
          </a:bodyPr>
          <a:lstStyle/>
          <a:p>
            <a:pPr algn="l"/>
            <a:r>
              <a:rPr lang="ru-RU" dirty="0">
                <a:solidFill>
                  <a:srgbClr val="92D050"/>
                </a:solidFill>
              </a:rPr>
              <a:t>Временная дискретизация </a:t>
            </a:r>
            <a:r>
              <a:rPr lang="ru-RU" dirty="0"/>
              <a:t>– способ преобразования звука в цифровую форму путем разбивания звуковой волны на отдельные маленькие временные участки, где амплитуды этих участков квантуются (им присваивается определенное значение)</a:t>
            </a:r>
          </a:p>
        </p:txBody>
      </p:sp>
    </p:spTree>
    <p:extLst>
      <p:ext uri="{BB962C8B-B14F-4D97-AF65-F5344CB8AC3E}">
        <p14:creationId xmlns:p14="http://schemas.microsoft.com/office/powerpoint/2010/main" xmlns="" val="350467525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1 вопрос"/>
          <p:cNvSpPr txBox="1"/>
          <p:nvPr/>
        </p:nvSpPr>
        <p:spPr>
          <a:xfrm>
            <a:off x="12140671" y="886469"/>
            <a:ext cx="102657"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endParaRPr dirty="0"/>
          </a:p>
        </p:txBody>
      </p:sp>
      <p:sp>
        <p:nvSpPr>
          <p:cNvPr id="123" name="Главное устройство персонального компьютера, мозг компьютера?"/>
          <p:cNvSpPr txBox="1"/>
          <p:nvPr/>
        </p:nvSpPr>
        <p:spPr>
          <a:xfrm>
            <a:off x="12140672" y="6191151"/>
            <a:ext cx="10265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lvl1pPr>
          </a:lstStyle>
          <a:p>
            <a:endParaRPr dirty="0"/>
          </a:p>
        </p:txBody>
      </p:sp>
      <p:sp>
        <p:nvSpPr>
          <p:cNvPr id="2" name="Прямоугольник 1">
            <a:extLst>
              <a:ext uri="{FF2B5EF4-FFF2-40B4-BE49-F238E27FC236}">
                <a16:creationId xmlns:a16="http://schemas.microsoft.com/office/drawing/2014/main" xmlns="" id="{3D71DE90-E82F-448B-A89F-F74B94F94E50}"/>
              </a:ext>
            </a:extLst>
          </p:cNvPr>
          <p:cNvSpPr/>
          <p:nvPr/>
        </p:nvSpPr>
        <p:spPr>
          <a:xfrm>
            <a:off x="886429" y="1881613"/>
            <a:ext cx="22006229" cy="3662541"/>
          </a:xfrm>
          <a:prstGeom prst="rect">
            <a:avLst/>
          </a:prstGeom>
        </p:spPr>
        <p:txBody>
          <a:bodyPr wrap="square">
            <a:spAutoFit/>
          </a:bodyPr>
          <a:lstStyle/>
          <a:p>
            <a:r>
              <a:rPr lang="ru-RU" dirty="0">
                <a:solidFill>
                  <a:srgbClr val="92D050"/>
                </a:solidFill>
              </a:rPr>
              <a:t>Качество кодирования звука зависит от: </a:t>
            </a:r>
          </a:p>
          <a:p>
            <a:pPr marL="1143000" indent="-1143000" algn="l">
              <a:buAutoNum type="arabicParenR"/>
            </a:pPr>
            <a:r>
              <a:rPr lang="ru-RU" dirty="0"/>
              <a:t>глубины кодирования звука - количество уровней звука; </a:t>
            </a:r>
          </a:p>
          <a:p>
            <a:pPr marL="1143000" indent="-1143000" algn="l">
              <a:buAutoNum type="arabicParenR"/>
            </a:pPr>
            <a:r>
              <a:rPr lang="ru-RU" dirty="0"/>
              <a:t>частоты дискретизации – количество изменений уровня сигнала в единицу времени (как правило, за 1 сек).</a:t>
            </a:r>
          </a:p>
        </p:txBody>
      </p:sp>
      <p:pic>
        <p:nvPicPr>
          <p:cNvPr id="4" name="Рисунок 3">
            <a:extLst>
              <a:ext uri="{FF2B5EF4-FFF2-40B4-BE49-F238E27FC236}">
                <a16:creationId xmlns:a16="http://schemas.microsoft.com/office/drawing/2014/main" xmlns="" id="{89C38EBC-5A6F-4C75-8414-6F842A67E45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3680" y="6011713"/>
            <a:ext cx="4628859" cy="2160134"/>
          </a:xfrm>
          <a:prstGeom prst="rect">
            <a:avLst/>
          </a:prstGeom>
        </p:spPr>
      </p:pic>
      <p:sp>
        <p:nvSpPr>
          <p:cNvPr id="5" name="Прямоугольник 4">
            <a:extLst>
              <a:ext uri="{FF2B5EF4-FFF2-40B4-BE49-F238E27FC236}">
                <a16:creationId xmlns:a16="http://schemas.microsoft.com/office/drawing/2014/main" xmlns="" id="{93CBF6FE-9D8C-45E8-A485-A1EB0CB3ACB3}"/>
              </a:ext>
            </a:extLst>
          </p:cNvPr>
          <p:cNvSpPr/>
          <p:nvPr/>
        </p:nvSpPr>
        <p:spPr>
          <a:xfrm>
            <a:off x="6651170" y="5721146"/>
            <a:ext cx="15359743" cy="3908762"/>
          </a:xfrm>
          <a:prstGeom prst="rect">
            <a:avLst/>
          </a:prstGeom>
        </p:spPr>
        <p:txBody>
          <a:bodyPr wrap="square">
            <a:spAutoFit/>
          </a:bodyPr>
          <a:lstStyle/>
          <a:p>
            <a:pPr algn="l"/>
            <a:r>
              <a:rPr lang="ru-RU" dirty="0"/>
              <a:t>N – количество различных уровней сигнала</a:t>
            </a:r>
          </a:p>
          <a:p>
            <a:pPr algn="l"/>
            <a:r>
              <a:rPr lang="ru-RU" dirty="0"/>
              <a:t> i – глубина кодирования звука </a:t>
            </a:r>
            <a:r>
              <a:rPr lang="ru-RU" sz="6600" dirty="0">
                <a:solidFill>
                  <a:srgbClr val="92D050"/>
                </a:solidFill>
              </a:rPr>
              <a:t>Информационный объем звуковой информации равен: I = i * k* t</a:t>
            </a:r>
          </a:p>
        </p:txBody>
      </p:sp>
      <p:sp>
        <p:nvSpPr>
          <p:cNvPr id="6" name="Прямоугольник 5">
            <a:extLst>
              <a:ext uri="{FF2B5EF4-FFF2-40B4-BE49-F238E27FC236}">
                <a16:creationId xmlns:a16="http://schemas.microsoft.com/office/drawing/2014/main" xmlns="" id="{816057D9-BFFA-4373-9BF9-2A51C029DBE1}"/>
              </a:ext>
            </a:extLst>
          </p:cNvPr>
          <p:cNvSpPr/>
          <p:nvPr/>
        </p:nvSpPr>
        <p:spPr>
          <a:xfrm>
            <a:off x="1523999" y="9806900"/>
            <a:ext cx="20748171" cy="2769989"/>
          </a:xfrm>
          <a:prstGeom prst="rect">
            <a:avLst/>
          </a:prstGeom>
        </p:spPr>
        <p:txBody>
          <a:bodyPr wrap="square">
            <a:spAutoFit/>
          </a:bodyPr>
          <a:lstStyle/>
          <a:p>
            <a:pPr algn="l"/>
            <a:r>
              <a:rPr lang="ru-RU" dirty="0"/>
              <a:t>где i – глубина звука (бит), </a:t>
            </a:r>
          </a:p>
          <a:p>
            <a:pPr algn="l"/>
            <a:r>
              <a:rPr lang="ru-RU" dirty="0"/>
              <a:t>K – частота вещания (качество звука) (Гц) (48 кГц – аудио CD), </a:t>
            </a:r>
          </a:p>
          <a:p>
            <a:pPr algn="l"/>
            <a:r>
              <a:rPr lang="ru-RU" dirty="0"/>
              <a:t>t – время звучания (сек).</a:t>
            </a:r>
          </a:p>
        </p:txBody>
      </p:sp>
    </p:spTree>
    <p:extLst>
      <p:ext uri="{BB962C8B-B14F-4D97-AF65-F5344CB8AC3E}">
        <p14:creationId xmlns:p14="http://schemas.microsoft.com/office/powerpoint/2010/main" xmlns="" val="229283309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1 вопрос"/>
          <p:cNvSpPr txBox="1"/>
          <p:nvPr/>
        </p:nvSpPr>
        <p:spPr>
          <a:xfrm>
            <a:off x="12140671" y="886469"/>
            <a:ext cx="102657"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endParaRPr dirty="0"/>
          </a:p>
        </p:txBody>
      </p:sp>
      <p:sp>
        <p:nvSpPr>
          <p:cNvPr id="123" name="Главное устройство персонального компьютера, мозг компьютера?"/>
          <p:cNvSpPr txBox="1"/>
          <p:nvPr/>
        </p:nvSpPr>
        <p:spPr>
          <a:xfrm>
            <a:off x="12140672" y="6191151"/>
            <a:ext cx="10265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lvl1pPr>
          </a:lstStyle>
          <a:p>
            <a:endParaRPr dirty="0"/>
          </a:p>
        </p:txBody>
      </p:sp>
      <p:sp>
        <p:nvSpPr>
          <p:cNvPr id="2" name="Прямоугольник 1">
            <a:extLst>
              <a:ext uri="{FF2B5EF4-FFF2-40B4-BE49-F238E27FC236}">
                <a16:creationId xmlns:a16="http://schemas.microsoft.com/office/drawing/2014/main" xmlns="" id="{7652147A-5991-4512-88F5-A9895E112490}"/>
              </a:ext>
            </a:extLst>
          </p:cNvPr>
          <p:cNvSpPr/>
          <p:nvPr/>
        </p:nvSpPr>
        <p:spPr>
          <a:xfrm>
            <a:off x="1076175" y="886469"/>
            <a:ext cx="22981254" cy="1877437"/>
          </a:xfrm>
          <a:prstGeom prst="rect">
            <a:avLst/>
          </a:prstGeom>
        </p:spPr>
        <p:txBody>
          <a:bodyPr wrap="square">
            <a:spAutoFit/>
          </a:bodyPr>
          <a:lstStyle/>
          <a:p>
            <a:r>
              <a:rPr lang="ru-RU" dirty="0">
                <a:solidFill>
                  <a:srgbClr val="92D050"/>
                </a:solidFill>
              </a:rPr>
              <a:t>Основные информационные процессы и их реализация с помощью компьютеров: обработка информации</a:t>
            </a:r>
          </a:p>
        </p:txBody>
      </p:sp>
      <p:sp>
        <p:nvSpPr>
          <p:cNvPr id="3" name="Прямоугольник 2">
            <a:extLst>
              <a:ext uri="{FF2B5EF4-FFF2-40B4-BE49-F238E27FC236}">
                <a16:creationId xmlns:a16="http://schemas.microsoft.com/office/drawing/2014/main" xmlns="" id="{3C63E425-A52E-4BAA-8632-B5C64C3A7AA3}"/>
              </a:ext>
            </a:extLst>
          </p:cNvPr>
          <p:cNvSpPr/>
          <p:nvPr/>
        </p:nvSpPr>
        <p:spPr>
          <a:xfrm>
            <a:off x="587829" y="2795350"/>
            <a:ext cx="23796171" cy="3046988"/>
          </a:xfrm>
          <a:prstGeom prst="rect">
            <a:avLst/>
          </a:prstGeom>
        </p:spPr>
        <p:txBody>
          <a:bodyPr wrap="square">
            <a:spAutoFit/>
          </a:bodyPr>
          <a:lstStyle/>
          <a:p>
            <a:pPr algn="l"/>
            <a:r>
              <a:rPr lang="ru-RU" sz="4800" dirty="0"/>
              <a:t>Компьютер (англ. </a:t>
            </a:r>
            <a:r>
              <a:rPr lang="ru-RU" sz="4800" dirty="0" err="1"/>
              <a:t>computer</a:t>
            </a:r>
            <a:r>
              <a:rPr lang="ru-RU" sz="4800" dirty="0"/>
              <a:t> — вычислитель) представляет собой программируемое электронное устройство, способное обрабатывать данные и производить вычисления, а также выполнять другие задачи манипулирования символами.</a:t>
            </a:r>
          </a:p>
          <a:p>
            <a:pPr algn="l"/>
            <a:r>
              <a:rPr lang="ru-RU" sz="4800" dirty="0"/>
              <a:t> Существует два основных класса компьютеров:</a:t>
            </a:r>
          </a:p>
        </p:txBody>
      </p:sp>
      <p:sp>
        <p:nvSpPr>
          <p:cNvPr id="4" name="Прямоугольник 3">
            <a:extLst>
              <a:ext uri="{FF2B5EF4-FFF2-40B4-BE49-F238E27FC236}">
                <a16:creationId xmlns:a16="http://schemas.microsoft.com/office/drawing/2014/main" xmlns="" id="{D519216D-BB7C-4237-A6B9-A0D2F53CBA48}"/>
              </a:ext>
            </a:extLst>
          </p:cNvPr>
          <p:cNvSpPr/>
          <p:nvPr/>
        </p:nvSpPr>
        <p:spPr>
          <a:xfrm>
            <a:off x="516111" y="6649162"/>
            <a:ext cx="22306339" cy="3785652"/>
          </a:xfrm>
          <a:prstGeom prst="rect">
            <a:avLst/>
          </a:prstGeom>
        </p:spPr>
        <p:txBody>
          <a:bodyPr wrap="square">
            <a:spAutoFit/>
          </a:bodyPr>
          <a:lstStyle/>
          <a:p>
            <a:pPr algn="l"/>
            <a:r>
              <a:rPr lang="ru-RU" sz="4800" dirty="0"/>
              <a:t>а) цифровые компьютеры, обрабатывающие данные в виде двоичных кодов; </a:t>
            </a:r>
          </a:p>
          <a:p>
            <a:pPr algn="l"/>
            <a:r>
              <a:rPr lang="ru-RU" sz="4800" dirty="0"/>
              <a:t>б) аналоговые компьютеры, обрабатывающие непрерывно меняющиеся физические величины (электрическое напряжение, время и т.д.), которые являются аналогами вычисляемых величин. </a:t>
            </a:r>
          </a:p>
          <a:p>
            <a:pPr algn="l"/>
            <a:r>
              <a:rPr lang="ru-RU" sz="4800" dirty="0"/>
              <a:t>В настоящее время подавляющее большинство компьютеров являются цифровыми.</a:t>
            </a:r>
          </a:p>
        </p:txBody>
      </p:sp>
      <p:sp>
        <p:nvSpPr>
          <p:cNvPr id="5" name="Прямоугольник 4">
            <a:extLst>
              <a:ext uri="{FF2B5EF4-FFF2-40B4-BE49-F238E27FC236}">
                <a16:creationId xmlns:a16="http://schemas.microsoft.com/office/drawing/2014/main" xmlns="" id="{1E0EB957-9EBA-41F3-9120-2B1C678C125D}"/>
              </a:ext>
            </a:extLst>
          </p:cNvPr>
          <p:cNvSpPr/>
          <p:nvPr/>
        </p:nvSpPr>
        <p:spPr>
          <a:xfrm>
            <a:off x="408535" y="10869794"/>
            <a:ext cx="21325115" cy="2308324"/>
          </a:xfrm>
          <a:prstGeom prst="rect">
            <a:avLst/>
          </a:prstGeom>
        </p:spPr>
        <p:txBody>
          <a:bodyPr wrap="square">
            <a:spAutoFit/>
          </a:bodyPr>
          <a:lstStyle/>
          <a:p>
            <a:pPr algn="l"/>
            <a:r>
              <a:rPr lang="ru-RU" sz="4800" dirty="0">
                <a:solidFill>
                  <a:srgbClr val="92D050"/>
                </a:solidFill>
              </a:rPr>
              <a:t>Команда </a:t>
            </a:r>
            <a:r>
              <a:rPr lang="ru-RU" sz="4800" dirty="0"/>
              <a:t>— это описание операции, которую должен выполнить компьютер. Как правило, у команды есть свой код (условное обозначение), сходные данные (операнды) и результат</a:t>
            </a:r>
          </a:p>
        </p:txBody>
      </p:sp>
    </p:spTree>
    <p:extLst>
      <p:ext uri="{BB962C8B-B14F-4D97-AF65-F5344CB8AC3E}">
        <p14:creationId xmlns:p14="http://schemas.microsoft.com/office/powerpoint/2010/main" xmlns="" val="252051699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1 вопрос"/>
          <p:cNvSpPr txBox="1"/>
          <p:nvPr/>
        </p:nvSpPr>
        <p:spPr>
          <a:xfrm>
            <a:off x="12140671" y="886469"/>
            <a:ext cx="102657"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endParaRPr dirty="0"/>
          </a:p>
        </p:txBody>
      </p:sp>
      <p:sp>
        <p:nvSpPr>
          <p:cNvPr id="123" name="Главное устройство персонального компьютера, мозг компьютера?"/>
          <p:cNvSpPr txBox="1"/>
          <p:nvPr/>
        </p:nvSpPr>
        <p:spPr>
          <a:xfrm>
            <a:off x="12140672" y="6191151"/>
            <a:ext cx="10265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lvl1pPr>
          </a:lstStyle>
          <a:p>
            <a:endParaRPr dirty="0"/>
          </a:p>
        </p:txBody>
      </p:sp>
      <p:sp>
        <p:nvSpPr>
          <p:cNvPr id="2" name="Прямоугольник 1">
            <a:extLst>
              <a:ext uri="{FF2B5EF4-FFF2-40B4-BE49-F238E27FC236}">
                <a16:creationId xmlns:a16="http://schemas.microsoft.com/office/drawing/2014/main" xmlns="" id="{643BC435-FFFA-4B99-9685-A9B313953E5E}"/>
              </a:ext>
            </a:extLst>
          </p:cNvPr>
          <p:cNvSpPr/>
          <p:nvPr/>
        </p:nvSpPr>
        <p:spPr>
          <a:xfrm>
            <a:off x="1208313" y="3220122"/>
            <a:ext cx="22561399" cy="6740307"/>
          </a:xfrm>
          <a:prstGeom prst="rect">
            <a:avLst/>
          </a:prstGeom>
        </p:spPr>
        <p:txBody>
          <a:bodyPr wrap="square">
            <a:spAutoFit/>
          </a:bodyPr>
          <a:lstStyle/>
          <a:p>
            <a:pPr algn="l"/>
            <a:r>
              <a:rPr lang="ru-RU" sz="4800" dirty="0"/>
              <a:t>Разнообразие современных компьютеров очень велико. Но их структуры основаны на общих логических принципах, позволяющих выделить в любом компьютере следующие главные устройства: </a:t>
            </a:r>
          </a:p>
          <a:p>
            <a:pPr algn="l"/>
            <a:r>
              <a:rPr lang="ru-RU" sz="4800" dirty="0"/>
              <a:t>а) память(запоминающее устройство, ЗУ), состоящую из перенумерованных ячеек; </a:t>
            </a:r>
          </a:p>
          <a:p>
            <a:pPr algn="l"/>
            <a:r>
              <a:rPr lang="ru-RU" sz="4800" dirty="0"/>
              <a:t>б) процессор, включающий в себя устройство управления(УУ) и арифметико-логическое устройство(АЛУ); </a:t>
            </a:r>
          </a:p>
          <a:p>
            <a:pPr algn="l"/>
            <a:r>
              <a:rPr lang="ru-RU" sz="4800" dirty="0"/>
              <a:t>в) устройство ввода; </a:t>
            </a:r>
          </a:p>
          <a:p>
            <a:pPr algn="l"/>
            <a:r>
              <a:rPr lang="ru-RU" sz="4800" dirty="0"/>
              <a:t>г) устройство вывода. </a:t>
            </a:r>
          </a:p>
          <a:p>
            <a:pPr algn="l"/>
            <a:r>
              <a:rPr lang="ru-RU" sz="4800" dirty="0"/>
              <a:t>Эти устройства соединены каналами связи, по которым передается информация</a:t>
            </a:r>
          </a:p>
        </p:txBody>
      </p:sp>
    </p:spTree>
    <p:extLst>
      <p:ext uri="{BB962C8B-B14F-4D97-AF65-F5344CB8AC3E}">
        <p14:creationId xmlns:p14="http://schemas.microsoft.com/office/powerpoint/2010/main" xmlns="" val="379456416"/>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1 вопрос"/>
          <p:cNvSpPr txBox="1"/>
          <p:nvPr/>
        </p:nvSpPr>
        <p:spPr>
          <a:xfrm>
            <a:off x="12140671" y="886469"/>
            <a:ext cx="102657"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endParaRPr dirty="0"/>
          </a:p>
        </p:txBody>
      </p:sp>
      <p:sp>
        <p:nvSpPr>
          <p:cNvPr id="123" name="Главное устройство персонального компьютера, мозг компьютера?"/>
          <p:cNvSpPr txBox="1"/>
          <p:nvPr/>
        </p:nvSpPr>
        <p:spPr>
          <a:xfrm>
            <a:off x="12140672" y="6191151"/>
            <a:ext cx="10265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lvl1pPr>
          </a:lstStyle>
          <a:p>
            <a:endParaRPr dirty="0"/>
          </a:p>
        </p:txBody>
      </p:sp>
      <p:sp>
        <p:nvSpPr>
          <p:cNvPr id="2" name="Прямоугольник 1">
            <a:extLst>
              <a:ext uri="{FF2B5EF4-FFF2-40B4-BE49-F238E27FC236}">
                <a16:creationId xmlns:a16="http://schemas.microsoft.com/office/drawing/2014/main" xmlns="" id="{2D4F83A9-3E0D-4042-9ED1-F30A3C862CB8}"/>
              </a:ext>
            </a:extLst>
          </p:cNvPr>
          <p:cNvSpPr/>
          <p:nvPr/>
        </p:nvSpPr>
        <p:spPr>
          <a:xfrm>
            <a:off x="646942" y="1384041"/>
            <a:ext cx="22987458" cy="10741402"/>
          </a:xfrm>
          <a:prstGeom prst="rect">
            <a:avLst/>
          </a:prstGeom>
        </p:spPr>
        <p:txBody>
          <a:bodyPr wrap="square">
            <a:spAutoFit/>
          </a:bodyPr>
          <a:lstStyle/>
          <a:p>
            <a:pPr algn="l"/>
            <a:r>
              <a:rPr lang="ru-RU" sz="6000" dirty="0">
                <a:solidFill>
                  <a:srgbClr val="92D050"/>
                </a:solidFill>
              </a:rPr>
              <a:t>Арифметические и логические основы компьютеров. </a:t>
            </a:r>
          </a:p>
          <a:p>
            <a:pPr algn="l"/>
            <a:endParaRPr lang="ru-RU" sz="6000" dirty="0">
              <a:solidFill>
                <a:srgbClr val="92D050"/>
              </a:solidFill>
            </a:endParaRPr>
          </a:p>
          <a:p>
            <a:pPr algn="l"/>
            <a:r>
              <a:rPr lang="ru-RU" sz="4400" dirty="0">
                <a:solidFill>
                  <a:srgbClr val="92D050"/>
                </a:solidFill>
              </a:rPr>
              <a:t>Логический элемент компьютера</a:t>
            </a:r>
            <a:r>
              <a:rPr lang="ru-RU" sz="4400" dirty="0"/>
              <a:t>— это часть электронной логической схемы, которая реализует элементарную логическую функцию. Логическими элементами компьютеров являются электронные схемы И, ИЛИ, НЕ, И—НЕ, ИЛИ—НЕ и другие. </a:t>
            </a:r>
            <a:br>
              <a:rPr lang="ru-RU" sz="4400" dirty="0"/>
            </a:br>
            <a:r>
              <a:rPr lang="ru-RU" sz="4400" dirty="0"/>
              <a:t>С помощью этих схем можно реализовать любую логическую функцию, описывающую работу устройств компьютера.</a:t>
            </a:r>
          </a:p>
          <a:p>
            <a:pPr algn="l"/>
            <a:r>
              <a:rPr lang="ru-RU" sz="4400" dirty="0">
                <a:solidFill>
                  <a:srgbClr val="92D050"/>
                </a:solidFill>
              </a:rPr>
              <a:t> Логика </a:t>
            </a:r>
            <a:r>
              <a:rPr lang="ru-RU" sz="4400" dirty="0"/>
              <a:t>– это наука о формах и способах мышления. Это учение о способах рассуждений и доказательств. </a:t>
            </a:r>
          </a:p>
          <a:p>
            <a:pPr algn="l"/>
            <a:r>
              <a:rPr lang="ru-RU" sz="4400" dirty="0"/>
              <a:t>Мышление всегда существует через понятия, высказывания и умозаключения.</a:t>
            </a:r>
          </a:p>
          <a:p>
            <a:pPr algn="l"/>
            <a:r>
              <a:rPr lang="ru-RU" sz="4400" dirty="0">
                <a:solidFill>
                  <a:srgbClr val="92D050"/>
                </a:solidFill>
              </a:rPr>
              <a:t>Понятие</a:t>
            </a:r>
            <a:r>
              <a:rPr lang="ru-RU" sz="4400" dirty="0"/>
              <a:t> – это форма мышления, которая выделяет существенные признаки предмета или класса предметов, позволяющих отличать их от других. </a:t>
            </a:r>
          </a:p>
          <a:p>
            <a:pPr algn="l"/>
            <a:r>
              <a:rPr lang="ru-RU" sz="4400" dirty="0">
                <a:solidFill>
                  <a:srgbClr val="92D050"/>
                </a:solidFill>
              </a:rPr>
              <a:t>Высказывание</a:t>
            </a:r>
            <a:r>
              <a:rPr lang="ru-RU" sz="4400" dirty="0"/>
              <a:t> – это форма мышления, в которой что-либо утверждается или отрицается о реальных предметах, их свойствах и отношениях между ними. Высказывание может быть истинно, или ложно. </a:t>
            </a:r>
          </a:p>
        </p:txBody>
      </p:sp>
    </p:spTree>
    <p:extLst>
      <p:ext uri="{BB962C8B-B14F-4D97-AF65-F5344CB8AC3E}">
        <p14:creationId xmlns:p14="http://schemas.microsoft.com/office/powerpoint/2010/main" xmlns="" val="236589155"/>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1 вопрос"/>
          <p:cNvSpPr txBox="1"/>
          <p:nvPr/>
        </p:nvSpPr>
        <p:spPr>
          <a:xfrm>
            <a:off x="12140671" y="886469"/>
            <a:ext cx="102657"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endParaRPr dirty="0"/>
          </a:p>
        </p:txBody>
      </p:sp>
      <p:sp>
        <p:nvSpPr>
          <p:cNvPr id="123" name="Главное устройство персонального компьютера, мозг компьютера?"/>
          <p:cNvSpPr txBox="1"/>
          <p:nvPr/>
        </p:nvSpPr>
        <p:spPr>
          <a:xfrm>
            <a:off x="12140672" y="6191151"/>
            <a:ext cx="10265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lvl1pPr>
          </a:lstStyle>
          <a:p>
            <a:endParaRPr dirty="0"/>
          </a:p>
        </p:txBody>
      </p:sp>
      <p:sp>
        <p:nvSpPr>
          <p:cNvPr id="2" name="Прямоугольник 1">
            <a:extLst>
              <a:ext uri="{FF2B5EF4-FFF2-40B4-BE49-F238E27FC236}">
                <a16:creationId xmlns:a16="http://schemas.microsoft.com/office/drawing/2014/main" xmlns="" id="{9741FB3B-BD95-40E3-B5A6-4568B67D7484}"/>
              </a:ext>
            </a:extLst>
          </p:cNvPr>
          <p:cNvSpPr/>
          <p:nvPr/>
        </p:nvSpPr>
        <p:spPr>
          <a:xfrm>
            <a:off x="1031042" y="886469"/>
            <a:ext cx="22424571" cy="11910953"/>
          </a:xfrm>
          <a:prstGeom prst="rect">
            <a:avLst/>
          </a:prstGeom>
        </p:spPr>
        <p:txBody>
          <a:bodyPr wrap="square">
            <a:spAutoFit/>
          </a:bodyPr>
          <a:lstStyle/>
          <a:p>
            <a:pPr algn="l"/>
            <a:r>
              <a:rPr lang="ru-RU" sz="4800" dirty="0">
                <a:solidFill>
                  <a:srgbClr val="92D050"/>
                </a:solidFill>
              </a:rPr>
              <a:t>Умозаключение</a:t>
            </a:r>
            <a:r>
              <a:rPr lang="ru-RU" sz="4800" dirty="0"/>
              <a:t> – это форма мышления, с помощью которой из одного или нескольких высказываний (посылок) может быть получено новое высказывание (вывод). </a:t>
            </a:r>
            <a:br>
              <a:rPr lang="ru-RU" sz="4800" dirty="0"/>
            </a:br>
            <a:r>
              <a:rPr lang="ru-RU" sz="4800" dirty="0">
                <a:solidFill>
                  <a:srgbClr val="92D050"/>
                </a:solidFill>
              </a:rPr>
              <a:t>Алгебра</a:t>
            </a:r>
            <a:r>
              <a:rPr lang="ru-RU" sz="4800" dirty="0"/>
              <a:t> – это наука об общих операциях, аналогичных сложению и умножению, которые выполняются не только над числами, но и над другими математическими объектами, в том числе и над высказываниями. Такая алгебра называется алгеброй логики. Алгебра логики отвлекается от смысловой содержательности высказываний и принимает во внимание только истинность или ложность высказывания. </a:t>
            </a:r>
            <a:r>
              <a:rPr lang="ru-RU" sz="4800" dirty="0">
                <a:solidFill>
                  <a:srgbClr val="92D050"/>
                </a:solidFill>
              </a:rPr>
              <a:t>Логическая переменная </a:t>
            </a:r>
            <a:r>
              <a:rPr lang="ru-RU" sz="4800" dirty="0"/>
              <a:t>– это простое высказывание, содержащее только одну мысль. Ее символическое обозначение – латинская буква (например, A, B, X, </a:t>
            </a:r>
            <a:r>
              <a:rPr lang="ru-RU" sz="4800" dirty="0" err="1"/>
              <a:t>Yи</a:t>
            </a:r>
            <a:r>
              <a:rPr lang="ru-RU" sz="4800" dirty="0"/>
              <a:t> т.д.) Значением логической переменной могут быть только константы ИСТИНА и ЛОЖЬ (1 и 0).</a:t>
            </a:r>
          </a:p>
          <a:p>
            <a:pPr algn="l"/>
            <a:r>
              <a:rPr lang="ru-RU" sz="4800" dirty="0">
                <a:solidFill>
                  <a:srgbClr val="92D050"/>
                </a:solidFill>
              </a:rPr>
              <a:t>Логическая функция </a:t>
            </a:r>
            <a:r>
              <a:rPr lang="ru-RU" sz="4800" dirty="0"/>
              <a:t>– это составное высказывание, которое содержит несколько простых мыслей, соединенных между собой с помощью логических операций. Ее символическое обозначение – F (A, B,…). Логическая операция – это логическое действие.</a:t>
            </a:r>
          </a:p>
        </p:txBody>
      </p:sp>
    </p:spTree>
    <p:extLst>
      <p:ext uri="{BB962C8B-B14F-4D97-AF65-F5344CB8AC3E}">
        <p14:creationId xmlns:p14="http://schemas.microsoft.com/office/powerpoint/2010/main" xmlns="" val="2938789504"/>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1 вопрос"/>
          <p:cNvSpPr txBox="1"/>
          <p:nvPr/>
        </p:nvSpPr>
        <p:spPr>
          <a:xfrm>
            <a:off x="12140671" y="886469"/>
            <a:ext cx="102657"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endParaRPr dirty="0"/>
          </a:p>
        </p:txBody>
      </p:sp>
      <p:sp>
        <p:nvSpPr>
          <p:cNvPr id="123" name="Главное устройство персонального компьютера, мозг компьютера?"/>
          <p:cNvSpPr txBox="1"/>
          <p:nvPr/>
        </p:nvSpPr>
        <p:spPr>
          <a:xfrm>
            <a:off x="12140672" y="6191151"/>
            <a:ext cx="10265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lvl1pPr>
          </a:lstStyle>
          <a:p>
            <a:endParaRPr dirty="0"/>
          </a:p>
        </p:txBody>
      </p:sp>
      <p:sp>
        <p:nvSpPr>
          <p:cNvPr id="2" name="Прямоугольник 1">
            <a:extLst>
              <a:ext uri="{FF2B5EF4-FFF2-40B4-BE49-F238E27FC236}">
                <a16:creationId xmlns:a16="http://schemas.microsoft.com/office/drawing/2014/main" xmlns="" id="{E67E9381-23EE-43E5-B81A-67B24E640D26}"/>
              </a:ext>
            </a:extLst>
          </p:cNvPr>
          <p:cNvSpPr/>
          <p:nvPr/>
        </p:nvSpPr>
        <p:spPr>
          <a:xfrm>
            <a:off x="1273630" y="1384041"/>
            <a:ext cx="22136856" cy="3662541"/>
          </a:xfrm>
          <a:prstGeom prst="rect">
            <a:avLst/>
          </a:prstGeom>
        </p:spPr>
        <p:txBody>
          <a:bodyPr wrap="square">
            <a:spAutoFit/>
          </a:bodyPr>
          <a:lstStyle/>
          <a:p>
            <a:pPr algn="l"/>
            <a:r>
              <a:rPr lang="ru-RU" dirty="0">
                <a:solidFill>
                  <a:srgbClr val="92D050"/>
                </a:solidFill>
              </a:rPr>
              <a:t>Логическая операция НЕ </a:t>
            </a:r>
            <a:r>
              <a:rPr lang="ru-RU" dirty="0"/>
              <a:t>– операция отрицание (дополнение или инверсия, обозначают NOT ( - ). Если А – истинно, то Ā – ложно и наоборот. Результат отрицания всегда противоположен значению аргумента.</a:t>
            </a:r>
          </a:p>
        </p:txBody>
      </p:sp>
      <p:sp>
        <p:nvSpPr>
          <p:cNvPr id="3" name="Прямоугольник 2">
            <a:extLst>
              <a:ext uri="{FF2B5EF4-FFF2-40B4-BE49-F238E27FC236}">
                <a16:creationId xmlns:a16="http://schemas.microsoft.com/office/drawing/2014/main" xmlns="" id="{8949BF68-6D6D-404E-858C-6533B0591B56}"/>
              </a:ext>
            </a:extLst>
          </p:cNvPr>
          <p:cNvSpPr/>
          <p:nvPr/>
        </p:nvSpPr>
        <p:spPr>
          <a:xfrm>
            <a:off x="8938722" y="5206266"/>
            <a:ext cx="6806672" cy="984885"/>
          </a:xfrm>
          <a:prstGeom prst="rect">
            <a:avLst/>
          </a:prstGeom>
        </p:spPr>
        <p:txBody>
          <a:bodyPr wrap="none">
            <a:spAutoFit/>
          </a:bodyPr>
          <a:lstStyle/>
          <a:p>
            <a:r>
              <a:rPr lang="ru-RU" dirty="0"/>
              <a:t>Таблица истинности:</a:t>
            </a:r>
          </a:p>
        </p:txBody>
      </p:sp>
      <p:graphicFrame>
        <p:nvGraphicFramePr>
          <p:cNvPr id="4" name="Таблица 3">
            <a:extLst>
              <a:ext uri="{FF2B5EF4-FFF2-40B4-BE49-F238E27FC236}">
                <a16:creationId xmlns:a16="http://schemas.microsoft.com/office/drawing/2014/main" xmlns="" id="{B4C32B67-3E94-43CE-83A2-63366250D666}"/>
              </a:ext>
            </a:extLst>
          </p:cNvPr>
          <p:cNvGraphicFramePr>
            <a:graphicFrameLocks noGrp="1"/>
          </p:cNvGraphicFramePr>
          <p:nvPr>
            <p:extLst>
              <p:ext uri="{D42A27DB-BD31-4B8C-83A1-F6EECF244321}">
                <p14:modId xmlns:p14="http://schemas.microsoft.com/office/powerpoint/2010/main" xmlns="" val="112364506"/>
              </p:ext>
            </p:extLst>
          </p:nvPr>
        </p:nvGraphicFramePr>
        <p:xfrm>
          <a:off x="5874128" y="6858000"/>
          <a:ext cx="13230300" cy="4180113"/>
        </p:xfrm>
        <a:graphic>
          <a:graphicData uri="http://schemas.openxmlformats.org/drawingml/2006/table">
            <a:tbl>
              <a:tblPr firstRow="1" bandRow="1">
                <a:tableStyleId>{5940675A-B579-460E-94D1-54222C63F5DA}</a:tableStyleId>
              </a:tblPr>
              <a:tblGrid>
                <a:gridCol w="6615150">
                  <a:extLst>
                    <a:ext uri="{9D8B030D-6E8A-4147-A177-3AD203B41FA5}">
                      <a16:colId xmlns:a16="http://schemas.microsoft.com/office/drawing/2014/main" xmlns="" val="1927176985"/>
                    </a:ext>
                  </a:extLst>
                </a:gridCol>
                <a:gridCol w="6615150">
                  <a:extLst>
                    <a:ext uri="{9D8B030D-6E8A-4147-A177-3AD203B41FA5}">
                      <a16:colId xmlns:a16="http://schemas.microsoft.com/office/drawing/2014/main" xmlns="" val="912907667"/>
                    </a:ext>
                  </a:extLst>
                </a:gridCol>
              </a:tblGrid>
              <a:tr h="1393371">
                <a:tc>
                  <a:txBody>
                    <a:bodyPr/>
                    <a:lstStyle/>
                    <a:p>
                      <a:r>
                        <a:rPr lang="ru-RU" sz="6600" dirty="0"/>
                        <a:t>А</a:t>
                      </a:r>
                    </a:p>
                  </a:txBody>
                  <a:tcPr/>
                </a:tc>
                <a:tc>
                  <a:txBody>
                    <a:bodyPr/>
                    <a:lstStyle/>
                    <a:p>
                      <a:r>
                        <a:rPr lang="ru-RU" sz="6000" dirty="0"/>
                        <a:t>Ā </a:t>
                      </a:r>
                    </a:p>
                  </a:txBody>
                  <a:tcPr/>
                </a:tc>
                <a:extLst>
                  <a:ext uri="{0D108BD9-81ED-4DB2-BD59-A6C34878D82A}">
                    <a16:rowId xmlns:a16="http://schemas.microsoft.com/office/drawing/2014/main" xmlns="" val="4180123555"/>
                  </a:ext>
                </a:extLst>
              </a:tr>
              <a:tr h="1393371">
                <a:tc>
                  <a:txBody>
                    <a:bodyPr/>
                    <a:lstStyle/>
                    <a:p>
                      <a:r>
                        <a:rPr lang="ru-RU" sz="6600" dirty="0"/>
                        <a:t>0</a:t>
                      </a:r>
                    </a:p>
                  </a:txBody>
                  <a:tcPr/>
                </a:tc>
                <a:tc>
                  <a:txBody>
                    <a:bodyPr/>
                    <a:lstStyle/>
                    <a:p>
                      <a:r>
                        <a:rPr lang="ru-RU" sz="6600" dirty="0"/>
                        <a:t>1</a:t>
                      </a:r>
                    </a:p>
                  </a:txBody>
                  <a:tcPr/>
                </a:tc>
                <a:extLst>
                  <a:ext uri="{0D108BD9-81ED-4DB2-BD59-A6C34878D82A}">
                    <a16:rowId xmlns:a16="http://schemas.microsoft.com/office/drawing/2014/main" xmlns="" val="505387416"/>
                  </a:ext>
                </a:extLst>
              </a:tr>
              <a:tr h="1393371">
                <a:tc>
                  <a:txBody>
                    <a:bodyPr/>
                    <a:lstStyle/>
                    <a:p>
                      <a:r>
                        <a:rPr lang="ru-RU" sz="6600" dirty="0"/>
                        <a:t>1</a:t>
                      </a:r>
                    </a:p>
                  </a:txBody>
                  <a:tcPr/>
                </a:tc>
                <a:tc>
                  <a:txBody>
                    <a:bodyPr/>
                    <a:lstStyle/>
                    <a:p>
                      <a:r>
                        <a:rPr lang="ru-RU" sz="6600" dirty="0"/>
                        <a:t>0</a:t>
                      </a:r>
                    </a:p>
                  </a:txBody>
                  <a:tcPr/>
                </a:tc>
                <a:extLst>
                  <a:ext uri="{0D108BD9-81ED-4DB2-BD59-A6C34878D82A}">
                    <a16:rowId xmlns:a16="http://schemas.microsoft.com/office/drawing/2014/main" xmlns="" val="3054356949"/>
                  </a:ext>
                </a:extLst>
              </a:tr>
            </a:tbl>
          </a:graphicData>
        </a:graphic>
      </p:graphicFrame>
    </p:spTree>
    <p:extLst>
      <p:ext uri="{BB962C8B-B14F-4D97-AF65-F5344CB8AC3E}">
        <p14:creationId xmlns:p14="http://schemas.microsoft.com/office/powerpoint/2010/main" xmlns="" val="2010226041"/>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1 вопрос"/>
          <p:cNvSpPr txBox="1"/>
          <p:nvPr/>
        </p:nvSpPr>
        <p:spPr>
          <a:xfrm>
            <a:off x="12140671" y="886469"/>
            <a:ext cx="102657"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endParaRPr dirty="0"/>
          </a:p>
        </p:txBody>
      </p:sp>
      <p:sp>
        <p:nvSpPr>
          <p:cNvPr id="123" name="Главное устройство персонального компьютера, мозг компьютера?"/>
          <p:cNvSpPr txBox="1"/>
          <p:nvPr/>
        </p:nvSpPr>
        <p:spPr>
          <a:xfrm>
            <a:off x="12140672" y="6191151"/>
            <a:ext cx="10265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lvl1pPr>
          </a:lstStyle>
          <a:p>
            <a:endParaRPr dirty="0"/>
          </a:p>
        </p:txBody>
      </p:sp>
      <p:sp>
        <p:nvSpPr>
          <p:cNvPr id="2" name="Прямоугольник 1">
            <a:extLst>
              <a:ext uri="{FF2B5EF4-FFF2-40B4-BE49-F238E27FC236}">
                <a16:creationId xmlns:a16="http://schemas.microsoft.com/office/drawing/2014/main" xmlns="" id="{5AD5C703-CD5A-437F-A3A3-21FB72799441}"/>
              </a:ext>
            </a:extLst>
          </p:cNvPr>
          <p:cNvSpPr/>
          <p:nvPr/>
        </p:nvSpPr>
        <p:spPr>
          <a:xfrm>
            <a:off x="984247" y="886469"/>
            <a:ext cx="22348829" cy="4555093"/>
          </a:xfrm>
          <a:prstGeom prst="rect">
            <a:avLst/>
          </a:prstGeom>
        </p:spPr>
        <p:txBody>
          <a:bodyPr wrap="square">
            <a:spAutoFit/>
          </a:bodyPr>
          <a:lstStyle/>
          <a:p>
            <a:pPr algn="l"/>
            <a:r>
              <a:rPr lang="ru-RU" dirty="0">
                <a:solidFill>
                  <a:srgbClr val="92D050"/>
                </a:solidFill>
              </a:rPr>
              <a:t>Логическая операция И </a:t>
            </a:r>
            <a:r>
              <a:rPr lang="ru-RU" dirty="0"/>
              <a:t>- конъюнкция, или логическим умножением Операция И (обозначается «И», «</a:t>
            </a:r>
            <a:r>
              <a:rPr lang="ru-RU" dirty="0" err="1"/>
              <a:t>and</a:t>
            </a:r>
            <a:r>
              <a:rPr lang="ru-RU" dirty="0"/>
              <a:t>», «&amp;», А•В) имеет результат «истина» только в том случае, если оба ее операнда истинны.</a:t>
            </a:r>
          </a:p>
          <a:p>
            <a:pPr algn="l"/>
            <a:endParaRPr lang="ru-RU" dirty="0"/>
          </a:p>
          <a:p>
            <a:r>
              <a:rPr lang="ru-RU" dirty="0">
                <a:solidFill>
                  <a:srgbClr val="92D050"/>
                </a:solidFill>
              </a:rPr>
              <a:t>Таблица истинности F = A ˄ B</a:t>
            </a:r>
          </a:p>
        </p:txBody>
      </p:sp>
      <p:graphicFrame>
        <p:nvGraphicFramePr>
          <p:cNvPr id="3" name="Таблица 2">
            <a:extLst>
              <a:ext uri="{FF2B5EF4-FFF2-40B4-BE49-F238E27FC236}">
                <a16:creationId xmlns:a16="http://schemas.microsoft.com/office/drawing/2014/main" xmlns="" id="{AE19FFF2-BE97-41B7-90BE-230CFA6EF0D5}"/>
              </a:ext>
            </a:extLst>
          </p:cNvPr>
          <p:cNvGraphicFramePr>
            <a:graphicFrameLocks noGrp="1"/>
          </p:cNvGraphicFramePr>
          <p:nvPr>
            <p:extLst>
              <p:ext uri="{D42A27DB-BD31-4B8C-83A1-F6EECF244321}">
                <p14:modId xmlns:p14="http://schemas.microsoft.com/office/powerpoint/2010/main" xmlns="" val="3241764607"/>
              </p:ext>
            </p:extLst>
          </p:nvPr>
        </p:nvGraphicFramePr>
        <p:xfrm>
          <a:off x="4115327" y="6198969"/>
          <a:ext cx="16256001" cy="5029200"/>
        </p:xfrm>
        <a:graphic>
          <a:graphicData uri="http://schemas.openxmlformats.org/drawingml/2006/table">
            <a:tbl>
              <a:tblPr firstRow="1" bandRow="1">
                <a:tableStyleId>{5940675A-B579-460E-94D1-54222C63F5DA}</a:tableStyleId>
              </a:tblPr>
              <a:tblGrid>
                <a:gridCol w="5520267">
                  <a:extLst>
                    <a:ext uri="{9D8B030D-6E8A-4147-A177-3AD203B41FA5}">
                      <a16:colId xmlns:a16="http://schemas.microsoft.com/office/drawing/2014/main" xmlns="" val="259828161"/>
                    </a:ext>
                  </a:extLst>
                </a:gridCol>
                <a:gridCol w="5317067">
                  <a:extLst>
                    <a:ext uri="{9D8B030D-6E8A-4147-A177-3AD203B41FA5}">
                      <a16:colId xmlns:a16="http://schemas.microsoft.com/office/drawing/2014/main" xmlns="" val="2841139198"/>
                    </a:ext>
                  </a:extLst>
                </a:gridCol>
                <a:gridCol w="5418667">
                  <a:extLst>
                    <a:ext uri="{9D8B030D-6E8A-4147-A177-3AD203B41FA5}">
                      <a16:colId xmlns:a16="http://schemas.microsoft.com/office/drawing/2014/main" xmlns="" val="2198401944"/>
                    </a:ext>
                  </a:extLst>
                </a:gridCol>
              </a:tblGrid>
              <a:tr h="0">
                <a:tc>
                  <a:txBody>
                    <a:bodyPr/>
                    <a:lstStyle/>
                    <a:p>
                      <a:pPr marL="0" marR="0" lvl="0" indent="0" algn="ctr" defTabSz="647700" rtl="0" eaLnBrk="1" fontAlgn="auto" latinLnBrk="0" hangingPunct="1">
                        <a:lnSpc>
                          <a:spcPct val="100000"/>
                        </a:lnSpc>
                        <a:spcBef>
                          <a:spcPts val="0"/>
                        </a:spcBef>
                        <a:spcAft>
                          <a:spcPts val="0"/>
                        </a:spcAft>
                        <a:buClrTx/>
                        <a:buSzTx/>
                        <a:buFontTx/>
                        <a:buNone/>
                        <a:tabLst/>
                        <a:defRPr/>
                      </a:pPr>
                      <a:r>
                        <a:rPr lang="ru-RU" sz="6000" dirty="0"/>
                        <a:t>А</a:t>
                      </a:r>
                    </a:p>
                    <a:p>
                      <a:endParaRPr lang="ru-RU" dirty="0"/>
                    </a:p>
                  </a:txBody>
                  <a:tcPr/>
                </a:tc>
                <a:tc>
                  <a:txBody>
                    <a:bodyPr/>
                    <a:lstStyle/>
                    <a:p>
                      <a:pPr marL="0" marR="0" lvl="0" indent="0" algn="ctr" defTabSz="647700" rtl="0" eaLnBrk="1" fontAlgn="auto" latinLnBrk="0" hangingPunct="1">
                        <a:lnSpc>
                          <a:spcPct val="100000"/>
                        </a:lnSpc>
                        <a:spcBef>
                          <a:spcPts val="0"/>
                        </a:spcBef>
                        <a:spcAft>
                          <a:spcPts val="0"/>
                        </a:spcAft>
                        <a:buClrTx/>
                        <a:buSzTx/>
                        <a:buFontTx/>
                        <a:buNone/>
                        <a:tabLst/>
                        <a:defRPr/>
                      </a:pPr>
                      <a:r>
                        <a:rPr lang="ru-RU" sz="6000" dirty="0"/>
                        <a:t>В</a:t>
                      </a:r>
                    </a:p>
                  </a:txBody>
                  <a:tcPr/>
                </a:tc>
                <a:tc>
                  <a:txBody>
                    <a:bodyPr/>
                    <a:lstStyle/>
                    <a:p>
                      <a:r>
                        <a:rPr lang="en-US" sz="5400" dirty="0"/>
                        <a:t>F</a:t>
                      </a:r>
                      <a:endParaRPr lang="ru-RU" sz="5400" dirty="0"/>
                    </a:p>
                  </a:txBody>
                  <a:tcPr/>
                </a:tc>
                <a:extLst>
                  <a:ext uri="{0D108BD9-81ED-4DB2-BD59-A6C34878D82A}">
                    <a16:rowId xmlns:a16="http://schemas.microsoft.com/office/drawing/2014/main" xmlns="" val="59268868"/>
                  </a:ext>
                </a:extLst>
              </a:tr>
              <a:tr h="672902">
                <a:tc>
                  <a:txBody>
                    <a:bodyPr/>
                    <a:lstStyle/>
                    <a:p>
                      <a:r>
                        <a:rPr lang="en-US" sz="5400" dirty="0"/>
                        <a:t>0</a:t>
                      </a:r>
                      <a:endParaRPr lang="ru-RU" sz="5400" dirty="0"/>
                    </a:p>
                  </a:txBody>
                  <a:tcPr/>
                </a:tc>
                <a:tc>
                  <a:txBody>
                    <a:bodyPr/>
                    <a:lstStyle/>
                    <a:p>
                      <a:r>
                        <a:rPr lang="en-US" sz="5400" dirty="0"/>
                        <a:t>0</a:t>
                      </a:r>
                      <a:endParaRPr lang="ru-RU" sz="5400" dirty="0"/>
                    </a:p>
                  </a:txBody>
                  <a:tcPr/>
                </a:tc>
                <a:tc>
                  <a:txBody>
                    <a:bodyPr/>
                    <a:lstStyle/>
                    <a:p>
                      <a:r>
                        <a:rPr lang="en-US" sz="5400" dirty="0"/>
                        <a:t>0</a:t>
                      </a:r>
                      <a:endParaRPr lang="ru-RU" sz="5400" dirty="0"/>
                    </a:p>
                  </a:txBody>
                  <a:tcPr/>
                </a:tc>
                <a:extLst>
                  <a:ext uri="{0D108BD9-81ED-4DB2-BD59-A6C34878D82A}">
                    <a16:rowId xmlns:a16="http://schemas.microsoft.com/office/drawing/2014/main" xmlns="" val="940667050"/>
                  </a:ext>
                </a:extLst>
              </a:tr>
              <a:tr h="370840">
                <a:tc>
                  <a:txBody>
                    <a:bodyPr/>
                    <a:lstStyle/>
                    <a:p>
                      <a:r>
                        <a:rPr lang="en-US" sz="5400" dirty="0"/>
                        <a:t>0</a:t>
                      </a:r>
                      <a:endParaRPr lang="ru-RU" sz="5400" dirty="0"/>
                    </a:p>
                  </a:txBody>
                  <a:tcPr/>
                </a:tc>
                <a:tc>
                  <a:txBody>
                    <a:bodyPr/>
                    <a:lstStyle/>
                    <a:p>
                      <a:r>
                        <a:rPr lang="en-US" sz="5400" dirty="0"/>
                        <a:t>1</a:t>
                      </a:r>
                      <a:endParaRPr lang="ru-RU" sz="5400" dirty="0"/>
                    </a:p>
                  </a:txBody>
                  <a:tcPr/>
                </a:tc>
                <a:tc>
                  <a:txBody>
                    <a:bodyPr/>
                    <a:lstStyle/>
                    <a:p>
                      <a:r>
                        <a:rPr lang="en-US" sz="5400" dirty="0"/>
                        <a:t>0</a:t>
                      </a:r>
                      <a:endParaRPr lang="ru-RU" sz="5400" dirty="0"/>
                    </a:p>
                  </a:txBody>
                  <a:tcPr/>
                </a:tc>
                <a:extLst>
                  <a:ext uri="{0D108BD9-81ED-4DB2-BD59-A6C34878D82A}">
                    <a16:rowId xmlns:a16="http://schemas.microsoft.com/office/drawing/2014/main" xmlns="" val="870150525"/>
                  </a:ext>
                </a:extLst>
              </a:tr>
              <a:tr h="370840">
                <a:tc>
                  <a:txBody>
                    <a:bodyPr/>
                    <a:lstStyle/>
                    <a:p>
                      <a:r>
                        <a:rPr lang="en-US" sz="5400" dirty="0"/>
                        <a:t>1</a:t>
                      </a:r>
                      <a:endParaRPr lang="ru-RU" sz="5400" dirty="0"/>
                    </a:p>
                  </a:txBody>
                  <a:tcPr/>
                </a:tc>
                <a:tc>
                  <a:txBody>
                    <a:bodyPr/>
                    <a:lstStyle/>
                    <a:p>
                      <a:r>
                        <a:rPr lang="en-US" sz="5400" dirty="0"/>
                        <a:t>0</a:t>
                      </a:r>
                      <a:endParaRPr lang="ru-RU" sz="5400" dirty="0"/>
                    </a:p>
                  </a:txBody>
                  <a:tcPr/>
                </a:tc>
                <a:tc>
                  <a:txBody>
                    <a:bodyPr/>
                    <a:lstStyle/>
                    <a:p>
                      <a:r>
                        <a:rPr lang="en-US" sz="5400" dirty="0"/>
                        <a:t>0</a:t>
                      </a:r>
                      <a:endParaRPr lang="ru-RU" sz="5400" dirty="0"/>
                    </a:p>
                  </a:txBody>
                  <a:tcPr/>
                </a:tc>
                <a:extLst>
                  <a:ext uri="{0D108BD9-81ED-4DB2-BD59-A6C34878D82A}">
                    <a16:rowId xmlns:a16="http://schemas.microsoft.com/office/drawing/2014/main" xmlns="" val="2641042243"/>
                  </a:ext>
                </a:extLst>
              </a:tr>
              <a:tr h="370840">
                <a:tc>
                  <a:txBody>
                    <a:bodyPr/>
                    <a:lstStyle/>
                    <a:p>
                      <a:r>
                        <a:rPr lang="en-US" sz="5400" dirty="0"/>
                        <a:t>1</a:t>
                      </a:r>
                      <a:endParaRPr lang="ru-RU" sz="5400" dirty="0"/>
                    </a:p>
                  </a:txBody>
                  <a:tcPr/>
                </a:tc>
                <a:tc>
                  <a:txBody>
                    <a:bodyPr/>
                    <a:lstStyle/>
                    <a:p>
                      <a:r>
                        <a:rPr lang="en-US" sz="5400" dirty="0"/>
                        <a:t>1</a:t>
                      </a:r>
                      <a:endParaRPr lang="ru-RU" sz="5400" dirty="0"/>
                    </a:p>
                  </a:txBody>
                  <a:tcPr/>
                </a:tc>
                <a:tc>
                  <a:txBody>
                    <a:bodyPr/>
                    <a:lstStyle/>
                    <a:p>
                      <a:r>
                        <a:rPr lang="en-US" sz="5400" dirty="0"/>
                        <a:t>1</a:t>
                      </a:r>
                      <a:endParaRPr lang="ru-RU" sz="5400" dirty="0"/>
                    </a:p>
                  </a:txBody>
                  <a:tcPr/>
                </a:tc>
                <a:extLst>
                  <a:ext uri="{0D108BD9-81ED-4DB2-BD59-A6C34878D82A}">
                    <a16:rowId xmlns:a16="http://schemas.microsoft.com/office/drawing/2014/main" xmlns="" val="2555777975"/>
                  </a:ext>
                </a:extLst>
              </a:tr>
            </a:tbl>
          </a:graphicData>
        </a:graphic>
      </p:graphicFrame>
    </p:spTree>
    <p:extLst>
      <p:ext uri="{BB962C8B-B14F-4D97-AF65-F5344CB8AC3E}">
        <p14:creationId xmlns:p14="http://schemas.microsoft.com/office/powerpoint/2010/main" xmlns="" val="2625536240"/>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1 вопрос"/>
          <p:cNvSpPr txBox="1"/>
          <p:nvPr/>
        </p:nvSpPr>
        <p:spPr>
          <a:xfrm>
            <a:off x="12140671" y="886469"/>
            <a:ext cx="102657"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endParaRPr dirty="0"/>
          </a:p>
        </p:txBody>
      </p:sp>
      <p:sp>
        <p:nvSpPr>
          <p:cNvPr id="123" name="Главное устройство персонального компьютера, мозг компьютера?"/>
          <p:cNvSpPr txBox="1"/>
          <p:nvPr/>
        </p:nvSpPr>
        <p:spPr>
          <a:xfrm>
            <a:off x="12140672" y="6191151"/>
            <a:ext cx="10265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lvl1pPr>
          </a:lstStyle>
          <a:p>
            <a:endParaRPr dirty="0"/>
          </a:p>
        </p:txBody>
      </p:sp>
      <p:sp>
        <p:nvSpPr>
          <p:cNvPr id="3" name="Прямоугольник 2">
            <a:extLst>
              <a:ext uri="{FF2B5EF4-FFF2-40B4-BE49-F238E27FC236}">
                <a16:creationId xmlns:a16="http://schemas.microsoft.com/office/drawing/2014/main" xmlns="" id="{8DFF8537-E9E4-4F8D-94B2-26379CE8040D}"/>
              </a:ext>
            </a:extLst>
          </p:cNvPr>
          <p:cNvSpPr/>
          <p:nvPr/>
        </p:nvSpPr>
        <p:spPr>
          <a:xfrm>
            <a:off x="441323" y="1902798"/>
            <a:ext cx="23570143" cy="5447645"/>
          </a:xfrm>
          <a:prstGeom prst="rect">
            <a:avLst/>
          </a:prstGeom>
        </p:spPr>
        <p:txBody>
          <a:bodyPr wrap="square">
            <a:spAutoFit/>
          </a:bodyPr>
          <a:lstStyle/>
          <a:p>
            <a:pPr algn="l"/>
            <a:r>
              <a:rPr lang="ru-RU" dirty="0">
                <a:solidFill>
                  <a:srgbClr val="92D050"/>
                </a:solidFill>
              </a:rPr>
              <a:t>Логическая операция ИЛИ </a:t>
            </a:r>
            <a:r>
              <a:rPr lang="ru-RU" dirty="0"/>
              <a:t>(обозначается «ИЛИ», «</a:t>
            </a:r>
            <a:r>
              <a:rPr lang="ru-RU" dirty="0" err="1"/>
              <a:t>or</a:t>
            </a:r>
            <a:r>
              <a:rPr lang="ru-RU" dirty="0"/>
              <a:t>», А+В, А˅В) называется дизъюнкцией или логическим сложением и дает «истину», если значение «истина» имеет хотя бы один из операндов. В случае, когда справедливы оба аргумента одновременно, результат по-прежнему истинный. </a:t>
            </a:r>
            <a:endParaRPr lang="en-US" dirty="0"/>
          </a:p>
          <a:p>
            <a:r>
              <a:rPr lang="ru-RU" dirty="0">
                <a:solidFill>
                  <a:srgbClr val="92D050"/>
                </a:solidFill>
              </a:rPr>
              <a:t>Таблица истинности F = A ˅ B:</a:t>
            </a:r>
          </a:p>
        </p:txBody>
      </p:sp>
      <p:graphicFrame>
        <p:nvGraphicFramePr>
          <p:cNvPr id="4" name="Таблица 3">
            <a:extLst>
              <a:ext uri="{FF2B5EF4-FFF2-40B4-BE49-F238E27FC236}">
                <a16:creationId xmlns:a16="http://schemas.microsoft.com/office/drawing/2014/main" xmlns="" id="{2CF4D60C-D41D-403D-BB0A-D1F1AE9A197C}"/>
              </a:ext>
            </a:extLst>
          </p:cNvPr>
          <p:cNvGraphicFramePr>
            <a:graphicFrameLocks noGrp="1"/>
          </p:cNvGraphicFramePr>
          <p:nvPr>
            <p:extLst>
              <p:ext uri="{D42A27DB-BD31-4B8C-83A1-F6EECF244321}">
                <p14:modId xmlns:p14="http://schemas.microsoft.com/office/powerpoint/2010/main" xmlns="" val="531709612"/>
              </p:ext>
            </p:extLst>
          </p:nvPr>
        </p:nvGraphicFramePr>
        <p:xfrm>
          <a:off x="4115327" y="8077199"/>
          <a:ext cx="16256001" cy="4114800"/>
        </p:xfrm>
        <a:graphic>
          <a:graphicData uri="http://schemas.openxmlformats.org/drawingml/2006/table">
            <a:tbl>
              <a:tblPr firstRow="1" bandRow="1">
                <a:tableStyleId>{5940675A-B579-460E-94D1-54222C63F5DA}</a:tableStyleId>
              </a:tblPr>
              <a:tblGrid>
                <a:gridCol w="5418667">
                  <a:extLst>
                    <a:ext uri="{9D8B030D-6E8A-4147-A177-3AD203B41FA5}">
                      <a16:colId xmlns:a16="http://schemas.microsoft.com/office/drawing/2014/main" xmlns="" val="3690396511"/>
                    </a:ext>
                  </a:extLst>
                </a:gridCol>
                <a:gridCol w="5418667">
                  <a:extLst>
                    <a:ext uri="{9D8B030D-6E8A-4147-A177-3AD203B41FA5}">
                      <a16:colId xmlns:a16="http://schemas.microsoft.com/office/drawing/2014/main" xmlns="" val="48588664"/>
                    </a:ext>
                  </a:extLst>
                </a:gridCol>
                <a:gridCol w="5418667">
                  <a:extLst>
                    <a:ext uri="{9D8B030D-6E8A-4147-A177-3AD203B41FA5}">
                      <a16:colId xmlns:a16="http://schemas.microsoft.com/office/drawing/2014/main" xmlns="" val="610125546"/>
                    </a:ext>
                  </a:extLst>
                </a:gridCol>
              </a:tblGrid>
              <a:tr h="370840">
                <a:tc>
                  <a:txBody>
                    <a:bodyPr/>
                    <a:lstStyle/>
                    <a:p>
                      <a:r>
                        <a:rPr lang="ru-RU" sz="4800" dirty="0"/>
                        <a:t>А</a:t>
                      </a:r>
                    </a:p>
                  </a:txBody>
                  <a:tcPr/>
                </a:tc>
                <a:tc>
                  <a:txBody>
                    <a:bodyPr/>
                    <a:lstStyle/>
                    <a:p>
                      <a:r>
                        <a:rPr lang="ru-RU" sz="4800" dirty="0"/>
                        <a:t>В</a:t>
                      </a:r>
                    </a:p>
                  </a:txBody>
                  <a:tcPr/>
                </a:tc>
                <a:tc>
                  <a:txBody>
                    <a:bodyPr/>
                    <a:lstStyle/>
                    <a:p>
                      <a:r>
                        <a:rPr lang="en-US" sz="4800" dirty="0"/>
                        <a:t>F</a:t>
                      </a:r>
                      <a:endParaRPr lang="ru-RU" sz="4800" dirty="0"/>
                    </a:p>
                  </a:txBody>
                  <a:tcPr/>
                </a:tc>
                <a:extLst>
                  <a:ext uri="{0D108BD9-81ED-4DB2-BD59-A6C34878D82A}">
                    <a16:rowId xmlns:a16="http://schemas.microsoft.com/office/drawing/2014/main" xmlns="" val="3298053042"/>
                  </a:ext>
                </a:extLst>
              </a:tr>
              <a:tr h="370840">
                <a:tc>
                  <a:txBody>
                    <a:bodyPr/>
                    <a:lstStyle/>
                    <a:p>
                      <a:r>
                        <a:rPr lang="en-US" sz="4800" dirty="0"/>
                        <a:t>0</a:t>
                      </a:r>
                      <a:endParaRPr lang="ru-RU" sz="4800" dirty="0"/>
                    </a:p>
                  </a:txBody>
                  <a:tcPr/>
                </a:tc>
                <a:tc>
                  <a:txBody>
                    <a:bodyPr/>
                    <a:lstStyle/>
                    <a:p>
                      <a:r>
                        <a:rPr lang="en-US" sz="4800" dirty="0"/>
                        <a:t>0</a:t>
                      </a:r>
                      <a:endParaRPr lang="ru-RU" sz="4800" dirty="0"/>
                    </a:p>
                  </a:txBody>
                  <a:tcPr/>
                </a:tc>
                <a:tc>
                  <a:txBody>
                    <a:bodyPr/>
                    <a:lstStyle/>
                    <a:p>
                      <a:r>
                        <a:rPr lang="en-US" sz="4800" dirty="0"/>
                        <a:t>0</a:t>
                      </a:r>
                      <a:endParaRPr lang="ru-RU" sz="4800" dirty="0"/>
                    </a:p>
                  </a:txBody>
                  <a:tcPr/>
                </a:tc>
                <a:extLst>
                  <a:ext uri="{0D108BD9-81ED-4DB2-BD59-A6C34878D82A}">
                    <a16:rowId xmlns:a16="http://schemas.microsoft.com/office/drawing/2014/main" xmlns="" val="2276530681"/>
                  </a:ext>
                </a:extLst>
              </a:tr>
              <a:tr h="370840">
                <a:tc>
                  <a:txBody>
                    <a:bodyPr/>
                    <a:lstStyle/>
                    <a:p>
                      <a:r>
                        <a:rPr lang="en-US" sz="4800" dirty="0"/>
                        <a:t>0</a:t>
                      </a:r>
                      <a:endParaRPr lang="ru-RU" sz="4800" dirty="0"/>
                    </a:p>
                  </a:txBody>
                  <a:tcPr/>
                </a:tc>
                <a:tc>
                  <a:txBody>
                    <a:bodyPr/>
                    <a:lstStyle/>
                    <a:p>
                      <a:r>
                        <a:rPr lang="en-US" sz="4800" dirty="0"/>
                        <a:t>1</a:t>
                      </a:r>
                      <a:endParaRPr lang="ru-RU" sz="4800" dirty="0"/>
                    </a:p>
                  </a:txBody>
                  <a:tcPr/>
                </a:tc>
                <a:tc>
                  <a:txBody>
                    <a:bodyPr/>
                    <a:lstStyle/>
                    <a:p>
                      <a:r>
                        <a:rPr lang="en-US" sz="4800" dirty="0"/>
                        <a:t>1</a:t>
                      </a:r>
                      <a:endParaRPr lang="ru-RU" sz="4800" dirty="0"/>
                    </a:p>
                  </a:txBody>
                  <a:tcPr/>
                </a:tc>
                <a:extLst>
                  <a:ext uri="{0D108BD9-81ED-4DB2-BD59-A6C34878D82A}">
                    <a16:rowId xmlns:a16="http://schemas.microsoft.com/office/drawing/2014/main" xmlns="" val="1957622687"/>
                  </a:ext>
                </a:extLst>
              </a:tr>
              <a:tr h="370840">
                <a:tc>
                  <a:txBody>
                    <a:bodyPr/>
                    <a:lstStyle/>
                    <a:p>
                      <a:r>
                        <a:rPr lang="en-US" sz="4800" dirty="0"/>
                        <a:t>1</a:t>
                      </a:r>
                      <a:endParaRPr lang="ru-RU" sz="4800" dirty="0"/>
                    </a:p>
                  </a:txBody>
                  <a:tcPr/>
                </a:tc>
                <a:tc>
                  <a:txBody>
                    <a:bodyPr/>
                    <a:lstStyle/>
                    <a:p>
                      <a:r>
                        <a:rPr lang="en-US" sz="4800" dirty="0"/>
                        <a:t>0</a:t>
                      </a:r>
                      <a:endParaRPr lang="ru-RU" sz="4800" dirty="0"/>
                    </a:p>
                  </a:txBody>
                  <a:tcPr/>
                </a:tc>
                <a:tc>
                  <a:txBody>
                    <a:bodyPr/>
                    <a:lstStyle/>
                    <a:p>
                      <a:r>
                        <a:rPr lang="en-US" sz="4800" dirty="0"/>
                        <a:t>1</a:t>
                      </a:r>
                      <a:endParaRPr lang="ru-RU" sz="4800" dirty="0"/>
                    </a:p>
                  </a:txBody>
                  <a:tcPr/>
                </a:tc>
                <a:extLst>
                  <a:ext uri="{0D108BD9-81ED-4DB2-BD59-A6C34878D82A}">
                    <a16:rowId xmlns:a16="http://schemas.microsoft.com/office/drawing/2014/main" xmlns="" val="4128069496"/>
                  </a:ext>
                </a:extLst>
              </a:tr>
              <a:tr h="370840">
                <a:tc>
                  <a:txBody>
                    <a:bodyPr/>
                    <a:lstStyle/>
                    <a:p>
                      <a:r>
                        <a:rPr lang="en-US" sz="4800" dirty="0"/>
                        <a:t>1</a:t>
                      </a:r>
                      <a:endParaRPr lang="ru-RU" sz="4800" dirty="0"/>
                    </a:p>
                  </a:txBody>
                  <a:tcPr/>
                </a:tc>
                <a:tc>
                  <a:txBody>
                    <a:bodyPr/>
                    <a:lstStyle/>
                    <a:p>
                      <a:r>
                        <a:rPr lang="en-US" sz="4800" dirty="0"/>
                        <a:t>1</a:t>
                      </a:r>
                      <a:endParaRPr lang="ru-RU" sz="4800" dirty="0"/>
                    </a:p>
                  </a:txBody>
                  <a:tcPr/>
                </a:tc>
                <a:tc>
                  <a:txBody>
                    <a:bodyPr/>
                    <a:lstStyle/>
                    <a:p>
                      <a:r>
                        <a:rPr lang="en-US" sz="4800" dirty="0"/>
                        <a:t>1</a:t>
                      </a:r>
                      <a:endParaRPr lang="ru-RU" sz="4800" dirty="0"/>
                    </a:p>
                  </a:txBody>
                  <a:tcPr/>
                </a:tc>
                <a:extLst>
                  <a:ext uri="{0D108BD9-81ED-4DB2-BD59-A6C34878D82A}">
                    <a16:rowId xmlns:a16="http://schemas.microsoft.com/office/drawing/2014/main" xmlns="" val="3726125000"/>
                  </a:ext>
                </a:extLst>
              </a:tr>
            </a:tbl>
          </a:graphicData>
        </a:graphic>
      </p:graphicFrame>
    </p:spTree>
    <p:extLst>
      <p:ext uri="{BB962C8B-B14F-4D97-AF65-F5344CB8AC3E}">
        <p14:creationId xmlns:p14="http://schemas.microsoft.com/office/powerpoint/2010/main" xmlns="" val="86943396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1 вопрос"/>
          <p:cNvSpPr txBox="1"/>
          <p:nvPr/>
        </p:nvSpPr>
        <p:spPr>
          <a:xfrm>
            <a:off x="12140671" y="886469"/>
            <a:ext cx="102657"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endParaRPr dirty="0"/>
          </a:p>
        </p:txBody>
      </p:sp>
      <p:sp>
        <p:nvSpPr>
          <p:cNvPr id="123" name="Главное устройство персонального компьютера, мозг компьютера?"/>
          <p:cNvSpPr txBox="1"/>
          <p:nvPr/>
        </p:nvSpPr>
        <p:spPr>
          <a:xfrm>
            <a:off x="12140672" y="6191151"/>
            <a:ext cx="10265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lvl1pPr>
          </a:lstStyle>
          <a:p>
            <a:endParaRPr dirty="0"/>
          </a:p>
        </p:txBody>
      </p:sp>
      <p:sp>
        <p:nvSpPr>
          <p:cNvPr id="2" name="Прямоугольник 1">
            <a:extLst>
              <a:ext uri="{FF2B5EF4-FFF2-40B4-BE49-F238E27FC236}">
                <a16:creationId xmlns:a16="http://schemas.microsoft.com/office/drawing/2014/main" xmlns="" id="{47A75797-CB4F-4F36-91C1-7743B888E686}"/>
              </a:ext>
            </a:extLst>
          </p:cNvPr>
          <p:cNvSpPr/>
          <p:nvPr/>
        </p:nvSpPr>
        <p:spPr>
          <a:xfrm>
            <a:off x="2237681" y="1384041"/>
            <a:ext cx="20011293" cy="5447645"/>
          </a:xfrm>
          <a:prstGeom prst="rect">
            <a:avLst/>
          </a:prstGeom>
        </p:spPr>
        <p:txBody>
          <a:bodyPr wrap="square">
            <a:spAutoFit/>
          </a:bodyPr>
          <a:lstStyle/>
          <a:p>
            <a:pPr algn="l"/>
            <a:r>
              <a:rPr lang="ru-RU" dirty="0"/>
              <a:t>Вся информация, которую обрабатывает компьютер, представлена двоичным кодом с помощью двух цифр – 0 и 1</a:t>
            </a:r>
          </a:p>
          <a:p>
            <a:pPr algn="l"/>
            <a:endParaRPr lang="ru-RU" dirty="0"/>
          </a:p>
          <a:p>
            <a:pPr algn="l"/>
            <a:r>
              <a:rPr lang="ru-RU" dirty="0"/>
              <a:t> Эти два символа 0 и 1 принято </a:t>
            </a:r>
            <a:r>
              <a:rPr lang="ru-RU" dirty="0">
                <a:solidFill>
                  <a:srgbClr val="92D050"/>
                </a:solidFill>
              </a:rPr>
              <a:t>называть битами (от англ. </a:t>
            </a:r>
            <a:r>
              <a:rPr lang="ru-RU" dirty="0" err="1">
                <a:solidFill>
                  <a:srgbClr val="92D050"/>
                </a:solidFill>
              </a:rPr>
              <a:t>binary</a:t>
            </a:r>
            <a:r>
              <a:rPr lang="ru-RU" dirty="0">
                <a:solidFill>
                  <a:srgbClr val="92D050"/>
                </a:solidFill>
              </a:rPr>
              <a:t> </a:t>
            </a:r>
            <a:r>
              <a:rPr lang="ru-RU" dirty="0" err="1">
                <a:solidFill>
                  <a:srgbClr val="92D050"/>
                </a:solidFill>
              </a:rPr>
              <a:t>digit</a:t>
            </a:r>
            <a:r>
              <a:rPr lang="ru-RU" dirty="0">
                <a:solidFill>
                  <a:srgbClr val="92D050"/>
                </a:solidFill>
              </a:rPr>
              <a:t> – двоичный знак).</a:t>
            </a:r>
            <a:r>
              <a:rPr lang="ru-RU" dirty="0"/>
              <a:t/>
            </a:r>
            <a:br>
              <a:rPr lang="ru-RU" dirty="0"/>
            </a:br>
            <a:r>
              <a:rPr lang="ru-RU" dirty="0"/>
              <a:t> </a:t>
            </a:r>
            <a:r>
              <a:rPr lang="ru-RU" dirty="0">
                <a:solidFill>
                  <a:srgbClr val="92D050"/>
                </a:solidFill>
              </a:rPr>
              <a:t>Бит</a:t>
            </a:r>
            <a:r>
              <a:rPr lang="ru-RU" dirty="0"/>
              <a:t> – наименьшая единица измерения объема информации. </a:t>
            </a:r>
          </a:p>
        </p:txBody>
      </p:sp>
      <p:graphicFrame>
        <p:nvGraphicFramePr>
          <p:cNvPr id="4" name="Таблица 3">
            <a:extLst>
              <a:ext uri="{FF2B5EF4-FFF2-40B4-BE49-F238E27FC236}">
                <a16:creationId xmlns:a16="http://schemas.microsoft.com/office/drawing/2014/main" xmlns="" id="{C4F770E1-9C21-4234-A98D-E51D5BE58E69}"/>
              </a:ext>
            </a:extLst>
          </p:cNvPr>
          <p:cNvGraphicFramePr>
            <a:graphicFrameLocks noGrp="1"/>
          </p:cNvGraphicFramePr>
          <p:nvPr>
            <p:extLst>
              <p:ext uri="{D42A27DB-BD31-4B8C-83A1-F6EECF244321}">
                <p14:modId xmlns:p14="http://schemas.microsoft.com/office/powerpoint/2010/main" xmlns="" val="3975837630"/>
              </p:ext>
            </p:extLst>
          </p:nvPr>
        </p:nvGraphicFramePr>
        <p:xfrm>
          <a:off x="4012670" y="8174240"/>
          <a:ext cx="16256001" cy="3200400"/>
        </p:xfrm>
        <a:graphic>
          <a:graphicData uri="http://schemas.openxmlformats.org/drawingml/2006/table">
            <a:tbl>
              <a:tblPr firstRow="1" bandRow="1">
                <a:tableStyleId>{5940675A-B579-460E-94D1-54222C63F5DA}</a:tableStyleId>
              </a:tblPr>
              <a:tblGrid>
                <a:gridCol w="5418667">
                  <a:extLst>
                    <a:ext uri="{9D8B030D-6E8A-4147-A177-3AD203B41FA5}">
                      <a16:colId xmlns:a16="http://schemas.microsoft.com/office/drawing/2014/main" xmlns="" val="969386078"/>
                    </a:ext>
                  </a:extLst>
                </a:gridCol>
                <a:gridCol w="5418667">
                  <a:extLst>
                    <a:ext uri="{9D8B030D-6E8A-4147-A177-3AD203B41FA5}">
                      <a16:colId xmlns:a16="http://schemas.microsoft.com/office/drawing/2014/main" xmlns="" val="1807459324"/>
                    </a:ext>
                  </a:extLst>
                </a:gridCol>
                <a:gridCol w="5418667">
                  <a:extLst>
                    <a:ext uri="{9D8B030D-6E8A-4147-A177-3AD203B41FA5}">
                      <a16:colId xmlns:a16="http://schemas.microsoft.com/office/drawing/2014/main" xmlns="" val="2041713319"/>
                    </a:ext>
                  </a:extLst>
                </a:gridCol>
              </a:tblGrid>
              <a:tr h="370840">
                <a:tc>
                  <a:txBody>
                    <a:bodyPr/>
                    <a:lstStyle/>
                    <a:p>
                      <a:r>
                        <a:rPr lang="ru-RU" b="1" dirty="0"/>
                        <a:t>Название</a:t>
                      </a:r>
                    </a:p>
                  </a:txBody>
                  <a:tcPr/>
                </a:tc>
                <a:tc>
                  <a:txBody>
                    <a:bodyPr/>
                    <a:lstStyle/>
                    <a:p>
                      <a:r>
                        <a:rPr lang="ru-RU" b="1" dirty="0"/>
                        <a:t>Условное обозначение</a:t>
                      </a:r>
                    </a:p>
                  </a:txBody>
                  <a:tcPr/>
                </a:tc>
                <a:tc>
                  <a:txBody>
                    <a:bodyPr/>
                    <a:lstStyle/>
                    <a:p>
                      <a:r>
                        <a:rPr lang="ru-RU" b="1" dirty="0"/>
                        <a:t>Соотношение</a:t>
                      </a:r>
                    </a:p>
                  </a:txBody>
                  <a:tcPr/>
                </a:tc>
                <a:extLst>
                  <a:ext uri="{0D108BD9-81ED-4DB2-BD59-A6C34878D82A}">
                    <a16:rowId xmlns:a16="http://schemas.microsoft.com/office/drawing/2014/main" xmlns="" val="990835792"/>
                  </a:ext>
                </a:extLst>
              </a:tr>
              <a:tr h="370840">
                <a:tc>
                  <a:txBody>
                    <a:bodyPr/>
                    <a:lstStyle/>
                    <a:p>
                      <a:pPr marL="0" marR="0" lvl="0" indent="0" algn="ctr" defTabSz="647700" rtl="0" eaLnBrk="1" fontAlgn="auto" latinLnBrk="0" hangingPunct="1">
                        <a:lnSpc>
                          <a:spcPct val="100000"/>
                        </a:lnSpc>
                        <a:spcBef>
                          <a:spcPts val="0"/>
                        </a:spcBef>
                        <a:spcAft>
                          <a:spcPts val="0"/>
                        </a:spcAft>
                        <a:buClrTx/>
                        <a:buSzTx/>
                        <a:buFontTx/>
                        <a:buNone/>
                        <a:tabLst/>
                        <a:defRPr/>
                      </a:pPr>
                      <a:r>
                        <a:rPr lang="ru-RU" dirty="0"/>
                        <a:t>Байт</a:t>
                      </a:r>
                    </a:p>
                  </a:txBody>
                  <a:tcPr/>
                </a:tc>
                <a:tc>
                  <a:txBody>
                    <a:bodyPr/>
                    <a:lstStyle/>
                    <a:p>
                      <a:r>
                        <a:rPr lang="ru-RU" dirty="0"/>
                        <a:t>Байт</a:t>
                      </a:r>
                    </a:p>
                  </a:txBody>
                  <a:tcPr/>
                </a:tc>
                <a:tc>
                  <a:txBody>
                    <a:bodyPr/>
                    <a:lstStyle/>
                    <a:p>
                      <a:r>
                        <a:rPr lang="ru-RU" dirty="0"/>
                        <a:t>1 байт = 8 бит</a:t>
                      </a:r>
                    </a:p>
                  </a:txBody>
                  <a:tcPr/>
                </a:tc>
                <a:extLst>
                  <a:ext uri="{0D108BD9-81ED-4DB2-BD59-A6C34878D82A}">
                    <a16:rowId xmlns:a16="http://schemas.microsoft.com/office/drawing/2014/main" xmlns="" val="1727095033"/>
                  </a:ext>
                </a:extLst>
              </a:tr>
              <a:tr h="370840">
                <a:tc>
                  <a:txBody>
                    <a:bodyPr/>
                    <a:lstStyle/>
                    <a:p>
                      <a:r>
                        <a:rPr lang="ru-RU" dirty="0"/>
                        <a:t>Килобит</a:t>
                      </a:r>
                    </a:p>
                  </a:txBody>
                  <a:tcPr/>
                </a:tc>
                <a:tc>
                  <a:txBody>
                    <a:bodyPr/>
                    <a:lstStyle/>
                    <a:p>
                      <a:r>
                        <a:rPr lang="ru-RU" dirty="0"/>
                        <a:t>Кбит</a:t>
                      </a:r>
                    </a:p>
                  </a:txBody>
                  <a:tcPr/>
                </a:tc>
                <a:tc>
                  <a:txBody>
                    <a:bodyPr/>
                    <a:lstStyle/>
                    <a:p>
                      <a:r>
                        <a:rPr lang="ru-RU" dirty="0"/>
                        <a:t>1Кбит  = 1024 бит</a:t>
                      </a:r>
                    </a:p>
                  </a:txBody>
                  <a:tcPr/>
                </a:tc>
                <a:extLst>
                  <a:ext uri="{0D108BD9-81ED-4DB2-BD59-A6C34878D82A}">
                    <a16:rowId xmlns:a16="http://schemas.microsoft.com/office/drawing/2014/main" xmlns="" val="539225171"/>
                  </a:ext>
                </a:extLst>
              </a:tr>
              <a:tr h="370840">
                <a:tc>
                  <a:txBody>
                    <a:bodyPr/>
                    <a:lstStyle/>
                    <a:p>
                      <a:r>
                        <a:rPr lang="ru-RU" dirty="0" err="1"/>
                        <a:t>КилоБайт</a:t>
                      </a:r>
                      <a:endParaRPr lang="ru-RU" dirty="0"/>
                    </a:p>
                  </a:txBody>
                  <a:tcPr/>
                </a:tc>
                <a:tc>
                  <a:txBody>
                    <a:bodyPr/>
                    <a:lstStyle/>
                    <a:p>
                      <a:r>
                        <a:rPr lang="ru-RU" dirty="0"/>
                        <a:t>Кб</a:t>
                      </a:r>
                    </a:p>
                  </a:txBody>
                  <a:tcPr/>
                </a:tc>
                <a:tc>
                  <a:txBody>
                    <a:bodyPr/>
                    <a:lstStyle/>
                    <a:p>
                      <a:r>
                        <a:rPr lang="ru-RU" dirty="0"/>
                        <a:t>1 Кб = 1024 байт</a:t>
                      </a:r>
                    </a:p>
                  </a:txBody>
                  <a:tcPr/>
                </a:tc>
                <a:extLst>
                  <a:ext uri="{0D108BD9-81ED-4DB2-BD59-A6C34878D82A}">
                    <a16:rowId xmlns:a16="http://schemas.microsoft.com/office/drawing/2014/main" xmlns="" val="1124803985"/>
                  </a:ext>
                </a:extLst>
              </a:tr>
              <a:tr h="370840">
                <a:tc>
                  <a:txBody>
                    <a:bodyPr/>
                    <a:lstStyle/>
                    <a:p>
                      <a:r>
                        <a:rPr lang="ru-RU" dirty="0" err="1"/>
                        <a:t>МегаБайт</a:t>
                      </a:r>
                      <a:endParaRPr lang="ru-RU" dirty="0"/>
                    </a:p>
                  </a:txBody>
                  <a:tcPr/>
                </a:tc>
                <a:tc>
                  <a:txBody>
                    <a:bodyPr/>
                    <a:lstStyle/>
                    <a:p>
                      <a:r>
                        <a:rPr lang="ru-RU" dirty="0"/>
                        <a:t>Мб</a:t>
                      </a:r>
                    </a:p>
                  </a:txBody>
                  <a:tcPr/>
                </a:tc>
                <a:tc>
                  <a:txBody>
                    <a:bodyPr/>
                    <a:lstStyle/>
                    <a:p>
                      <a:r>
                        <a:rPr lang="ru-RU" dirty="0"/>
                        <a:t>1 Мб = 1024 Кб </a:t>
                      </a:r>
                    </a:p>
                  </a:txBody>
                  <a:tcPr/>
                </a:tc>
                <a:extLst>
                  <a:ext uri="{0D108BD9-81ED-4DB2-BD59-A6C34878D82A}">
                    <a16:rowId xmlns:a16="http://schemas.microsoft.com/office/drawing/2014/main" xmlns="" val="780783214"/>
                  </a:ext>
                </a:extLst>
              </a:tr>
              <a:tr h="370840">
                <a:tc>
                  <a:txBody>
                    <a:bodyPr/>
                    <a:lstStyle/>
                    <a:p>
                      <a:r>
                        <a:rPr lang="ru-RU" dirty="0" err="1"/>
                        <a:t>ГигаБайт</a:t>
                      </a:r>
                      <a:endParaRPr lang="ru-RU" dirty="0"/>
                    </a:p>
                  </a:txBody>
                  <a:tcPr/>
                </a:tc>
                <a:tc>
                  <a:txBody>
                    <a:bodyPr/>
                    <a:lstStyle/>
                    <a:p>
                      <a:r>
                        <a:rPr lang="ru-RU" dirty="0"/>
                        <a:t>Гб</a:t>
                      </a:r>
                    </a:p>
                  </a:txBody>
                  <a:tcPr/>
                </a:tc>
                <a:tc>
                  <a:txBody>
                    <a:bodyPr/>
                    <a:lstStyle/>
                    <a:p>
                      <a:r>
                        <a:rPr lang="ru-RU" dirty="0"/>
                        <a:t>1 Гб = 1024 Мб</a:t>
                      </a:r>
                    </a:p>
                  </a:txBody>
                  <a:tcPr/>
                </a:tc>
                <a:extLst>
                  <a:ext uri="{0D108BD9-81ED-4DB2-BD59-A6C34878D82A}">
                    <a16:rowId xmlns:a16="http://schemas.microsoft.com/office/drawing/2014/main" xmlns="" val="2484910548"/>
                  </a:ext>
                </a:extLst>
              </a:tr>
              <a:tr h="370840">
                <a:tc>
                  <a:txBody>
                    <a:bodyPr/>
                    <a:lstStyle/>
                    <a:p>
                      <a:r>
                        <a:rPr lang="ru-RU" dirty="0" err="1"/>
                        <a:t>ТераБайт</a:t>
                      </a:r>
                      <a:endParaRPr lang="ru-RU" dirty="0"/>
                    </a:p>
                  </a:txBody>
                  <a:tcPr/>
                </a:tc>
                <a:tc>
                  <a:txBody>
                    <a:bodyPr/>
                    <a:lstStyle/>
                    <a:p>
                      <a:r>
                        <a:rPr lang="ru-RU" dirty="0"/>
                        <a:t>Тб</a:t>
                      </a:r>
                    </a:p>
                  </a:txBody>
                  <a:tcPr/>
                </a:tc>
                <a:tc>
                  <a:txBody>
                    <a:bodyPr/>
                    <a:lstStyle/>
                    <a:p>
                      <a:r>
                        <a:rPr lang="ru-RU" dirty="0"/>
                        <a:t>1 </a:t>
                      </a:r>
                      <a:r>
                        <a:rPr lang="ru-RU"/>
                        <a:t>Тб = </a:t>
                      </a:r>
                      <a:r>
                        <a:rPr lang="ru-RU" dirty="0"/>
                        <a:t>1024 Гб</a:t>
                      </a:r>
                    </a:p>
                  </a:txBody>
                  <a:tcPr/>
                </a:tc>
                <a:extLst>
                  <a:ext uri="{0D108BD9-81ED-4DB2-BD59-A6C34878D82A}">
                    <a16:rowId xmlns:a16="http://schemas.microsoft.com/office/drawing/2014/main" xmlns="" val="3978703128"/>
                  </a:ext>
                </a:extLst>
              </a:tr>
            </a:tbl>
          </a:graphicData>
        </a:graphic>
      </p:graphicFrame>
    </p:spTree>
    <p:extLst>
      <p:ext uri="{BB962C8B-B14F-4D97-AF65-F5344CB8AC3E}">
        <p14:creationId xmlns:p14="http://schemas.microsoft.com/office/powerpoint/2010/main" xmlns="" val="3065662181"/>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1 вопрос"/>
          <p:cNvSpPr txBox="1"/>
          <p:nvPr/>
        </p:nvSpPr>
        <p:spPr>
          <a:xfrm>
            <a:off x="12140671" y="886469"/>
            <a:ext cx="102657"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endParaRPr dirty="0"/>
          </a:p>
        </p:txBody>
      </p:sp>
      <p:sp>
        <p:nvSpPr>
          <p:cNvPr id="123" name="Главное устройство персонального компьютера, мозг компьютера?"/>
          <p:cNvSpPr txBox="1"/>
          <p:nvPr/>
        </p:nvSpPr>
        <p:spPr>
          <a:xfrm>
            <a:off x="12140672" y="6191151"/>
            <a:ext cx="10265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lvl1pPr>
          </a:lstStyle>
          <a:p>
            <a:endParaRPr dirty="0"/>
          </a:p>
        </p:txBody>
      </p:sp>
      <p:sp>
        <p:nvSpPr>
          <p:cNvPr id="2" name="Прямоугольник 1">
            <a:extLst>
              <a:ext uri="{FF2B5EF4-FFF2-40B4-BE49-F238E27FC236}">
                <a16:creationId xmlns:a16="http://schemas.microsoft.com/office/drawing/2014/main" xmlns="" id="{75BB51D3-1F7A-48EA-9636-57C64F0C25C3}"/>
              </a:ext>
            </a:extLst>
          </p:cNvPr>
          <p:cNvSpPr/>
          <p:nvPr/>
        </p:nvSpPr>
        <p:spPr>
          <a:xfrm>
            <a:off x="1086899" y="1456522"/>
            <a:ext cx="22547801" cy="8125301"/>
          </a:xfrm>
          <a:prstGeom prst="rect">
            <a:avLst/>
          </a:prstGeom>
        </p:spPr>
        <p:txBody>
          <a:bodyPr wrap="square">
            <a:spAutoFit/>
          </a:bodyPr>
          <a:lstStyle/>
          <a:p>
            <a:pPr algn="l"/>
            <a:r>
              <a:rPr lang="ru-RU" dirty="0">
                <a:solidFill>
                  <a:srgbClr val="92D050"/>
                </a:solidFill>
              </a:rPr>
              <a:t>Логическое следование: импликация </a:t>
            </a:r>
            <a:r>
              <a:rPr lang="ru-RU" dirty="0"/>
              <a:t>– связывает два простых логических выражения, из которых первое является условием (А), а второе (В) – следствием из этого условия. Результатом импликации является ЛОЖЬ только тогда, когда условие А истинно, а следствие В ложно. Обозначается символом "следовательно" и выражается словами ЕСЛИ … , ТО … </a:t>
            </a:r>
            <a:r>
              <a:rPr lang="en-US" dirty="0"/>
              <a:t/>
            </a:r>
            <a:br>
              <a:rPr lang="en-US" dirty="0"/>
            </a:br>
            <a:endParaRPr lang="en-US" dirty="0"/>
          </a:p>
          <a:p>
            <a:pPr algn="l"/>
            <a:r>
              <a:rPr lang="ru-RU" dirty="0">
                <a:solidFill>
                  <a:srgbClr val="92D050"/>
                </a:solidFill>
              </a:rPr>
              <a:t>Таблица истинности</a:t>
            </a:r>
            <a:r>
              <a:rPr lang="en-US" dirty="0">
                <a:solidFill>
                  <a:srgbClr val="92D050"/>
                </a:solidFill>
              </a:rPr>
              <a:t/>
            </a:r>
            <a:br>
              <a:rPr lang="en-US" dirty="0">
                <a:solidFill>
                  <a:srgbClr val="92D050"/>
                </a:solidFill>
              </a:rPr>
            </a:br>
            <a:r>
              <a:rPr lang="ru-RU" dirty="0">
                <a:solidFill>
                  <a:srgbClr val="92D050"/>
                </a:solidFill>
              </a:rPr>
              <a:t> F = A → B:</a:t>
            </a:r>
          </a:p>
        </p:txBody>
      </p:sp>
      <p:graphicFrame>
        <p:nvGraphicFramePr>
          <p:cNvPr id="3" name="Таблица 2">
            <a:extLst>
              <a:ext uri="{FF2B5EF4-FFF2-40B4-BE49-F238E27FC236}">
                <a16:creationId xmlns:a16="http://schemas.microsoft.com/office/drawing/2014/main" xmlns="" id="{C349612B-5BF6-428B-90E8-E7C8E53A6E88}"/>
              </a:ext>
            </a:extLst>
          </p:cNvPr>
          <p:cNvGraphicFramePr>
            <a:graphicFrameLocks noGrp="1"/>
          </p:cNvGraphicFramePr>
          <p:nvPr>
            <p:extLst>
              <p:ext uri="{D42A27DB-BD31-4B8C-83A1-F6EECF244321}">
                <p14:modId xmlns:p14="http://schemas.microsoft.com/office/powerpoint/2010/main" xmlns="" val="1958215789"/>
              </p:ext>
            </p:extLst>
          </p:nvPr>
        </p:nvGraphicFramePr>
        <p:xfrm>
          <a:off x="8394700" y="7133369"/>
          <a:ext cx="14902401" cy="4572000"/>
        </p:xfrm>
        <a:graphic>
          <a:graphicData uri="http://schemas.openxmlformats.org/drawingml/2006/table">
            <a:tbl>
              <a:tblPr firstRow="1" bandRow="1">
                <a:tableStyleId>{5940675A-B579-460E-94D1-54222C63F5DA}</a:tableStyleId>
              </a:tblPr>
              <a:tblGrid>
                <a:gridCol w="4967467">
                  <a:extLst>
                    <a:ext uri="{9D8B030D-6E8A-4147-A177-3AD203B41FA5}">
                      <a16:colId xmlns:a16="http://schemas.microsoft.com/office/drawing/2014/main" xmlns="" val="2594550375"/>
                    </a:ext>
                  </a:extLst>
                </a:gridCol>
                <a:gridCol w="4967467">
                  <a:extLst>
                    <a:ext uri="{9D8B030D-6E8A-4147-A177-3AD203B41FA5}">
                      <a16:colId xmlns:a16="http://schemas.microsoft.com/office/drawing/2014/main" xmlns="" val="140115864"/>
                    </a:ext>
                  </a:extLst>
                </a:gridCol>
                <a:gridCol w="4967467">
                  <a:extLst>
                    <a:ext uri="{9D8B030D-6E8A-4147-A177-3AD203B41FA5}">
                      <a16:colId xmlns:a16="http://schemas.microsoft.com/office/drawing/2014/main" xmlns="" val="4087658316"/>
                    </a:ext>
                  </a:extLst>
                </a:gridCol>
              </a:tblGrid>
              <a:tr h="370840">
                <a:tc>
                  <a:txBody>
                    <a:bodyPr/>
                    <a:lstStyle/>
                    <a:p>
                      <a:r>
                        <a:rPr lang="en-US" sz="5400" dirty="0"/>
                        <a:t>A</a:t>
                      </a:r>
                      <a:endParaRPr lang="ru-RU" sz="5400" dirty="0"/>
                    </a:p>
                  </a:txBody>
                  <a:tcPr/>
                </a:tc>
                <a:tc>
                  <a:txBody>
                    <a:bodyPr/>
                    <a:lstStyle/>
                    <a:p>
                      <a:r>
                        <a:rPr lang="en-US" sz="5400" dirty="0"/>
                        <a:t>B</a:t>
                      </a:r>
                      <a:endParaRPr lang="ru-RU" sz="5400" dirty="0"/>
                    </a:p>
                  </a:txBody>
                  <a:tcPr/>
                </a:tc>
                <a:tc>
                  <a:txBody>
                    <a:bodyPr/>
                    <a:lstStyle/>
                    <a:p>
                      <a:r>
                        <a:rPr lang="en-US" sz="5400" dirty="0"/>
                        <a:t>F</a:t>
                      </a:r>
                      <a:endParaRPr lang="ru-RU" sz="5400" dirty="0"/>
                    </a:p>
                  </a:txBody>
                  <a:tcPr/>
                </a:tc>
                <a:extLst>
                  <a:ext uri="{0D108BD9-81ED-4DB2-BD59-A6C34878D82A}">
                    <a16:rowId xmlns:a16="http://schemas.microsoft.com/office/drawing/2014/main" xmlns="" val="1960038952"/>
                  </a:ext>
                </a:extLst>
              </a:tr>
              <a:tr h="370840">
                <a:tc>
                  <a:txBody>
                    <a:bodyPr/>
                    <a:lstStyle/>
                    <a:p>
                      <a:r>
                        <a:rPr lang="en-US" sz="5400" dirty="0"/>
                        <a:t>0</a:t>
                      </a:r>
                      <a:endParaRPr lang="ru-RU" sz="5400" dirty="0"/>
                    </a:p>
                  </a:txBody>
                  <a:tcPr/>
                </a:tc>
                <a:tc>
                  <a:txBody>
                    <a:bodyPr/>
                    <a:lstStyle/>
                    <a:p>
                      <a:r>
                        <a:rPr lang="en-US" sz="5400" dirty="0"/>
                        <a:t>0</a:t>
                      </a:r>
                      <a:endParaRPr lang="ru-RU" sz="5400" dirty="0"/>
                    </a:p>
                  </a:txBody>
                  <a:tcPr/>
                </a:tc>
                <a:tc>
                  <a:txBody>
                    <a:bodyPr/>
                    <a:lstStyle/>
                    <a:p>
                      <a:r>
                        <a:rPr lang="en-US" sz="5400" dirty="0"/>
                        <a:t>1</a:t>
                      </a:r>
                      <a:endParaRPr lang="ru-RU" sz="5400" dirty="0"/>
                    </a:p>
                  </a:txBody>
                  <a:tcPr/>
                </a:tc>
                <a:extLst>
                  <a:ext uri="{0D108BD9-81ED-4DB2-BD59-A6C34878D82A}">
                    <a16:rowId xmlns:a16="http://schemas.microsoft.com/office/drawing/2014/main" xmlns="" val="3831748904"/>
                  </a:ext>
                </a:extLst>
              </a:tr>
              <a:tr h="370840">
                <a:tc>
                  <a:txBody>
                    <a:bodyPr/>
                    <a:lstStyle/>
                    <a:p>
                      <a:r>
                        <a:rPr lang="en-US" sz="5400" dirty="0"/>
                        <a:t>0</a:t>
                      </a:r>
                      <a:endParaRPr lang="ru-RU" sz="5400" dirty="0"/>
                    </a:p>
                  </a:txBody>
                  <a:tcPr/>
                </a:tc>
                <a:tc>
                  <a:txBody>
                    <a:bodyPr/>
                    <a:lstStyle/>
                    <a:p>
                      <a:r>
                        <a:rPr lang="en-US" sz="5400" dirty="0"/>
                        <a:t>1</a:t>
                      </a:r>
                      <a:endParaRPr lang="ru-RU" sz="5400" dirty="0"/>
                    </a:p>
                  </a:txBody>
                  <a:tcPr/>
                </a:tc>
                <a:tc>
                  <a:txBody>
                    <a:bodyPr/>
                    <a:lstStyle/>
                    <a:p>
                      <a:r>
                        <a:rPr lang="en-US" sz="5400" dirty="0"/>
                        <a:t>1</a:t>
                      </a:r>
                      <a:endParaRPr lang="ru-RU" sz="5400" dirty="0"/>
                    </a:p>
                  </a:txBody>
                  <a:tcPr/>
                </a:tc>
                <a:extLst>
                  <a:ext uri="{0D108BD9-81ED-4DB2-BD59-A6C34878D82A}">
                    <a16:rowId xmlns:a16="http://schemas.microsoft.com/office/drawing/2014/main" xmlns="" val="2189417731"/>
                  </a:ext>
                </a:extLst>
              </a:tr>
              <a:tr h="241582">
                <a:tc>
                  <a:txBody>
                    <a:bodyPr/>
                    <a:lstStyle/>
                    <a:p>
                      <a:r>
                        <a:rPr lang="en-US" sz="5400" dirty="0"/>
                        <a:t>1</a:t>
                      </a:r>
                      <a:endParaRPr lang="ru-RU" sz="5400" dirty="0"/>
                    </a:p>
                  </a:txBody>
                  <a:tcPr/>
                </a:tc>
                <a:tc>
                  <a:txBody>
                    <a:bodyPr/>
                    <a:lstStyle/>
                    <a:p>
                      <a:r>
                        <a:rPr lang="en-US" sz="5400" dirty="0"/>
                        <a:t>0</a:t>
                      </a:r>
                      <a:endParaRPr lang="ru-RU" sz="5400" dirty="0"/>
                    </a:p>
                  </a:txBody>
                  <a:tcPr/>
                </a:tc>
                <a:tc>
                  <a:txBody>
                    <a:bodyPr/>
                    <a:lstStyle/>
                    <a:p>
                      <a:r>
                        <a:rPr lang="en-US" sz="5400" dirty="0"/>
                        <a:t>0</a:t>
                      </a:r>
                      <a:endParaRPr lang="ru-RU" sz="5400" dirty="0"/>
                    </a:p>
                  </a:txBody>
                  <a:tcPr/>
                </a:tc>
                <a:extLst>
                  <a:ext uri="{0D108BD9-81ED-4DB2-BD59-A6C34878D82A}">
                    <a16:rowId xmlns:a16="http://schemas.microsoft.com/office/drawing/2014/main" xmlns="" val="1935201632"/>
                  </a:ext>
                </a:extLst>
              </a:tr>
              <a:tr h="370840">
                <a:tc>
                  <a:txBody>
                    <a:bodyPr/>
                    <a:lstStyle/>
                    <a:p>
                      <a:r>
                        <a:rPr lang="en-US" sz="5400" dirty="0"/>
                        <a:t>1</a:t>
                      </a:r>
                      <a:endParaRPr lang="ru-RU" sz="5400" dirty="0"/>
                    </a:p>
                  </a:txBody>
                  <a:tcPr/>
                </a:tc>
                <a:tc>
                  <a:txBody>
                    <a:bodyPr/>
                    <a:lstStyle/>
                    <a:p>
                      <a:r>
                        <a:rPr lang="en-US" sz="5400" dirty="0"/>
                        <a:t>1</a:t>
                      </a:r>
                      <a:endParaRPr lang="ru-RU" sz="5400" dirty="0"/>
                    </a:p>
                  </a:txBody>
                  <a:tcPr/>
                </a:tc>
                <a:tc>
                  <a:txBody>
                    <a:bodyPr/>
                    <a:lstStyle/>
                    <a:p>
                      <a:r>
                        <a:rPr lang="en-US" sz="5400" dirty="0"/>
                        <a:t>1</a:t>
                      </a:r>
                      <a:endParaRPr lang="ru-RU" sz="5400" dirty="0"/>
                    </a:p>
                  </a:txBody>
                  <a:tcPr/>
                </a:tc>
                <a:extLst>
                  <a:ext uri="{0D108BD9-81ED-4DB2-BD59-A6C34878D82A}">
                    <a16:rowId xmlns:a16="http://schemas.microsoft.com/office/drawing/2014/main" xmlns="" val="420206547"/>
                  </a:ext>
                </a:extLst>
              </a:tr>
            </a:tbl>
          </a:graphicData>
        </a:graphic>
      </p:graphicFrame>
    </p:spTree>
    <p:extLst>
      <p:ext uri="{BB962C8B-B14F-4D97-AF65-F5344CB8AC3E}">
        <p14:creationId xmlns:p14="http://schemas.microsoft.com/office/powerpoint/2010/main" xmlns="" val="4130582639"/>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1 вопрос"/>
          <p:cNvSpPr txBox="1"/>
          <p:nvPr/>
        </p:nvSpPr>
        <p:spPr>
          <a:xfrm>
            <a:off x="12140671" y="886469"/>
            <a:ext cx="102657"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endParaRPr dirty="0"/>
          </a:p>
        </p:txBody>
      </p:sp>
      <p:sp>
        <p:nvSpPr>
          <p:cNvPr id="123" name="Главное устройство персонального компьютера, мозг компьютера?"/>
          <p:cNvSpPr txBox="1"/>
          <p:nvPr/>
        </p:nvSpPr>
        <p:spPr>
          <a:xfrm>
            <a:off x="12140672" y="6191151"/>
            <a:ext cx="10265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lvl1pPr>
          </a:lstStyle>
          <a:p>
            <a:endParaRPr dirty="0"/>
          </a:p>
        </p:txBody>
      </p:sp>
      <p:sp>
        <p:nvSpPr>
          <p:cNvPr id="2" name="Прямоугольник 1">
            <a:extLst>
              <a:ext uri="{FF2B5EF4-FFF2-40B4-BE49-F238E27FC236}">
                <a16:creationId xmlns:a16="http://schemas.microsoft.com/office/drawing/2014/main" xmlns="" id="{446D2399-623B-4C6E-9A8D-16F5574EEE53}"/>
              </a:ext>
            </a:extLst>
          </p:cNvPr>
          <p:cNvSpPr/>
          <p:nvPr/>
        </p:nvSpPr>
        <p:spPr>
          <a:xfrm>
            <a:off x="1083733" y="886469"/>
            <a:ext cx="22809728" cy="7571303"/>
          </a:xfrm>
          <a:prstGeom prst="rect">
            <a:avLst/>
          </a:prstGeom>
        </p:spPr>
        <p:txBody>
          <a:bodyPr wrap="square">
            <a:spAutoFit/>
          </a:bodyPr>
          <a:lstStyle/>
          <a:p>
            <a:pPr algn="l"/>
            <a:r>
              <a:rPr lang="ru-RU" sz="5400" dirty="0">
                <a:solidFill>
                  <a:srgbClr val="92D050"/>
                </a:solidFill>
              </a:rPr>
              <a:t>Логическая равнозначность: эквивалентность </a:t>
            </a:r>
            <a:r>
              <a:rPr lang="ru-RU" sz="5400" dirty="0"/>
              <a:t>– определяет результат сравнения двух простых логических выражений А и В. Результатом эквивалентности является новое логическое выражение, которое будет истинным тогда и только тогда, когда оба исходных выражения одновременно истинны или ложны. Обозначается символом "эквивалентности".</a:t>
            </a:r>
            <a:endParaRPr lang="en-US" sz="5400" dirty="0"/>
          </a:p>
          <a:p>
            <a:pPr algn="l"/>
            <a:endParaRPr lang="en-US" sz="5400" dirty="0"/>
          </a:p>
          <a:p>
            <a:pPr algn="l"/>
            <a:r>
              <a:rPr lang="ru-RU" sz="5400" dirty="0">
                <a:solidFill>
                  <a:srgbClr val="92D050"/>
                </a:solidFill>
              </a:rPr>
              <a:t>Таблица истинности </a:t>
            </a:r>
            <a:endParaRPr lang="en-US" sz="5400" dirty="0">
              <a:solidFill>
                <a:srgbClr val="92D050"/>
              </a:solidFill>
            </a:endParaRPr>
          </a:p>
          <a:p>
            <a:pPr algn="l"/>
            <a:r>
              <a:rPr lang="ru-RU" sz="5400" dirty="0">
                <a:solidFill>
                  <a:srgbClr val="92D050"/>
                </a:solidFill>
              </a:rPr>
              <a:t>F = A ↔ B: </a:t>
            </a:r>
          </a:p>
        </p:txBody>
      </p:sp>
      <p:graphicFrame>
        <p:nvGraphicFramePr>
          <p:cNvPr id="3" name="Таблица 2">
            <a:extLst>
              <a:ext uri="{FF2B5EF4-FFF2-40B4-BE49-F238E27FC236}">
                <a16:creationId xmlns:a16="http://schemas.microsoft.com/office/drawing/2014/main" xmlns="" id="{3679B642-775F-40AA-A435-9E562AE6CA22}"/>
              </a:ext>
            </a:extLst>
          </p:cNvPr>
          <p:cNvGraphicFramePr>
            <a:graphicFrameLocks noGrp="1"/>
          </p:cNvGraphicFramePr>
          <p:nvPr>
            <p:extLst>
              <p:ext uri="{D42A27DB-BD31-4B8C-83A1-F6EECF244321}">
                <p14:modId xmlns:p14="http://schemas.microsoft.com/office/powerpoint/2010/main" xmlns="" val="1026688979"/>
              </p:ext>
            </p:extLst>
          </p:nvPr>
        </p:nvGraphicFramePr>
        <p:xfrm>
          <a:off x="8401044" y="6610929"/>
          <a:ext cx="14288568" cy="4572000"/>
        </p:xfrm>
        <a:graphic>
          <a:graphicData uri="http://schemas.openxmlformats.org/drawingml/2006/table">
            <a:tbl>
              <a:tblPr firstRow="1" bandRow="1">
                <a:tableStyleId>{5940675A-B579-460E-94D1-54222C63F5DA}</a:tableStyleId>
              </a:tblPr>
              <a:tblGrid>
                <a:gridCol w="4762856">
                  <a:extLst>
                    <a:ext uri="{9D8B030D-6E8A-4147-A177-3AD203B41FA5}">
                      <a16:colId xmlns:a16="http://schemas.microsoft.com/office/drawing/2014/main" xmlns="" val="3895804758"/>
                    </a:ext>
                  </a:extLst>
                </a:gridCol>
                <a:gridCol w="4762856">
                  <a:extLst>
                    <a:ext uri="{9D8B030D-6E8A-4147-A177-3AD203B41FA5}">
                      <a16:colId xmlns:a16="http://schemas.microsoft.com/office/drawing/2014/main" xmlns="" val="2719191774"/>
                    </a:ext>
                  </a:extLst>
                </a:gridCol>
                <a:gridCol w="4762856">
                  <a:extLst>
                    <a:ext uri="{9D8B030D-6E8A-4147-A177-3AD203B41FA5}">
                      <a16:colId xmlns:a16="http://schemas.microsoft.com/office/drawing/2014/main" xmlns="" val="3431434410"/>
                    </a:ext>
                  </a:extLst>
                </a:gridCol>
              </a:tblGrid>
              <a:tr h="370840">
                <a:tc>
                  <a:txBody>
                    <a:bodyPr/>
                    <a:lstStyle/>
                    <a:p>
                      <a:r>
                        <a:rPr lang="en-US" sz="5400" dirty="0"/>
                        <a:t>A</a:t>
                      </a:r>
                      <a:endParaRPr lang="ru-RU" sz="5400" dirty="0"/>
                    </a:p>
                  </a:txBody>
                  <a:tcPr/>
                </a:tc>
                <a:tc>
                  <a:txBody>
                    <a:bodyPr/>
                    <a:lstStyle/>
                    <a:p>
                      <a:r>
                        <a:rPr lang="en-US" sz="5400" dirty="0"/>
                        <a:t>B</a:t>
                      </a:r>
                      <a:endParaRPr lang="ru-RU" sz="5400" dirty="0"/>
                    </a:p>
                  </a:txBody>
                  <a:tcPr/>
                </a:tc>
                <a:tc>
                  <a:txBody>
                    <a:bodyPr/>
                    <a:lstStyle/>
                    <a:p>
                      <a:r>
                        <a:rPr lang="en-US" sz="5400" dirty="0"/>
                        <a:t>F</a:t>
                      </a:r>
                      <a:endParaRPr lang="ru-RU" sz="5400" dirty="0"/>
                    </a:p>
                  </a:txBody>
                  <a:tcPr/>
                </a:tc>
                <a:extLst>
                  <a:ext uri="{0D108BD9-81ED-4DB2-BD59-A6C34878D82A}">
                    <a16:rowId xmlns:a16="http://schemas.microsoft.com/office/drawing/2014/main" xmlns="" val="2512043259"/>
                  </a:ext>
                </a:extLst>
              </a:tr>
              <a:tr h="370840">
                <a:tc>
                  <a:txBody>
                    <a:bodyPr/>
                    <a:lstStyle/>
                    <a:p>
                      <a:r>
                        <a:rPr lang="en-US" sz="5400" dirty="0"/>
                        <a:t>0</a:t>
                      </a:r>
                      <a:endParaRPr lang="ru-RU" sz="5400" dirty="0"/>
                    </a:p>
                  </a:txBody>
                  <a:tcPr/>
                </a:tc>
                <a:tc>
                  <a:txBody>
                    <a:bodyPr/>
                    <a:lstStyle/>
                    <a:p>
                      <a:r>
                        <a:rPr lang="en-US" sz="5400" dirty="0"/>
                        <a:t>0</a:t>
                      </a:r>
                      <a:endParaRPr lang="ru-RU" sz="5400" dirty="0"/>
                    </a:p>
                  </a:txBody>
                  <a:tcPr/>
                </a:tc>
                <a:tc>
                  <a:txBody>
                    <a:bodyPr/>
                    <a:lstStyle/>
                    <a:p>
                      <a:r>
                        <a:rPr lang="en-US" sz="5400" dirty="0"/>
                        <a:t>1</a:t>
                      </a:r>
                      <a:endParaRPr lang="ru-RU" sz="5400" dirty="0"/>
                    </a:p>
                  </a:txBody>
                  <a:tcPr/>
                </a:tc>
                <a:extLst>
                  <a:ext uri="{0D108BD9-81ED-4DB2-BD59-A6C34878D82A}">
                    <a16:rowId xmlns:a16="http://schemas.microsoft.com/office/drawing/2014/main" xmlns="" val="116625534"/>
                  </a:ext>
                </a:extLst>
              </a:tr>
              <a:tr h="370840">
                <a:tc>
                  <a:txBody>
                    <a:bodyPr/>
                    <a:lstStyle/>
                    <a:p>
                      <a:r>
                        <a:rPr lang="en-US" sz="5400" dirty="0"/>
                        <a:t>0</a:t>
                      </a:r>
                      <a:endParaRPr lang="ru-RU" sz="5400" dirty="0"/>
                    </a:p>
                  </a:txBody>
                  <a:tcPr/>
                </a:tc>
                <a:tc>
                  <a:txBody>
                    <a:bodyPr/>
                    <a:lstStyle/>
                    <a:p>
                      <a:r>
                        <a:rPr lang="en-US" sz="5400" dirty="0"/>
                        <a:t>1</a:t>
                      </a:r>
                      <a:endParaRPr lang="ru-RU" sz="5400" dirty="0"/>
                    </a:p>
                  </a:txBody>
                  <a:tcPr/>
                </a:tc>
                <a:tc>
                  <a:txBody>
                    <a:bodyPr/>
                    <a:lstStyle/>
                    <a:p>
                      <a:r>
                        <a:rPr lang="en-US" sz="5400" dirty="0"/>
                        <a:t>0</a:t>
                      </a:r>
                      <a:endParaRPr lang="ru-RU" sz="5400" dirty="0"/>
                    </a:p>
                  </a:txBody>
                  <a:tcPr/>
                </a:tc>
                <a:extLst>
                  <a:ext uri="{0D108BD9-81ED-4DB2-BD59-A6C34878D82A}">
                    <a16:rowId xmlns:a16="http://schemas.microsoft.com/office/drawing/2014/main" xmlns="" val="890837048"/>
                  </a:ext>
                </a:extLst>
              </a:tr>
              <a:tr h="370840">
                <a:tc>
                  <a:txBody>
                    <a:bodyPr/>
                    <a:lstStyle/>
                    <a:p>
                      <a:r>
                        <a:rPr lang="en-US" sz="5400" dirty="0"/>
                        <a:t>1</a:t>
                      </a:r>
                      <a:endParaRPr lang="ru-RU" sz="5400" dirty="0"/>
                    </a:p>
                  </a:txBody>
                  <a:tcPr/>
                </a:tc>
                <a:tc>
                  <a:txBody>
                    <a:bodyPr/>
                    <a:lstStyle/>
                    <a:p>
                      <a:r>
                        <a:rPr lang="en-US" sz="5400" dirty="0"/>
                        <a:t>0</a:t>
                      </a:r>
                      <a:endParaRPr lang="ru-RU" sz="5400" dirty="0"/>
                    </a:p>
                  </a:txBody>
                  <a:tcPr/>
                </a:tc>
                <a:tc>
                  <a:txBody>
                    <a:bodyPr/>
                    <a:lstStyle/>
                    <a:p>
                      <a:r>
                        <a:rPr lang="en-US" sz="5400" dirty="0"/>
                        <a:t>0</a:t>
                      </a:r>
                      <a:endParaRPr lang="ru-RU" sz="5400" dirty="0"/>
                    </a:p>
                  </a:txBody>
                  <a:tcPr/>
                </a:tc>
                <a:extLst>
                  <a:ext uri="{0D108BD9-81ED-4DB2-BD59-A6C34878D82A}">
                    <a16:rowId xmlns:a16="http://schemas.microsoft.com/office/drawing/2014/main" xmlns="" val="1432117554"/>
                  </a:ext>
                </a:extLst>
              </a:tr>
              <a:tr h="370840">
                <a:tc>
                  <a:txBody>
                    <a:bodyPr/>
                    <a:lstStyle/>
                    <a:p>
                      <a:r>
                        <a:rPr lang="en-US" sz="5400" dirty="0"/>
                        <a:t>1</a:t>
                      </a:r>
                      <a:endParaRPr lang="ru-RU" sz="5400" dirty="0"/>
                    </a:p>
                  </a:txBody>
                  <a:tcPr/>
                </a:tc>
                <a:tc>
                  <a:txBody>
                    <a:bodyPr/>
                    <a:lstStyle/>
                    <a:p>
                      <a:r>
                        <a:rPr lang="en-US" sz="5400" dirty="0"/>
                        <a:t>1</a:t>
                      </a:r>
                      <a:endParaRPr lang="ru-RU" sz="5400" dirty="0"/>
                    </a:p>
                  </a:txBody>
                  <a:tcPr/>
                </a:tc>
                <a:tc>
                  <a:txBody>
                    <a:bodyPr/>
                    <a:lstStyle/>
                    <a:p>
                      <a:r>
                        <a:rPr lang="en-US" sz="5400" dirty="0"/>
                        <a:t>1</a:t>
                      </a:r>
                      <a:endParaRPr lang="ru-RU" sz="5400" dirty="0"/>
                    </a:p>
                  </a:txBody>
                  <a:tcPr/>
                </a:tc>
                <a:extLst>
                  <a:ext uri="{0D108BD9-81ED-4DB2-BD59-A6C34878D82A}">
                    <a16:rowId xmlns:a16="http://schemas.microsoft.com/office/drawing/2014/main" xmlns="" val="1813810047"/>
                  </a:ext>
                </a:extLst>
              </a:tr>
            </a:tbl>
          </a:graphicData>
        </a:graphic>
      </p:graphicFrame>
    </p:spTree>
    <p:extLst>
      <p:ext uri="{BB962C8B-B14F-4D97-AF65-F5344CB8AC3E}">
        <p14:creationId xmlns:p14="http://schemas.microsoft.com/office/powerpoint/2010/main" xmlns="" val="1190954012"/>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1 вопрос"/>
          <p:cNvSpPr txBox="1"/>
          <p:nvPr/>
        </p:nvSpPr>
        <p:spPr>
          <a:xfrm>
            <a:off x="12140671" y="886469"/>
            <a:ext cx="102657"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endParaRPr dirty="0"/>
          </a:p>
        </p:txBody>
      </p:sp>
      <p:sp>
        <p:nvSpPr>
          <p:cNvPr id="123" name="Главное устройство персонального компьютера, мозг компьютера?"/>
          <p:cNvSpPr txBox="1"/>
          <p:nvPr/>
        </p:nvSpPr>
        <p:spPr>
          <a:xfrm>
            <a:off x="12140672" y="6191151"/>
            <a:ext cx="10265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lvl1pPr>
          </a:lstStyle>
          <a:p>
            <a:endParaRPr dirty="0"/>
          </a:p>
        </p:txBody>
      </p:sp>
      <p:sp>
        <p:nvSpPr>
          <p:cNvPr id="2" name="Прямоугольник 1">
            <a:extLst>
              <a:ext uri="{FF2B5EF4-FFF2-40B4-BE49-F238E27FC236}">
                <a16:creationId xmlns:a16="http://schemas.microsoft.com/office/drawing/2014/main" xmlns="" id="{21964DE2-BD5C-4E53-B9A2-091377543BAB}"/>
              </a:ext>
            </a:extLst>
          </p:cNvPr>
          <p:cNvSpPr/>
          <p:nvPr/>
        </p:nvSpPr>
        <p:spPr>
          <a:xfrm>
            <a:off x="1049867" y="3241626"/>
            <a:ext cx="22723476" cy="6340197"/>
          </a:xfrm>
          <a:prstGeom prst="rect">
            <a:avLst/>
          </a:prstGeom>
        </p:spPr>
        <p:txBody>
          <a:bodyPr wrap="square">
            <a:spAutoFit/>
          </a:bodyPr>
          <a:lstStyle/>
          <a:p>
            <a:r>
              <a:rPr lang="ru-RU" dirty="0">
                <a:solidFill>
                  <a:srgbClr val="92D050"/>
                </a:solidFill>
              </a:rPr>
              <a:t>Порядок выполнения логических операций в сложном логическом выражении: </a:t>
            </a:r>
            <a:r>
              <a:rPr lang="en-US" dirty="0"/>
              <a:t/>
            </a:r>
            <a:br>
              <a:rPr lang="en-US" dirty="0"/>
            </a:br>
            <a:r>
              <a:rPr lang="ru-RU" dirty="0"/>
              <a:t>1. инверсия → 2. Конъюнкция → 3. Дизъюнкция → </a:t>
            </a:r>
            <a:r>
              <a:rPr lang="en-US" dirty="0"/>
              <a:t/>
            </a:r>
            <a:br>
              <a:rPr lang="en-US" dirty="0"/>
            </a:br>
            <a:r>
              <a:rPr lang="ru-RU" dirty="0"/>
              <a:t>4. Импликация →</a:t>
            </a:r>
            <a:r>
              <a:rPr lang="en-US" dirty="0"/>
              <a:t> </a:t>
            </a:r>
            <a:r>
              <a:rPr lang="ru-RU" dirty="0"/>
              <a:t>5. Эквивалентность. </a:t>
            </a:r>
            <a:r>
              <a:rPr lang="en-US" dirty="0"/>
              <a:t/>
            </a:r>
            <a:br>
              <a:rPr lang="en-US" dirty="0"/>
            </a:br>
            <a:endParaRPr lang="en-US" dirty="0"/>
          </a:p>
          <a:p>
            <a:pPr algn="l"/>
            <a:r>
              <a:rPr lang="ru-RU" dirty="0"/>
              <a:t>Для изменения указанного порядка выполнения операций используются круглые скобки</a:t>
            </a:r>
          </a:p>
        </p:txBody>
      </p:sp>
    </p:spTree>
    <p:extLst>
      <p:ext uri="{BB962C8B-B14F-4D97-AF65-F5344CB8AC3E}">
        <p14:creationId xmlns:p14="http://schemas.microsoft.com/office/powerpoint/2010/main" xmlns="" val="27573342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1 вопрос"/>
          <p:cNvSpPr txBox="1"/>
          <p:nvPr/>
        </p:nvSpPr>
        <p:spPr>
          <a:xfrm>
            <a:off x="12140671" y="886469"/>
            <a:ext cx="102657"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endParaRPr dirty="0"/>
          </a:p>
        </p:txBody>
      </p:sp>
      <p:sp>
        <p:nvSpPr>
          <p:cNvPr id="123" name="Главное устройство персонального компьютера, мозг компьютера?"/>
          <p:cNvSpPr txBox="1"/>
          <p:nvPr/>
        </p:nvSpPr>
        <p:spPr>
          <a:xfrm>
            <a:off x="12140672" y="6191151"/>
            <a:ext cx="10265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lvl1pPr>
          </a:lstStyle>
          <a:p>
            <a:endParaRPr dirty="0"/>
          </a:p>
        </p:txBody>
      </p:sp>
      <p:sp>
        <p:nvSpPr>
          <p:cNvPr id="2" name="Прямоугольник 1">
            <a:extLst>
              <a:ext uri="{FF2B5EF4-FFF2-40B4-BE49-F238E27FC236}">
                <a16:creationId xmlns:a16="http://schemas.microsoft.com/office/drawing/2014/main" xmlns="" id="{E2E18B7B-6786-43FE-950A-AC8340608B1F}"/>
              </a:ext>
            </a:extLst>
          </p:cNvPr>
          <p:cNvSpPr/>
          <p:nvPr/>
        </p:nvSpPr>
        <p:spPr>
          <a:xfrm>
            <a:off x="1338944" y="1881613"/>
            <a:ext cx="22169514" cy="9910405"/>
          </a:xfrm>
          <a:prstGeom prst="rect">
            <a:avLst/>
          </a:prstGeom>
        </p:spPr>
        <p:txBody>
          <a:bodyPr wrap="square">
            <a:spAutoFit/>
          </a:bodyPr>
          <a:lstStyle/>
          <a:p>
            <a:r>
              <a:rPr lang="ru-RU" b="1" dirty="0"/>
              <a:t>ИЗМЕРЕНИЕ ИНФОРМАЦИИ </a:t>
            </a:r>
          </a:p>
          <a:p>
            <a:pPr algn="l"/>
            <a:r>
              <a:rPr lang="ru-RU" dirty="0"/>
              <a:t>В информатике используются различные подходы к измерению информации:</a:t>
            </a:r>
          </a:p>
          <a:p>
            <a:pPr algn="l"/>
            <a:r>
              <a:rPr lang="ru-RU" dirty="0"/>
              <a:t> </a:t>
            </a:r>
            <a:r>
              <a:rPr lang="ru-RU" dirty="0">
                <a:solidFill>
                  <a:srgbClr val="92D050"/>
                </a:solidFill>
              </a:rPr>
              <a:t>Содержательный подход к измерению информации</a:t>
            </a:r>
            <a:r>
              <a:rPr lang="ru-RU" dirty="0"/>
              <a:t>.</a:t>
            </a:r>
          </a:p>
          <a:p>
            <a:pPr algn="l"/>
            <a:r>
              <a:rPr lang="ru-RU" dirty="0"/>
              <a:t> Сообщение, уменьшающее неопределенность знаний человека в два раза, несет для него 1 бит информации. </a:t>
            </a:r>
          </a:p>
          <a:p>
            <a:pPr algn="l"/>
            <a:r>
              <a:rPr lang="ru-RU" dirty="0"/>
              <a:t> </a:t>
            </a:r>
            <a:r>
              <a:rPr lang="ru-RU" dirty="0">
                <a:solidFill>
                  <a:srgbClr val="92D050"/>
                </a:solidFill>
              </a:rPr>
              <a:t>Количество информации, заключенное в сообщении,</a:t>
            </a:r>
            <a:r>
              <a:rPr lang="ru-RU" dirty="0"/>
              <a:t> определяется по формуле Хартли: </a:t>
            </a:r>
          </a:p>
          <a:p>
            <a:pPr algn="l"/>
            <a:r>
              <a:rPr lang="ru-RU" dirty="0"/>
              <a:t>где </a:t>
            </a:r>
            <a:r>
              <a:rPr lang="ru-RU" dirty="0">
                <a:solidFill>
                  <a:srgbClr val="92D050"/>
                </a:solidFill>
              </a:rPr>
              <a:t>N</a:t>
            </a:r>
            <a:r>
              <a:rPr lang="ru-RU" dirty="0"/>
              <a:t> – количество равновероятных событий; </a:t>
            </a:r>
          </a:p>
          <a:p>
            <a:pPr algn="l"/>
            <a:r>
              <a:rPr lang="ru-RU" dirty="0">
                <a:solidFill>
                  <a:srgbClr val="92D050"/>
                </a:solidFill>
              </a:rPr>
              <a:t>I</a:t>
            </a:r>
            <a:r>
              <a:rPr lang="ru-RU" dirty="0"/>
              <a:t> – количество информации (бит), заключенное </a:t>
            </a:r>
          </a:p>
          <a:p>
            <a:pPr algn="l"/>
            <a:r>
              <a:rPr lang="ru-RU" dirty="0"/>
              <a:t>в сообщении об одном из событий. </a:t>
            </a:r>
          </a:p>
        </p:txBody>
      </p:sp>
      <p:pic>
        <p:nvPicPr>
          <p:cNvPr id="4" name="Рисунок 3">
            <a:extLst>
              <a:ext uri="{FF2B5EF4-FFF2-40B4-BE49-F238E27FC236}">
                <a16:creationId xmlns:a16="http://schemas.microsoft.com/office/drawing/2014/main" xmlns="" id="{3C14CDA5-8A90-4901-888A-22CA798F0A0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151052" y="9623225"/>
            <a:ext cx="4997653" cy="2168793"/>
          </a:xfrm>
          <a:prstGeom prst="rect">
            <a:avLst/>
          </a:prstGeom>
        </p:spPr>
      </p:pic>
    </p:spTree>
    <p:extLst>
      <p:ext uri="{BB962C8B-B14F-4D97-AF65-F5344CB8AC3E}">
        <p14:creationId xmlns:p14="http://schemas.microsoft.com/office/powerpoint/2010/main" xmlns="" val="308511385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1 вопрос"/>
          <p:cNvSpPr txBox="1"/>
          <p:nvPr/>
        </p:nvSpPr>
        <p:spPr>
          <a:xfrm>
            <a:off x="12140671" y="886469"/>
            <a:ext cx="102657"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endParaRPr dirty="0"/>
          </a:p>
        </p:txBody>
      </p:sp>
      <p:sp>
        <p:nvSpPr>
          <p:cNvPr id="123" name="Главное устройство персонального компьютера, мозг компьютера?"/>
          <p:cNvSpPr txBox="1"/>
          <p:nvPr/>
        </p:nvSpPr>
        <p:spPr>
          <a:xfrm>
            <a:off x="12140672" y="6191151"/>
            <a:ext cx="10265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lvl1pPr>
          </a:lstStyle>
          <a:p>
            <a:endParaRPr dirty="0"/>
          </a:p>
        </p:txBody>
      </p:sp>
      <p:sp>
        <p:nvSpPr>
          <p:cNvPr id="2" name="Прямоугольник 1">
            <a:extLst>
              <a:ext uri="{FF2B5EF4-FFF2-40B4-BE49-F238E27FC236}">
                <a16:creationId xmlns:a16="http://schemas.microsoft.com/office/drawing/2014/main" xmlns="" id="{E66D951F-0133-42E2-AB56-BB506EE0927B}"/>
              </a:ext>
            </a:extLst>
          </p:cNvPr>
          <p:cNvSpPr/>
          <p:nvPr/>
        </p:nvSpPr>
        <p:spPr>
          <a:xfrm>
            <a:off x="1045029" y="1384041"/>
            <a:ext cx="22631400" cy="8125301"/>
          </a:xfrm>
          <a:prstGeom prst="rect">
            <a:avLst/>
          </a:prstGeom>
        </p:spPr>
        <p:txBody>
          <a:bodyPr wrap="square">
            <a:spAutoFit/>
          </a:bodyPr>
          <a:lstStyle/>
          <a:p>
            <a:pPr algn="l"/>
            <a:r>
              <a:rPr lang="ru-RU" dirty="0">
                <a:solidFill>
                  <a:srgbClr val="92D050"/>
                </a:solidFill>
              </a:rPr>
              <a:t>Алфавитный (технический) подход к измерению информации </a:t>
            </a:r>
            <a:r>
              <a:rPr lang="ru-RU" dirty="0"/>
              <a:t>основан на подсчете числа символов в сообщении.</a:t>
            </a:r>
          </a:p>
          <a:p>
            <a:pPr algn="l"/>
            <a:r>
              <a:rPr lang="ru-RU" dirty="0"/>
              <a:t> Если допустить, что все символы алфавита встречаются в тексте с одинаковой частотой, то количество информации, заключенное в </a:t>
            </a:r>
            <a:r>
              <a:rPr lang="ru-RU" dirty="0">
                <a:solidFill>
                  <a:srgbClr val="92D050"/>
                </a:solidFill>
              </a:rPr>
              <a:t>сообщении</a:t>
            </a:r>
            <a:r>
              <a:rPr lang="ru-RU" dirty="0"/>
              <a:t> вычисляется по формуле: </a:t>
            </a:r>
          </a:p>
          <a:p>
            <a:pPr algn="l"/>
            <a:r>
              <a:rPr lang="ru-RU" dirty="0" err="1"/>
              <a:t>Ic</a:t>
            </a:r>
            <a:r>
              <a:rPr lang="ru-RU" dirty="0"/>
              <a:t> – информационный объем сообщения, </a:t>
            </a:r>
            <a:br>
              <a:rPr lang="ru-RU" dirty="0"/>
            </a:br>
            <a:r>
              <a:rPr lang="ru-RU" dirty="0"/>
              <a:t>К – количество символов, </a:t>
            </a:r>
            <a:br>
              <a:rPr lang="ru-RU" dirty="0"/>
            </a:br>
            <a:r>
              <a:rPr lang="ru-RU" dirty="0"/>
              <a:t>N – мощность алфавита (количество символов), </a:t>
            </a:r>
            <a:br>
              <a:rPr lang="ru-RU" dirty="0"/>
            </a:br>
            <a:r>
              <a:rPr lang="ru-RU" dirty="0"/>
              <a:t>i - информационный объем 1 символа. </a:t>
            </a:r>
          </a:p>
        </p:txBody>
      </p:sp>
      <p:pic>
        <p:nvPicPr>
          <p:cNvPr id="4" name="Рисунок 3">
            <a:extLst>
              <a:ext uri="{FF2B5EF4-FFF2-40B4-BE49-F238E27FC236}">
                <a16:creationId xmlns:a16="http://schemas.microsoft.com/office/drawing/2014/main" xmlns="" id="{84EB9118-D3F7-43B2-B49E-F0F5ABE5B3A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780883" y="9021536"/>
            <a:ext cx="6412651" cy="2937092"/>
          </a:xfrm>
          <a:prstGeom prst="rect">
            <a:avLst/>
          </a:prstGeom>
        </p:spPr>
      </p:pic>
    </p:spTree>
    <p:extLst>
      <p:ext uri="{BB962C8B-B14F-4D97-AF65-F5344CB8AC3E}">
        <p14:creationId xmlns:p14="http://schemas.microsoft.com/office/powerpoint/2010/main" xmlns="" val="24180173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1 вопрос"/>
          <p:cNvSpPr txBox="1"/>
          <p:nvPr/>
        </p:nvSpPr>
        <p:spPr>
          <a:xfrm>
            <a:off x="12140671" y="886469"/>
            <a:ext cx="102657"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endParaRPr dirty="0"/>
          </a:p>
        </p:txBody>
      </p:sp>
      <p:sp>
        <p:nvSpPr>
          <p:cNvPr id="123" name="Главное устройство персонального компьютера, мозг компьютера?"/>
          <p:cNvSpPr txBox="1"/>
          <p:nvPr/>
        </p:nvSpPr>
        <p:spPr>
          <a:xfrm>
            <a:off x="12140672" y="6191151"/>
            <a:ext cx="10265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lvl1pPr>
          </a:lstStyle>
          <a:p>
            <a:endParaRPr dirty="0"/>
          </a:p>
        </p:txBody>
      </p:sp>
      <p:sp>
        <p:nvSpPr>
          <p:cNvPr id="2" name="Прямоугольник 1">
            <a:extLst>
              <a:ext uri="{FF2B5EF4-FFF2-40B4-BE49-F238E27FC236}">
                <a16:creationId xmlns:a16="http://schemas.microsoft.com/office/drawing/2014/main" xmlns="" id="{367DAD6E-4249-410E-8CB1-0237A5C373F3}"/>
              </a:ext>
            </a:extLst>
          </p:cNvPr>
          <p:cNvSpPr/>
          <p:nvPr/>
        </p:nvSpPr>
        <p:spPr>
          <a:xfrm>
            <a:off x="653144" y="886469"/>
            <a:ext cx="22430770" cy="12280285"/>
          </a:xfrm>
          <a:prstGeom prst="rect">
            <a:avLst/>
          </a:prstGeom>
        </p:spPr>
        <p:txBody>
          <a:bodyPr wrap="square">
            <a:spAutoFit/>
          </a:bodyPr>
          <a:lstStyle/>
          <a:p>
            <a:r>
              <a:rPr lang="ru-RU" sz="4400" b="1" dirty="0"/>
              <a:t>Информация и информационные процессы. </a:t>
            </a:r>
          </a:p>
          <a:p>
            <a:pPr algn="l"/>
            <a:r>
              <a:rPr lang="ru-RU" sz="4400" dirty="0">
                <a:solidFill>
                  <a:srgbClr val="92D050"/>
                </a:solidFill>
              </a:rPr>
              <a:t>Информационный объект </a:t>
            </a:r>
            <a:r>
              <a:rPr lang="ru-RU" sz="4400" dirty="0"/>
              <a:t>– обобщающее понятие, описывающее различные виды объектов; это предметы, процессы, явления материального или нематериального свойства, рассматриваемые с точки зрения их информационных свойств. </a:t>
            </a:r>
          </a:p>
          <a:p>
            <a:pPr algn="l"/>
            <a:r>
              <a:rPr lang="ru-RU" sz="4400" dirty="0">
                <a:solidFill>
                  <a:srgbClr val="92D050"/>
                </a:solidFill>
              </a:rPr>
              <a:t>Простые информационные объекты</a:t>
            </a:r>
            <a:r>
              <a:rPr lang="ru-RU" sz="4400" dirty="0"/>
              <a:t>: звук, изображение, текст, число. </a:t>
            </a:r>
          </a:p>
          <a:p>
            <a:pPr algn="l"/>
            <a:r>
              <a:rPr lang="ru-RU" sz="4400" dirty="0">
                <a:solidFill>
                  <a:srgbClr val="92D050"/>
                </a:solidFill>
              </a:rPr>
              <a:t>Комплексные (структурированные) информационные объекты</a:t>
            </a:r>
            <a:r>
              <a:rPr lang="ru-RU" sz="4400" dirty="0"/>
              <a:t>: элемент, база данных, таблица, гипертекст, гипермедиа. </a:t>
            </a:r>
          </a:p>
          <a:p>
            <a:pPr algn="l"/>
            <a:r>
              <a:rPr lang="ru-RU" sz="4400" dirty="0">
                <a:solidFill>
                  <a:srgbClr val="92D050"/>
                </a:solidFill>
              </a:rPr>
              <a:t>Кодирование</a:t>
            </a:r>
            <a:r>
              <a:rPr lang="ru-RU" sz="4400" dirty="0"/>
              <a:t> – это операция преобразования знаков или групп знаков одной знаковой системы в знаки или группы знаков другой знаковой системы. </a:t>
            </a:r>
          </a:p>
          <a:p>
            <a:pPr algn="l"/>
            <a:r>
              <a:rPr lang="ru-RU" sz="4400" dirty="0">
                <a:solidFill>
                  <a:srgbClr val="92D050"/>
                </a:solidFill>
              </a:rPr>
              <a:t>Декодирование</a:t>
            </a:r>
            <a:r>
              <a:rPr lang="ru-RU" sz="4400" dirty="0"/>
              <a:t> – расшифровка кодированных знаков, преобразование кода символа в его изображение </a:t>
            </a:r>
          </a:p>
          <a:p>
            <a:pPr algn="l"/>
            <a:r>
              <a:rPr lang="ru-RU" sz="4400" dirty="0">
                <a:solidFill>
                  <a:srgbClr val="92D050"/>
                </a:solidFill>
              </a:rPr>
              <a:t>Двоичное кодирование </a:t>
            </a:r>
            <a:r>
              <a:rPr lang="ru-RU" sz="4400" dirty="0"/>
              <a:t>– кодирование информации в виде 0 и 1. Способы кодирования и декодирования информации в компьютере, в первую очередь, зависит от вида информации, а именно, что должно кодироваться:</a:t>
            </a:r>
          </a:p>
          <a:p>
            <a:pPr algn="l"/>
            <a:r>
              <a:rPr lang="ru-RU" sz="4400" dirty="0"/>
              <a:t>- числа </a:t>
            </a:r>
            <a:br>
              <a:rPr lang="ru-RU" sz="4400" dirty="0"/>
            </a:br>
            <a:r>
              <a:rPr lang="ru-RU" sz="4400" dirty="0"/>
              <a:t>- символьная информация (буквы, цифры, знаки) </a:t>
            </a:r>
            <a:br>
              <a:rPr lang="ru-RU" sz="4400" dirty="0"/>
            </a:br>
            <a:r>
              <a:rPr lang="ru-RU" sz="4400" dirty="0"/>
              <a:t>- графические изображения </a:t>
            </a:r>
            <a:br>
              <a:rPr lang="ru-RU" sz="4400" dirty="0"/>
            </a:br>
            <a:r>
              <a:rPr lang="ru-RU" sz="4400" dirty="0"/>
              <a:t>- звук</a:t>
            </a:r>
          </a:p>
        </p:txBody>
      </p:sp>
    </p:spTree>
    <p:extLst>
      <p:ext uri="{BB962C8B-B14F-4D97-AF65-F5344CB8AC3E}">
        <p14:creationId xmlns:p14="http://schemas.microsoft.com/office/powerpoint/2010/main" xmlns="" val="146293003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1 вопрос"/>
          <p:cNvSpPr txBox="1"/>
          <p:nvPr/>
        </p:nvSpPr>
        <p:spPr>
          <a:xfrm>
            <a:off x="12140671" y="886469"/>
            <a:ext cx="102657"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endParaRPr dirty="0"/>
          </a:p>
        </p:txBody>
      </p:sp>
      <p:sp>
        <p:nvSpPr>
          <p:cNvPr id="123" name="Главное устройство персонального компьютера, мозг компьютера?"/>
          <p:cNvSpPr txBox="1"/>
          <p:nvPr/>
        </p:nvSpPr>
        <p:spPr>
          <a:xfrm>
            <a:off x="12140672" y="6191151"/>
            <a:ext cx="10265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lvl1pPr>
          </a:lstStyle>
          <a:p>
            <a:endParaRPr dirty="0"/>
          </a:p>
        </p:txBody>
      </p:sp>
      <p:sp>
        <p:nvSpPr>
          <p:cNvPr id="2" name="Прямоугольник 1">
            <a:extLst>
              <a:ext uri="{FF2B5EF4-FFF2-40B4-BE49-F238E27FC236}">
                <a16:creationId xmlns:a16="http://schemas.microsoft.com/office/drawing/2014/main" xmlns="" id="{2E256135-F3FF-45C2-A0C6-0529B179D41E}"/>
              </a:ext>
            </a:extLst>
          </p:cNvPr>
          <p:cNvSpPr/>
          <p:nvPr/>
        </p:nvSpPr>
        <p:spPr>
          <a:xfrm>
            <a:off x="424544" y="1881613"/>
            <a:ext cx="23415170" cy="9571851"/>
          </a:xfrm>
          <a:prstGeom prst="rect">
            <a:avLst/>
          </a:prstGeom>
        </p:spPr>
        <p:txBody>
          <a:bodyPr wrap="square">
            <a:spAutoFit/>
          </a:bodyPr>
          <a:lstStyle/>
          <a:p>
            <a:r>
              <a:rPr lang="ru-RU" sz="4400" b="1" dirty="0"/>
              <a:t>ДВОИЧНОЕ КОДИРОВАНИЕ ЧИСЕЛ</a:t>
            </a:r>
          </a:p>
          <a:p>
            <a:endParaRPr lang="ru-RU" sz="4400" b="1" dirty="0"/>
          </a:p>
          <a:p>
            <a:pPr algn="l"/>
            <a:r>
              <a:rPr lang="ru-RU" sz="4400" dirty="0"/>
              <a:t> </a:t>
            </a:r>
            <a:r>
              <a:rPr lang="ru-RU" sz="4400" dirty="0">
                <a:solidFill>
                  <a:srgbClr val="92D050"/>
                </a:solidFill>
              </a:rPr>
              <a:t>Система счисления </a:t>
            </a:r>
            <a:r>
              <a:rPr lang="ru-RU" sz="4400" dirty="0"/>
              <a:t>– это совокупность правил для обозначения и наименования чисел.</a:t>
            </a:r>
          </a:p>
          <a:p>
            <a:pPr algn="l"/>
            <a:r>
              <a:rPr lang="ru-RU" sz="4400" dirty="0"/>
              <a:t> </a:t>
            </a:r>
            <a:r>
              <a:rPr lang="ru-RU" sz="4400" dirty="0">
                <a:solidFill>
                  <a:srgbClr val="92D050"/>
                </a:solidFill>
              </a:rPr>
              <a:t>Непозиционной</a:t>
            </a:r>
            <a:r>
              <a:rPr lang="ru-RU" sz="4400" dirty="0"/>
              <a:t> называется такая система счисления, в которой количественный эквивалент каждой цифры не зависит от ее положения (места, позиции) в записи числа. </a:t>
            </a:r>
          </a:p>
          <a:p>
            <a:pPr algn="l"/>
            <a:r>
              <a:rPr lang="ru-RU" sz="4400" dirty="0"/>
              <a:t> </a:t>
            </a:r>
            <a:r>
              <a:rPr lang="ru-RU" sz="4400" dirty="0">
                <a:solidFill>
                  <a:srgbClr val="92D050"/>
                </a:solidFill>
              </a:rPr>
              <a:t>Основанием системы счисления </a:t>
            </a:r>
            <a:r>
              <a:rPr lang="ru-RU" sz="4400" dirty="0"/>
              <a:t>называется количество знаков или символов, используемых для изображения числа в данной системе счисления. </a:t>
            </a:r>
          </a:p>
          <a:p>
            <a:pPr algn="l"/>
            <a:r>
              <a:rPr lang="ru-RU" sz="4400" dirty="0"/>
              <a:t>Наименование системы счисления соответствует ее основанию (например, десятичной называется система счисления так потому, что ее основание равно 10, т.е. используется десять цифр). </a:t>
            </a:r>
          </a:p>
          <a:p>
            <a:pPr algn="l"/>
            <a:r>
              <a:rPr lang="ru-RU" sz="4400" dirty="0"/>
              <a:t>Система счисления называется </a:t>
            </a:r>
            <a:r>
              <a:rPr lang="ru-RU" sz="4400" dirty="0">
                <a:solidFill>
                  <a:srgbClr val="92D050"/>
                </a:solidFill>
              </a:rPr>
              <a:t>позиционной</a:t>
            </a:r>
            <a:r>
              <a:rPr lang="ru-RU" sz="4400" dirty="0"/>
              <a:t>, если значение цифры зависит от ее места (позиции) в записи числа. </a:t>
            </a:r>
          </a:p>
          <a:p>
            <a:pPr algn="l"/>
            <a:r>
              <a:rPr lang="ru-RU" sz="4400" dirty="0"/>
              <a:t>Для кодирования чисел используются специальные правила перевода чисел из десятичной системы счисления в двоичную и наоборот. </a:t>
            </a:r>
          </a:p>
        </p:txBody>
      </p:sp>
    </p:spTree>
    <p:extLst>
      <p:ext uri="{BB962C8B-B14F-4D97-AF65-F5344CB8AC3E}">
        <p14:creationId xmlns:p14="http://schemas.microsoft.com/office/powerpoint/2010/main" xmlns="" val="148817321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1 вопрос"/>
          <p:cNvSpPr txBox="1"/>
          <p:nvPr/>
        </p:nvSpPr>
        <p:spPr>
          <a:xfrm>
            <a:off x="12140671" y="886469"/>
            <a:ext cx="102657"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endParaRPr dirty="0"/>
          </a:p>
        </p:txBody>
      </p:sp>
      <p:sp>
        <p:nvSpPr>
          <p:cNvPr id="123" name="Главное устройство персонального компьютера, мозг компьютера?"/>
          <p:cNvSpPr txBox="1"/>
          <p:nvPr/>
        </p:nvSpPr>
        <p:spPr>
          <a:xfrm>
            <a:off x="12140672" y="6191151"/>
            <a:ext cx="10265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lvl1pPr>
          </a:lstStyle>
          <a:p>
            <a:endParaRPr dirty="0"/>
          </a:p>
        </p:txBody>
      </p:sp>
      <p:sp>
        <p:nvSpPr>
          <p:cNvPr id="2" name="Прямоугольник 1">
            <a:extLst>
              <a:ext uri="{FF2B5EF4-FFF2-40B4-BE49-F238E27FC236}">
                <a16:creationId xmlns:a16="http://schemas.microsoft.com/office/drawing/2014/main" xmlns="" id="{E6B058C4-03CE-41AF-9DDC-AF24F5A03704}"/>
              </a:ext>
            </a:extLst>
          </p:cNvPr>
          <p:cNvSpPr/>
          <p:nvPr/>
        </p:nvSpPr>
        <p:spPr>
          <a:xfrm>
            <a:off x="1491343" y="1394966"/>
            <a:ext cx="22021800" cy="10310515"/>
          </a:xfrm>
          <a:prstGeom prst="rect">
            <a:avLst/>
          </a:prstGeom>
        </p:spPr>
        <p:txBody>
          <a:bodyPr wrap="square">
            <a:spAutoFit/>
          </a:bodyPr>
          <a:lstStyle/>
          <a:p>
            <a:r>
              <a:rPr lang="ru-RU" sz="4800" b="1" dirty="0"/>
              <a:t>Системы счисления, используемые в компьютерах </a:t>
            </a:r>
          </a:p>
          <a:p>
            <a:pPr algn="l"/>
            <a:r>
              <a:rPr lang="ru-RU" sz="4400" dirty="0">
                <a:solidFill>
                  <a:srgbClr val="92D050"/>
                </a:solidFill>
              </a:rPr>
              <a:t>Двоичная система счисления. </a:t>
            </a:r>
            <a:r>
              <a:rPr lang="ru-RU" sz="4400" dirty="0"/>
              <a:t>Для записи чисел используются только две цифры – 0 и 1. Выбор двоичной системы объясняется тем, что электронные элементы, из которых строятся ЭВМ, могут находиться только в двух хорошо различимых состояниях. По существу эти элементы представляют собой выключатели. Как известно выключатель либо включен, либо выключен. Третьего не дано. Одно из состояний обозначается цифрой 1, другое – 0. Благодаря таким особенностям двоичная система стала стандартом при построении ЭВМ. </a:t>
            </a:r>
          </a:p>
          <a:p>
            <a:pPr algn="l"/>
            <a:r>
              <a:rPr lang="ru-RU" sz="4400" dirty="0">
                <a:solidFill>
                  <a:srgbClr val="92D050"/>
                </a:solidFill>
              </a:rPr>
              <a:t>Восьмеричная система счисления. </a:t>
            </a:r>
            <a:r>
              <a:rPr lang="ru-RU" sz="4400" dirty="0"/>
              <a:t>Для записи чисел используется восемь чисел 0,1,2,3,4,5,6,7. </a:t>
            </a:r>
          </a:p>
          <a:p>
            <a:pPr algn="l"/>
            <a:r>
              <a:rPr lang="ru-RU" sz="4400" dirty="0">
                <a:solidFill>
                  <a:srgbClr val="92D050"/>
                </a:solidFill>
              </a:rPr>
              <a:t>Шестнадцатеричная система счисления</a:t>
            </a:r>
            <a:r>
              <a:rPr lang="ru-RU" sz="4400" dirty="0"/>
              <a:t>. Для записи чисел в шестнадцатеричной системе необходимо располагать шестнадцатью символами, используемыми как цифры. В качестве первых десяти используются те же, что и в десятичной системе. Для обозначения остальных шести цифр (в десятичной они соответствуют числам 10,11,12,13,14,15) используются буквы латинского алфавита – A, B, C, D, E, F.</a:t>
            </a:r>
          </a:p>
        </p:txBody>
      </p:sp>
    </p:spTree>
    <p:extLst>
      <p:ext uri="{BB962C8B-B14F-4D97-AF65-F5344CB8AC3E}">
        <p14:creationId xmlns:p14="http://schemas.microsoft.com/office/powerpoint/2010/main" xmlns="" val="2536862021"/>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a:themeElements>
    <a:clrScheme name="Chalkboard">
      <a:dk1>
        <a:srgbClr val="BF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Marker Felt"/>
        <a:ea typeface="Marker Felt"/>
        <a:cs typeface="Marker Felt"/>
      </a:majorFont>
      <a:minorFont>
        <a:latin typeface="Marker Felt"/>
        <a:ea typeface="Marker Felt"/>
        <a:cs typeface="Marker Felt"/>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6477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Marker Felt"/>
        <a:ea typeface="Marker Felt"/>
        <a:cs typeface="Marker Felt"/>
      </a:majorFont>
      <a:minorFont>
        <a:latin typeface="Marker Felt"/>
        <a:ea typeface="Marker Felt"/>
        <a:cs typeface="Marker Felt"/>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6477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317</TotalTime>
  <Words>2493</Words>
  <Application>Microsoft Office PowerPoint</Application>
  <PresentationFormat>Произвольный</PresentationFormat>
  <Paragraphs>232</Paragraphs>
  <Slides>42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Chalkboard</vt:lpstr>
      <vt:lpstr>Подходы к понятию информации и измерению информации</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«Своя Игра»</dc:title>
  <cp:lastModifiedBy>avanesyan</cp:lastModifiedBy>
  <cp:revision>24</cp:revision>
  <dcterms:modified xsi:type="dcterms:W3CDTF">2022-04-12T08:11:03Z</dcterms:modified>
</cp:coreProperties>
</file>