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8"/>
  </p:notesMasterIdLst>
  <p:sldIdLst>
    <p:sldId id="1105" r:id="rId2"/>
    <p:sldId id="1069" r:id="rId3"/>
    <p:sldId id="464" r:id="rId4"/>
    <p:sldId id="295" r:id="rId5"/>
    <p:sldId id="1046" r:id="rId6"/>
    <p:sldId id="995" r:id="rId7"/>
    <p:sldId id="1047" r:id="rId8"/>
    <p:sldId id="1034" r:id="rId9"/>
    <p:sldId id="1039" r:id="rId10"/>
    <p:sldId id="1040" r:id="rId11"/>
    <p:sldId id="1041" r:id="rId12"/>
    <p:sldId id="1043" r:id="rId13"/>
    <p:sldId id="1044" r:id="rId14"/>
    <p:sldId id="1045" r:id="rId15"/>
    <p:sldId id="1042" r:id="rId16"/>
    <p:sldId id="1049" r:id="rId17"/>
    <p:sldId id="1053" r:id="rId18"/>
    <p:sldId id="1050" r:id="rId19"/>
    <p:sldId id="1051" r:id="rId20"/>
    <p:sldId id="1055" r:id="rId21"/>
    <p:sldId id="1056" r:id="rId22"/>
    <p:sldId id="1057" r:id="rId23"/>
    <p:sldId id="1059" r:id="rId24"/>
    <p:sldId id="1060" r:id="rId25"/>
    <p:sldId id="1062" r:id="rId26"/>
    <p:sldId id="1063" r:id="rId27"/>
    <p:sldId id="993" r:id="rId28"/>
    <p:sldId id="1064" r:id="rId29"/>
    <p:sldId id="1089" r:id="rId30"/>
    <p:sldId id="1091" r:id="rId31"/>
    <p:sldId id="1090" r:id="rId32"/>
    <p:sldId id="1092" r:id="rId33"/>
    <p:sldId id="1093" r:id="rId34"/>
    <p:sldId id="1094" r:id="rId35"/>
    <p:sldId id="996" r:id="rId36"/>
    <p:sldId id="997" r:id="rId37"/>
    <p:sldId id="998" r:id="rId38"/>
    <p:sldId id="999" r:id="rId39"/>
    <p:sldId id="1000" r:id="rId40"/>
    <p:sldId id="1001" r:id="rId41"/>
    <p:sldId id="1002" r:id="rId42"/>
    <p:sldId id="1006" r:id="rId43"/>
    <p:sldId id="1005" r:id="rId44"/>
    <p:sldId id="1100" r:id="rId45"/>
    <p:sldId id="1003" r:id="rId46"/>
    <p:sldId id="1007" r:id="rId47"/>
    <p:sldId id="1008" r:id="rId48"/>
    <p:sldId id="1107" r:id="rId49"/>
    <p:sldId id="1018" r:id="rId50"/>
    <p:sldId id="1004" r:id="rId51"/>
    <p:sldId id="1009" r:id="rId52"/>
    <p:sldId id="1066" r:id="rId53"/>
    <p:sldId id="1101" r:id="rId54"/>
    <p:sldId id="1103" r:id="rId55"/>
    <p:sldId id="1080" r:id="rId56"/>
    <p:sldId id="1104" r:id="rId57"/>
    <p:sldId id="1072" r:id="rId58"/>
    <p:sldId id="1073" r:id="rId59"/>
    <p:sldId id="1075" r:id="rId60"/>
    <p:sldId id="1076" r:id="rId61"/>
    <p:sldId id="1077" r:id="rId62"/>
    <p:sldId id="1078" r:id="rId63"/>
    <p:sldId id="1079" r:id="rId64"/>
    <p:sldId id="1082" r:id="rId65"/>
    <p:sldId id="1083" r:id="rId66"/>
    <p:sldId id="1084" r:id="rId67"/>
    <p:sldId id="1088" r:id="rId68"/>
    <p:sldId id="1095" r:id="rId69"/>
    <p:sldId id="1096" r:id="rId70"/>
    <p:sldId id="1097" r:id="rId71"/>
    <p:sldId id="1099" r:id="rId72"/>
    <p:sldId id="1098" r:id="rId73"/>
    <p:sldId id="1106" r:id="rId74"/>
    <p:sldId id="626" r:id="rId75"/>
    <p:sldId id="1081" r:id="rId76"/>
    <p:sldId id="991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DA3"/>
    <a:srgbClr val="07830A"/>
    <a:srgbClr val="CC00CC"/>
    <a:srgbClr val="5F2987"/>
    <a:srgbClr val="294B2F"/>
    <a:srgbClr val="3366FF"/>
    <a:srgbClr val="B9EDFF"/>
    <a:srgbClr val="A3E7FF"/>
    <a:srgbClr val="005DA2"/>
    <a:srgbClr val="4B5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95700" autoAdjust="0"/>
  </p:normalViewPr>
  <p:slideViewPr>
    <p:cSldViewPr>
      <p:cViewPr varScale="1">
        <p:scale>
          <a:sx n="66" d="100"/>
          <a:sy n="66" d="100"/>
        </p:scale>
        <p:origin x="-13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7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://ru.wikipedia.org/wiki/%D0%A4%D0%B0%D0%B9%D0%BB:Butlerov_A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hyperlink" Target="http://ru.wikipedia.org/wiki/%D0%A4%D0%B0%D0%B9%D0%BB:Butlerov_A.p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8.png"/><Relationship Id="rId3" Type="http://schemas.openxmlformats.org/officeDocument/2006/relationships/slide" Target="slide4.xml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43.png"/><Relationship Id="rId3" Type="http://schemas.openxmlformats.org/officeDocument/2006/relationships/slide" Target="slide4.xml"/><Relationship Id="rId7" Type="http://schemas.openxmlformats.org/officeDocument/2006/relationships/image" Target="../media/image40.png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4.xml"/><Relationship Id="rId7" Type="http://schemas.openxmlformats.org/officeDocument/2006/relationships/image" Target="../media/image4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49.xml"/><Relationship Id="rId18" Type="http://schemas.openxmlformats.org/officeDocument/2006/relationships/slide" Target="slide4.xml"/><Relationship Id="rId3" Type="http://schemas.openxmlformats.org/officeDocument/2006/relationships/image" Target="../media/image6.gif"/><Relationship Id="rId7" Type="http://schemas.openxmlformats.org/officeDocument/2006/relationships/slide" Target="slide16.xml"/><Relationship Id="rId12" Type="http://schemas.openxmlformats.org/officeDocument/2006/relationships/slide" Target="slide45.xml"/><Relationship Id="rId17" Type="http://schemas.openxmlformats.org/officeDocument/2006/relationships/slide" Target="slide72.xml"/><Relationship Id="rId2" Type="http://schemas.openxmlformats.org/officeDocument/2006/relationships/notesSlide" Target="../notesSlides/notesSlide2.xml"/><Relationship Id="rId16" Type="http://schemas.openxmlformats.org/officeDocument/2006/relationships/slide" Target="slide6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40.xml"/><Relationship Id="rId5" Type="http://schemas.openxmlformats.org/officeDocument/2006/relationships/slide" Target="slide5.xml"/><Relationship Id="rId15" Type="http://schemas.openxmlformats.org/officeDocument/2006/relationships/slide" Target="slide57.xml"/><Relationship Id="rId10" Type="http://schemas.openxmlformats.org/officeDocument/2006/relationships/slide" Target="slide36.xml"/><Relationship Id="rId4" Type="http://schemas.openxmlformats.org/officeDocument/2006/relationships/slide" Target="slide3.xml"/><Relationship Id="rId9" Type="http://schemas.openxmlformats.org/officeDocument/2006/relationships/slide" Target="slide35.xml"/><Relationship Id="rId14" Type="http://schemas.openxmlformats.org/officeDocument/2006/relationships/slide" Target="slide5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" Target="slide4.xml"/><Relationship Id="rId7" Type="http://schemas.openxmlformats.org/officeDocument/2006/relationships/image" Target="../media/image1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7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2.png"/><Relationship Id="rId4" Type="http://schemas.microsoft.com/office/2007/relationships/hdphoto" Target="../media/hdphoto8.wdp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6.gif"/><Relationship Id="rId3" Type="http://schemas.openxmlformats.org/officeDocument/2006/relationships/image" Target="../media/image66.gif"/><Relationship Id="rId7" Type="http://schemas.openxmlformats.org/officeDocument/2006/relationships/image" Target="../media/image70.gif"/><Relationship Id="rId12" Type="http://schemas.openxmlformats.org/officeDocument/2006/relationships/image" Target="../media/image75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11" Type="http://schemas.openxmlformats.org/officeDocument/2006/relationships/image" Target="../media/image74.gif"/><Relationship Id="rId5" Type="http://schemas.openxmlformats.org/officeDocument/2006/relationships/image" Target="../media/image68.gif"/><Relationship Id="rId15" Type="http://schemas.openxmlformats.org/officeDocument/2006/relationships/image" Target="../media/image7.gif"/><Relationship Id="rId10" Type="http://schemas.openxmlformats.org/officeDocument/2006/relationships/image" Target="../media/image73.gif"/><Relationship Id="rId4" Type="http://schemas.openxmlformats.org/officeDocument/2006/relationships/image" Target="../media/image67.gif"/><Relationship Id="rId9" Type="http://schemas.openxmlformats.org/officeDocument/2006/relationships/image" Target="../media/image72.gif"/><Relationship Id="rId14" Type="http://schemas.openxmlformats.org/officeDocument/2006/relationships/slide" Target="slide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13" Type="http://schemas.openxmlformats.org/officeDocument/2006/relationships/slide" Target="slide4.xml"/><Relationship Id="rId3" Type="http://schemas.openxmlformats.org/officeDocument/2006/relationships/image" Target="../media/image78.gif"/><Relationship Id="rId7" Type="http://schemas.openxmlformats.org/officeDocument/2006/relationships/image" Target="../media/image82.gif"/><Relationship Id="rId12" Type="http://schemas.openxmlformats.org/officeDocument/2006/relationships/image" Target="../media/image87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gif"/><Relationship Id="rId11" Type="http://schemas.openxmlformats.org/officeDocument/2006/relationships/image" Target="../media/image86.gif"/><Relationship Id="rId5" Type="http://schemas.openxmlformats.org/officeDocument/2006/relationships/image" Target="../media/image80.gif"/><Relationship Id="rId10" Type="http://schemas.openxmlformats.org/officeDocument/2006/relationships/image" Target="../media/image85.gif"/><Relationship Id="rId4" Type="http://schemas.openxmlformats.org/officeDocument/2006/relationships/image" Target="../media/image79.gif"/><Relationship Id="rId9" Type="http://schemas.openxmlformats.org/officeDocument/2006/relationships/image" Target="../media/image84.gif"/><Relationship Id="rId14" Type="http://schemas.openxmlformats.org/officeDocument/2006/relationships/image" Target="../media/image7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hyperlink" Target="http://tellafriend.socialtwist.com/" TargetMode="External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99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09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7.gif"/><Relationship Id="rId2" Type="http://schemas.openxmlformats.org/officeDocument/2006/relationships/hyperlink" Target="http://tellafriend.socialtwis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slide" Target="slide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hyperlink" Target="http://tellafriend.socialtwis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Relationship Id="rId14" Type="http://schemas.openxmlformats.org/officeDocument/2006/relationships/slide" Target="slide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slide" Target="slide4.xml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" Type="http://schemas.openxmlformats.org/officeDocument/2006/relationships/hyperlink" Target="http://tellafriend.socialtwist.com/" TargetMode="External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07.jpeg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4" Type="http://schemas.openxmlformats.org/officeDocument/2006/relationships/image" Target="../media/image122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hyperlink" Target="http://tellafriend.socialtwis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slide" Target="slide4.xml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2068295"/>
            <a:ext cx="9112277" cy="6406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4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Введение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400" b="1" dirty="0" smtClean="0">
              <a:ln w="11430">
                <a:solidFill>
                  <a:sysClr val="windowText" lastClr="000000"/>
                </a:solidFill>
              </a:ln>
              <a:solidFill>
                <a:srgbClr val="CC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49622" y="715905"/>
            <a:ext cx="8786874" cy="18004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Дисциплины: «Химия» и «Естествознание – Химия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»</a:t>
            </a:r>
          </a:p>
          <a:p>
            <a:pPr algn="ctr">
              <a:lnSpc>
                <a:spcPct val="75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(Органическая химия)</a:t>
            </a:r>
          </a:p>
          <a:p>
            <a:pPr algn="ctr">
              <a:lnSpc>
                <a:spcPct val="75000"/>
              </a:lnSpc>
            </a:pPr>
            <a:endParaRPr lang="ru-RU" sz="3600" b="1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75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4016" y="188640"/>
          <a:ext cx="8820472" cy="607161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036487"/>
                <a:gridCol w="4783985"/>
              </a:tblGrid>
              <a:tr h="41818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Неорганические вещества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Органические вещества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6364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/>
                        <a:t>В образовании </a:t>
                      </a:r>
                      <a:r>
                        <a:rPr lang="ru-RU" sz="2500" dirty="0" smtClean="0"/>
                        <a:t>неорганических </a:t>
                      </a:r>
                      <a:r>
                        <a:rPr lang="ru-RU" sz="2500" dirty="0"/>
                        <a:t>веществ </a:t>
                      </a:r>
                      <a:r>
                        <a:rPr lang="ru-RU" sz="2500" b="0" i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участвуют </a:t>
                      </a:r>
                      <a:r>
                        <a:rPr lang="ru-RU" sz="2500" b="0" i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практически </a:t>
                      </a:r>
                      <a:r>
                        <a:rPr lang="ru-RU" sz="2500" b="0" i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 элементы </a:t>
                      </a:r>
                      <a:r>
                        <a:rPr lang="ru-RU" sz="2500" b="0" i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периодической </a:t>
                      </a:r>
                      <a:r>
                        <a:rPr lang="ru-RU" sz="2500" b="0" i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системы</a:t>
                      </a:r>
                      <a:r>
                        <a:rPr lang="ru-RU" sz="2500" dirty="0"/>
                        <a:t>. Так, </a:t>
                      </a:r>
                      <a:r>
                        <a:rPr lang="ru-RU" sz="2500" dirty="0" smtClean="0"/>
                        <a:t>глина </a:t>
                      </a:r>
                      <a:r>
                        <a:rPr lang="ru-RU" sz="2500" dirty="0"/>
                        <a:t>и вода, питьевая сода и </a:t>
                      </a:r>
                      <a:r>
                        <a:rPr lang="ru-RU" sz="2500" dirty="0" smtClean="0"/>
                        <a:t>поваренная </a:t>
                      </a:r>
                      <a:r>
                        <a:rPr lang="ru-RU" sz="2500" dirty="0"/>
                        <a:t>соль, сульфиды и нитраты и т. д. образованы атомами разных элементов.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/>
                        <a:t>В образовании органических веществ, кроме </a:t>
                      </a:r>
                      <a:r>
                        <a:rPr lang="ru-RU" sz="2500" b="1" i="1" dirty="0">
                          <a:solidFill>
                            <a:srgbClr val="C00000"/>
                          </a:solidFill>
                        </a:rPr>
                        <a:t>углерода</a:t>
                      </a:r>
                      <a:r>
                        <a:rPr lang="ru-RU" sz="2500" dirty="0"/>
                        <a:t>, </a:t>
                      </a:r>
                      <a:r>
                        <a:rPr lang="ru-RU" sz="2500" u="sng" dirty="0"/>
                        <a:t>принимают участие небольшое число элементов</a:t>
                      </a:r>
                      <a:r>
                        <a:rPr lang="ru-RU" sz="2500" dirty="0"/>
                        <a:t>; в их состав всегда входит </a:t>
                      </a:r>
                      <a:r>
                        <a:rPr lang="ru-RU" sz="2500" b="1" i="1" dirty="0">
                          <a:solidFill>
                            <a:srgbClr val="C00000"/>
                          </a:solidFill>
                        </a:rPr>
                        <a:t>водород</a:t>
                      </a:r>
                      <a:r>
                        <a:rPr lang="ru-RU" sz="2500" dirty="0"/>
                        <a:t>, часто </a:t>
                      </a:r>
                      <a:r>
                        <a:rPr lang="ru-RU" sz="2500" b="1" i="1" dirty="0">
                          <a:solidFill>
                            <a:srgbClr val="C00000"/>
                          </a:solidFill>
                        </a:rPr>
                        <a:t>кислород</a:t>
                      </a:r>
                      <a:r>
                        <a:rPr lang="ru-RU" sz="2500" i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2500" dirty="0"/>
                        <a:t>и </a:t>
                      </a:r>
                      <a:r>
                        <a:rPr lang="ru-RU" sz="2500" b="1" i="1" dirty="0">
                          <a:solidFill>
                            <a:srgbClr val="C00000"/>
                          </a:solidFill>
                        </a:rPr>
                        <a:t>азот</a:t>
                      </a:r>
                      <a:r>
                        <a:rPr lang="ru-RU" sz="2500" dirty="0"/>
                        <a:t>, реже </a:t>
                      </a:r>
                      <a:r>
                        <a:rPr lang="ru-RU" sz="2500" b="0" i="1" dirty="0">
                          <a:solidFill>
                            <a:srgbClr val="C00000"/>
                          </a:solidFill>
                          <a:effectLst/>
                        </a:rPr>
                        <a:t>сера</a:t>
                      </a:r>
                      <a:r>
                        <a:rPr lang="ru-RU" sz="2500" dirty="0"/>
                        <a:t>, </a:t>
                      </a:r>
                      <a:r>
                        <a:rPr lang="ru-RU" sz="2500" i="1" dirty="0">
                          <a:solidFill>
                            <a:srgbClr val="C00000"/>
                          </a:solidFill>
                        </a:rPr>
                        <a:t>фосфор</a:t>
                      </a:r>
                      <a:r>
                        <a:rPr lang="ru-RU" sz="2500" dirty="0"/>
                        <a:t>, </a:t>
                      </a:r>
                      <a:r>
                        <a:rPr lang="ru-RU" sz="2500" i="1" dirty="0" smtClean="0">
                          <a:solidFill>
                            <a:srgbClr val="C00000"/>
                          </a:solidFill>
                        </a:rPr>
                        <a:t>галогены</a:t>
                      </a:r>
                      <a:r>
                        <a:rPr lang="ru-RU" sz="2500" dirty="0"/>
                        <a:t>. Например, многие известные вам </a:t>
                      </a:r>
                      <a:r>
                        <a:rPr lang="ru-RU" sz="2500" dirty="0" smtClean="0"/>
                        <a:t>вещества </a:t>
                      </a:r>
                      <a:r>
                        <a:rPr lang="ru-RU" sz="2500" dirty="0"/>
                        <a:t>состоят всего лишь из двух элементов – углерода и водорода (метан, пропан, бензин, нефть, парафин и др.); из трех элементов – </a:t>
                      </a:r>
                      <a:r>
                        <a:rPr lang="ru-RU" sz="2500" dirty="0" smtClean="0"/>
                        <a:t>углерода</a:t>
                      </a:r>
                      <a:r>
                        <a:rPr lang="ru-RU" sz="2500" dirty="0"/>
                        <a:t>, водорода и кислорода (спирты, </a:t>
                      </a:r>
                      <a:r>
                        <a:rPr lang="ru-RU" sz="2500" dirty="0" smtClean="0"/>
                        <a:t>органические </a:t>
                      </a:r>
                      <a:r>
                        <a:rPr lang="ru-RU" sz="2500" dirty="0"/>
                        <a:t>кислоты, углеводы, жиры и др.).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76" y="273196"/>
          <a:ext cx="8858280" cy="587044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053789"/>
                <a:gridCol w="4804491"/>
              </a:tblGrid>
              <a:tr h="41818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Неорганические вещества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Органические вещества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6364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Основой развития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неорганической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химии является </a:t>
                      </a:r>
                      <a:r>
                        <a:rPr lang="ru-RU" sz="2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периодический 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закон и </a:t>
                      </a:r>
                      <a:r>
                        <a:rPr lang="ru-RU" sz="2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периодическая 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система химических </a:t>
                      </a:r>
                      <a:r>
                        <a:rPr lang="ru-RU" sz="2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элементов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Менделеева.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Для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органической химии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основополагающей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является </a:t>
                      </a:r>
                      <a:r>
                        <a:rPr lang="ru-RU" sz="24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теория химического </a:t>
                      </a:r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строения</a:t>
                      </a:r>
                      <a:r>
                        <a:rPr lang="ru-RU" sz="2400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А. М. Бутлерова, которая объясняет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многообразие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органических веществ, их свойства и превращения.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509093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Некоторые элементы (сера, фосфор, кремний) способны образовывать 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недлинные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(4–8 атомов) цепи из одинаковых атомов.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Атомы углерода способны соединяться друг с другом, образуя </a:t>
                      </a:r>
                      <a:r>
                        <a:rPr lang="ru-RU" sz="24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цепи</a:t>
                      </a:r>
                      <a:r>
                        <a:rPr lang="ru-RU" sz="2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практически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неограниченной </a:t>
                      </a:r>
                      <a:r>
                        <a:rPr lang="ru-RU" sz="24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длины</a:t>
                      </a:r>
                      <a:r>
                        <a:rPr lang="ru-RU" sz="2400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разного строения – прямые,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разветвленные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циклические. Это одна из причин многообразия органических веществ.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76" y="-24"/>
          <a:ext cx="8929718" cy="680313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086481"/>
                <a:gridCol w="4843237"/>
              </a:tblGrid>
              <a:tr h="50470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Неорганические вещества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Органические вещества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72047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неорганических веществах проявляются 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ионные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или </a:t>
                      </a:r>
                      <a:r>
                        <a:rPr lang="ru-RU" sz="2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полярные</a:t>
                      </a:r>
                      <a:r>
                        <a:rPr lang="ru-RU" sz="2400" b="1" i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ковалентные связи. Поэтому неорганические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вещества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marL="457200" indent="-22860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преимущественно имеют 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немолекулярное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строение;</a:t>
                      </a:r>
                    </a:p>
                    <a:p>
                      <a:pPr marL="457200" indent="-22860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твердые с высокой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температурой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плавления;</a:t>
                      </a:r>
                    </a:p>
                    <a:p>
                      <a:pPr marL="457200" indent="-22860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растворимы в воде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</a:t>
                      </a:r>
                    </a:p>
                    <a:p>
                      <a:pPr marL="457200" indent="-22860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электролиты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молекулах органических веществ </a:t>
                      </a:r>
                      <a:r>
                        <a:rPr lang="ru-RU" sz="2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связь </a:t>
                      </a:r>
                      <a:r>
                        <a:rPr lang="ru-RU" sz="240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атомов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углерода с атомами других элементов </a:t>
                      </a:r>
                      <a:r>
                        <a:rPr lang="ru-RU" sz="2400" b="1" i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слабополярная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 между атомами углерода – </a:t>
                      </a:r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неполярная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Поэтому органические вещества:</a:t>
                      </a:r>
                    </a:p>
                    <a:p>
                      <a:pPr marL="274320" indent="-114300" algn="just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преимущественно имеют </a:t>
                      </a:r>
                      <a:r>
                        <a:rPr lang="ru-RU" sz="24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молекулярное </a:t>
                      </a:r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строение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</a:t>
                      </a:r>
                    </a:p>
                    <a:p>
                      <a:pPr marL="502920" indent="-342900" algn="just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газы, жидкости, твердые вещества с низкой температурой плавления;</a:t>
                      </a:r>
                    </a:p>
                    <a:p>
                      <a:pPr marL="274320" indent="-114300" algn="just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ru-RU" sz="24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нерастворимы или плохо растворимы в воде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</a:t>
                      </a:r>
                    </a:p>
                    <a:p>
                      <a:pPr marL="274320" indent="-114300" algn="just">
                        <a:lnSpc>
                          <a:spcPct val="85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в большинстве своем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  <a:r>
                        <a:rPr lang="ru-RU" sz="2400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неэлектролиты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799722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Большинство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неорганических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веществ </a:t>
                      </a:r>
                      <a:r>
                        <a:rPr lang="ru-RU" sz="2400" b="1" i="1" dirty="0" err="1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негорючи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(не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горят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воздухе).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Большинство органических веществ </a:t>
                      </a:r>
                      <a:r>
                        <a:rPr lang="ru-RU" sz="24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горючи</a:t>
                      </a:r>
                      <a:r>
                        <a:rPr lang="ru-RU" sz="2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горят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воздухе).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332656"/>
          <a:ext cx="8496944" cy="49377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88432"/>
                <a:gridCol w="4608512"/>
              </a:tblGrid>
              <a:tr h="41818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Неорганические вещества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Органические вещества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6364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Эффективные (частичные) заряды в неорганической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химии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обозначают целыми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числами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называют </a:t>
                      </a:r>
                      <a:r>
                        <a:rPr lang="ru-RU" sz="28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степенями окисления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органической химии эффективные (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частичные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заряды, как правило, обозначают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греческой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буквой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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8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дельта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000504"/>
            <a:ext cx="1164098" cy="4409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214686"/>
            <a:ext cx="1857748" cy="152600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1438" y="71414"/>
          <a:ext cx="9001156" cy="671245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119173"/>
                <a:gridCol w="4881983"/>
              </a:tblGrid>
              <a:tr h="41818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Неорганические вещества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Органические вещества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6364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неорганических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соединениях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(за некоторыми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исключениями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валентность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элемента 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равна </a:t>
                      </a:r>
                      <a:r>
                        <a:rPr lang="ru-RU" sz="2400" b="0" i="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его</a:t>
                      </a:r>
                      <a:r>
                        <a:rPr lang="ru-RU" sz="24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степени </a:t>
                      </a:r>
                      <a:r>
                        <a:rPr lang="ru-RU" sz="2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окисления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Например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валентность магния 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степень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окисления +2; валентность кислорода 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степень </a:t>
                      </a:r>
                      <a:r>
                        <a:rPr lang="ru-RU" sz="2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окисления 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–2; валентность серы 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</a:t>
                      </a: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степень окисления +6.</a:t>
                      </a:r>
                    </a:p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Исключение:</a:t>
                      </a:r>
                      <a:r>
                        <a:rPr lang="en-US" sz="2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</a:t>
                      </a:r>
                      <a:endParaRPr lang="ru-RU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7432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молекулах органических соединений </a:t>
                      </a:r>
                      <a:r>
                        <a:rPr lang="ru-RU" sz="23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валентность </a:t>
                      </a:r>
                      <a:r>
                        <a:rPr lang="ru-RU" sz="2300" b="1" i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углерода</a:t>
                      </a:r>
                      <a:r>
                        <a:rPr lang="ru-RU" sz="23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часто не равна его степени </a:t>
                      </a:r>
                      <a:r>
                        <a:rPr lang="ru-RU" sz="23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окисления</a:t>
                      </a: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последняя может принимать значения от –4 до +4. Например, в развернутой </a:t>
                      </a:r>
                      <a:r>
                        <a:rPr lang="ru-RU" sz="23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структурной </a:t>
                      </a: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формуле молекулы пропана стрелками (</a:t>
                      </a: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покажем направление смещения электронных пар (напомним, электронные пары смещаются </a:t>
                      </a:r>
                      <a:r>
                        <a:rPr lang="ru-RU" sz="23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 </a:t>
                      </a: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атому более </a:t>
                      </a:r>
                      <a:r>
                        <a:rPr lang="ru-RU" sz="23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электроотрица-тельного</a:t>
                      </a:r>
                      <a:r>
                        <a:rPr lang="ru-RU" sz="23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элемента</a:t>
                      </a:r>
                      <a:r>
                        <a:rPr lang="ru-RU" sz="23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):</a:t>
                      </a:r>
                    </a:p>
                    <a:p>
                      <a:pPr indent="27432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3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7432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7432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6987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 примера следует: валентность всех трех </a:t>
                      </a:r>
                      <a:r>
                        <a:rPr lang="ru-RU" sz="23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атомов </a:t>
                      </a: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углерода </a:t>
                      </a:r>
                      <a:r>
                        <a:rPr lang="en-US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IV</a:t>
                      </a:r>
                      <a:r>
                        <a:rPr lang="ru-RU" sz="23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а степень окисления крайних атомов –3, среднего равна –2.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806" y="2643182"/>
            <a:ext cx="3027624" cy="6792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357826"/>
            <a:ext cx="1298191" cy="8064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2096" y="4357694"/>
            <a:ext cx="2167134" cy="94351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332656"/>
          <a:ext cx="8496944" cy="35722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88432"/>
                <a:gridCol w="4608512"/>
              </a:tblGrid>
              <a:tr h="41818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Неорганические вещества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Органические вещества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6364">
                <a:tc>
                  <a:txBody>
                    <a:bodyPr/>
                    <a:lstStyle/>
                    <a:p>
                      <a:pPr indent="269875"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Неорганические соединения являются основным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материалом </a:t>
                      </a:r>
                      <a:r>
                        <a:rPr lang="ru-RU" sz="28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неживой природы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Органические соединения являются основным материалом, из которого построены организмы растений и животных (</a:t>
                      </a:r>
                      <a:r>
                        <a:rPr lang="ru-RU" sz="28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живая природа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572560" cy="1430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Теория химического строения органических соединений. Изомерия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785926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Органическая химия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изучает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углеводороды и их производные (строение, химические превращения).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положения теории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разработаны в 1861 г.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А. М. Бутлеровым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Butlerov 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1905000" cy="23717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Прямоугольник 9"/>
          <p:cNvSpPr/>
          <p:nvPr/>
        </p:nvSpPr>
        <p:spPr>
          <a:xfrm>
            <a:off x="2357422" y="4786322"/>
            <a:ext cx="4071966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Александр Михайлович Бутлеров (3.09.1828 – 5.08.1886)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52026"/>
            <a:ext cx="8786874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положения теории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А. М. Бутлерова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Атомы в молекулах соединены друг с другом в определенной последовательности в соответствии с их валентностью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органических соединениях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четырехвалентен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Химическое строение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порядок связи атомов в молекулах. Химические формулы, в которых изображен порядок соединения атомов в молекулах, называются структурными. Например,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структурную формулу </a:t>
            </a:r>
            <a:r>
              <a:rPr lang="ru-RU" sz="28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метана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показать так: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 l="16406" t="26367" r="65430" b="47998"/>
          <a:stretch>
            <a:fillRect/>
          </a:stretch>
        </p:blipFill>
        <p:spPr bwMode="auto">
          <a:xfrm>
            <a:off x="4716016" y="4941168"/>
            <a:ext cx="1518568" cy="17145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Овал 10"/>
          <p:cNvSpPr/>
          <p:nvPr/>
        </p:nvSpPr>
        <p:spPr>
          <a:xfrm>
            <a:off x="500034" y="1428736"/>
            <a:ext cx="571504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80811"/>
            <a:ext cx="878687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Свойства органических соединений зависят не только от качественного и количественного состава, но и от порядка расположения атомов в молекуле, т.е. от химического строения молекулы.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органических соединений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характерно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явление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изомерии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существование веществ, одинакового качественного и количественного состава, но различного строения.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Изомеры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вещества, имеющие одинаковый состав молекул, но различное строение и обладающие поэтому разными свойствами.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Различают структурную и пространственную изомерию.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Овал 9"/>
          <p:cNvSpPr/>
          <p:nvPr/>
        </p:nvSpPr>
        <p:spPr>
          <a:xfrm>
            <a:off x="500034" y="285728"/>
            <a:ext cx="571504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81886"/>
            <a:ext cx="885831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 изомерия 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3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изомерия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цепи, т.е. углеродного скелета, положение кратных связей, функциональных групп).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Изомерия цепи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отражает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последовательность соединения атомов в молекуле: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2928934"/>
            <a:ext cx="343876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b="1" baseline="-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4000504"/>
            <a:ext cx="878687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н-бут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600" b="1" baseline="-30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кип</a:t>
            </a:r>
            <a:r>
              <a:rPr lang="ru-RU" sz="26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–0,5 °С               2-метилпроп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(изобутан)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600" b="1" baseline="-30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кип</a:t>
            </a:r>
            <a:r>
              <a:rPr lang="ru-RU" sz="26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–11,7 °С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 l="49219" t="31250" r="25000" b="54268"/>
          <a:stretch>
            <a:fillRect/>
          </a:stretch>
        </p:blipFill>
        <p:spPr bwMode="auto">
          <a:xfrm>
            <a:off x="5643570" y="2928934"/>
            <a:ext cx="2571736" cy="111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Овал 1"/>
          <p:cNvSpPr/>
          <p:nvPr/>
        </p:nvSpPr>
        <p:spPr>
          <a:xfrm>
            <a:off x="6588224" y="3484201"/>
            <a:ext cx="841296" cy="555267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648043" y="2928934"/>
            <a:ext cx="822266" cy="644082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652179"/>
            <a:ext cx="8715436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Изомерия положения кратных связей 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(двойной, тройной) </a:t>
            </a:r>
            <a:r>
              <a:rPr lang="ru-RU" sz="32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отражает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место их положения в углеродной цепи:</a:t>
            </a:r>
            <a:endParaRPr lang="ru-RU" sz="3200" b="1" dirty="0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299857" y="90100"/>
            <a:ext cx="25442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14480" y="3143248"/>
            <a:ext cx="692948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1-бут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2-бут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5859" t="24170" r="15625" b="64111"/>
          <a:stretch>
            <a:fillRect/>
          </a:stretch>
        </p:blipFill>
        <p:spPr bwMode="auto">
          <a:xfrm>
            <a:off x="500034" y="2143116"/>
            <a:ext cx="8358246" cy="99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Овал 9"/>
          <p:cNvSpPr/>
          <p:nvPr/>
        </p:nvSpPr>
        <p:spPr>
          <a:xfrm>
            <a:off x="1285852" y="2500306"/>
            <a:ext cx="285752" cy="500066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858016" y="2500306"/>
            <a:ext cx="214314" cy="500066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23551"/>
            <a:ext cx="8715436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Изомерия положения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функциональ-ных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групп </a:t>
            </a:r>
            <a:r>
              <a:rPr lang="ru-RU" sz="3200" b="1" u="sng" dirty="0" smtClean="0">
                <a:latin typeface="Arial" pitchFamily="34" charset="0"/>
                <a:cs typeface="Arial" pitchFamily="34" charset="0"/>
              </a:rPr>
              <a:t>отражает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последовательность их расположения в углеродной цепи.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3500438"/>
            <a:ext cx="75009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1-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пропан,                      2-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хлор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пропан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600" b="1" baseline="-30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кип</a:t>
            </a:r>
            <a:r>
              <a:rPr lang="ru-RU" sz="2600" b="1" baseline="-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= –46 °С                        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600" b="1" baseline="-30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кип</a:t>
            </a:r>
            <a:r>
              <a:rPr lang="ru-RU" sz="2600" b="1" baseline="-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= –35 °С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5273" t="41016" r="29101" b="40673"/>
          <a:stretch>
            <a:fillRect/>
          </a:stretch>
        </p:blipFill>
        <p:spPr bwMode="auto">
          <a:xfrm>
            <a:off x="285720" y="1785926"/>
            <a:ext cx="800105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Овал 11"/>
          <p:cNvSpPr/>
          <p:nvPr/>
        </p:nvSpPr>
        <p:spPr>
          <a:xfrm>
            <a:off x="357158" y="2143116"/>
            <a:ext cx="642942" cy="571504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286512" y="3000372"/>
            <a:ext cx="642942" cy="571504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299857" y="90100"/>
            <a:ext cx="25442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4282" y="285728"/>
            <a:ext cx="8715436" cy="2996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Изомерия функциональных групп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отражает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строение соединений, отличающихся функциональными группами.</a:t>
            </a:r>
            <a:endParaRPr lang="en-US" sz="29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9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6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6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OH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6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6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3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(спирт)                    </a:t>
            </a:r>
            <a:r>
              <a:rPr lang="ru-RU" sz="2600" b="1" dirty="0" err="1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</a:t>
            </a:r>
            <a:r>
              <a:rPr lang="ru-RU" sz="2600" b="1" dirty="0" err="1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ил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овый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эфир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600" b="1" baseline="-30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кип</a:t>
            </a:r>
            <a:r>
              <a:rPr lang="ru-RU" sz="2600" b="1" baseline="-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= 78 °С     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600" b="1" baseline="-30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кип</a:t>
            </a:r>
            <a:r>
              <a:rPr lang="ru-RU" sz="2600" b="1" baseline="-30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= –24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°С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86050" y="1714488"/>
            <a:ext cx="857256" cy="642942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72264" y="1785926"/>
            <a:ext cx="785818" cy="500066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299857" y="90100"/>
            <a:ext cx="25442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85728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Пространственная изомерия </a:t>
            </a:r>
            <a:r>
              <a:rPr lang="ru-RU" sz="3000" b="1" u="sng" dirty="0" smtClean="0">
                <a:latin typeface="Arial" pitchFamily="34" charset="0"/>
                <a:cs typeface="Arial" pitchFamily="34" charset="0"/>
              </a:rPr>
              <a:t>отражает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различное пространственное расположение атомов или атомных групп в молекулах одного и того же состава и химического строения. Так, если одинаковые группы (заместители) расположены по одну сторону двойной связи, то изомер называют </a:t>
            </a:r>
            <a:r>
              <a:rPr lang="ru-RU" sz="3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цис-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изомером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а если по разные, то </a:t>
            </a:r>
            <a:r>
              <a:rPr lang="ru-RU" sz="3000" b="1" dirty="0" err="1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транс-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изомером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28794" y="5572140"/>
            <a:ext cx="614366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цис-изомер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транс-изомер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600" b="1" baseline="-30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пл</a:t>
            </a:r>
            <a:r>
              <a:rPr lang="ru-RU" sz="26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–138,9 °С       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600" b="1" baseline="-30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пл</a:t>
            </a:r>
            <a:r>
              <a:rPr lang="ru-RU" sz="26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 –105,6 °С 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4687" t="57861" r="46680" b="24560"/>
          <a:stretch>
            <a:fillRect/>
          </a:stretch>
        </p:blipFill>
        <p:spPr bwMode="auto">
          <a:xfrm>
            <a:off x="2071670" y="3857628"/>
            <a:ext cx="5643602" cy="163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Овал 9"/>
          <p:cNvSpPr/>
          <p:nvPr/>
        </p:nvSpPr>
        <p:spPr>
          <a:xfrm>
            <a:off x="2071670" y="4786322"/>
            <a:ext cx="1071570" cy="642942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571868" y="4857760"/>
            <a:ext cx="1071570" cy="642942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000628" y="4929198"/>
            <a:ext cx="1071570" cy="642942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715140" y="4000504"/>
            <a:ext cx="1071570" cy="642942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299857" y="90100"/>
            <a:ext cx="25442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6" name="Picture 2" descr="D:\23.05.13-домашние документы\Виртуальные лекции 2015\Органическая химия\алканы\img6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068" t="8803" r="3716" b="20774"/>
          <a:stretch>
            <a:fillRect/>
          </a:stretch>
        </p:blipFill>
        <p:spPr bwMode="auto">
          <a:xfrm>
            <a:off x="2214546" y="2071678"/>
            <a:ext cx="3857652" cy="285752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500042"/>
            <a:ext cx="8643998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Построение </a:t>
            </a:r>
            <a:r>
              <a:rPr lang="ru-RU" sz="3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стериохимической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(пространственной) формулы СН</a:t>
            </a:r>
            <a:r>
              <a:rPr lang="ru-RU" sz="3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endParaRPr lang="ru-RU" sz="3400" b="1" baseline="-2500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143372" y="4797152"/>
            <a:ext cx="1700771" cy="0"/>
          </a:xfrm>
          <a:prstGeom prst="line">
            <a:avLst/>
          </a:prstGeom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39752" y="3284984"/>
            <a:ext cx="1196715" cy="0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938456" y="2996952"/>
            <a:ext cx="361401" cy="0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299857" y="90100"/>
            <a:ext cx="25442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85728"/>
            <a:ext cx="8786874" cy="350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 свойствам данного вещества можно определить строение его молекулы, а по строению молекулы предвидеть свойства.</a:t>
            </a:r>
            <a:endParaRPr lang="ru-RU" sz="29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Атомы и группы атомов в молекулах взаимно влияют друг на друга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Известно, что свойства соединений, содержащих </a:t>
            </a:r>
            <a:r>
              <a:rPr lang="ru-RU" sz="29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гидроксид-ионы</a:t>
            </a: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зависят от того, с какими атомами они связаны – с атомами металлов, неметаллов или группой атомов. Например:</a:t>
            </a:r>
            <a:endParaRPr lang="ru-RU" sz="29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71472" y="285728"/>
            <a:ext cx="642942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71472" y="1428736"/>
            <a:ext cx="642942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4500570"/>
            <a:ext cx="8572560" cy="1648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OH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30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3000" b="1" baseline="-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endParaRPr lang="ru-RU" sz="3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сильное       сильная </a:t>
            </a:r>
            <a:r>
              <a:rPr lang="ru-RU" sz="26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кислота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практически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основание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нейтрален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(этиловый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спирт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73829" t="45884" r="10351" b="41159"/>
          <a:stretch>
            <a:fillRect/>
          </a:stretch>
        </p:blipFill>
        <p:spPr bwMode="auto">
          <a:xfrm>
            <a:off x="3357554" y="3929066"/>
            <a:ext cx="192882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Овал 11"/>
          <p:cNvSpPr/>
          <p:nvPr/>
        </p:nvSpPr>
        <p:spPr>
          <a:xfrm>
            <a:off x="7286644" y="4500570"/>
            <a:ext cx="1071570" cy="428628"/>
          </a:xfrm>
          <a:prstGeom prst="ellipse">
            <a:avLst/>
          </a:prstGeom>
          <a:noFill/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571604" y="4500570"/>
            <a:ext cx="785818" cy="428628"/>
          </a:xfrm>
          <a:prstGeom prst="ellipse">
            <a:avLst/>
          </a:prstGeom>
          <a:noFill/>
          <a:ln w="57150">
            <a:solidFill>
              <a:srgbClr val="CC00C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214678" y="4071942"/>
            <a:ext cx="1143008" cy="1000132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8" name="Picture 2" descr="Butlerov 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3929066"/>
            <a:ext cx="1905000" cy="23717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Прямоугольник 9"/>
          <p:cNvSpPr/>
          <p:nvPr/>
        </p:nvSpPr>
        <p:spPr>
          <a:xfrm>
            <a:off x="2357422" y="4786322"/>
            <a:ext cx="4071966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Александр Михайлович Бутлеров (3.09.1828 – 5.08.1886)</a:t>
            </a:r>
            <a:endParaRPr lang="ru-RU" sz="27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33559"/>
            <a:ext cx="87154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Бутлерова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позволила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обобщить и систематизировать весь накопившийся материал, заранее предсказать </a:t>
            </a:r>
            <a:r>
              <a:rPr lang="ru-RU" sz="3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существова-ние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новых веществ, их свойства и пути получения. Это способствовало бурному развитию органического синтеза, без продукции которого не может существовать ни одна отрасль народного хозяйства.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7158" y="110249"/>
            <a:ext cx="8338871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Классификация органических соединений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928670"/>
            <a:ext cx="88583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составу</a:t>
            </a:r>
          </a:p>
          <a:p>
            <a:pPr marL="1171575" indent="-371475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углеводороды  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C, H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marL="1171575" indent="-371475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кислородсодержащие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C, H, O</a:t>
            </a:r>
            <a:r>
              <a:rPr lang="ru-RU" sz="3000" b="1" dirty="0" smtClean="0">
                <a:latin typeface="Arial Black" pitchFamily="34" charset="0"/>
                <a:cs typeface="Arial" pitchFamily="34" charset="0"/>
              </a:rPr>
              <a:t>   </a:t>
            </a:r>
          </a:p>
          <a:p>
            <a:pPr marL="1171575" indent="-371475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азотсодержащие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C, H, N</a:t>
            </a:r>
          </a:p>
          <a:p>
            <a:pPr>
              <a:buClr>
                <a:srgbClr val="C00000"/>
              </a:buClr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углеродному скелету</a:t>
            </a:r>
            <a:endParaRPr lang="ru-RU" sz="1400" b="1" u="sng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2" name="Picture 2" descr="D:\23.05.13-домашние документы\Виртуальные лекции 2015\Органическая химия\классиф. орг. соед\chemistry 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7032" t="30693" r="7179" b="53465"/>
          <a:stretch>
            <a:fillRect/>
          </a:stretch>
        </p:blipFill>
        <p:spPr bwMode="auto">
          <a:xfrm>
            <a:off x="567841" y="3429000"/>
            <a:ext cx="7703058" cy="202047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298947"/>
              </p:ext>
            </p:extLst>
          </p:nvPr>
        </p:nvGraphicFramePr>
        <p:xfrm>
          <a:off x="107504" y="1484784"/>
          <a:ext cx="8928999" cy="47818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86837"/>
                <a:gridCol w="1249467"/>
                <a:gridCol w="1872213"/>
                <a:gridCol w="1800201"/>
                <a:gridCol w="2520281"/>
              </a:tblGrid>
              <a:tr h="422899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Класс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Соединение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Окончание (суффикс)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Пример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Предельные</a:t>
                      </a:r>
                      <a:r>
                        <a:rPr lang="ru-RU" sz="2600" b="1" dirty="0" smtClean="0">
                          <a:effectLst/>
                        </a:rPr>
                        <a:t> 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effectLst/>
                        </a:rPr>
                        <a:t>Алк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r>
                        <a:rPr lang="ru-RU" sz="2600" b="1" dirty="0" err="1">
                          <a:effectLst/>
                        </a:rPr>
                        <a:t>ы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>
                          <a:effectLst/>
                        </a:rPr>
                        <a:t>R</a:t>
                      </a:r>
                      <a:r>
                        <a:rPr lang="ru-RU" sz="2500" b="1" dirty="0" smtClean="0">
                          <a:effectLst/>
                        </a:rPr>
                        <a:t>–СН</a:t>
                      </a:r>
                      <a:r>
                        <a:rPr lang="ru-RU" sz="2500" b="1" baseline="-25000" dirty="0" smtClean="0">
                          <a:effectLst/>
                        </a:rPr>
                        <a:t>2</a:t>
                      </a:r>
                      <a:r>
                        <a:rPr lang="ru-RU" sz="2500" b="1" dirty="0" smtClean="0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ru-RU" sz="2500" b="1" dirty="0" smtClean="0">
                          <a:effectLst/>
                        </a:rPr>
                        <a:t>СН</a:t>
                      </a:r>
                      <a:r>
                        <a:rPr lang="ru-RU" sz="2500" b="1" baseline="-25000" dirty="0" smtClean="0">
                          <a:effectLst/>
                        </a:rPr>
                        <a:t>3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baseline="-25000" dirty="0">
                          <a:effectLst/>
                        </a:rPr>
                        <a:t>3 </a:t>
                      </a:r>
                      <a:r>
                        <a:rPr lang="ru-RU" sz="2600" b="1" dirty="0">
                          <a:effectLst/>
                        </a:rPr>
                        <a:t> эт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r>
                        <a:rPr lang="ru-RU" sz="2600" b="1" dirty="0">
                          <a:effectLst/>
                        </a:rPr>
                        <a:t>; 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baseline="-25000" dirty="0">
                          <a:effectLst/>
                        </a:rPr>
                        <a:t>3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проп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715">
                <a:tc gridSpan="5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Непредельные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effectLst/>
                        </a:rPr>
                        <a:t>Алк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r>
                        <a:rPr lang="ru-RU" sz="2600" b="1" dirty="0" err="1">
                          <a:effectLst/>
                        </a:rPr>
                        <a:t>ы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effectLst/>
                        </a:rPr>
                        <a:t>R</a:t>
                      </a:r>
                      <a:r>
                        <a:rPr lang="ru-RU" sz="2600" b="1" dirty="0" smtClean="0">
                          <a:effectLst/>
                        </a:rPr>
                        <a:t>–С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  <a:sym typeface="Symbol"/>
                        </a:rPr>
                        <a:t></a:t>
                      </a:r>
                      <a:r>
                        <a:rPr lang="ru-RU" sz="2600" b="1" dirty="0" smtClean="0">
                          <a:effectLst/>
                        </a:rPr>
                        <a:t>СН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dirty="0">
                          <a:effectLst/>
                          <a:sym typeface="Symbol"/>
                        </a:rPr>
                        <a:t>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 smtClean="0">
                          <a:effectLst/>
                        </a:rPr>
                        <a:t>эт</a:t>
                      </a:r>
                      <a:r>
                        <a:rPr lang="ru-RU" sz="2600" b="1" dirty="0" err="1" smtClean="0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2600" b="1" dirty="0" smtClean="0">
                          <a:effectLst/>
                        </a:rPr>
                        <a:t>(ацетилен); 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</a:t>
                      </a:r>
                      <a:r>
                        <a:rPr lang="ru-RU" sz="2600" b="1" dirty="0">
                          <a:effectLst/>
                          <a:sym typeface="Symbol"/>
                        </a:rPr>
                        <a:t>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>
                          <a:effectLst/>
                        </a:rPr>
                        <a:t>проп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effectLst/>
                        </a:rPr>
                        <a:t>Алк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r>
                        <a:rPr lang="ru-RU" sz="2600" b="1" dirty="0" err="1">
                          <a:effectLst/>
                        </a:rPr>
                        <a:t>ы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R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=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r>
                        <a:rPr lang="ru-RU" sz="2600" b="1" dirty="0">
                          <a:effectLst/>
                        </a:rPr>
                        <a:t>=СН</a:t>
                      </a:r>
                      <a:r>
                        <a:rPr lang="ru-RU" sz="2600" b="1" baseline="-25000" dirty="0">
                          <a:effectLst/>
                        </a:rPr>
                        <a:t>2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>
                          <a:effectLst/>
                        </a:rPr>
                        <a:t>эт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r>
                        <a:rPr lang="ru-RU" sz="2600" b="1" dirty="0">
                          <a:effectLst/>
                        </a:rPr>
                        <a:t>; 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–СН=СН</a:t>
                      </a:r>
                      <a:r>
                        <a:rPr lang="ru-RU" sz="2600" b="1" baseline="-25000" dirty="0">
                          <a:effectLst/>
                        </a:rPr>
                        <a:t>2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>
                          <a:effectLst/>
                        </a:rPr>
                        <a:t>проп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88640"/>
            <a:ext cx="839301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 кратности связей углерод –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1171575" indent="-45720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предельные,</a:t>
            </a:r>
          </a:p>
          <a:p>
            <a:pPr marL="1171575" indent="-45720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непредельные</a:t>
            </a: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83789" t="17578" r="2734" b="69970"/>
          <a:stretch>
            <a:fillRect/>
          </a:stretch>
        </p:blipFill>
        <p:spPr bwMode="auto">
          <a:xfrm>
            <a:off x="1691680" y="2572884"/>
            <a:ext cx="1060873" cy="78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5050" t="64990" r="10351" b="27489"/>
          <a:stretch/>
        </p:blipFill>
        <p:spPr bwMode="auto">
          <a:xfrm>
            <a:off x="1609378" y="4293096"/>
            <a:ext cx="1212286" cy="58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8008" t="62989" r="28370" b="27489"/>
          <a:stretch/>
        </p:blipFill>
        <p:spPr bwMode="auto">
          <a:xfrm>
            <a:off x="1619672" y="5301208"/>
            <a:ext cx="1191698" cy="7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772" y="609069"/>
            <a:ext cx="88927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4.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функциональным группам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714375" indent="-357188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000" b="1" dirty="0" smtClean="0"/>
              <a:t>галоген производные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30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714375" indent="-357188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000" b="1" dirty="0" smtClean="0"/>
              <a:t>кислородсодержащие (спирты, фенолы, альдегиды, кетоны, карбоновые кислоты, …),</a:t>
            </a:r>
          </a:p>
          <a:p>
            <a:pPr marL="714375" indent="-357188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азотсодержащие (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нитросоединения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амины, …)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88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849249"/>
              </p:ext>
            </p:extLst>
          </p:nvPr>
        </p:nvGraphicFramePr>
        <p:xfrm>
          <a:off x="107504" y="1061885"/>
          <a:ext cx="8928997" cy="41193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80120"/>
                <a:gridCol w="1512169"/>
                <a:gridCol w="1944218"/>
                <a:gridCol w="1872208"/>
                <a:gridCol w="2520282"/>
              </a:tblGrid>
              <a:tr h="422899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effectLst/>
                        </a:rPr>
                        <a:t>Класс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effectLst/>
                        </a:rPr>
                        <a:t>Функциональная группа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err="1" smtClean="0">
                          <a:effectLst/>
                        </a:rPr>
                        <a:t>Соедине-ние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effectLst/>
                        </a:rPr>
                        <a:t>Приставка (префикс)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effectLst/>
                        </a:rPr>
                        <a:t>Пример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 gridSpan="5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Галоген производные соединения</a:t>
                      </a:r>
                      <a:endParaRPr lang="ru-RU" sz="27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62">
                <a:tc row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en-US" sz="2700" b="1" dirty="0">
                          <a:solidFill>
                            <a:srgbClr val="C00000"/>
                          </a:solidFill>
                          <a:effectLst/>
                        </a:rPr>
                        <a:t>F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R</a:t>
                      </a:r>
                      <a:r>
                        <a:rPr lang="ru-RU" sz="2700" b="1" dirty="0">
                          <a:effectLst/>
                        </a:rPr>
                        <a:t>–СН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r>
                        <a:rPr lang="ru-RU" sz="2700" b="1" dirty="0">
                          <a:effectLst/>
                        </a:rPr>
                        <a:t>–</a:t>
                      </a:r>
                      <a:r>
                        <a:rPr lang="en-US" sz="2700" b="1" dirty="0">
                          <a:effectLst/>
                        </a:rPr>
                        <a:t>F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фтор(о)-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СН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r>
                        <a:rPr lang="ru-RU" sz="2700" b="1" dirty="0">
                          <a:effectLst/>
                        </a:rPr>
                        <a:t>– СН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r>
                        <a:rPr lang="ru-RU" sz="2700" b="1" dirty="0">
                          <a:effectLst/>
                        </a:rPr>
                        <a:t>–</a:t>
                      </a:r>
                      <a:r>
                        <a:rPr lang="en-US" sz="2700" b="1" dirty="0">
                          <a:effectLst/>
                        </a:rPr>
                        <a:t>F</a:t>
                      </a:r>
                      <a:r>
                        <a:rPr lang="en-US" sz="2700" b="1" baseline="-25000" dirty="0">
                          <a:effectLst/>
                        </a:rPr>
                        <a:t> </a:t>
                      </a:r>
                      <a:r>
                        <a:rPr lang="en-US" sz="2700" b="1" dirty="0">
                          <a:effectLst/>
                        </a:rPr>
                        <a:t> </a:t>
                      </a:r>
                      <a:r>
                        <a:rPr lang="ru-RU" sz="2700" b="1" dirty="0" err="1">
                          <a:solidFill>
                            <a:srgbClr val="C00000"/>
                          </a:solidFill>
                          <a:effectLst/>
                        </a:rPr>
                        <a:t>фтор</a:t>
                      </a:r>
                      <a:r>
                        <a:rPr lang="ru-RU" sz="2700" b="1" dirty="0" err="1">
                          <a:effectLst/>
                        </a:rPr>
                        <a:t>этан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5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en-US" sz="2700" b="1" dirty="0" err="1">
                          <a:solidFill>
                            <a:srgbClr val="C00000"/>
                          </a:solidFill>
                          <a:effectLst/>
                        </a:rPr>
                        <a:t>Cl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R</a:t>
                      </a:r>
                      <a:r>
                        <a:rPr lang="ru-RU" sz="2700" b="1" dirty="0">
                          <a:effectLst/>
                        </a:rPr>
                        <a:t>–СН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r>
                        <a:rPr lang="ru-RU" sz="2700" b="1" dirty="0">
                          <a:effectLst/>
                        </a:rPr>
                        <a:t>–</a:t>
                      </a:r>
                      <a:r>
                        <a:rPr lang="en-US" sz="2700" b="1" dirty="0" err="1">
                          <a:effectLst/>
                        </a:rPr>
                        <a:t>Cl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хлор(о)-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СН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r>
                        <a:rPr lang="ru-RU" sz="2700" b="1" dirty="0">
                          <a:effectLst/>
                        </a:rPr>
                        <a:t>– СН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r>
                        <a:rPr lang="ru-RU" sz="2700" b="1" dirty="0">
                          <a:effectLst/>
                        </a:rPr>
                        <a:t>– </a:t>
                      </a:r>
                      <a:r>
                        <a:rPr lang="en-US" sz="2700" b="1" dirty="0" err="1">
                          <a:effectLst/>
                        </a:rPr>
                        <a:t>Cl</a:t>
                      </a:r>
                      <a:r>
                        <a:rPr lang="en-US" sz="2700" b="1" baseline="-25000" dirty="0">
                          <a:effectLst/>
                        </a:rPr>
                        <a:t> </a:t>
                      </a:r>
                      <a:r>
                        <a:rPr lang="en-US" sz="2700" b="1" dirty="0">
                          <a:effectLst/>
                        </a:rPr>
                        <a:t> </a:t>
                      </a:r>
                      <a:r>
                        <a:rPr lang="ru-RU" sz="2700" b="1" dirty="0" err="1">
                          <a:solidFill>
                            <a:srgbClr val="C00000"/>
                          </a:solidFill>
                          <a:effectLst/>
                        </a:rPr>
                        <a:t>хлор</a:t>
                      </a:r>
                      <a:r>
                        <a:rPr lang="ru-RU" sz="2700" b="1" dirty="0" err="1">
                          <a:effectLst/>
                        </a:rPr>
                        <a:t>этан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5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en-US" sz="2700" b="1" dirty="0">
                          <a:solidFill>
                            <a:srgbClr val="C00000"/>
                          </a:solidFill>
                          <a:effectLst/>
                        </a:rPr>
                        <a:t>Br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</a:rPr>
                        <a:t>R</a:t>
                      </a:r>
                      <a:r>
                        <a:rPr lang="ru-RU" sz="2700" b="1">
                          <a:effectLst/>
                        </a:rPr>
                        <a:t>–СН</a:t>
                      </a:r>
                      <a:r>
                        <a:rPr lang="ru-RU" sz="2700" b="1" baseline="-25000">
                          <a:effectLst/>
                        </a:rPr>
                        <a:t>2</a:t>
                      </a:r>
                      <a:r>
                        <a:rPr lang="ru-RU" sz="2700" b="1">
                          <a:effectLst/>
                        </a:rPr>
                        <a:t>–</a:t>
                      </a:r>
                      <a:r>
                        <a:rPr lang="en-US" sz="2700" b="1">
                          <a:effectLst/>
                        </a:rPr>
                        <a:t>Br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бром(о)-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СН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r>
                        <a:rPr lang="ru-RU" sz="2700" b="1" dirty="0">
                          <a:effectLst/>
                        </a:rPr>
                        <a:t>– СН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r>
                        <a:rPr lang="ru-RU" sz="2700" b="1" dirty="0">
                          <a:effectLst/>
                        </a:rPr>
                        <a:t>– </a:t>
                      </a:r>
                      <a:r>
                        <a:rPr lang="en-US" sz="2700" b="1" dirty="0">
                          <a:effectLst/>
                        </a:rPr>
                        <a:t>Br</a:t>
                      </a:r>
                      <a:r>
                        <a:rPr lang="en-US" sz="2700" b="1" baseline="-25000" dirty="0">
                          <a:effectLst/>
                        </a:rPr>
                        <a:t> </a:t>
                      </a:r>
                      <a:r>
                        <a:rPr lang="en-US" sz="2700" b="1" dirty="0">
                          <a:effectLst/>
                        </a:rPr>
                        <a:t> </a:t>
                      </a: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бром</a:t>
                      </a:r>
                      <a:r>
                        <a:rPr lang="ru-RU" sz="2700" b="1" dirty="0">
                          <a:effectLst/>
                        </a:rPr>
                        <a:t>этан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5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en-US" sz="2700" b="1" dirty="0">
                          <a:solidFill>
                            <a:srgbClr val="C00000"/>
                          </a:solidFill>
                          <a:effectLst/>
                        </a:rPr>
                        <a:t>I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R</a:t>
                      </a:r>
                      <a:r>
                        <a:rPr lang="ru-RU" sz="2700" b="1" dirty="0">
                          <a:effectLst/>
                        </a:rPr>
                        <a:t>–СН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r>
                        <a:rPr lang="ru-RU" sz="2700" b="1" dirty="0">
                          <a:effectLst/>
                        </a:rPr>
                        <a:t>–</a:t>
                      </a:r>
                      <a:r>
                        <a:rPr lang="en-US" sz="2700" b="1" dirty="0">
                          <a:effectLst/>
                        </a:rPr>
                        <a:t>I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>
                          <a:solidFill>
                            <a:srgbClr val="C00000"/>
                          </a:solidFill>
                          <a:effectLst/>
                        </a:rPr>
                        <a:t>иод</a:t>
                      </a: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(о)-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27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СН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r>
                        <a:rPr lang="ru-RU" sz="2700" b="1" dirty="0">
                          <a:effectLst/>
                        </a:rPr>
                        <a:t>– СН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r>
                        <a:rPr lang="ru-RU" sz="2700" b="1" dirty="0">
                          <a:effectLst/>
                        </a:rPr>
                        <a:t>– </a:t>
                      </a:r>
                      <a:r>
                        <a:rPr lang="en-US" sz="2700" b="1" dirty="0">
                          <a:effectLst/>
                        </a:rPr>
                        <a:t>I</a:t>
                      </a:r>
                      <a:r>
                        <a:rPr lang="en-US" sz="2700" b="1" baseline="-25000" dirty="0">
                          <a:effectLst/>
                        </a:rPr>
                        <a:t> </a:t>
                      </a:r>
                      <a:r>
                        <a:rPr lang="en-US" sz="2700" b="1" dirty="0">
                          <a:effectLst/>
                        </a:rPr>
                        <a:t> </a:t>
                      </a:r>
                      <a:r>
                        <a:rPr lang="ru-RU" sz="2700" b="1" dirty="0" err="1">
                          <a:solidFill>
                            <a:srgbClr val="C00000"/>
                          </a:solidFill>
                          <a:effectLst/>
                        </a:rPr>
                        <a:t>иод</a:t>
                      </a:r>
                      <a:r>
                        <a:rPr lang="ru-RU" sz="2700" b="1" dirty="0" err="1">
                          <a:effectLst/>
                        </a:rPr>
                        <a:t>этан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86053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539756"/>
              </p:ext>
            </p:extLst>
          </p:nvPr>
        </p:nvGraphicFramePr>
        <p:xfrm>
          <a:off x="107504" y="297819"/>
          <a:ext cx="8928992" cy="4582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86837"/>
                <a:gridCol w="1300636"/>
                <a:gridCol w="1677023"/>
                <a:gridCol w="1584176"/>
                <a:gridCol w="2880320"/>
              </a:tblGrid>
              <a:tr h="82692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Класс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Функциональная группа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Соединение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Окончание (суффикс)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Пример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 gridSpan="5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Кислородсодержащие соединения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Спирты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–ОН</a:t>
                      </a:r>
                    </a:p>
                    <a:p>
                      <a:pPr algn="ctr"/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(окси-группа)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–ОН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-</a:t>
                      </a:r>
                      <a:r>
                        <a:rPr lang="ru-RU" sz="28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ол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С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Н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ОН этан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ол</a:t>
                      </a:r>
                      <a:r>
                        <a:rPr lang="ru-RU" sz="2800" b="1" dirty="0">
                          <a:effectLst/>
                          <a:latin typeface="+mj-lt"/>
                          <a:ea typeface="Times New Roman"/>
                        </a:rPr>
                        <a:t> (этиловый спирт)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Фенолы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+mj-lt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</a:t>
                      </a:r>
                      <a:r>
                        <a:rPr kumimoji="0" lang="ru-RU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</a:t>
                      </a:r>
                      <a:r>
                        <a:rPr kumimoji="0" lang="ru-RU" sz="28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ОН или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kumimoji="0" lang="ru-RU" sz="2800" b="1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kumimoji="0" lang="ru-RU" sz="2800" b="1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kumimoji="0" lang="ru-RU" sz="2800" b="1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kumimoji="0" lang="ru-RU" sz="2800" b="1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фенол (</a:t>
                      </a:r>
                      <a:r>
                        <a:rPr kumimoji="0" lang="ru-RU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оксибензол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615251"/>
              </p:ext>
            </p:extLst>
          </p:nvPr>
        </p:nvGraphicFramePr>
        <p:xfrm>
          <a:off x="7194453" y="2852936"/>
          <a:ext cx="833931" cy="1265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" name="Точечный рисунок" r:id="rId4" imgW="552527" imgH="838095" progId="PBrush">
                  <p:embed/>
                </p:oleObj>
              </mc:Choice>
              <mc:Fallback>
                <p:oleObj name="Точечный рисунок" r:id="rId4" imgW="552527" imgH="838095" progId="PBrush">
                  <p:embed/>
                  <p:pic>
                    <p:nvPicPr>
                      <p:cNvPr id="0" name="Picture 1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4453" y="2852936"/>
                        <a:ext cx="833931" cy="12652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283616"/>
              </p:ext>
            </p:extLst>
          </p:nvPr>
        </p:nvGraphicFramePr>
        <p:xfrm>
          <a:off x="3203848" y="2708920"/>
          <a:ext cx="984498" cy="149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" name="Точечный рисунок" r:id="rId6" imgW="552527" imgH="838095" progId="PBrush">
                  <p:embed/>
                </p:oleObj>
              </mc:Choice>
              <mc:Fallback>
                <p:oleObj name="Точечный рисунок" r:id="rId6" imgW="552527" imgH="838095" progId="PBrush">
                  <p:embed/>
                  <p:pic>
                    <p:nvPicPr>
                      <p:cNvPr id="0" name="Picture 1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708920"/>
                        <a:ext cx="984498" cy="14937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61888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991205"/>
              </p:ext>
            </p:extLst>
          </p:nvPr>
        </p:nvGraphicFramePr>
        <p:xfrm>
          <a:off x="107504" y="297819"/>
          <a:ext cx="8928992" cy="543543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86837"/>
                <a:gridCol w="1300636"/>
                <a:gridCol w="1677023"/>
                <a:gridCol w="1584176"/>
                <a:gridCol w="2880320"/>
              </a:tblGrid>
              <a:tr h="82692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Класс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Функциональная группа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Соединение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Окончание (суффикс)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Пример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 gridSpan="5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Кислородсодержащие соединения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Альдегиды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оксо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-группа, </a:t>
                      </a:r>
                      <a:r>
                        <a:rPr kumimoji="0" lang="ru-RU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карбонил</a:t>
                      </a:r>
                      <a:r>
                        <a:rPr kumimoji="0"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-аль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 smtClean="0">
                          <a:effectLst/>
                          <a:latin typeface="+mj-lt"/>
                          <a:ea typeface="Times New Roman"/>
                        </a:rPr>
                        <a:t>этан</a:t>
                      </a:r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аль</a:t>
                      </a:r>
                      <a:r>
                        <a:rPr lang="ru-RU" sz="2800" b="1" dirty="0" smtClean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800" b="1" dirty="0">
                          <a:effectLst/>
                          <a:latin typeface="+mj-lt"/>
                          <a:ea typeface="Times New Roman"/>
                        </a:rPr>
                        <a:t>(уксусный альдегид)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Кетоны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-он</a:t>
                      </a:r>
                      <a:endParaRPr lang="ru-RU" sz="28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800" b="1" dirty="0" err="1">
                          <a:effectLst/>
                          <a:latin typeface="+mj-lt"/>
                          <a:ea typeface="Times New Roman"/>
                        </a:rPr>
                        <a:t>пропан</a:t>
                      </a:r>
                      <a:r>
                        <a:rPr lang="ru-RU" sz="28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он</a:t>
                      </a:r>
                      <a:r>
                        <a:rPr lang="ru-RU" sz="2800" b="1" dirty="0">
                          <a:effectLst/>
                          <a:latin typeface="+mj-lt"/>
                          <a:ea typeface="Times New Roman"/>
                        </a:rPr>
                        <a:t> (</a:t>
                      </a:r>
                      <a:r>
                        <a:rPr lang="ru-RU" sz="2800" b="1" dirty="0" err="1">
                          <a:effectLst/>
                          <a:latin typeface="+mj-lt"/>
                          <a:ea typeface="Times New Roman"/>
                        </a:rPr>
                        <a:t>диметил</a:t>
                      </a:r>
                      <a:r>
                        <a:rPr lang="ru-RU" sz="2800" b="1" dirty="0">
                          <a:effectLst/>
                          <a:latin typeface="+mj-lt"/>
                          <a:ea typeface="Times New Roman"/>
                        </a:rPr>
                        <a:t> кетон, ацетон)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711295"/>
              </p:ext>
            </p:extLst>
          </p:nvPr>
        </p:nvGraphicFramePr>
        <p:xfrm>
          <a:off x="1691680" y="1988840"/>
          <a:ext cx="1080120" cy="43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6" name="Точечный рисунок" r:id="rId4" imgW="542857" imgH="219222" progId="PBrush">
                  <p:embed/>
                </p:oleObj>
              </mc:Choice>
              <mc:Fallback>
                <p:oleObj name="Точечный рисунок" r:id="rId4" imgW="542857" imgH="219222" progId="PBrush">
                  <p:embed/>
                  <p:pic>
                    <p:nvPicPr>
                      <p:cNvPr id="0" name="Picture 4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1988840"/>
                        <a:ext cx="1080120" cy="43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169900"/>
              </p:ext>
            </p:extLst>
          </p:nvPr>
        </p:nvGraphicFramePr>
        <p:xfrm>
          <a:off x="3024801" y="2276872"/>
          <a:ext cx="1403183" cy="774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7" name="Точечный рисунок" r:id="rId6" imgW="638264" imgH="352474" progId="PBrush">
                  <p:embed/>
                </p:oleObj>
              </mc:Choice>
              <mc:Fallback>
                <p:oleObj name="Точечный рисунок" r:id="rId6" imgW="638264" imgH="352474" progId="PBrush">
                  <p:embed/>
                  <p:pic>
                    <p:nvPicPr>
                      <p:cNvPr id="0" name="Picture 4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801" y="2276872"/>
                        <a:ext cx="1403183" cy="7748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960234"/>
              </p:ext>
            </p:extLst>
          </p:nvPr>
        </p:nvGraphicFramePr>
        <p:xfrm>
          <a:off x="2987824" y="4149080"/>
          <a:ext cx="1455729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8" name="Точечный рисунок" r:id="rId8" imgW="647619" imgH="352474" progId="PBrush">
                  <p:embed/>
                </p:oleObj>
              </mc:Choice>
              <mc:Fallback>
                <p:oleObj name="Точечный рисунок" r:id="rId8" imgW="647619" imgH="352474" progId="PBrush">
                  <p:embed/>
                  <p:pic>
                    <p:nvPicPr>
                      <p:cNvPr id="0" name="Picture 4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4149080"/>
                        <a:ext cx="1455729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60784"/>
              </p:ext>
            </p:extLst>
          </p:nvPr>
        </p:nvGraphicFramePr>
        <p:xfrm>
          <a:off x="6553001" y="1556792"/>
          <a:ext cx="1948109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" name="Точечный рисунок" r:id="rId10" imgW="866896" imgH="352474" progId="PBrush">
                  <p:embed/>
                </p:oleObj>
              </mc:Choice>
              <mc:Fallback>
                <p:oleObj name="Точечный рисунок" r:id="rId10" imgW="866896" imgH="352474" progId="PBrush">
                  <p:embed/>
                  <p:pic>
                    <p:nvPicPr>
                      <p:cNvPr id="0" name="Picture 4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001" y="1556792"/>
                        <a:ext cx="1948109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738118"/>
              </p:ext>
            </p:extLst>
          </p:nvPr>
        </p:nvGraphicFramePr>
        <p:xfrm>
          <a:off x="6693981" y="3573016"/>
          <a:ext cx="1846793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0" name="Точечный рисунок" r:id="rId12" imgW="1038370" imgH="485586" progId="PBrush">
                  <p:embed/>
                </p:oleObj>
              </mc:Choice>
              <mc:Fallback>
                <p:oleObj name="Точечный рисунок" r:id="rId12" imgW="1038370" imgH="485586" progId="PBrush">
                  <p:embed/>
                  <p:pic>
                    <p:nvPicPr>
                      <p:cNvPr id="0" name="Picture 4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3981" y="3573016"/>
                        <a:ext cx="1846793" cy="8640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79363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524846" y="587215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latin typeface="Times New Roman"/>
                <a:ea typeface="Times New Roman"/>
              </a:rPr>
              <a:t> </a:t>
            </a:r>
            <a:endParaRPr lang="ru-RU" sz="1600" dirty="0">
              <a:latin typeface="Times New Roman"/>
              <a:ea typeface="Times New Roman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82983"/>
              </p:ext>
            </p:extLst>
          </p:nvPr>
        </p:nvGraphicFramePr>
        <p:xfrm>
          <a:off x="107504" y="188640"/>
          <a:ext cx="8928992" cy="624169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86837"/>
                <a:gridCol w="1300636"/>
                <a:gridCol w="1677023"/>
                <a:gridCol w="1584176"/>
                <a:gridCol w="2880320"/>
              </a:tblGrid>
              <a:tr h="82692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Класс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Функциональная группа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Соединение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Окончание (суффикс)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Пример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 gridSpan="5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Кислородсодержащие соединения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Карбоновые кислоты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endParaRPr lang="ru-RU" sz="26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+mj-lt"/>
                          <a:ea typeface="Times New Roman"/>
                        </a:rPr>
                        <a:t>(</a:t>
                      </a: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карбоксил)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-</a:t>
                      </a:r>
                      <a:r>
                        <a:rPr lang="ru-RU" sz="26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овая</a:t>
                      </a: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 кислота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600" b="1" dirty="0" err="1">
                          <a:effectLst/>
                          <a:latin typeface="+mj-lt"/>
                          <a:ea typeface="Times New Roman"/>
                        </a:rPr>
                        <a:t>этан</a:t>
                      </a:r>
                      <a:r>
                        <a:rPr lang="ru-RU" sz="26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овая</a:t>
                      </a: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кислота</a:t>
                      </a: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 (уксусная кислота)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Сложные эфиры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-</a:t>
                      </a:r>
                      <a:r>
                        <a:rPr lang="ru-RU" sz="26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оат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600" b="1" u="sng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метил</a:t>
                      </a:r>
                      <a:r>
                        <a:rPr lang="ru-RU" sz="2600" b="1" u="dbl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этан</a:t>
                      </a:r>
                      <a:r>
                        <a:rPr lang="ru-RU" sz="26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оат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(метиловый эфир уксусной кислоты, </a:t>
                      </a:r>
                      <a:r>
                        <a:rPr lang="ru-RU" sz="2600" b="1" dirty="0" err="1">
                          <a:effectLst/>
                          <a:latin typeface="+mj-lt"/>
                          <a:ea typeface="Times New Roman"/>
                        </a:rPr>
                        <a:t>метилацетат</a:t>
                      </a: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, метиловый эфир </a:t>
                      </a:r>
                      <a:r>
                        <a:rPr lang="ru-RU" sz="2600" b="1" dirty="0" err="1">
                          <a:effectLst/>
                          <a:latin typeface="+mj-lt"/>
                          <a:ea typeface="Times New Roman"/>
                        </a:rPr>
                        <a:t>этановой</a:t>
                      </a: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 кислоты)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Простые эфиры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+mj-lt"/>
                          <a:ea typeface="Times New Roman"/>
                        </a:rPr>
                        <a:t>R–O–R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-овый</a:t>
                      </a:r>
                      <a:r>
                        <a:rPr lang="ru-RU" sz="2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эфир</a:t>
                      </a:r>
                      <a:endParaRPr lang="ru-RU" sz="2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СН</a:t>
                      </a:r>
                      <a:r>
                        <a:rPr lang="ru-RU" sz="2600" b="1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3 </a:t>
                      </a: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–</a:t>
                      </a:r>
                      <a:r>
                        <a:rPr lang="en-US" sz="2600" b="1" dirty="0">
                          <a:effectLst/>
                          <a:latin typeface="+mj-lt"/>
                          <a:ea typeface="Times New Roman"/>
                        </a:rPr>
                        <a:t>O</a:t>
                      </a:r>
                      <a:r>
                        <a:rPr lang="ru-RU" sz="2600" b="1" dirty="0">
                          <a:effectLst/>
                          <a:latin typeface="+mj-lt"/>
                          <a:ea typeface="Times New Roman"/>
                        </a:rPr>
                        <a:t>–</a:t>
                      </a:r>
                      <a:r>
                        <a:rPr lang="ru-RU" sz="2600" b="1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СН</a:t>
                      </a:r>
                      <a:r>
                        <a:rPr lang="ru-RU" sz="2600" b="1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–СН</a:t>
                      </a:r>
                      <a:r>
                        <a:rPr lang="ru-RU" sz="2600" b="1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3 </a:t>
                      </a:r>
                      <a:r>
                        <a:rPr lang="ru-RU" sz="2600" b="1" u="sng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метил</a:t>
                      </a:r>
                      <a:r>
                        <a:rPr lang="ru-RU" sz="2600" b="1" u="dbl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этил</a:t>
                      </a:r>
                      <a:r>
                        <a:rPr lang="ru-RU" sz="26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овый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эфир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771870"/>
              </p:ext>
            </p:extLst>
          </p:nvPr>
        </p:nvGraphicFramePr>
        <p:xfrm>
          <a:off x="1804988" y="1557338"/>
          <a:ext cx="966787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0" name="Точечный рисунок" r:id="rId4" imgW="657317" imgH="343039" progId="PBrush">
                  <p:embed/>
                </p:oleObj>
              </mc:Choice>
              <mc:Fallback>
                <p:oleObj name="Точечный рисунок" r:id="rId4" imgW="657317" imgH="343039" progId="PBrush">
                  <p:embed/>
                  <p:pic>
                    <p:nvPicPr>
                      <p:cNvPr id="0" name="Picture 3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988" y="1557338"/>
                        <a:ext cx="966787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88920"/>
              </p:ext>
            </p:extLst>
          </p:nvPr>
        </p:nvGraphicFramePr>
        <p:xfrm>
          <a:off x="2987824" y="1628800"/>
          <a:ext cx="1443038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1" name="Точечный рисунок" r:id="rId6" imgW="781159" imgH="361809" progId="PBrush">
                  <p:embed/>
                </p:oleObj>
              </mc:Choice>
              <mc:Fallback>
                <p:oleObj name="Точечный рисунок" r:id="rId6" imgW="781159" imgH="361809" progId="PBrush">
                  <p:embed/>
                  <p:pic>
                    <p:nvPicPr>
                      <p:cNvPr id="0" name="Picture 3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1628800"/>
                        <a:ext cx="1443038" cy="668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885977"/>
              </p:ext>
            </p:extLst>
          </p:nvPr>
        </p:nvGraphicFramePr>
        <p:xfrm>
          <a:off x="2987824" y="3429000"/>
          <a:ext cx="1471299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2" name="Точечный рисунок" r:id="rId8" imgW="800212" imgH="352474" progId="PBrush">
                  <p:embed/>
                </p:oleObj>
              </mc:Choice>
              <mc:Fallback>
                <p:oleObj name="Точечный рисунок" r:id="rId8" imgW="800212" imgH="352474" progId="PBrush">
                  <p:embed/>
                  <p:pic>
                    <p:nvPicPr>
                      <p:cNvPr id="0" name="Picture 3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3429000"/>
                        <a:ext cx="1471299" cy="648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0542"/>
              </p:ext>
            </p:extLst>
          </p:nvPr>
        </p:nvGraphicFramePr>
        <p:xfrm>
          <a:off x="6652335" y="1412776"/>
          <a:ext cx="1734030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3" name="Точечный рисунок" r:id="rId10" imgW="942857" imgH="352474" progId="PBrush">
                  <p:embed/>
                </p:oleObj>
              </mc:Choice>
              <mc:Fallback>
                <p:oleObj name="Точечный рисунок" r:id="rId10" imgW="942857" imgH="352474" progId="PBrush">
                  <p:embed/>
                  <p:pic>
                    <p:nvPicPr>
                      <p:cNvPr id="0" name="Picture 3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2335" y="1412776"/>
                        <a:ext cx="1734030" cy="648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190030"/>
              </p:ext>
            </p:extLst>
          </p:nvPr>
        </p:nvGraphicFramePr>
        <p:xfrm>
          <a:off x="6596094" y="2767067"/>
          <a:ext cx="2080362" cy="661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4" name="Точечный рисунок" r:id="rId12" imgW="1257476" imgH="400000" progId="PBrush">
                  <p:embed/>
                </p:oleObj>
              </mc:Choice>
              <mc:Fallback>
                <p:oleObj name="Точечный рисунок" r:id="rId12" imgW="1257476" imgH="400000" progId="PBrush">
                  <p:embed/>
                  <p:pic>
                    <p:nvPicPr>
                      <p:cNvPr id="0" name="Picture 3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6094" y="2767067"/>
                        <a:ext cx="2080362" cy="6619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77086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043061"/>
              </p:ext>
            </p:extLst>
          </p:nvPr>
        </p:nvGraphicFramePr>
        <p:xfrm>
          <a:off x="183281" y="630156"/>
          <a:ext cx="8928999" cy="40949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80120"/>
                <a:gridCol w="1512169"/>
                <a:gridCol w="1292374"/>
                <a:gridCol w="1368152"/>
                <a:gridCol w="1368152"/>
                <a:gridCol w="2308032"/>
              </a:tblGrid>
              <a:tr h="422899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effectLst/>
                          <a:latin typeface="+mj-lt"/>
                        </a:rPr>
                        <a:t>Класс</a:t>
                      </a:r>
                      <a:endParaRPr lang="ru-RU" sz="25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effectLst/>
                          <a:latin typeface="+mj-lt"/>
                        </a:rPr>
                        <a:t>Функциональная группа</a:t>
                      </a:r>
                      <a:endParaRPr lang="ru-RU" sz="25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err="1" smtClean="0">
                          <a:effectLst/>
                          <a:latin typeface="+mj-lt"/>
                        </a:rPr>
                        <a:t>Соеди-нение</a:t>
                      </a:r>
                      <a:endParaRPr lang="ru-RU" sz="25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effectLst/>
                          <a:latin typeface="+mj-lt"/>
                        </a:rPr>
                        <a:t>Приставка</a:t>
                      </a:r>
                      <a:endParaRPr lang="ru-RU" sz="25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err="1" smtClean="0">
                          <a:effectLst/>
                          <a:latin typeface="+mj-lt"/>
                        </a:rPr>
                        <a:t>Оконча-ние</a:t>
                      </a:r>
                      <a:endParaRPr lang="ru-RU" sz="25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effectLst/>
                          <a:latin typeface="+mj-lt"/>
                        </a:rPr>
                        <a:t>Пример</a:t>
                      </a:r>
                      <a:endParaRPr lang="ru-RU" sz="25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 gridSpan="6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Азотпроизводные</a:t>
                      </a:r>
                      <a:r>
                        <a:rPr lang="ru-RU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7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соединения</a:t>
                      </a:r>
                      <a:endParaRPr lang="ru-RU" sz="27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5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Нитро-соединения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–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NO</a:t>
                      </a:r>
                      <a:r>
                        <a:rPr lang="en-US" sz="2600" b="1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 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(нитро-группа)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+mj-lt"/>
                          <a:ea typeface="Times New Roman"/>
                        </a:rPr>
                        <a:t>R–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NO</a:t>
                      </a:r>
                      <a:r>
                        <a:rPr lang="en-US" sz="2600" b="1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нитро-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 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+mj-lt"/>
                        </a:rPr>
                        <a:t>СН</a:t>
                      </a:r>
                      <a:r>
                        <a:rPr lang="ru-RU" sz="2600" b="1" baseline="-25000" dirty="0" smtClean="0">
                          <a:effectLst/>
                          <a:latin typeface="+mj-lt"/>
                        </a:rPr>
                        <a:t>3</a:t>
                      </a:r>
                      <a:r>
                        <a:rPr lang="ru-RU" sz="2600" b="1" dirty="0" smtClean="0">
                          <a:effectLst/>
                          <a:latin typeface="+mj-lt"/>
                        </a:rPr>
                        <a:t>–СН</a:t>
                      </a:r>
                      <a:r>
                        <a:rPr lang="ru-RU" sz="2600" b="1" baseline="-25000" dirty="0" smtClean="0">
                          <a:effectLst/>
                          <a:latin typeface="+mj-lt"/>
                        </a:rPr>
                        <a:t>2</a:t>
                      </a:r>
                      <a:r>
                        <a:rPr lang="ru-RU" sz="2600" b="1" dirty="0" smtClean="0">
                          <a:effectLst/>
                          <a:latin typeface="+mj-lt"/>
                        </a:rPr>
                        <a:t>–</a:t>
                      </a:r>
                      <a:r>
                        <a:rPr lang="en-US" sz="26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NO</a:t>
                      </a:r>
                      <a:r>
                        <a:rPr lang="en-US" sz="2600" b="1" baseline="-25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</a:t>
                      </a:r>
                      <a:r>
                        <a:rPr lang="en-US" sz="26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6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нитро</a:t>
                      </a:r>
                      <a:r>
                        <a:rPr lang="ru-RU" sz="26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этан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5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Ами-ны</a:t>
                      </a:r>
                      <a:r>
                        <a:rPr lang="ru-RU" sz="26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–</a:t>
                      </a: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N</a:t>
                      </a:r>
                      <a:r>
                        <a:rPr lang="ru-RU" sz="2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Н</a:t>
                      </a:r>
                      <a:r>
                        <a:rPr lang="en-US" sz="2600" b="1" baseline="-25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 </a:t>
                      </a:r>
                      <a:r>
                        <a:rPr lang="ru-RU" sz="2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(амино-группа)</a:t>
                      </a:r>
                      <a:endParaRPr lang="ru-RU" sz="2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+mj-lt"/>
                          <a:ea typeface="Times New Roman"/>
                        </a:rPr>
                        <a:t>R–</a:t>
                      </a: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N</a:t>
                      </a:r>
                      <a:r>
                        <a:rPr lang="ru-RU" sz="26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Н</a:t>
                      </a:r>
                      <a:r>
                        <a:rPr lang="en-US" sz="2600" b="1" baseline="-250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</a:t>
                      </a:r>
                      <a:endParaRPr lang="ru-RU" sz="2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амино-</a:t>
                      </a:r>
                      <a:endParaRPr lang="ru-RU" sz="2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-амин</a:t>
                      </a:r>
                      <a:endParaRPr lang="ru-RU" sz="26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effectLst/>
                          <a:latin typeface="+mj-lt"/>
                        </a:rPr>
                        <a:t>СН</a:t>
                      </a:r>
                      <a:r>
                        <a:rPr lang="ru-RU" sz="2600" b="1" baseline="-25000" dirty="0" smtClean="0">
                          <a:effectLst/>
                          <a:latin typeface="+mj-lt"/>
                        </a:rPr>
                        <a:t>3</a:t>
                      </a:r>
                      <a:r>
                        <a:rPr lang="ru-RU" sz="2600" b="1" dirty="0" smtClean="0">
                          <a:effectLst/>
                          <a:latin typeface="+mj-lt"/>
                        </a:rPr>
                        <a:t>–СН</a:t>
                      </a:r>
                      <a:r>
                        <a:rPr lang="ru-RU" sz="2600" b="1" baseline="-25000" dirty="0" smtClean="0">
                          <a:effectLst/>
                          <a:latin typeface="+mj-lt"/>
                        </a:rPr>
                        <a:t>2</a:t>
                      </a:r>
                      <a:r>
                        <a:rPr lang="ru-RU" sz="2600" b="1" dirty="0" smtClean="0">
                          <a:effectLst/>
                          <a:latin typeface="+mj-lt"/>
                        </a:rPr>
                        <a:t>–</a:t>
                      </a:r>
                      <a:r>
                        <a:rPr lang="en-US" sz="26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N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Н</a:t>
                      </a:r>
                      <a:r>
                        <a:rPr lang="en-US" sz="2600" b="1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2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26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амино</a:t>
                      </a:r>
                      <a:r>
                        <a:rPr lang="ru-RU" sz="26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этан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 (</a:t>
                      </a:r>
                      <a:r>
                        <a:rPr lang="ru-RU" sz="26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этил</a:t>
                      </a:r>
                      <a:r>
                        <a:rPr lang="ru-RU" sz="26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амин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</a:rPr>
                        <a:t>)</a:t>
                      </a:r>
                      <a:endParaRPr lang="ru-RU" sz="26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0697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071546"/>
            <a:ext cx="871543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Углеводороды</a:t>
            </a:r>
            <a:r>
              <a:rPr lang="ru-RU" sz="3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наиболее простые по составу органические соединения. Их молекулы построены из атомов только двух элементов – углерода и водорода. Общая формула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30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30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3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Они </a:t>
            </a:r>
            <a:r>
              <a:rPr lang="ru-RU" sz="30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различаются по </a:t>
            </a:r>
            <a:r>
              <a:rPr lang="ru-RU" sz="3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строению углеродного скелета и характеру связей между атомами углерода.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214290"/>
            <a:ext cx="474681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Углеводороды</a:t>
            </a:r>
            <a:endParaRPr lang="ru-RU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4451" name="Picture 3" descr="D:\23.05.13-домашние документы\Лаб. раб YES\Виртуальные лабораторные YES\Анимашки и картинки\Химия-картинки\Атомы и молекулы\атомы и молекулы-анимашки\Молекула бензол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4167211"/>
            <a:ext cx="3067050" cy="2619375"/>
          </a:xfrm>
          <a:prstGeom prst="rect">
            <a:avLst/>
          </a:prstGeom>
          <a:noFill/>
        </p:spPr>
      </p:pic>
      <p:pic>
        <p:nvPicPr>
          <p:cNvPr id="104452" name="Picture 4" descr="D:\23.05.13-домашние документы\Лаб. раб YES\Виртуальные лабораторные YES\Анимашки и картинки\Химия-картинки\Атомы и молекулы\Большие молекулы\i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14290"/>
            <a:ext cx="1270000" cy="635000"/>
          </a:xfrm>
          <a:prstGeom prst="rect">
            <a:avLst/>
          </a:prstGeom>
          <a:noFill/>
        </p:spPr>
      </p:pic>
      <p:pic>
        <p:nvPicPr>
          <p:cNvPr id="104453" name="Picture 5" descr="D:\23.05.13-домашние документы\Лаб. раб YES\Виртуальные лабораторные YES\Анимашки и картинки\Химия-картинки\Атомы и молекулы\34467_html_74e67272.jpg"/>
          <p:cNvPicPr>
            <a:picLocks noChangeAspect="1" noChangeArrowheads="1"/>
          </p:cNvPicPr>
          <p:nvPr/>
        </p:nvPicPr>
        <p:blipFill>
          <a:blip r:embed="rId6" cstate="print"/>
          <a:srcRect l="11220" t="12903" r="13045" b="6452"/>
          <a:stretch>
            <a:fillRect/>
          </a:stretch>
        </p:blipFill>
        <p:spPr bwMode="auto">
          <a:xfrm>
            <a:off x="6286512" y="4000504"/>
            <a:ext cx="1928826" cy="1785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4454" name="Picture 6" descr="D:\23.05.13-домашние документы\Лаб. раб YES\Виртуальные лабораторные YES\Анимашки и картинки\Химия-картинки\Атомы и молекулы\1357206919_methan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000504"/>
            <a:ext cx="2461264" cy="271462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D:\23.05.13-домашние документы\Виртуальные лекции 2015\Органическая химия\алкены\b9ed1c60_2e9b_0131_22e3_22000aa81b9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5743575"/>
            <a:ext cx="1704975" cy="11144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42852"/>
            <a:ext cx="8925841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  <a:sp3d extrusionH="57150">
              <a:bevelT w="38100" h="38100" prst="angle"/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Классификация углеводородов</a:t>
            </a:r>
            <a:endParaRPr lang="ru-RU" sz="3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 l="3313" t="25000" r="13185" b="9483"/>
          <a:stretch>
            <a:fillRect/>
          </a:stretch>
        </p:blipFill>
        <p:spPr bwMode="auto">
          <a:xfrm>
            <a:off x="0" y="928670"/>
            <a:ext cx="9001156" cy="54292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13399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143116"/>
            <a:ext cx="6983429" cy="714380"/>
          </a:xfrm>
          <a:prstGeom prst="round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42844" y="3286124"/>
            <a:ext cx="892971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циклические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карбоциклические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углеводороды.</a:t>
            </a:r>
          </a:p>
          <a:p>
            <a:pPr lvl="0" indent="4476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Карбоциклические углеводороды, обладающие особыми свойствами («ароматический характер»), получили название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ароматических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например: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19512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первому признаку углеводороды делят на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ациклические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алифатические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углеводороды, молекулы которых построены из открытых углерод–углеродных    цепочек, например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гексан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изогексан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8662" y="5572140"/>
            <a:ext cx="2340558" cy="80962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428860" y="6357958"/>
            <a:ext cx="3641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бензол     нафталин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57356" y="2786058"/>
            <a:ext cx="5786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ru-RU" sz="2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гексан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изогексан</a:t>
            </a:r>
            <a:endParaRPr lang="ru-RU" sz="2400" b="1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94989"/>
            <a:ext cx="8858312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1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Другие карбоциклические углеводороды, например циклогексан, называются </a:t>
            </a:r>
            <a: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алициклическими</a:t>
            </a:r>
            <a:r>
              <a:rPr lang="ru-RU" sz="31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31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785926"/>
            <a:ext cx="945579" cy="10001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071802" y="2857496"/>
            <a:ext cx="26741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Циклогексан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142844" y="288015"/>
            <a:ext cx="8786874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характеру связей между углеродными атомами углеводороды могут быть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насыщенные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или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предельные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 и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непредельные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Последние могут содержать разное количество двойных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алкадиены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циклоалкены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др.), тройных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алкины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циклоалкины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др.) связей или те и другие одновременно: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429000"/>
            <a:ext cx="7867317" cy="300039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12840"/>
            <a:ext cx="8715436" cy="5076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7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7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Органическая химия.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Особенности органических веществ.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Теория химического строения органических соединений. Изомерия.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Классификация органических соединений.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9" action="ppaction://hlinksldjump"/>
              </a:rPr>
              <a:t>Углеводороды.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Классификация углеводородов.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Номенклатура органических соединений.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Правила составления названия по номенклатуре 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IUPAC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Номенклатура </a:t>
            </a:r>
            <a:r>
              <a:rPr lang="en-US" sz="2700" b="1" cap="all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IUPAC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 алифатических углеводородов.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Типы органических реакций. </a:t>
            </a:r>
            <a:r>
              <a:rPr lang="ru-RU" sz="2700" b="1" kern="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Современная цивилизация основана на нефти.</a:t>
            </a:r>
            <a:endParaRPr lang="ru-RU" sz="2700" b="1" kern="1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Проверим, как Вы поняли и запомнили  пройденный материал.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Использованные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источники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.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04943"/>
            <a:ext cx="8786874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2857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Номенклатура органических соединений</a:t>
            </a:r>
            <a:endParaRPr lang="ru-RU" sz="3600" b="1" dirty="0">
              <a:ln w="2857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82242"/>
            <a:ext cx="871543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Существуют несколько способов наименования органических соединений: тривиальные (исторические) названия, рациональная номенклатура и современная систематическая номенклатура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ИЮПАК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30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IUPAC</a:t>
            </a:r>
            <a:r>
              <a:rPr lang="ru-RU" sz="3000" b="1" cap="all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71414"/>
            <a:ext cx="6445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Алифатические углеводороды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4" y="785794"/>
          <a:ext cx="8715438" cy="4326636"/>
        </p:xfrm>
        <a:graphic>
          <a:graphicData uri="http://schemas.openxmlformats.org/drawingml/2006/table">
            <a:tbl>
              <a:tblPr/>
              <a:tblGrid>
                <a:gridCol w="1836868"/>
                <a:gridCol w="2036662"/>
                <a:gridCol w="1347714"/>
                <a:gridCol w="1584176"/>
                <a:gridCol w="1910018"/>
              </a:tblGrid>
              <a:tr h="208474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Название класса, общая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Формула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Название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cap="all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IUPAC</a:t>
                      </a:r>
                      <a:endParaRPr lang="ru-RU" sz="2600" b="1" cap="all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тривиальное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рациональное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74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Алканы</a:t>
                      </a:r>
                      <a:r>
                        <a:rPr lang="ru-RU" sz="25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парафины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en-US" sz="26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n-US" sz="26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2n+2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al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r>
                        <a:rPr lang="ru-RU" sz="2600" b="1" cap="all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  <a:r>
                        <a:rPr lang="ru-RU" sz="2600" b="1" cap="all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r>
                        <a:rPr lang="ru-RU" sz="2600" b="1" cap="all" baseline="-250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эт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</a:t>
                      </a: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этан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метил</a:t>
                      </a:r>
                      <a:r>
                        <a:rPr lang="ru-RU" sz="23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метан</a:t>
                      </a:r>
                      <a:endParaRPr lang="ru-RU" sz="23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cap="al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r>
                        <a:rPr lang="ru-RU" sz="2400" b="1" cap="all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-СН</a:t>
                      </a:r>
                      <a:r>
                        <a:rPr lang="ru-RU" sz="2400" b="1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r>
                        <a:rPr lang="ru-RU" sz="2400" b="1" cap="al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r>
                        <a:rPr lang="ru-RU" sz="2400" b="1" cap="all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проп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</a:t>
                      </a: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пропан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диметил</a:t>
                      </a:r>
                      <a:r>
                        <a:rPr lang="ru-RU" sz="24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метан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74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Алкены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олефины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en-US" sz="26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n-US" sz="26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2n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r>
                        <a:rPr lang="ru-RU" sz="2600" b="1" baseline="-25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=СН</a:t>
                      </a:r>
                      <a:r>
                        <a:rPr lang="ru-RU" sz="2600" b="1" baseline="-25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эт</a:t>
                      </a:r>
                      <a:r>
                        <a:rPr lang="ru-RU" sz="2600" b="1" u="sng" dirty="0" err="1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ен</a:t>
                      </a:r>
                      <a:endParaRPr lang="ru-RU" sz="2600" b="1" u="sng" dirty="0">
                        <a:solidFill>
                          <a:srgbClr val="33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этилен</a:t>
                      </a:r>
                      <a:endParaRPr lang="ru-RU" sz="24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140DA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этилен</a:t>
                      </a: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cap="al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r>
                        <a:rPr lang="ru-RU" sz="2400" b="1" cap="all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-СН=</a:t>
                      </a:r>
                      <a:r>
                        <a:rPr lang="ru-RU" sz="2400" b="1" cap="al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r>
                        <a:rPr lang="ru-RU" sz="2400" b="1" cap="all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проп</a:t>
                      </a:r>
                      <a:r>
                        <a:rPr lang="ru-RU" sz="2600" b="1" u="sng" dirty="0" err="1"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ен</a:t>
                      </a:r>
                      <a:endParaRPr lang="ru-RU" sz="2600" b="1" u="sng" dirty="0">
                        <a:solidFill>
                          <a:srgbClr val="33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пропилен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метил</a:t>
                      </a:r>
                      <a:r>
                        <a:rPr lang="ru-RU" sz="2100" b="1" dirty="0" err="1">
                          <a:solidFill>
                            <a:srgbClr val="140DA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этилен</a:t>
                      </a:r>
                      <a:endParaRPr lang="ru-RU" sz="2100" b="1" dirty="0">
                        <a:solidFill>
                          <a:srgbClr val="140DA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74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Алкины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ацетилены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en-US" sz="2600" b="1" baseline="-25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6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6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6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–2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</a:t>
                      </a:r>
                      <a:r>
                        <a:rPr lang="ru-RU" sz="26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эт</a:t>
                      </a:r>
                      <a:r>
                        <a:rPr lang="ru-RU" sz="2600" b="1" u="sng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</a:t>
                      </a:r>
                      <a:endParaRPr lang="ru-RU" sz="26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ацетилен</a:t>
                      </a:r>
                      <a:endParaRPr lang="ru-RU" sz="24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ацетилен</a:t>
                      </a: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cap="all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r>
                        <a:rPr lang="ru-RU" sz="2600" b="1" cap="all" baseline="-25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–С</a:t>
                      </a:r>
                      <a:r>
                        <a:rPr lang="ru-RU" sz="2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</a:t>
                      </a:r>
                      <a:r>
                        <a:rPr lang="ru-RU" sz="2600" b="1" cap="all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сн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проп</a:t>
                      </a:r>
                      <a:r>
                        <a:rPr lang="ru-RU" sz="2600" b="1" u="sng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</a:t>
                      </a:r>
                      <a:endParaRPr lang="ru-RU" sz="26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  <a:endParaRPr lang="ru-RU" sz="24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метил</a:t>
                      </a:r>
                      <a:r>
                        <a:rPr lang="ru-RU" sz="23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ацетилен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009" marR="67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309079"/>
            <a:ext cx="871543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За основу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всех названий органических соединений принимается гомологический ряд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Вещества, сходные по строению и химическим свойствам, но отличающиеся друг от друга по составу молекул на одну или несколько групп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называются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гомолагами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Группа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называется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гомологической разностью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Радикал (</a:t>
            </a:r>
            <a:r>
              <a:rPr lang="en-US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часть молекулы, выступающая как единое целое в ходе химических реакций.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алкильных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радикалов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производятся от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названий соответствующих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заменой суффикса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-ан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i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-ил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06" y="71414"/>
            <a:ext cx="91149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512616"/>
              </p:ext>
            </p:extLst>
          </p:nvPr>
        </p:nvGraphicFramePr>
        <p:xfrm>
          <a:off x="142844" y="785794"/>
          <a:ext cx="8715436" cy="547759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/>
                <a:gridCol w="1638815"/>
                <a:gridCol w="2592217"/>
                <a:gridCol w="1443432"/>
                <a:gridCol w="1556964"/>
              </a:tblGrid>
              <a:tr h="15897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Формула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Название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Агрегатное состояние при нормальных условиях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Радикал </a:t>
                      </a:r>
                      <a:r>
                        <a:rPr lang="ru-RU" sz="2500" b="1" dirty="0"/>
                        <a:t>(</a:t>
                      </a:r>
                      <a:r>
                        <a:rPr lang="en-US" sz="2500" b="1" dirty="0"/>
                        <a:t>R</a:t>
                      </a:r>
                      <a:r>
                        <a:rPr lang="ru-RU" sz="2500" b="1" dirty="0"/>
                        <a:t>)</a:t>
                      </a:r>
                      <a:endParaRPr lang="ru-RU" sz="25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Название радикала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газы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CH</a:t>
                      </a:r>
                      <a:r>
                        <a:rPr lang="ru-RU" sz="2700" b="1" baseline="-25000"/>
                        <a:t>3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12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32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жидкости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34 </a:t>
                      </a:r>
                      <a:r>
                        <a:rPr lang="ru-RU" sz="2700" b="1" dirty="0"/>
                        <a:t>– …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твердые</a:t>
                      </a:r>
                      <a:endParaRPr lang="ru-RU" sz="2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6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14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8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18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19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10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дец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иск D\01.03.16-домашние документы\Колледж Строитель\Уроки-2016\Химия\Органическая химия\Лекции- орг\Для лекци по орг. х\Алкины\изомеры-гомолог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9811"/>
          <a:stretch/>
        </p:blipFill>
        <p:spPr bwMode="auto">
          <a:xfrm>
            <a:off x="101488" y="2310084"/>
            <a:ext cx="7597907" cy="451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1488" y="44624"/>
            <a:ext cx="8863000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Запомните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гомологи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вещества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сходные по строению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химическим свойствам, но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отличающиеся друг от друга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 составу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молекул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одну или несколько групп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u="sng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Изомеры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вещества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сходные по </a:t>
            </a:r>
            <a:r>
              <a:rPr lang="ru-RU" sz="27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составу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но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отличающиеся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по строению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6480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42852"/>
            <a:ext cx="8786874" cy="9592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3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005D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Правила составления названия по номенклатуре </a:t>
            </a:r>
            <a:r>
              <a:rPr lang="en-US" sz="33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IUPAC</a:t>
            </a:r>
            <a:r>
              <a:rPr lang="ru-RU" sz="33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005D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</a:t>
            </a:r>
            <a:endParaRPr lang="ru-RU" sz="3300" b="1" dirty="0">
              <a:ln w="28575">
                <a:solidFill>
                  <a:sysClr val="windowText" lastClr="000000"/>
                </a:solidFill>
              </a:ln>
              <a:solidFill>
                <a:srgbClr val="005DA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285860"/>
            <a:ext cx="885831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 Выбирают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длинную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главную углеродную цепь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название которой составляет основу (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корень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названия. Если в молекуле имеется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двойная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или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тройная связь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она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должна быть включена 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главную цепь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Углеродные атомы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главной цепи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нумеруют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так, чтобы разветвления (заместители, радикалы) получили наименьшие номера.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 наличии кратной (двойной или тройной) связи наименьшую цифру должна получить кратная связь.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85728"/>
            <a:ext cx="878687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3. К названию главной цепи в качестве приставки добавляют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алфавитном порядке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(языка названия)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названия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заместителей. Наличие нескольких одинаковых заместителей обозначают соответственно греческими числительными: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три-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тетра-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пента-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т. д.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4. Углеводороды с двумя, тремя и более двойными связями получают окончания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-диен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триен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тетраен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т. д. Углеводороды с несколькими тройными связями: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диин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триин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т. д. Если в молекуле имеются как двойные, так и тройные связи, углеводород получает окончание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енин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диенин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т. д.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101" y="642918"/>
            <a:ext cx="895149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71406" y="3071810"/>
            <a:ext cx="87868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главная цепь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нонан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заместители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метил  –СН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(две группы)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3048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этил  –СН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3048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изопропил –СН–(СН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Название: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2,5-диметил-5-изопропил-6-этилнонан   (приставки  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изо-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втор-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т. п.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учитываются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9819" y="142852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Пример: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101" y="642918"/>
            <a:ext cx="895149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71406" y="3071810"/>
            <a:ext cx="87868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главная цепь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нонан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заместители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метил  –СН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(две группы)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3048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этил 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3048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изопропил –СН–(СН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Название: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2,5-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метил-5-изопропил-6-этил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нонан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(приставки  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изо-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втор-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т. п.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учитываются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9819" y="142852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Пример: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283968" y="714926"/>
            <a:ext cx="1008112" cy="5538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195339" y="1916832"/>
            <a:ext cx="1008112" cy="5538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347863" y="1844824"/>
            <a:ext cx="1008113" cy="1154978"/>
          </a:xfrm>
          <a:prstGeom prst="ellipse">
            <a:avLst/>
          </a:prstGeom>
          <a:noFill/>
          <a:ln w="57150">
            <a:solidFill>
              <a:srgbClr val="0783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314686" y="1700808"/>
            <a:ext cx="1841490" cy="1481938"/>
          </a:xfrm>
          <a:prstGeom prst="ellipse">
            <a:avLst/>
          </a:prstGeom>
          <a:noFill/>
          <a:ln w="57150">
            <a:solidFill>
              <a:srgbClr val="140D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64843" y="266720"/>
            <a:ext cx="11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метил</a:t>
            </a:r>
            <a:endParaRPr lang="ru-RU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85657" y="2395955"/>
            <a:ext cx="11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метил</a:t>
            </a:r>
            <a:endParaRPr lang="ru-RU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2237647"/>
            <a:ext cx="885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rgbClr val="07830A"/>
                  </a:solidFill>
                </a:ln>
                <a:solidFill>
                  <a:srgbClr val="07830A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этил</a:t>
            </a:r>
            <a:endParaRPr lang="ru-RU" sz="2400" dirty="0">
              <a:ln>
                <a:solidFill>
                  <a:srgbClr val="07830A"/>
                </a:solidFill>
              </a:ln>
              <a:solidFill>
                <a:srgbClr val="07830A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2780928"/>
            <a:ext cx="1837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rgbClr val="140DA3"/>
                  </a:solidFill>
                </a:ln>
                <a:solidFill>
                  <a:srgbClr val="140DA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</a:t>
            </a:r>
            <a:r>
              <a:rPr lang="ru-RU" sz="2400" b="1" u="sng" dirty="0">
                <a:ln>
                  <a:solidFill>
                    <a:srgbClr val="140DA3"/>
                  </a:solidFill>
                </a:ln>
                <a:solidFill>
                  <a:srgbClr val="140DA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пропил</a:t>
            </a:r>
            <a:endParaRPr lang="ru-RU" sz="2400" u="sng" dirty="0">
              <a:ln>
                <a:solidFill>
                  <a:srgbClr val="140DA3"/>
                </a:solidFill>
              </a:ln>
              <a:solidFill>
                <a:srgbClr val="140D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162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643998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5D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Номенклатура </a:t>
            </a:r>
            <a:r>
              <a:rPr lang="en-US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IUPAC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5DA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алифатических углеводородов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005DA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1214422"/>
            <a:ext cx="87868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Название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неразветвленных углеводородов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номенклатуре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IUPAC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состоит из двух частей: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80975" lvl="0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корневой части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т.д. (обобщенное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указывающей на количество атомов углерода в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или алкильной группе;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80975" lvl="0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суффикса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80975" lvl="0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-указывающего, что углеводород является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насыщенным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80975" lvl="0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2800" b="1" i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i="1" dirty="0" err="1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r>
              <a:rPr lang="ru-RU" sz="28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указывающего на наличие </a:t>
            </a:r>
            <a:r>
              <a:rPr lang="ru-RU" sz="2800" b="1" i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двойной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связи; </a:t>
            </a:r>
            <a:endParaRPr lang="ru-RU" sz="2800" b="1" i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80975" lvl="0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685800" algn="l"/>
              </a:tabLst>
            </a:pPr>
            <a:r>
              <a:rPr lang="ru-RU" sz="2800" b="1" i="1" dirty="0" smtClean="0">
                <a:solidFill>
                  <a:srgbClr val="294B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-ин 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указывающего на наличие </a:t>
            </a:r>
            <a:r>
              <a:rPr lang="ru-RU" sz="2800" b="1" i="1" dirty="0" smtClean="0">
                <a:solidFill>
                  <a:srgbClr val="294B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тройной</a:t>
            </a:r>
            <a:r>
              <a:rPr lang="ru-RU" sz="28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связи.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5" descr="Пластик, ЧП - контакты, информация, сайт, продукция, услуги. Украина, Хмельницки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50" y="-24"/>
            <a:ext cx="2609850" cy="19621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8" name="Picture 4" descr="D:\23.05.13-домашние документы\Лаб. раб YES\Виртуальные лабораторные YES\Анимашки и картинки\Люди\Врачи\лекарства ...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43000" cy="1428750"/>
          </a:xfrm>
          <a:prstGeom prst="rect">
            <a:avLst/>
          </a:prstGeom>
          <a:noFill/>
        </p:spPr>
      </p:pic>
      <p:pic>
        <p:nvPicPr>
          <p:cNvPr id="1029" name="Picture 5" descr="D:\23.05.13-домашние документы\Лаб. раб YES\Виртуальные лабораторные YES\Анимашки и картинки\Люди\Домашнее хозяйство, еда,\3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3786190"/>
            <a:ext cx="809625" cy="666750"/>
          </a:xfrm>
          <a:prstGeom prst="rect">
            <a:avLst/>
          </a:prstGeom>
          <a:noFill/>
        </p:spPr>
      </p:pic>
      <p:pic>
        <p:nvPicPr>
          <p:cNvPr id="1030" name="Picture 6" descr="D:\23.05.13-домашние документы\Лаб. раб YES\Виртуальные лабораторные YES\Анимашки и картинки\Люди\Домашнее хозяйство, еда,\a4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214290"/>
            <a:ext cx="381000" cy="381000"/>
          </a:xfrm>
          <a:prstGeom prst="rect">
            <a:avLst/>
          </a:prstGeom>
          <a:noFill/>
        </p:spPr>
      </p:pic>
      <p:pic>
        <p:nvPicPr>
          <p:cNvPr id="1031" name="Picture 7" descr="D:\23.05.13-домашние документы\Лаб. раб YES\Виртуальные лабораторные YES\Анимашки и картинки\Люди\Домашнее хозяйство, еда,\смесь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5572140"/>
            <a:ext cx="1143000" cy="1143000"/>
          </a:xfrm>
          <a:prstGeom prst="rect">
            <a:avLst/>
          </a:prstGeom>
          <a:noFill/>
        </p:spPr>
      </p:pic>
      <p:pic>
        <p:nvPicPr>
          <p:cNvPr id="1035" name="Picture 11" descr="http://pdatu.net.ua/pluginfile.php/553/course/overviewfiles/302172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06" y="3457598"/>
            <a:ext cx="5553075" cy="32575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785786" y="1928802"/>
            <a:ext cx="7929619" cy="15876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6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Органическая химия </a:t>
            </a:r>
            <a:endParaRPr lang="ru-RU" sz="6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26132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образования названий в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разветвленных углеводородах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 названию неразветвленной основной (главной) цепи в качестве приставок (в алфавитном порядке) добавляются названия боковых цепей (алкильных радикалов) с указанием цифры (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локанта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их положения (места присоединения) к главной цепи.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Пример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071810"/>
            <a:ext cx="5619750" cy="315277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756595" y="6286520"/>
            <a:ext cx="6601487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700" b="1" u="sng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Название:</a:t>
            </a:r>
            <a:r>
              <a:rPr lang="ru-RU" sz="27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2-метил-3-этилпентан</a:t>
            </a:r>
            <a:endParaRPr lang="ru-RU" sz="2700" b="1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63888" y="3933055"/>
            <a:ext cx="1008112" cy="7151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572000" y="3933055"/>
            <a:ext cx="1348920" cy="1224137"/>
          </a:xfrm>
          <a:prstGeom prst="ellipse">
            <a:avLst/>
          </a:prstGeom>
          <a:noFill/>
          <a:ln w="57150">
            <a:solidFill>
              <a:srgbClr val="0783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8" name="Picture 2" descr="http://www.lenbaza.ru/baza/pict/217.jpg"/>
          <p:cNvPicPr>
            <a:picLocks noChangeAspect="1" noChangeArrowheads="1"/>
          </p:cNvPicPr>
          <p:nvPr/>
        </p:nvPicPr>
        <p:blipFill>
          <a:blip r:embed="rId4" cstate="print"/>
          <a:srcRect l="6556" t="14894" r="6445" b="57876"/>
          <a:stretch>
            <a:fillRect/>
          </a:stretch>
        </p:blipFill>
        <p:spPr bwMode="auto">
          <a:xfrm>
            <a:off x="1259632" y="1628800"/>
            <a:ext cx="6441859" cy="288032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142844" y="104943"/>
            <a:ext cx="8786874" cy="10380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Номенклатура органических соединений</a:t>
            </a:r>
            <a:endParaRPr lang="ru-RU" sz="3600" b="1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8" name="Picture 2" descr="http://www.lenbaza.ru/baza/pict/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9778" t="48174" r="6445" b="30647"/>
          <a:stretch>
            <a:fillRect/>
          </a:stretch>
        </p:blipFill>
        <p:spPr bwMode="auto">
          <a:xfrm>
            <a:off x="5292080" y="1772816"/>
            <a:ext cx="3052111" cy="210935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251520" y="332656"/>
            <a:ext cx="3635896" cy="4924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Связь 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sym typeface="Symbol"/>
              </a:rPr>
              <a:t> Суффикс</a:t>
            </a:r>
            <a:endParaRPr lang="ru-RU" sz="2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1052736"/>
            <a:ext cx="5832648" cy="7727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Функциональная  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sym typeface="Symbol"/>
              </a:rPr>
              <a:t> Суффикс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sym typeface="Symbol"/>
              </a:rPr>
              <a:t>        группа</a:t>
            </a:r>
            <a:endParaRPr lang="ru-RU" sz="2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http://www.lenbaza.ru/baza/pict/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556" t="48174" r="50222" b="30647"/>
          <a:stretch>
            <a:fillRect/>
          </a:stretch>
        </p:blipFill>
        <p:spPr bwMode="auto">
          <a:xfrm>
            <a:off x="395536" y="836712"/>
            <a:ext cx="2771800" cy="194026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2" descr="http://www.lenbaza.ru/baza/pict/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556" t="69353" r="6445" b="3801"/>
          <a:stretch>
            <a:fillRect/>
          </a:stretch>
        </p:blipFill>
        <p:spPr bwMode="auto">
          <a:xfrm>
            <a:off x="1115616" y="4149080"/>
            <a:ext cx="5227110" cy="230425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1115616" y="3501008"/>
            <a:ext cx="3635896" cy="4924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Пример </a:t>
            </a:r>
            <a:endParaRPr lang="ru-RU" sz="2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500034" y="188640"/>
            <a:ext cx="8040740" cy="648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Типы органических реакций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990"/>
            <a:ext cx="5905352" cy="107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5" y="4025846"/>
            <a:ext cx="6064217" cy="101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972017"/>
            <a:ext cx="561216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1) Присоединение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3410823"/>
            <a:ext cx="561216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2) Разложение 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3645" y="2489062"/>
            <a:ext cx="830285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=CH</a:t>
            </a:r>
            <a:r>
              <a:rPr lang="ru-RU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+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2800" b="1" dirty="0" err="1" smtClean="0">
                <a:solidFill>
                  <a:srgbClr val="078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Cl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Symbol"/>
              </a:rPr>
              <a:t>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Symbol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–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ru-RU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800" b="1" dirty="0" err="1">
                <a:solidFill>
                  <a:srgbClr val="078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Cl</a:t>
            </a:r>
            <a:r>
              <a:rPr lang="ru-RU" sz="2600" b="1" dirty="0" smtClean="0">
                <a:latin typeface="Arial Black" pitchFamily="34" charset="0"/>
              </a:rPr>
              <a:t>              </a:t>
            </a:r>
          </a:p>
          <a:p>
            <a:pPr>
              <a:lnSpc>
                <a:spcPct val="90000"/>
              </a:lnSpc>
            </a:pPr>
            <a:r>
              <a:rPr lang="ru-RU" sz="2600" b="1" dirty="0">
                <a:latin typeface="Arial Black" pitchFamily="34" charset="0"/>
              </a:rPr>
              <a:t> </a:t>
            </a:r>
            <a:r>
              <a:rPr lang="ru-RU" sz="2600" b="1" dirty="0" smtClean="0">
                <a:latin typeface="Arial Black" pitchFamily="34" charset="0"/>
              </a:rPr>
              <a:t>         </a:t>
            </a:r>
            <a:r>
              <a:rPr lang="ru-RU" sz="2600" b="1" dirty="0" err="1" smtClean="0">
                <a:latin typeface="Arial Black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latin typeface="Arial Black" pitchFamily="34" charset="0"/>
              </a:rPr>
              <a:t>ен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             </a:t>
            </a:r>
            <a:r>
              <a:rPr lang="ru-RU" sz="2600" b="1" dirty="0" err="1" smtClean="0">
                <a:solidFill>
                  <a:srgbClr val="140DA3"/>
                </a:solidFill>
                <a:latin typeface="Arial Black" pitchFamily="34" charset="0"/>
              </a:rPr>
              <a:t>хлор</a:t>
            </a:r>
            <a:r>
              <a:rPr lang="ru-RU" sz="2600" b="1" dirty="0" err="1" smtClean="0">
                <a:latin typeface="Arial Black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latin typeface="Arial Black" pitchFamily="34" charset="0"/>
              </a:rPr>
              <a:t>ан</a:t>
            </a:r>
            <a: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  <a:t>   </a:t>
            </a:r>
            <a:endParaRPr lang="ru-RU" sz="2600" b="1" dirty="0">
              <a:solidFill>
                <a:srgbClr val="C00000"/>
              </a:solidFill>
              <a:latin typeface="Arial Black" pitchFamily="34" charset="0"/>
              <a:ea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1953" y="5214371"/>
            <a:ext cx="830285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–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ru-RU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ru-RU" sz="2800" b="1" dirty="0" smtClean="0">
                <a:latin typeface="Arial Black" pitchFamily="34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Symbol"/>
              </a:rPr>
              <a:t>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=CH</a:t>
            </a:r>
            <a:r>
              <a:rPr lang="ru-RU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+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600" b="1" dirty="0" smtClean="0">
                <a:latin typeface="Arial Black" pitchFamily="34" charset="0"/>
              </a:rPr>
              <a:t>              эт</a:t>
            </a:r>
            <a: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  <a:t>ан</a:t>
            </a:r>
            <a:r>
              <a:rPr lang="ru-RU" sz="2600" b="1" dirty="0" smtClean="0">
                <a:solidFill>
                  <a:srgbClr val="140DA3"/>
                </a:solidFill>
                <a:latin typeface="Arial Black" pitchFamily="34" charset="0"/>
              </a:rPr>
              <a:t>ол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   </a:t>
            </a:r>
            <a:r>
              <a:rPr lang="ru-RU" sz="2600" b="1" dirty="0" err="1" smtClean="0">
                <a:latin typeface="Arial Black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latin typeface="Arial Black" pitchFamily="34" charset="0"/>
              </a:rPr>
              <a:t>ен</a:t>
            </a:r>
            <a:endParaRPr lang="ru-RU" sz="2600" b="1" dirty="0">
              <a:solidFill>
                <a:srgbClr val="C00000"/>
              </a:solidFill>
              <a:latin typeface="Arial Black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4909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5232" y="188640"/>
            <a:ext cx="561216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3) Замещение 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2836446"/>
            <a:ext cx="561216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4) Изомеризация  </a:t>
            </a:r>
            <a:r>
              <a:rPr lang="ru-RU" sz="2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317" y="1853535"/>
            <a:ext cx="830285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ru-RU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+   </a:t>
            </a:r>
            <a:r>
              <a:rPr lang="en-US" sz="2800" b="1" dirty="0" err="1" smtClean="0">
                <a:solidFill>
                  <a:srgbClr val="078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Cl</a:t>
            </a:r>
            <a:r>
              <a:rPr lang="ru-RU" sz="2800" b="1" baseline="-25000" dirty="0">
                <a:solidFill>
                  <a:srgbClr val="078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Symbol"/>
              </a:rPr>
              <a:t>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Symbol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en-US" sz="2800" b="1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en-US" sz="2800" b="1" dirty="0" smtClean="0">
                <a:solidFill>
                  <a:srgbClr val="078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Cl</a:t>
            </a:r>
            <a:r>
              <a:rPr lang="ru-RU" sz="2800" b="1" dirty="0" smtClean="0">
                <a:solidFill>
                  <a:srgbClr val="078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 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2800" b="1" dirty="0" err="1" smtClean="0">
                <a:solidFill>
                  <a:srgbClr val="0783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Cl</a:t>
            </a:r>
            <a:r>
              <a:rPr lang="ru-RU" sz="2800" b="1" dirty="0" smtClean="0">
                <a:latin typeface="Arial Black" pitchFamily="34" charset="0"/>
              </a:rPr>
              <a:t>           </a:t>
            </a:r>
          </a:p>
          <a:p>
            <a:pPr>
              <a:lnSpc>
                <a:spcPct val="90000"/>
              </a:lnSpc>
            </a:pPr>
            <a:r>
              <a:rPr lang="ru-RU" sz="2600" b="1" dirty="0">
                <a:latin typeface="Arial Black" pitchFamily="34" charset="0"/>
              </a:rPr>
              <a:t> </a:t>
            </a:r>
            <a:r>
              <a:rPr lang="ru-RU" sz="2600" b="1" dirty="0" smtClean="0">
                <a:latin typeface="Arial Black" pitchFamily="34" charset="0"/>
              </a:rPr>
              <a:t>     мет</a:t>
            </a:r>
            <a: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  <a:t>ан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   </a:t>
            </a:r>
            <a:r>
              <a:rPr lang="ru-RU" sz="2600" b="1" dirty="0" smtClean="0">
                <a:solidFill>
                  <a:srgbClr val="140DA3"/>
                </a:solidFill>
                <a:latin typeface="Arial Black" pitchFamily="34" charset="0"/>
              </a:rPr>
              <a:t>хлор</a:t>
            </a:r>
            <a:r>
              <a:rPr lang="ru-RU" sz="2600" b="1" dirty="0" smtClean="0">
                <a:latin typeface="Arial Black" pitchFamily="34" charset="0"/>
              </a:rPr>
              <a:t>мет</a:t>
            </a:r>
            <a:r>
              <a:rPr lang="ru-RU" sz="2600" b="1" dirty="0" smtClean="0">
                <a:solidFill>
                  <a:srgbClr val="C00000"/>
                </a:solidFill>
                <a:latin typeface="Arial Black" pitchFamily="34" charset="0"/>
              </a:rPr>
              <a:t>ан   </a:t>
            </a:r>
            <a:endParaRPr lang="ru-RU" sz="2600" b="1" dirty="0">
              <a:solidFill>
                <a:srgbClr val="C00000"/>
              </a:solidFill>
              <a:latin typeface="Arial Black" pitchFamily="34" charset="0"/>
              <a:ea typeface="Times New Roman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98" y="773415"/>
            <a:ext cx="605400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80" y="3427496"/>
            <a:ext cx="5904656" cy="159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0" y="4983956"/>
            <a:ext cx="6984776" cy="146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4444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3.05.13-домашние документы\Виртуальные лекции 2015\Органическая химия\типы реакций\4Reakcii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15" t="6082" r="2284" b="7881"/>
          <a:stretch/>
        </p:blipFill>
        <p:spPr bwMode="auto">
          <a:xfrm>
            <a:off x="179512" y="311530"/>
            <a:ext cx="8842403" cy="556574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310676"/>
              </p:ext>
            </p:extLst>
          </p:nvPr>
        </p:nvGraphicFramePr>
        <p:xfrm>
          <a:off x="103725" y="404664"/>
          <a:ext cx="8932773" cy="63482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5344"/>
                <a:gridCol w="1940883"/>
                <a:gridCol w="2088232"/>
                <a:gridCol w="2808314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Название реакции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2400" b="1" dirty="0" smtClean="0"/>
                        <a:t>Условия протекания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2400" b="1" dirty="0" smtClean="0"/>
                        <a:t>реакции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Продукты реакции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Примечание</a:t>
                      </a:r>
                      <a:r>
                        <a:rPr lang="ru-RU" sz="2400" b="1" baseline="0" dirty="0" smtClean="0"/>
                        <a:t> 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Горение 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</a:t>
                      </a:r>
                      <a:r>
                        <a:rPr lang="en-US" sz="28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+ H</a:t>
                      </a:r>
                      <a:r>
                        <a:rPr lang="en-US" sz="28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 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Если  в соединении есть </a:t>
                      </a:r>
                      <a:r>
                        <a:rPr lang="ru-RU" sz="2400" b="1" u="sng" dirty="0" smtClean="0">
                          <a:solidFill>
                            <a:srgbClr val="140DA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азот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 – образуется </a:t>
                      </a:r>
                      <a:r>
                        <a:rPr lang="en-US" sz="2400" b="1" dirty="0" smtClean="0">
                          <a:solidFill>
                            <a:srgbClr val="140DA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en-US" sz="2400" b="1" baseline="-25000" dirty="0" smtClean="0">
                          <a:solidFill>
                            <a:srgbClr val="140DA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400" b="1" u="sng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сера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– </a:t>
                      </a:r>
                      <a:r>
                        <a:rPr lang="en-US" sz="24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400" b="1" baseline="-250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</a:rPr>
                        <a:t>галогены – </a:t>
                      </a:r>
                      <a:r>
                        <a:rPr lang="ru-RU" sz="2400" b="1" dirty="0" err="1" smtClean="0">
                          <a:solidFill>
                            <a:srgbClr val="CC00CC"/>
                          </a:solidFill>
                          <a:effectLst/>
                        </a:rPr>
                        <a:t>галогеноводо</a:t>
                      </a:r>
                      <a:r>
                        <a:rPr lang="ru-RU" sz="2400" b="1" dirty="0" smtClean="0">
                          <a:solidFill>
                            <a:srgbClr val="CC00CC"/>
                          </a:solidFill>
                          <a:effectLst/>
                        </a:rPr>
                        <a:t>- роды</a:t>
                      </a:r>
                      <a:r>
                        <a:rPr lang="ru-RU" sz="2400" b="1" baseline="0" dirty="0" smtClean="0">
                          <a:solidFill>
                            <a:srgbClr val="CC00CC"/>
                          </a:solidFill>
                          <a:effectLst/>
                        </a:rPr>
                        <a:t> 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2400" b="1" baseline="0" dirty="0" err="1" smtClean="0">
                          <a:solidFill>
                            <a:srgbClr val="CC00CC"/>
                          </a:solidFill>
                          <a:effectLst/>
                        </a:rPr>
                        <a:t>HCl</a:t>
                      </a:r>
                      <a:r>
                        <a:rPr lang="en-US" sz="2400" b="1" baseline="0" dirty="0" smtClean="0">
                          <a:solidFill>
                            <a:srgbClr val="CC00CC"/>
                          </a:solidFill>
                          <a:effectLst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rgbClr val="CC00CC"/>
                          </a:solidFill>
                          <a:effectLst/>
                        </a:rPr>
                        <a:t>HBr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…)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500" b="1" dirty="0" smtClean="0">
                          <a:solidFill>
                            <a:schemeClr val="tx1"/>
                          </a:solidFill>
                          <a:effectLst/>
                        </a:rPr>
                        <a:t>Гидрирование (+Н)</a:t>
                      </a:r>
                      <a:endParaRPr lang="ru-RU" sz="25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/>
                        <a:t>Нагрев в </a:t>
                      </a:r>
                      <a:r>
                        <a:rPr lang="ru-RU" sz="2400" b="1" dirty="0" err="1" smtClean="0"/>
                        <a:t>присутст-вии</a:t>
                      </a:r>
                      <a:r>
                        <a:rPr lang="ru-RU" sz="2400" b="1" dirty="0" smtClean="0"/>
                        <a:t> катализатора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500" b="1" dirty="0" smtClean="0"/>
                        <a:t>Катализаторы никель, платина, палладий </a:t>
                      </a:r>
                      <a:endParaRPr lang="ru-RU" sz="25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500" b="1" dirty="0" smtClean="0"/>
                        <a:t>Дегидрирование (</a:t>
                      </a:r>
                      <a:r>
                        <a:rPr lang="ru-RU" sz="2500" b="1" dirty="0" smtClean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lang="ru-RU" sz="2500" b="1" dirty="0" smtClean="0"/>
                        <a:t>Н)</a:t>
                      </a:r>
                      <a:endParaRPr lang="ru-RU" sz="25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7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Гидратация</a:t>
                      </a:r>
                      <a:r>
                        <a:rPr lang="ru-RU" sz="2400" b="1" baseline="0" dirty="0" smtClean="0"/>
                        <a:t> 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/>
                        <a:t>В </a:t>
                      </a:r>
                      <a:r>
                        <a:rPr lang="ru-RU" sz="2400" b="1" dirty="0" err="1" smtClean="0"/>
                        <a:t>присутст-вии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en-US" sz="2400" b="1" dirty="0" smtClean="0"/>
                        <a:t>H</a:t>
                      </a:r>
                      <a:r>
                        <a:rPr lang="en-US" sz="2400" b="1" baseline="-25000" dirty="0" smtClean="0"/>
                        <a:t>2</a:t>
                      </a:r>
                      <a:r>
                        <a:rPr lang="en-US" sz="2400" b="1" dirty="0" smtClean="0"/>
                        <a:t>SO</a:t>
                      </a:r>
                      <a:r>
                        <a:rPr lang="en-US" sz="2400" b="1" baseline="-25000" dirty="0" smtClean="0"/>
                        <a:t>4</a:t>
                      </a:r>
                      <a:endParaRPr lang="ru-RU" sz="2400" b="1" baseline="-25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7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400" b="1" dirty="0" smtClean="0"/>
                        <a:t>Дегидратация 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7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179512" y="44624"/>
            <a:ext cx="878497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Запомните </a:t>
            </a: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 органической химии практически всегда: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390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500034" y="144452"/>
            <a:ext cx="7072362" cy="908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СОВРЕМЕННАЯ ЦИВИЛИЗАЦИЯ </a:t>
            </a:r>
          </a:p>
          <a:p>
            <a:pPr algn="ctr">
              <a:lnSpc>
                <a:spcPct val="85000"/>
              </a:lnSpc>
            </a:pPr>
            <a:r>
              <a:rPr lang="ru-RU" sz="3600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ОСНОВАНА НА НЕФТИ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07950" y="1052513"/>
            <a:ext cx="8858250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5381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Практически весь транспорт (и наземный, и воздушный, и водный), </a:t>
            </a:r>
          </a:p>
        </p:txBody>
      </p:sp>
      <p:pic>
        <p:nvPicPr>
          <p:cNvPr id="47108" name="Picture 4" descr="animated_car_2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285992"/>
            <a:ext cx="1409700" cy="1409700"/>
          </a:xfrm>
          <a:prstGeom prst="rect">
            <a:avLst/>
          </a:prstGeom>
          <a:noFill/>
        </p:spPr>
      </p:pic>
      <p:pic>
        <p:nvPicPr>
          <p:cNvPr id="47109" name="Picture 5" descr="43b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1557338"/>
            <a:ext cx="809625" cy="514350"/>
          </a:xfrm>
          <a:prstGeom prst="rect">
            <a:avLst/>
          </a:prstGeom>
          <a:noFill/>
        </p:spPr>
      </p:pic>
      <p:pic>
        <p:nvPicPr>
          <p:cNvPr id="47110" name="Picture 6" descr="14b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1773238"/>
            <a:ext cx="1428750" cy="485775"/>
          </a:xfrm>
          <a:prstGeom prst="rect">
            <a:avLst/>
          </a:prstGeom>
          <a:noFill/>
        </p:spPr>
      </p:pic>
      <p:pic>
        <p:nvPicPr>
          <p:cNvPr id="47111" name="Picture 7" descr="пароход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133600"/>
            <a:ext cx="1285875" cy="1371600"/>
          </a:xfrm>
          <a:prstGeom prst="rect">
            <a:avLst/>
          </a:prstGeom>
          <a:noFill/>
        </p:spPr>
      </p:pic>
      <p:pic>
        <p:nvPicPr>
          <p:cNvPr id="47112" name="Picture 8" descr="YachtBleu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708275"/>
            <a:ext cx="1666875" cy="533400"/>
          </a:xfrm>
          <a:prstGeom prst="rect">
            <a:avLst/>
          </a:prstGeom>
          <a:noFill/>
        </p:spPr>
      </p:pic>
      <p:pic>
        <p:nvPicPr>
          <p:cNvPr id="47113" name="Picture 9" descr="animated_car_55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1916113"/>
            <a:ext cx="714375" cy="476250"/>
          </a:xfrm>
          <a:prstGeom prst="rect">
            <a:avLst/>
          </a:prstGeom>
          <a:noFill/>
        </p:spPr>
      </p:pic>
      <p:pic>
        <p:nvPicPr>
          <p:cNvPr id="47114" name="Picture 10" descr="animated_car_5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2205038"/>
            <a:ext cx="714375" cy="476250"/>
          </a:xfrm>
          <a:prstGeom prst="rect">
            <a:avLst/>
          </a:prstGeom>
          <a:noFill/>
        </p:spPr>
      </p:pic>
      <p:pic>
        <p:nvPicPr>
          <p:cNvPr id="47115" name="Picture 11" descr="2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2349500"/>
            <a:ext cx="1428750" cy="714375"/>
          </a:xfrm>
          <a:prstGeom prst="rect">
            <a:avLst/>
          </a:prstGeom>
          <a:noFill/>
        </p:spPr>
      </p:pic>
      <p:pic>
        <p:nvPicPr>
          <p:cNvPr id="47116" name="Picture 12" descr="an1_raketalet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463" y="1844675"/>
            <a:ext cx="1266825" cy="333375"/>
          </a:xfrm>
          <a:prstGeom prst="rect">
            <a:avLst/>
          </a:prstGeom>
          <a:noFill/>
        </p:spPr>
      </p:pic>
      <p:pic>
        <p:nvPicPr>
          <p:cNvPr id="47117" name="Picture 13" descr="6b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0650" y="2636838"/>
            <a:ext cx="1143000" cy="723900"/>
          </a:xfrm>
          <a:prstGeom prst="rect">
            <a:avLst/>
          </a:prstGeom>
          <a:noFill/>
        </p:spPr>
      </p:pic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107950" y="3534049"/>
            <a:ext cx="8856663" cy="119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значительная часть тепловых электростанций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используют нефтепродукты как источник энергии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</a:p>
        </p:txBody>
      </p:sp>
      <p:pic>
        <p:nvPicPr>
          <p:cNvPr id="47119" name="Picture 2" descr="D:\ГЛАВНАЯ ПАПКА ВИКИ\внутрення энергия энтальпия\PressurizedWaterReactor_ru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43174" y="4430713"/>
            <a:ext cx="4537075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3" descr="D:\23.05.13-домашние документы\Лаб. раб YES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15272" y="0"/>
            <a:ext cx="1238250" cy="857250"/>
          </a:xfrm>
          <a:prstGeom prst="rect">
            <a:avLst/>
          </a:prstGeom>
          <a:noFill/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50825" y="115888"/>
            <a:ext cx="8642350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производство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полимерных материалов, каучука, синтетических волокон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</a:p>
        </p:txBody>
      </p:sp>
      <p:pic>
        <p:nvPicPr>
          <p:cNvPr id="45060" name="Picture 4" descr="20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836613"/>
            <a:ext cx="952500" cy="762000"/>
          </a:xfrm>
          <a:prstGeom prst="rect">
            <a:avLst/>
          </a:prstGeom>
          <a:noFill/>
        </p:spPr>
      </p:pic>
      <p:pic>
        <p:nvPicPr>
          <p:cNvPr id="45061" name="Picture 5" descr="вяжу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981075"/>
            <a:ext cx="1485900" cy="866775"/>
          </a:xfrm>
          <a:prstGeom prst="rect">
            <a:avLst/>
          </a:prstGeom>
          <a:noFill/>
        </p:spPr>
      </p:pic>
      <p:pic>
        <p:nvPicPr>
          <p:cNvPr id="45062" name="Picture 6" descr="шью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1125538"/>
            <a:ext cx="1247775" cy="1114425"/>
          </a:xfrm>
          <a:prstGeom prst="rect">
            <a:avLst/>
          </a:prstGeom>
          <a:noFill/>
        </p:spPr>
      </p:pic>
      <p:pic>
        <p:nvPicPr>
          <p:cNvPr id="45063" name="Picture 7" descr="глажу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125538"/>
            <a:ext cx="847725" cy="1066800"/>
          </a:xfrm>
          <a:prstGeom prst="rect">
            <a:avLst/>
          </a:prstGeom>
          <a:noFill/>
        </p:spPr>
      </p:pic>
      <p:pic>
        <p:nvPicPr>
          <p:cNvPr id="45064" name="Picture 8" descr="плаваю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188" y="1773238"/>
            <a:ext cx="1162050" cy="447675"/>
          </a:xfrm>
          <a:prstGeom prst="rect">
            <a:avLst/>
          </a:prstGeom>
          <a:noFill/>
        </p:spPr>
      </p:pic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250825" y="2349500"/>
            <a:ext cx="8642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моющих средств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</a:p>
        </p:txBody>
      </p:sp>
      <p:pic>
        <p:nvPicPr>
          <p:cNvPr id="45066" name="Picture 10" descr="на кухне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763" y="2420938"/>
            <a:ext cx="1409700" cy="1371600"/>
          </a:xfrm>
          <a:prstGeom prst="rect">
            <a:avLst/>
          </a:prstGeom>
          <a:noFill/>
        </p:spPr>
      </p:pic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79388" y="4005263"/>
            <a:ext cx="864235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лекарственных препаратов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…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8" name="Picture 12" descr="55555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738" y="2565400"/>
            <a:ext cx="1154112" cy="1217613"/>
          </a:xfrm>
          <a:prstGeom prst="rect">
            <a:avLst/>
          </a:prstGeom>
          <a:noFill/>
        </p:spPr>
      </p:pic>
      <p:pic>
        <p:nvPicPr>
          <p:cNvPr id="12" name="Picture 10" descr="лекарства 3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4857760"/>
            <a:ext cx="1038225" cy="1047750"/>
          </a:xfrm>
          <a:prstGeom prst="rect">
            <a:avLst/>
          </a:prstGeom>
          <a:noFill/>
        </p:spPr>
      </p:pic>
      <p:pic>
        <p:nvPicPr>
          <p:cNvPr id="13" name="Picture 11" descr="лекарства 6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5143512"/>
            <a:ext cx="820737" cy="590550"/>
          </a:xfrm>
          <a:prstGeom prst="rect">
            <a:avLst/>
          </a:prstGeom>
          <a:noFill/>
        </p:spPr>
      </p:pic>
      <p:pic>
        <p:nvPicPr>
          <p:cNvPr id="14" name="Picture 2" descr="D:\23.05.13-домашние документы\Лаб. раб YES\Виртуальные лабораторные YES\Анимашки и картинки\Люди\Врачи\лекарства ...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00166" y="4572008"/>
            <a:ext cx="1143000" cy="1428750"/>
          </a:xfrm>
          <a:prstGeom prst="rect">
            <a:avLst/>
          </a:prstGeom>
          <a:noFill/>
        </p:spPr>
      </p:pic>
      <p:pic>
        <p:nvPicPr>
          <p:cNvPr id="15" name="Picture 7" descr="D:\23.05.13-домашние документы\Лаб. раб YES\Виртуальные лабораторные YES\Анимашки и картинки\Люди\ludia-2456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1604" y="3000372"/>
            <a:ext cx="809625" cy="666750"/>
          </a:xfrm>
          <a:prstGeom prst="rect">
            <a:avLst/>
          </a:prstGeom>
          <a:noFill/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SocialTwist Tell-a-Frien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355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52227" name="Picture 2" descr="C:\Documents and Settings\Maxim\Рабочий стол\ВМС\материал\карт 2\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5145088"/>
            <a:ext cx="2571750" cy="17129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C:\Documents and Settings\Maxim\Рабочий стол\ВМС\материал\карт 2\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43500"/>
            <a:ext cx="1714500" cy="17145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 descr="C:\Documents and Settings\Maxim\Рабочий стол\ВМС\материал\карт 2\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313" y="5141913"/>
            <a:ext cx="2571750" cy="171608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 descr="C:\Documents and Settings\Maxim\Рабочий стол\ВМС\материал\карт 2\16302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7908" y="0"/>
            <a:ext cx="2190174" cy="164305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10" descr="C:\Documents and Settings\Maxim\Рабочий стол\ВМС\материал\карт 2\1287233402_129459127_1----2030-56035-5-2074-5-1186033-34-1287233402.jpg"/>
          <p:cNvPicPr>
            <a:picLocks noChangeAspect="1" noChangeArrowheads="1"/>
          </p:cNvPicPr>
          <p:nvPr/>
        </p:nvPicPr>
        <p:blipFill>
          <a:blip r:embed="rId7" cstate="print"/>
          <a:srcRect l="7227" t="7228" r="6025" b="9639"/>
          <a:stretch>
            <a:fillRect/>
          </a:stretch>
        </p:blipFill>
        <p:spPr bwMode="auto">
          <a:xfrm>
            <a:off x="5500694" y="2500306"/>
            <a:ext cx="1714512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11" descr="C:\Documents and Settings\Maxim\Рабочий стол\ВМС\материал\карт 2\1170500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286000" cy="17145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2" descr="C:\Documents and Settings\Maxim\Рабочий стол\ВМС\материал\карт 2\1289692583_137730722_1----12896925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3143248"/>
            <a:ext cx="2416175" cy="178593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4" descr="C:\Documents and Settings\Maxim\Рабочий стол\ВМС\материал\карт 2\braid_PAm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301" y="0"/>
            <a:ext cx="2500327" cy="16497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3" descr="C:\Documents and Settings\Maxim\Рабочий стол\ВМС\материал\карт 2\7573423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2" y="2928934"/>
            <a:ext cx="3149600" cy="235743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7" name="Picture 15" descr="C:\Documents and Settings\Maxim\Рабочий стол\ВМС\материал\карт 2\1170500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6594" y="2143116"/>
            <a:ext cx="2286000" cy="17145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9" name="Picture 7" descr="C:\Documents and Settings\Maxim\Рабочий стол\ВМС\материал\карт 2\25413_342036875853_810545853_3609297_1738513_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41963" y="4500563"/>
            <a:ext cx="3602037" cy="235743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428728" y="1871264"/>
            <a:ext cx="4572032" cy="9862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Искусственные материалы</a:t>
            </a:r>
            <a:endParaRPr lang="ru-RU" sz="3600" dirty="0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C:\Documents and Settings\Maxim\Рабочий стол\ВМС\материал\карт 2\1496.jpg"/>
          <p:cNvPicPr>
            <a:picLocks noChangeAspect="1" noChangeArrowheads="1"/>
          </p:cNvPicPr>
          <p:nvPr/>
        </p:nvPicPr>
        <p:blipFill>
          <a:blip r:embed="rId15" cstate="print"/>
          <a:srcRect l="21511" r="24418"/>
          <a:stretch>
            <a:fillRect/>
          </a:stretch>
        </p:blipFill>
        <p:spPr bwMode="auto">
          <a:xfrm>
            <a:off x="7510918" y="-24"/>
            <a:ext cx="1561676" cy="216618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1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80811"/>
            <a:ext cx="871543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Сведения об органических веществах и их превращениях были известны человеку с глубокой древности. Люди умели готовить вино, выделять сахар из сахарного тростника, получать уксус из прокисшего вина, эфирные вещества и красители из растений. Все вещества делили на минеральные, растительные и животные. В конце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XVIII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в. химики установили, что вещества животного и растительного происхождения состоят из немногих элементов: углерода, водорода, а такие элементы, как кислород, сера, азот, фосфор, встречаются не во всех органических веществах.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http://img.beta.rian.ru/images/15090/08/150900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29264"/>
            <a:ext cx="2533718" cy="14287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2" descr="http://www.fresher.ru/manager_content/images/10-faktov-o-samyx-vrednyx-produktax/big/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5643578"/>
            <a:ext cx="1465395" cy="107157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Стрелка вправо 10"/>
          <p:cNvSpPr/>
          <p:nvPr/>
        </p:nvSpPr>
        <p:spPr>
          <a:xfrm>
            <a:off x="2857488" y="5929330"/>
            <a:ext cx="1357322" cy="428628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SocialTwist Tell-a-Frien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355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53252" name="Picture 7" descr="C:\Documents and Settings\Maxim\Рабочий стол\ВМС\материал\карт 2\raftmaster2000_17987.jpg"/>
          <p:cNvPicPr>
            <a:picLocks noChangeAspect="1" noChangeArrowheads="1"/>
          </p:cNvPicPr>
          <p:nvPr/>
        </p:nvPicPr>
        <p:blipFill>
          <a:blip r:embed="rId3" cstate="print"/>
          <a:srcRect l="9999" t="9000" r="10000" b="7000"/>
          <a:stretch>
            <a:fillRect/>
          </a:stretch>
        </p:blipFill>
        <p:spPr bwMode="auto">
          <a:xfrm>
            <a:off x="0" y="2643182"/>
            <a:ext cx="2286016" cy="200026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" descr="C:\Documents and Settings\Maxim\Рабочий стол\ВМС\материал\карт 2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43125" cy="257175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0" descr="C:\Documents and Settings\Maxim\Рабочий стол\ВМС\материал\карт 2\med_14.jpg"/>
          <p:cNvPicPr>
            <a:picLocks noChangeAspect="1" noChangeArrowheads="1"/>
          </p:cNvPicPr>
          <p:nvPr/>
        </p:nvPicPr>
        <p:blipFill>
          <a:blip r:embed="rId5" cstate="print"/>
          <a:srcRect l="11940" r="1492"/>
          <a:stretch>
            <a:fillRect/>
          </a:stretch>
        </p:blipFill>
        <p:spPr bwMode="auto">
          <a:xfrm>
            <a:off x="2500298" y="0"/>
            <a:ext cx="4143404" cy="269875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4" descr="C:\Documents and Settings\Maxim\Рабочий стол\ВМС\материал\карт 2\imag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357430"/>
            <a:ext cx="2552700" cy="17907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6" descr="C:\Documents and Settings\Maxim\Рабочий стол\ВМС\материал\карт 2\polimiani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4143380"/>
            <a:ext cx="3381375" cy="25368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8" descr="C:\Documents and Settings\Maxim\Рабочий стол\ВМС\материал\карт 2\setka_kapron_nitka_30575534_3_F.jpg"/>
          <p:cNvPicPr>
            <a:picLocks noChangeAspect="1" noChangeArrowheads="1"/>
          </p:cNvPicPr>
          <p:nvPr/>
        </p:nvPicPr>
        <p:blipFill>
          <a:blip r:embed="rId8" cstate="print"/>
          <a:srcRect b="12903"/>
          <a:stretch>
            <a:fillRect/>
          </a:stretch>
        </p:blipFill>
        <p:spPr bwMode="auto">
          <a:xfrm>
            <a:off x="6929438" y="0"/>
            <a:ext cx="2214562" cy="257174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1" descr="C:\Documents and Settings\Maxim\Рабочий стол\ВМС\материал\карт 2\kap2(1).jpg"/>
          <p:cNvPicPr>
            <a:picLocks noChangeAspect="1" noChangeArrowheads="1"/>
          </p:cNvPicPr>
          <p:nvPr/>
        </p:nvPicPr>
        <p:blipFill>
          <a:blip r:embed="rId9" cstate="print"/>
          <a:srcRect b="15094"/>
          <a:stretch>
            <a:fillRect/>
          </a:stretch>
        </p:blipFill>
        <p:spPr bwMode="auto">
          <a:xfrm>
            <a:off x="6858000" y="2714620"/>
            <a:ext cx="2286000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Documents and Settings\Maxim\Рабочий стол\ВМС\карт\13g_Grey_Foam_Nitrile_Coated_Grey_Nylon_Gloves.jpg"/>
          <p:cNvPicPr>
            <a:picLocks noChangeAspect="1" noChangeArrowheads="1"/>
          </p:cNvPicPr>
          <p:nvPr/>
        </p:nvPicPr>
        <p:blipFill>
          <a:blip r:embed="rId10" cstate="print"/>
          <a:srcRect t="6452" b="6451"/>
          <a:stretch>
            <a:fillRect/>
          </a:stretch>
        </p:blipFill>
        <p:spPr bwMode="auto">
          <a:xfrm>
            <a:off x="142844" y="4786322"/>
            <a:ext cx="2214563" cy="192882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Documents and Settings\Maxim\Рабочий стол\ВМС\материал\карт 2\images (4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0826" y="4643446"/>
            <a:ext cx="2122487" cy="150018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C:\Documents and Settings\Maxim\Рабочий стол\ВМС\материал\карт 2\kongerd356150_430405.jpg"/>
          <p:cNvPicPr>
            <a:picLocks noChangeAspect="1" noChangeArrowheads="1"/>
          </p:cNvPicPr>
          <p:nvPr/>
        </p:nvPicPr>
        <p:blipFill>
          <a:blip r:embed="rId13" cstate="print"/>
          <a:srcRect l="15790" r="15789"/>
          <a:stretch>
            <a:fillRect/>
          </a:stretch>
        </p:blipFill>
        <p:spPr bwMode="auto">
          <a:xfrm>
            <a:off x="4929190" y="2643182"/>
            <a:ext cx="1857388" cy="15970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SocialTwist Tell-a-Frien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355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54276" name="Picture 4" descr="C:\Documents and Settings\Maxim\Рабочий стол\ВМС\карт\120px-Pile_of_pantyho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0913" y="5429250"/>
            <a:ext cx="18430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6" descr="C:\Documents and Settings\Maxim\Рабочий стол\ВМС\карт\250px-Karachi_-_Pakistan-mark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8463" y="5429250"/>
            <a:ext cx="1879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7" descr="C:\Documents and Settings\Maxim\Рабочий стол\ВМС\карт\260px-Stoffballen1_f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3" y="3571875"/>
            <a:ext cx="24447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8" descr="C:\Documents and Settings\Maxim\Рабочий стол\ВМС\карт\260px-Stoffballen2_fc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38" y="3571875"/>
            <a:ext cx="2452687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9" descr="C:\Documents and Settings\Maxim\Рабочий стол\ВМС\карт\19227284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0" y="5435600"/>
            <a:ext cx="259397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3" descr="C:\Documents and Settings\Maxim\Рабочий стол\ВМС\карт\220px-Plastic-_and_Nylonzipp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643313"/>
            <a:ext cx="178593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2" descr="C:\Documents and Settings\Maxim\Рабочий стол\ВМС\карт\250px-Plastic_household_item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9088" y="3643313"/>
            <a:ext cx="247491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5" descr="C:\Documents and Settings\Maxim\Рабочий стол\ВМС\карт\220px-Alpine_Coil_Kno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518150"/>
            <a:ext cx="1785938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6" descr="C:\Documents and Settings\Maxim\Рабочий стол\ВМС\карт\220px-MA-1_Jacket_in_petro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57313" y="5405438"/>
            <a:ext cx="1936750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G:\КОНФЕРЕНЦИЯ\carbo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35496" y="44624"/>
            <a:ext cx="2931262" cy="3214710"/>
          </a:xfrm>
          <a:prstGeom prst="rect">
            <a:avLst/>
          </a:prstGeom>
        </p:spPr>
      </p:pic>
      <p:pic>
        <p:nvPicPr>
          <p:cNvPr id="14" name="Picture 3" descr="G:\КОНФЕРЕНЦИЯ\Polyacrylonitrile_Shaw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238882" y="214290"/>
            <a:ext cx="2905118" cy="329482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23728" y="2494691"/>
            <a:ext cx="500066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Изделия из полиакрилонитрила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 advTm="6000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SocialTwist Tell-a-Frien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355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55299" name="Прямоугольник 2"/>
          <p:cNvSpPr>
            <a:spLocks noChangeArrowheads="1"/>
          </p:cNvSpPr>
          <p:nvPr/>
        </p:nvSpPr>
        <p:spPr bwMode="auto">
          <a:xfrm>
            <a:off x="3428992" y="142852"/>
            <a:ext cx="23903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Нейлон</a:t>
            </a:r>
          </a:p>
        </p:txBody>
      </p:sp>
      <p:pic>
        <p:nvPicPr>
          <p:cNvPr id="55300" name="Picture 2" descr="C:\Documents and Settings\Maxim\Рабочий стол\ВМС\карт\13g_Grey_Nylon_Lining_Glo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4429125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 descr="C:\Documents and Settings\Maxim\Рабочий стол\ВМС\карт\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63" y="4643438"/>
            <a:ext cx="27289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4" descr="C:\Documents and Settings\Maxim\Рабочий стол\ВМС\карт\13g_Grey_Foam_Nitrile_Coated_Grey_Nylon_Glov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43438"/>
            <a:ext cx="2214563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5" descr="C:\Documents and Settings\Maxim\Рабочий стол\ВМС\карт\605-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25" y="4429125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6" descr="C:\Documents and Settings\Maxim\Рабочий стол\ВМС\карт\6632_standart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813" y="0"/>
            <a:ext cx="95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7" descr="C:\Documents and Settings\Maxim\Рабочий стол\ВМС\карт\7426_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25" y="2571750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8" descr="C:\Documents and Settings\Maxim\Рабочий стол\ВМС\карт\9550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643188"/>
            <a:ext cx="2024063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9" descr="C:\Documents and Settings\Maxim\Рабочий стол\ВМС\карт\8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0250" y="2643188"/>
            <a:ext cx="2071688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Picture 10" descr="C:\Documents and Settings\Maxim\Рабочий стол\ВМС\карт\14701.24_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71938" y="264318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11" descr="C:\Documents and Settings\Maxim\Рабочий стол\ВМС\карт\65343_v01_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000125"/>
            <a:ext cx="1785938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0" name="Picture 12" descr="C:\Documents and Settings\Maxim\Рабочий стол\ВМС\карт\20669e5c900a986d7e9e4442c1c06c2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72250" y="0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1" name="Picture 13" descr="C:\Documents and Settings\Maxim\Рабочий стол\ВМС\карт\3813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94786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2" name="Picture 14" descr="C:\Documents and Settings\Maxim\Рабочий стол\ВМС\карт\018000298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85938" y="857250"/>
            <a:ext cx="178593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3" name="Picture 15" descr="C:\Documents and Settings\Maxim\Рабочий стол\ВМС\карт\65183588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72188" y="2571750"/>
            <a:ext cx="123825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4" name="Picture 16" descr="C:\Documents and Settings\Maxim\Рабочий стол\ВМС\карт\BT0318__md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71875" y="928688"/>
            <a:ext cx="2286000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1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 advTm="6000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SocialTwist Tell-a-Frien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355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59395" name="Picture 2" descr="C:\Documents and Settings\Maxim\Рабочий стол\ВМС\материал\карт 2\Чулки-капрон.jpg"/>
          <p:cNvPicPr>
            <a:picLocks noChangeAspect="1" noChangeArrowheads="1"/>
          </p:cNvPicPr>
          <p:nvPr/>
        </p:nvPicPr>
        <p:blipFill rotWithShape="1">
          <a:blip r:embed="rId3" cstate="print"/>
          <a:srcRect t="3409" b="9440"/>
          <a:stretch/>
        </p:blipFill>
        <p:spPr bwMode="auto">
          <a:xfrm>
            <a:off x="5334000" y="185738"/>
            <a:ext cx="38100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C:\Documents and Settings\Maxim\Рабочий стол\ВМС\материал\карт 2\zaschita-rolikovaya-kapron-eva10mm-legkiy-udaroprochnyy-plastik-rr-l-pro337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27263"/>
            <a:ext cx="278606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C:\Documents and Settings\Maxim\Рабочий стол\ВМС\материал\карт 2\shtu017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96716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8" descr="C:\Documents and Settings\Maxim\Рабочий стол\ВМС\материал\карт 2\756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63" y="0"/>
            <a:ext cx="14287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3" descr="C:\Documents and Settings\Maxim\Рабочий стол\ВМС\материал\карт 2\втулка стабилизатора EVO капрон внутр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43375"/>
            <a:ext cx="32924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7" descr="C:\Documents and Settings\Maxim\Рабочий стол\ВМС\материал\карт 2\101701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88" y="4735513"/>
            <a:ext cx="211455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6" descr="C:\Documents and Settings\Maxim\Рабочий стол\ВМС\материал\карт 2\gruzoviye_shiny_markirovka_micheli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63" y="2643188"/>
            <a:ext cx="2571750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9" descr="C:\Documents and Settings\Maxim\Рабочий стол\ВМС\материал\карт 2\4568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6" y="5411788"/>
            <a:ext cx="192881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 advTm="6000"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28596" y="44624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496" y="1052736"/>
            <a:ext cx="8969434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0" indent="-3587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Составной частью всех органических веществ является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углерод </a:t>
            </a: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азот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сера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фтор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Число органических соединений исчисляется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…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миллионами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десятками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сотнями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тысячами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Число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неорганических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соединений исчисляется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миллионами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десятками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сотнями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тысячами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8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69349"/>
            <a:ext cx="8712968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88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4. Большинство … веществ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горючи</a:t>
            </a:r>
            <a:r>
              <a:rPr lang="ru-RU" sz="2800" b="1" i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(горят на воздухе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органических           б) неорганических</a:t>
            </a:r>
          </a:p>
          <a:p>
            <a:pPr marL="271463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В молекулах органических соединений валентность углерода часто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… его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степени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окисления.</a:t>
            </a:r>
          </a:p>
          <a:p>
            <a:pPr marL="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равна                     б)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равна</a:t>
            </a:r>
          </a:p>
          <a:p>
            <a:pPr marL="271463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В органических соединениях у углерода всегда … связи</a:t>
            </a:r>
          </a:p>
          <a:p>
            <a:pPr marL="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 2              б)  3               в) 4               г) 6</a:t>
            </a:r>
          </a:p>
          <a:p>
            <a:pPr marL="271463" lvl="0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положения теории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органической химии разработаны </a:t>
            </a:r>
          </a:p>
          <a:p>
            <a:pPr marL="271463" lvl="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М.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Бутлеровым       б) Д. И. Менделеевым</a:t>
            </a:r>
          </a:p>
          <a:p>
            <a:pPr marL="271463" lvl="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М. В. Ломоносовым    г) Ж. Л. Гей-Люссаком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228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3730" y="356921"/>
            <a:ext cx="900477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этан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9) 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3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10) СН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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СН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11)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=СН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12) </a:t>
            </a:r>
            <a:r>
              <a:rPr lang="en-US" sz="2800" b="1" dirty="0"/>
              <a:t>C</a:t>
            </a:r>
            <a:r>
              <a:rPr lang="ru-RU" sz="2800" b="1" baseline="-25000" dirty="0"/>
              <a:t>7</a:t>
            </a:r>
            <a:r>
              <a:rPr lang="en-US" sz="2800" b="1" dirty="0"/>
              <a:t>H</a:t>
            </a:r>
            <a:r>
              <a:rPr lang="ru-RU" sz="2800" b="1" baseline="-25000" dirty="0" smtClean="0"/>
              <a:t>16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/>
              <a:t>гептан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пентан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13) </a:t>
            </a:r>
            <a:r>
              <a:rPr lang="en-US" sz="2800" b="1" dirty="0"/>
              <a:t>C</a:t>
            </a:r>
            <a:r>
              <a:rPr lang="ru-RU" sz="2800" b="1" baseline="-25000" dirty="0"/>
              <a:t>5</a:t>
            </a:r>
            <a:r>
              <a:rPr lang="en-US" sz="2800" b="1" dirty="0"/>
              <a:t>H</a:t>
            </a:r>
            <a:r>
              <a:rPr lang="ru-RU" sz="2800" b="1" baseline="-25000" dirty="0" smtClean="0"/>
              <a:t>12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14) </a:t>
            </a:r>
            <a:r>
              <a:rPr lang="en-US" sz="2800" b="1" dirty="0" smtClean="0"/>
              <a:t>C</a:t>
            </a:r>
            <a:r>
              <a:rPr lang="ru-RU" sz="2800" b="1" baseline="-25000" dirty="0" smtClean="0"/>
              <a:t>6</a:t>
            </a:r>
            <a:r>
              <a:rPr lang="en-US" sz="2800" b="1" dirty="0" smtClean="0"/>
              <a:t>H</a:t>
            </a:r>
            <a:r>
              <a:rPr lang="ru-RU" sz="2800" b="1" baseline="-25000" dirty="0" smtClean="0"/>
              <a:t>14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15) </a:t>
            </a:r>
            <a:r>
              <a:rPr lang="en-US" sz="2800" b="1" dirty="0" smtClean="0"/>
              <a:t>C</a:t>
            </a:r>
            <a:r>
              <a:rPr lang="ru-RU" sz="2800" b="1" baseline="-25000" dirty="0" smtClean="0"/>
              <a:t>3</a:t>
            </a:r>
            <a:r>
              <a:rPr lang="en-US" sz="2800" b="1" dirty="0" smtClean="0"/>
              <a:t>H</a:t>
            </a:r>
            <a:r>
              <a:rPr lang="ru-RU" sz="2800" b="1" baseline="-25000" dirty="0" smtClean="0"/>
              <a:t>8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2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221159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496" y="980728"/>
            <a:ext cx="8969434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Составной частью всех органических веществ является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углерод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азот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сера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фтор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Число органических соединений исчисляется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…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миллионами</a:t>
            </a:r>
            <a:endParaRPr lang="ru-RU" sz="27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десятками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сотнями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г) тысячами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Число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неорганических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соединений исчисляется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миллионами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десятками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сотнями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42925"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г) тысячами</a:t>
            </a:r>
            <a:endParaRPr lang="ru-RU" sz="27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5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332656"/>
          <a:ext cx="8496944" cy="544982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88432"/>
                <a:gridCol w="4608512"/>
              </a:tblGrid>
              <a:tr h="41818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Неорганические вещества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Органические вещества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6364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latin typeface="Arial" pitchFamily="34" charset="0"/>
                          <a:cs typeface="Arial" pitchFamily="34" charset="0"/>
                        </a:rPr>
                        <a:t>Нет ни одного химического элемента</a:t>
                      </a: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, который входил бы в состав всех неорганических веществ.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latin typeface="Arial" pitchFamily="34" charset="0"/>
                          <a:cs typeface="Arial" pitchFamily="34" charset="0"/>
                        </a:rPr>
                        <a:t>Составной частью </a:t>
                      </a:r>
                      <a:r>
                        <a:rPr lang="ru-RU" sz="28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всех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органических</a:t>
                      </a: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 веществ является углерод.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509093">
                <a:tc>
                  <a:txBody>
                    <a:bodyPr/>
                    <a:lstStyle/>
                    <a:p>
                      <a:pPr indent="269875"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неорганических соединений исчисляется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тысячами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(около 500 тысяч).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органических соединений исчисляется миллионами (известно более 15 млн.).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886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69349"/>
            <a:ext cx="8712968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88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4. Большинство … веществ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горючи</a:t>
            </a:r>
            <a:r>
              <a:rPr lang="ru-RU" sz="2800" b="1" i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(горят на воздухе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</a:t>
            </a:r>
          </a:p>
          <a:p>
            <a:pPr marL="271463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органических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          б) неорганических</a:t>
            </a:r>
          </a:p>
          <a:p>
            <a:pPr marL="271463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В молекулах органических соединений валентность углерода часто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… его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степени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окисления.</a:t>
            </a:r>
          </a:p>
          <a:p>
            <a:pPr marL="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равна                    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б)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равна</a:t>
            </a:r>
          </a:p>
          <a:p>
            <a:pPr marL="271463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В органических соединениях у углерода всегда … связи</a:t>
            </a:r>
          </a:p>
          <a:p>
            <a:pPr marL="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 2              б)  3              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г) 6</a:t>
            </a:r>
          </a:p>
          <a:p>
            <a:pPr marL="271463" lvl="0" indent="-2714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положения теории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органической химии разработаны </a:t>
            </a:r>
          </a:p>
          <a:p>
            <a:pPr marL="271463" lvl="0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а) А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М.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Бутлеровым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б) Д. И. Менделеевым</a:t>
            </a:r>
          </a:p>
          <a:p>
            <a:pPr marL="271463" lvl="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М. В. Ломоносовым    г) Ж. Л. Гей-Люссаком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92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14290"/>
            <a:ext cx="87154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Как наука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органическая химия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сформировалась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сравнительно недавно. Впервые это понятие появляется в учебнике И. Берцелиуса в 1806 г.: «Та часть физиологии, которая описывает состав живых тел с протекающими в них химическими процессами, называется </a:t>
            </a:r>
            <a:r>
              <a:rPr lang="ru-RU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органической химией</a:t>
            </a:r>
            <a:r>
              <a:rPr lang="ru-RU" sz="30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http://player.myshared.ru/834772/data/images/img3.png"/>
          <p:cNvPicPr>
            <a:picLocks noChangeAspect="1" noChangeArrowheads="1"/>
          </p:cNvPicPr>
          <p:nvPr/>
        </p:nvPicPr>
        <p:blipFill>
          <a:blip r:embed="rId4" cstate="print"/>
          <a:srcRect l="16666" t="6626" r="16666" b="3012"/>
          <a:stretch>
            <a:fillRect/>
          </a:stretch>
        </p:blipFill>
        <p:spPr bwMode="auto">
          <a:xfrm>
            <a:off x="5214942" y="3429000"/>
            <a:ext cx="1714512" cy="3214710"/>
          </a:xfrm>
          <a:prstGeom prst="round2Diag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4714884"/>
            <a:ext cx="4857752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Йенс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Якоб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Берцелиус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шведский химик, почетный иностранный академик Петербургской академии наук.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3730" y="356921"/>
            <a:ext cx="900477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8) 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=СН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 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этан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9) 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–СН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3 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solidFill>
                <a:srgbClr val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 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10) СН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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СН 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11)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СН</a:t>
            </a:r>
            <a:r>
              <a:rPr lang="ru-RU" sz="2800" b="1" baseline="-250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=СН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 этан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u="sng" dirty="0" smtClean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12) </a:t>
            </a:r>
            <a:r>
              <a:rPr lang="en-US" sz="2800" b="1" dirty="0"/>
              <a:t>C</a:t>
            </a:r>
            <a:r>
              <a:rPr lang="ru-RU" sz="2800" b="1" baseline="-25000" dirty="0"/>
              <a:t>7</a:t>
            </a:r>
            <a:r>
              <a:rPr lang="en-US" sz="2800" b="1" dirty="0"/>
              <a:t>H</a:t>
            </a:r>
            <a:r>
              <a:rPr lang="ru-RU" sz="2800" b="1" baseline="-25000" dirty="0" smtClean="0"/>
              <a:t>16 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smtClean="0">
                <a:solidFill>
                  <a:srgbClr val="C00000"/>
                </a:solidFill>
              </a:rPr>
              <a:t>гептан</a:t>
            </a:r>
            <a:r>
              <a:rPr lang="ru-RU" sz="2800" b="1" dirty="0" smtClean="0">
                <a:solidFill>
                  <a:srgbClr val="C00000"/>
                </a:solidFill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пентан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13) </a:t>
            </a:r>
            <a:r>
              <a:rPr lang="en-US" sz="2800" b="1" dirty="0"/>
              <a:t>C</a:t>
            </a:r>
            <a:r>
              <a:rPr lang="ru-RU" sz="2800" b="1" baseline="-25000" dirty="0"/>
              <a:t>5</a:t>
            </a:r>
            <a:r>
              <a:rPr lang="en-US" sz="2800" b="1" dirty="0"/>
              <a:t>H</a:t>
            </a:r>
            <a:r>
              <a:rPr lang="ru-RU" sz="2800" b="1" baseline="-25000" dirty="0" smtClean="0"/>
              <a:t>12 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solidFill>
                <a:srgbClr val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пентан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14) </a:t>
            </a:r>
            <a:r>
              <a:rPr lang="en-US" sz="2800" b="1" dirty="0" smtClean="0"/>
              <a:t>C</a:t>
            </a:r>
            <a:r>
              <a:rPr lang="ru-RU" sz="2800" b="1" baseline="-25000" dirty="0" smtClean="0"/>
              <a:t>6</a:t>
            </a:r>
            <a:r>
              <a:rPr lang="en-US" sz="2800" b="1" dirty="0" smtClean="0"/>
              <a:t>H</a:t>
            </a:r>
            <a:r>
              <a:rPr lang="ru-RU" sz="2800" b="1" baseline="-25000" dirty="0" smtClean="0"/>
              <a:t>14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15) </a:t>
            </a:r>
            <a:r>
              <a:rPr lang="en-US" sz="2800" b="1" dirty="0" smtClean="0"/>
              <a:t>C</a:t>
            </a:r>
            <a:r>
              <a:rPr lang="ru-RU" sz="2800" b="1" baseline="-25000" dirty="0" smtClean="0"/>
              <a:t>3</a:t>
            </a:r>
            <a:r>
              <a:rPr lang="en-US" sz="2800" b="1" dirty="0" smtClean="0"/>
              <a:t>H</a:t>
            </a:r>
            <a:r>
              <a:rPr lang="ru-RU" sz="2800" b="1" baseline="-25000" dirty="0" smtClean="0"/>
              <a:t>8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/>
              <a:t>гептан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443858"/>
              </p:ext>
            </p:extLst>
          </p:nvPr>
        </p:nvGraphicFramePr>
        <p:xfrm>
          <a:off x="107504" y="1052736"/>
          <a:ext cx="8928999" cy="47818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86837"/>
                <a:gridCol w="1249467"/>
                <a:gridCol w="1872213"/>
                <a:gridCol w="1800201"/>
                <a:gridCol w="2520281"/>
              </a:tblGrid>
              <a:tr h="422899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Класс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Соединение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Окончание (суффикс)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Пример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781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Предельные</a:t>
                      </a:r>
                      <a:r>
                        <a:rPr lang="ru-RU" sz="2600" b="1" dirty="0" smtClean="0">
                          <a:effectLst/>
                        </a:rPr>
                        <a:t> 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effectLst/>
                        </a:rPr>
                        <a:t>Алк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r>
                        <a:rPr lang="ru-RU" sz="2600" b="1" dirty="0" err="1">
                          <a:effectLst/>
                        </a:rPr>
                        <a:t>ы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>
                          <a:effectLst/>
                        </a:rPr>
                        <a:t>R</a:t>
                      </a:r>
                      <a:r>
                        <a:rPr lang="ru-RU" sz="2500" b="1" dirty="0" smtClean="0">
                          <a:effectLst/>
                        </a:rPr>
                        <a:t>–СН</a:t>
                      </a:r>
                      <a:r>
                        <a:rPr lang="ru-RU" sz="2500" b="1" baseline="-25000" dirty="0" smtClean="0">
                          <a:effectLst/>
                        </a:rPr>
                        <a:t>2</a:t>
                      </a:r>
                      <a:r>
                        <a:rPr lang="ru-RU" sz="2500" b="1" dirty="0" smtClean="0">
                          <a:solidFill>
                            <a:srgbClr val="C00000"/>
                          </a:solidFill>
                          <a:effectLst/>
                        </a:rPr>
                        <a:t>–</a:t>
                      </a:r>
                      <a:r>
                        <a:rPr lang="ru-RU" sz="2500" b="1" dirty="0" smtClean="0">
                          <a:effectLst/>
                        </a:rPr>
                        <a:t>СН</a:t>
                      </a:r>
                      <a:r>
                        <a:rPr lang="ru-RU" sz="2500" b="1" baseline="-25000" dirty="0" smtClean="0">
                          <a:effectLst/>
                        </a:rPr>
                        <a:t>3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baseline="-25000" dirty="0">
                          <a:effectLst/>
                        </a:rPr>
                        <a:t>3 </a:t>
                      </a:r>
                      <a:r>
                        <a:rPr lang="ru-RU" sz="2600" b="1" dirty="0">
                          <a:effectLst/>
                        </a:rPr>
                        <a:t> эт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r>
                        <a:rPr lang="ru-RU" sz="2600" b="1" dirty="0">
                          <a:effectLst/>
                        </a:rPr>
                        <a:t>; 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baseline="-25000" dirty="0">
                          <a:effectLst/>
                        </a:rPr>
                        <a:t>3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>
                          <a:solidFill>
                            <a:schemeClr val="tx1"/>
                          </a:solidFill>
                          <a:effectLst/>
                        </a:rPr>
                        <a:t>проп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ан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effectLst/>
                        </a:rPr>
                        <a:t>Алк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r>
                        <a:rPr lang="ru-RU" sz="2600" b="1" dirty="0" err="1">
                          <a:effectLst/>
                        </a:rPr>
                        <a:t>ы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R</a:t>
                      </a:r>
                      <a:r>
                        <a:rPr lang="ru-RU" sz="2600" b="1" dirty="0">
                          <a:effectLst/>
                        </a:rPr>
                        <a:t>–СН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=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2</a:t>
                      </a:r>
                      <a:r>
                        <a:rPr lang="ru-RU" sz="2600" b="1" dirty="0">
                          <a:effectLst/>
                        </a:rPr>
                        <a:t>=СН</a:t>
                      </a:r>
                      <a:r>
                        <a:rPr lang="ru-RU" sz="2600" b="1" baseline="-25000" dirty="0">
                          <a:effectLst/>
                        </a:rPr>
                        <a:t>2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>
                          <a:effectLst/>
                        </a:rPr>
                        <a:t>эт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r>
                        <a:rPr lang="ru-RU" sz="2600" b="1" dirty="0">
                          <a:effectLst/>
                        </a:rPr>
                        <a:t>; 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–СН=СН</a:t>
                      </a:r>
                      <a:r>
                        <a:rPr lang="ru-RU" sz="2600" b="1" baseline="-25000" dirty="0">
                          <a:effectLst/>
                        </a:rPr>
                        <a:t>2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>
                          <a:effectLst/>
                        </a:rPr>
                        <a:t>проп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ен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715">
                <a:tc gridSpan="5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</a:rPr>
                        <a:t>Непредельные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34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effectLst/>
                        </a:rPr>
                        <a:t>Алк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r>
                        <a:rPr lang="ru-RU" sz="2600" b="1" dirty="0" err="1">
                          <a:effectLst/>
                        </a:rPr>
                        <a:t>ы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effectLst/>
                        </a:rPr>
                        <a:t>R</a:t>
                      </a:r>
                      <a:r>
                        <a:rPr lang="ru-RU" sz="2600" b="1" dirty="0" smtClean="0">
                          <a:effectLst/>
                        </a:rPr>
                        <a:t>–С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  <a:sym typeface="Symbol"/>
                        </a:rPr>
                        <a:t></a:t>
                      </a:r>
                      <a:r>
                        <a:rPr lang="ru-RU" sz="2600" b="1" dirty="0" smtClean="0">
                          <a:effectLst/>
                        </a:rPr>
                        <a:t>СН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dirty="0">
                          <a:effectLst/>
                          <a:sym typeface="Symbol"/>
                        </a:rPr>
                        <a:t>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 smtClean="0">
                          <a:effectLst/>
                        </a:rPr>
                        <a:t>эт</a:t>
                      </a:r>
                      <a:r>
                        <a:rPr lang="ru-RU" sz="2600" b="1" dirty="0" err="1" smtClean="0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r>
                        <a:rPr lang="ru-RU" sz="2600" b="1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2600" b="1" dirty="0" smtClean="0">
                          <a:effectLst/>
                        </a:rPr>
                        <a:t>(ацетилен); 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3</a:t>
                      </a:r>
                      <a:r>
                        <a:rPr lang="ru-RU" sz="2600" b="1" dirty="0">
                          <a:effectLst/>
                        </a:rPr>
                        <a:t>–С</a:t>
                      </a:r>
                      <a:r>
                        <a:rPr lang="ru-RU" sz="2600" b="1" dirty="0">
                          <a:effectLst/>
                          <a:sym typeface="Symbol"/>
                        </a:rPr>
                        <a:t></a:t>
                      </a:r>
                      <a:r>
                        <a:rPr lang="ru-RU" sz="2600" b="1" dirty="0">
                          <a:effectLst/>
                        </a:rPr>
                        <a:t>СН</a:t>
                      </a:r>
                      <a:r>
                        <a:rPr lang="ru-RU" sz="2600" b="1" baseline="-25000" dirty="0">
                          <a:effectLst/>
                        </a:rPr>
                        <a:t> </a:t>
                      </a:r>
                      <a:r>
                        <a:rPr lang="ru-RU" sz="2600" b="1" dirty="0">
                          <a:effectLst/>
                        </a:rPr>
                        <a:t> </a:t>
                      </a:r>
                      <a:r>
                        <a:rPr lang="ru-RU" sz="2600" b="1" dirty="0" err="1">
                          <a:effectLst/>
                        </a:rPr>
                        <a:t>проп</a:t>
                      </a:r>
                      <a:r>
                        <a:rPr lang="ru-RU" sz="2600" b="1" dirty="0" err="1">
                          <a:solidFill>
                            <a:srgbClr val="C00000"/>
                          </a:solidFill>
                          <a:effectLst/>
                        </a:rPr>
                        <a:t>ин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83789" t="17578" r="2734" b="69970"/>
          <a:stretch>
            <a:fillRect/>
          </a:stretch>
        </p:blipFill>
        <p:spPr bwMode="auto">
          <a:xfrm>
            <a:off x="1691680" y="2212844"/>
            <a:ext cx="1060873" cy="78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5050" t="64990" r="10351" b="27489"/>
          <a:stretch/>
        </p:blipFill>
        <p:spPr bwMode="auto">
          <a:xfrm>
            <a:off x="1599085" y="4861134"/>
            <a:ext cx="1212286" cy="58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8008" t="62989" r="28370" b="27489"/>
          <a:stretch/>
        </p:blipFill>
        <p:spPr bwMode="auto">
          <a:xfrm>
            <a:off x="1619672" y="3140968"/>
            <a:ext cx="1191698" cy="7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53200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406" y="71414"/>
            <a:ext cx="91149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893625"/>
              </p:ext>
            </p:extLst>
          </p:nvPr>
        </p:nvGraphicFramePr>
        <p:xfrm>
          <a:off x="142844" y="785794"/>
          <a:ext cx="8715436" cy="547759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/>
                <a:gridCol w="1638815"/>
                <a:gridCol w="2592217"/>
                <a:gridCol w="1443432"/>
                <a:gridCol w="1556964"/>
              </a:tblGrid>
              <a:tr h="15897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Формула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Название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Агрегатное состояние при нормальных условиях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Радикал </a:t>
                      </a:r>
                      <a:r>
                        <a:rPr lang="ru-RU" sz="2500" b="1" dirty="0"/>
                        <a:t>(</a:t>
                      </a:r>
                      <a:r>
                        <a:rPr lang="en-US" sz="2500" b="1" dirty="0"/>
                        <a:t>R</a:t>
                      </a:r>
                      <a:r>
                        <a:rPr lang="ru-RU" sz="2500" b="1" dirty="0"/>
                        <a:t>)</a:t>
                      </a:r>
                      <a:endParaRPr lang="ru-RU" sz="25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Название радикала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газы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CH</a:t>
                      </a:r>
                      <a:r>
                        <a:rPr lang="ru-RU" sz="2700" b="1" baseline="-25000"/>
                        <a:t>3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5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32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жидкости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34 </a:t>
                      </a:r>
                      <a:r>
                        <a:rPr lang="ru-RU" sz="2700" b="1" dirty="0"/>
                        <a:t>– …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твердые</a:t>
                      </a:r>
                      <a:endParaRPr lang="ru-RU" sz="2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6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14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8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18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19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10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дец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9351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7562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общеобразовательных учреждений/И.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176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978-5-91218-907-4.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3538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11(10) класса общеобразовательных учреждений.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Улубленный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уровень /И. И.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978-5-00007-543-2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3538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500042"/>
            <a:ext cx="885831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умник-разумник.рф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/%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D0%BE%D1%80%D0%B3%D0%B0%D0%BD%D0%B8%D1%87%D0%B5%D1%81%D0%BA%D0%B0%D1%8F-%D1%85%D0%B8%D0%BC%D0%B8%D1%8F.-%D0%BA%D0%BE%D0%BC%D0%BF%D0%BB%D0%B5%D0%BA%D1%82-%D1%82%D0%B0%D0%B1%D0%BB%D0%B8%D1%86/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himiknoginsk.ucoz.ru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yandex.ru/clck/jsredir?from=yandex.ru%3Bimages%2Fsearch%3Bimages%3B%3B&amp;text=&amp;etext=862.DY2-7nmqVj-XCwKVZIL3NwTF13XYMlhXgHHl-n3fImQr0uWzc9Vd98FNdYF_v62n.c329b19673e508cda7ab89d85b076ab2abce5871&amp;uuid=&amp;state=tid_Wvm4RM28ca_MiO4Ne9osTPtpHS9wicjEF5X7fRziVPIHCd9FyQ&amp;data=UlNrNmk5WktYejR0eWJFYk1Ldmtxai1aMFF1T0FVWi1US2hHYTlqcTViVzhDbERkM05uQTBEazd6SmRmbC1JNDZkdFFVdVNvNzMydmk1cGpVQlFiNGVNRzlFb3gxcXJMQVRVRzZldmFUM2ZkTHVXbnNSVEhoaG9ZWUFPVzlxN3FrQzNveUJwcTRuUQ&amp;b64e=2&amp;sign=96fffcf048cf4bbb3f861ac22b84aab6&amp;keyno=0&amp;l10n=ru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928670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720840"/>
            <a:ext cx="87849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Принципиальной разницы между неорганическими и органическими веществами нет (законы химии едины в отношении любых химических объектов), однако, последние обладают некоторыми особенностями, из-за которых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органическую химию 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выделили в отдельную область химической науки.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25627"/>
            <a:ext cx="8604051" cy="114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Особенности органических веществ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332656"/>
          <a:ext cx="8496944" cy="544982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88432"/>
                <a:gridCol w="4608512"/>
              </a:tblGrid>
              <a:tr h="41818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Неорганические вещества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latin typeface="Arial" pitchFamily="34" charset="0"/>
                          <a:cs typeface="Arial" pitchFamily="34" charset="0"/>
                        </a:rPr>
                        <a:t>Органические вещества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836364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latin typeface="Arial" pitchFamily="34" charset="0"/>
                          <a:cs typeface="Arial" pitchFamily="34" charset="0"/>
                        </a:rPr>
                        <a:t>Нет ни одного химического элемента</a:t>
                      </a: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, который входил бы в состав всех неорганических веществ.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sng" dirty="0">
                          <a:latin typeface="Arial" pitchFamily="34" charset="0"/>
                          <a:cs typeface="Arial" pitchFamily="34" charset="0"/>
                        </a:rPr>
                        <a:t>Составной частью </a:t>
                      </a:r>
                      <a:r>
                        <a:rPr lang="ru-RU" sz="28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всех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органических</a:t>
                      </a: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 веществ является углерод.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509093">
                <a:tc>
                  <a:txBody>
                    <a:bodyPr/>
                    <a:lstStyle/>
                    <a:p>
                      <a:pPr indent="269875"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неорганических соединений исчисляется </a:t>
                      </a:r>
                      <a:r>
                        <a:rPr lang="ru-RU" sz="2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тысячами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(около 500 тысяч).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органических соединений исчисляется миллионами (известно более 15 млн.).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5736199</TotalTime>
  <Words>4098</Words>
  <Application>Microsoft Office PowerPoint</Application>
  <PresentationFormat>Экран (4:3)</PresentationFormat>
  <Paragraphs>621</Paragraphs>
  <Slides>76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8" baseType="lpstr">
      <vt:lpstr>Трек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3120</cp:revision>
  <dcterms:created xsi:type="dcterms:W3CDTF">2009-11-04T17:47:55Z</dcterms:created>
  <dcterms:modified xsi:type="dcterms:W3CDTF">2021-04-05T19:01:44Z</dcterms:modified>
</cp:coreProperties>
</file>