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7"/>
  </p:notesMasterIdLst>
  <p:sldIdLst>
    <p:sldId id="258" r:id="rId3"/>
    <p:sldId id="277" r:id="rId4"/>
    <p:sldId id="278" r:id="rId5"/>
    <p:sldId id="279" r:id="rId6"/>
    <p:sldId id="280" r:id="rId7"/>
    <p:sldId id="281" r:id="rId8"/>
    <p:sldId id="282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4" y="-12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E8DB6-C64C-435E-96DD-D69DFDF2AF56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3B5A8-250D-47C6-A59C-7919237BE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E6F0-9891-427C-89E0-3B0FC4241133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6DC2B5-109F-41AE-9E08-CD94E4B0052A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5E8A9-1AEE-47CE-ACF9-6DD6442397C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197A4E-222C-4E34-90D2-76BC084F7B4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197A4E-222C-4E34-90D2-76BC084F7B4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197A4E-222C-4E34-90D2-76BC084F7B4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7A4E-222C-4E34-90D2-76BC084F7B4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7A4E-222C-4E34-90D2-76BC084F7B4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7A4E-222C-4E34-90D2-76BC084F7B4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7A4E-222C-4E34-90D2-76BC084F7B4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7A4E-222C-4E34-90D2-76BC084F7B4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7A4E-222C-4E34-90D2-76BC084F7B4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7A4E-222C-4E34-90D2-76BC084F7B4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7A4E-222C-4E34-90D2-76BC084F7B4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197A4E-222C-4E34-90D2-76BC084F7B4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7A4E-222C-4E34-90D2-76BC084F7B4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7A4E-222C-4E34-90D2-76BC084F7B4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7A4E-222C-4E34-90D2-76BC084F7B4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197A4E-222C-4E34-90D2-76BC084F7B4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197A4E-222C-4E34-90D2-76BC084F7B4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197A4E-222C-4E34-90D2-76BC084F7B4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197A4E-222C-4E34-90D2-76BC084F7B4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197A4E-222C-4E34-90D2-76BC084F7B4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197A4E-222C-4E34-90D2-76BC084F7B4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A197A4E-222C-4E34-90D2-76BC084F7B4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A197A4E-222C-4E34-90D2-76BC084F7B4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97A4E-222C-4E34-90D2-76BC084F7B4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jpe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Users\Алена\Desktop\01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303645" y="2285992"/>
            <a:ext cx="2342308" cy="163121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00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2976" y="0"/>
            <a:ext cx="698062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cap="all" dirty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 </a:t>
            </a:r>
            <a:r>
              <a:rPr lang="ru-RU" sz="5400" b="1" cap="all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ЗДОРОВЫЙ  ОБРАЗ</a:t>
            </a:r>
            <a:endParaRPr lang="ru-RU" sz="5400" b="1" cap="all" dirty="0">
              <a:ln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85453" y="5288340"/>
            <a:ext cx="4185761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cap="all" dirty="0">
                <a:ln/>
                <a:solidFill>
                  <a:srgbClr val="077F1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Алена\Desktop\000343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80138" y="4214813"/>
            <a:ext cx="296386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pPr eaLnBrk="1" hangingPunct="1"/>
            <a:r>
              <a:rPr lang="ru-RU" smtClean="0"/>
              <a:t>  </a:t>
            </a: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295400"/>
            <a:ext cx="8534400" cy="2705100"/>
          </a:xfrm>
        </p:spPr>
        <p:txBody>
          <a:bodyPr>
            <a:normAutofit/>
          </a:bodyPr>
          <a:lstStyle/>
          <a:p>
            <a:pPr marL="363538" indent="-363538" algn="l" eaLnBrk="1" hangingPunct="1">
              <a:lnSpc>
                <a:spcPct val="120000"/>
              </a:lnSpc>
              <a:buClr>
                <a:srgbClr val="FF0000"/>
              </a:buClr>
              <a:buSzPct val="135000"/>
              <a:buFont typeface="Wingdings" pitchFamily="2" charset="2"/>
              <a:buChar char="G"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Из каждых </a:t>
            </a:r>
            <a:r>
              <a:rPr lang="ru-RU" sz="2800" dirty="0" smtClean="0">
                <a:solidFill>
                  <a:srgbClr val="FF0000"/>
                </a:solidFill>
              </a:rPr>
              <a:t>100 человек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, умерших от рака, </a:t>
            </a:r>
            <a:r>
              <a:rPr lang="ru-RU" sz="2800" dirty="0" smtClean="0">
                <a:solidFill>
                  <a:srgbClr val="FF0000"/>
                </a:solidFill>
              </a:rPr>
              <a:t>90 курили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363538" indent="-363538" algn="l" eaLnBrk="1" hangingPunct="1">
              <a:lnSpc>
                <a:spcPct val="120000"/>
              </a:lnSpc>
              <a:buClr>
                <a:srgbClr val="FF0000"/>
              </a:buClr>
              <a:buSzPct val="135000"/>
              <a:buFont typeface="Wingdings" pitchFamily="2" charset="2"/>
              <a:buChar char="G"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Из каждых </a:t>
            </a:r>
            <a:r>
              <a:rPr lang="ru-RU" sz="2800" dirty="0" smtClean="0">
                <a:solidFill>
                  <a:srgbClr val="FF0000"/>
                </a:solidFill>
              </a:rPr>
              <a:t>100 человек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, умерших от хронических заболеваний лёгких, </a:t>
            </a:r>
            <a:r>
              <a:rPr lang="ru-RU" sz="2800" dirty="0" smtClean="0">
                <a:solidFill>
                  <a:srgbClr val="FF0000"/>
                </a:solidFill>
              </a:rPr>
              <a:t>75 курили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363538" indent="-363538" algn="l" eaLnBrk="1" hangingPunct="1">
              <a:lnSpc>
                <a:spcPct val="120000"/>
              </a:lnSpc>
              <a:buClr>
                <a:srgbClr val="FF0000"/>
              </a:buClr>
              <a:buSzPct val="135000"/>
              <a:buFont typeface="Wingdings" pitchFamily="2" charset="2"/>
              <a:buChar char="G"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Из каждых </a:t>
            </a:r>
            <a:r>
              <a:rPr lang="ru-RU" sz="2800" dirty="0" smtClean="0">
                <a:solidFill>
                  <a:srgbClr val="FF0000"/>
                </a:solidFill>
              </a:rPr>
              <a:t>100 человек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, умерших от ишемической болезни сердца, </a:t>
            </a:r>
            <a:r>
              <a:rPr lang="ru-RU" sz="2800" dirty="0" smtClean="0">
                <a:solidFill>
                  <a:srgbClr val="FF0000"/>
                </a:solidFill>
              </a:rPr>
              <a:t>25 курили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363538" indent="-363538" algn="l" eaLnBrk="1" hangingPunct="1">
              <a:lnSpc>
                <a:spcPct val="120000"/>
              </a:lnSpc>
              <a:buClr>
                <a:srgbClr val="FF0000"/>
              </a:buClr>
              <a:buSzPct val="135000"/>
              <a:buFont typeface="Wingdings" pitchFamily="2" charset="2"/>
              <a:buChar char="G"/>
              <a:defRPr/>
            </a:pPr>
            <a:endParaRPr lang="ru-RU" sz="2400" dirty="0" smtClean="0"/>
          </a:p>
        </p:txBody>
      </p:sp>
      <p:sp>
        <p:nvSpPr>
          <p:cNvPr id="20484" name="WordArt 1028"/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4953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83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noFill/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Факты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75" y="4000500"/>
            <a:ext cx="8143875" cy="28686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3538" indent="-363538">
              <a:lnSpc>
                <a:spcPct val="110000"/>
              </a:lnSpc>
              <a:buClr>
                <a:srgbClr val="FF0000"/>
              </a:buClr>
              <a:buSzPct val="135000"/>
              <a:buFont typeface="Wingdings 2" pitchFamily="18" charset="2"/>
              <a:buChar char="J"/>
              <a:defRPr/>
            </a:pPr>
            <a:r>
              <a:rPr lang="ru-RU" sz="2400" dirty="0">
                <a:latin typeface="+mn-lt"/>
              </a:rPr>
              <a:t>Если человек </a:t>
            </a:r>
            <a:r>
              <a:rPr lang="ru-RU" sz="2800" dirty="0">
                <a:solidFill>
                  <a:srgbClr val="FF0000"/>
                </a:solidFill>
                <a:latin typeface="+mn-lt"/>
              </a:rPr>
              <a:t>начал курить в 15 лет</a:t>
            </a:r>
            <a:r>
              <a:rPr lang="ru-RU" sz="2400" dirty="0">
                <a:latin typeface="+mn-lt"/>
              </a:rPr>
              <a:t>,       продолжительность его жизни </a:t>
            </a:r>
            <a:r>
              <a:rPr lang="ru-RU" sz="2800" dirty="0">
                <a:solidFill>
                  <a:srgbClr val="FF0000"/>
                </a:solidFill>
                <a:latin typeface="+mn-lt"/>
              </a:rPr>
              <a:t>уменьшается                более чем на 8 лет.</a:t>
            </a:r>
          </a:p>
          <a:p>
            <a:pPr marL="363538" indent="-363538">
              <a:lnSpc>
                <a:spcPct val="110000"/>
              </a:lnSpc>
              <a:buClr>
                <a:srgbClr val="FF0000"/>
              </a:buClr>
              <a:buSzPct val="135000"/>
              <a:buFont typeface="Wingdings 2" pitchFamily="18" charset="2"/>
              <a:buChar char="J"/>
              <a:defRPr/>
            </a:pPr>
            <a:r>
              <a:rPr lang="ru-RU" sz="2400" dirty="0">
                <a:latin typeface="+mn-lt"/>
              </a:rPr>
              <a:t>Начавшие курить </a:t>
            </a:r>
            <a:r>
              <a:rPr lang="ru-RU" sz="2800" dirty="0">
                <a:solidFill>
                  <a:srgbClr val="FF0000"/>
                </a:solidFill>
                <a:latin typeface="+mn-lt"/>
              </a:rPr>
              <a:t>до 15 лет</a:t>
            </a:r>
            <a:r>
              <a:rPr lang="ru-RU" sz="2400" dirty="0">
                <a:latin typeface="+mn-lt"/>
              </a:rPr>
              <a:t>, в 5 раз </a:t>
            </a:r>
            <a:r>
              <a:rPr lang="ru-RU" sz="2400" dirty="0">
                <a:solidFill>
                  <a:srgbClr val="FF0000"/>
                </a:solidFill>
                <a:latin typeface="+mn-lt"/>
              </a:rPr>
              <a:t>чаще                  умирают от рака</a:t>
            </a:r>
            <a:r>
              <a:rPr lang="ru-RU" sz="2400" dirty="0">
                <a:latin typeface="+mn-lt"/>
              </a:rPr>
              <a:t>, чем те, кто начал курить                     </a:t>
            </a:r>
            <a:r>
              <a:rPr lang="ru-RU" sz="2800" dirty="0">
                <a:solidFill>
                  <a:srgbClr val="FF0000"/>
                </a:solidFill>
                <a:latin typeface="+mn-lt"/>
              </a:rPr>
              <a:t>после 25 лет</a:t>
            </a:r>
            <a:r>
              <a:rPr lang="ru-RU" sz="2400" dirty="0">
                <a:latin typeface="+mn-lt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56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25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75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 advAuto="500"/>
      <p:bldP spid="204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ена\Desktop\000194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16513" y="2786063"/>
            <a:ext cx="4027487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3" y="214313"/>
            <a:ext cx="8501062" cy="66595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3538" indent="-363538">
              <a:lnSpc>
                <a:spcPct val="110000"/>
              </a:lnSpc>
              <a:buClr>
                <a:srgbClr val="FF0000"/>
              </a:buClr>
              <a:buSzPct val="135000"/>
              <a:buFont typeface="Wingdings 2" pitchFamily="18" charset="2"/>
              <a:buChar char="J"/>
              <a:defRPr/>
            </a:pPr>
            <a:r>
              <a:rPr lang="ru-RU" sz="4400" dirty="0">
                <a:solidFill>
                  <a:srgbClr val="FFFF00"/>
                </a:solidFill>
              </a:rPr>
              <a:t>Уровень смертности </a:t>
            </a:r>
            <a:r>
              <a:rPr lang="ru-RU" sz="3600" dirty="0">
                <a:solidFill>
                  <a:schemeClr val="bg1">
                    <a:lumMod val="75000"/>
                  </a:schemeClr>
                </a:solidFill>
              </a:rPr>
              <a:t>детей при родах у курящих матерей в среднем </a:t>
            </a:r>
            <a:r>
              <a:rPr lang="ru-RU" sz="4400" dirty="0">
                <a:solidFill>
                  <a:srgbClr val="FFFF00"/>
                </a:solidFill>
              </a:rPr>
              <a:t>выше на 30%</a:t>
            </a:r>
            <a:r>
              <a:rPr lang="ru-RU" sz="4400" dirty="0">
                <a:solidFill>
                  <a:schemeClr val="bg1">
                    <a:lumMod val="75000"/>
                  </a:schemeClr>
                </a:solidFill>
              </a:rPr>
              <a:t>,</a:t>
            </a:r>
            <a:r>
              <a:rPr lang="ru-RU" sz="3600" dirty="0">
                <a:solidFill>
                  <a:schemeClr val="bg1">
                    <a:lumMod val="75000"/>
                  </a:schemeClr>
                </a:solidFill>
              </a:rPr>
              <a:t>чем у не курящих.</a:t>
            </a:r>
          </a:p>
          <a:p>
            <a:pPr marL="363538" indent="-363538">
              <a:lnSpc>
                <a:spcPct val="110000"/>
              </a:lnSpc>
              <a:buClr>
                <a:srgbClr val="FF0000"/>
              </a:buClr>
              <a:buSzPct val="135000"/>
              <a:buFont typeface="Wingdings 2" pitchFamily="18" charset="2"/>
              <a:buChar char="J"/>
              <a:defRPr/>
            </a:pPr>
            <a:r>
              <a:rPr lang="ru-RU" sz="4400" dirty="0">
                <a:solidFill>
                  <a:srgbClr val="00B0F0"/>
                </a:solidFill>
              </a:rPr>
              <a:t>Курение</a:t>
            </a:r>
            <a:r>
              <a:rPr lang="ru-RU" sz="3600" dirty="0">
                <a:solidFill>
                  <a:schemeClr val="bg1">
                    <a:lumMod val="75000"/>
                  </a:schemeClr>
                </a:solidFill>
              </a:rPr>
              <a:t> во время беременности           </a:t>
            </a:r>
            <a:r>
              <a:rPr lang="ru-RU" sz="4400" dirty="0">
                <a:solidFill>
                  <a:srgbClr val="FF0000"/>
                </a:solidFill>
              </a:rPr>
              <a:t>повышает риск </a:t>
            </a:r>
          </a:p>
          <a:p>
            <a:pPr marL="363538" indent="-363538">
              <a:lnSpc>
                <a:spcPct val="110000"/>
              </a:lnSpc>
              <a:buClr>
                <a:srgbClr val="FF0000"/>
              </a:buClr>
              <a:buSzPct val="135000"/>
              <a:defRPr/>
            </a:pPr>
            <a:r>
              <a:rPr lang="ru-RU" sz="3600" dirty="0">
                <a:solidFill>
                  <a:schemeClr val="bg1">
                    <a:lumMod val="75000"/>
                  </a:schemeClr>
                </a:solidFill>
              </a:rPr>
              <a:t>   </a:t>
            </a:r>
            <a:r>
              <a:rPr lang="ru-RU" sz="4400" dirty="0">
                <a:solidFill>
                  <a:srgbClr val="FF0000"/>
                </a:solidFill>
              </a:rPr>
              <a:t>мертворождения</a:t>
            </a:r>
            <a:r>
              <a:rPr lang="ru-RU" sz="3600" dirty="0">
                <a:solidFill>
                  <a:schemeClr val="bg1">
                    <a:lumMod val="75000"/>
                  </a:schemeClr>
                </a:solidFill>
              </a:rPr>
              <a:t>,</a:t>
            </a:r>
          </a:p>
          <a:p>
            <a:pPr marL="363538" indent="-363538">
              <a:lnSpc>
                <a:spcPct val="110000"/>
              </a:lnSpc>
              <a:buClr>
                <a:srgbClr val="FF0000"/>
              </a:buClr>
              <a:buSzPct val="135000"/>
              <a:defRPr/>
            </a:pPr>
            <a:r>
              <a:rPr lang="ru-RU" sz="3600" dirty="0">
                <a:solidFill>
                  <a:schemeClr val="bg1">
                    <a:lumMod val="75000"/>
                  </a:schemeClr>
                </a:solidFill>
              </a:rPr>
              <a:t>   а также число </a:t>
            </a:r>
          </a:p>
          <a:p>
            <a:pPr marL="363538" indent="-363538">
              <a:lnSpc>
                <a:spcPct val="110000"/>
              </a:lnSpc>
              <a:buClr>
                <a:srgbClr val="FF0000"/>
              </a:buClr>
              <a:buSzPct val="135000"/>
              <a:defRPr/>
            </a:pPr>
            <a:r>
              <a:rPr lang="ru-RU" sz="3600" dirty="0">
                <a:solidFill>
                  <a:schemeClr val="bg1">
                    <a:lumMod val="75000"/>
                  </a:schemeClr>
                </a:solidFill>
              </a:rPr>
              <a:t>   </a:t>
            </a:r>
            <a:r>
              <a:rPr lang="ru-RU" sz="4800" dirty="0">
                <a:solidFill>
                  <a:srgbClr val="FFFF00"/>
                </a:solidFill>
              </a:rPr>
              <a:t>врождённых </a:t>
            </a:r>
          </a:p>
          <a:p>
            <a:pPr marL="363538" indent="-363538">
              <a:lnSpc>
                <a:spcPct val="110000"/>
              </a:lnSpc>
              <a:buClr>
                <a:srgbClr val="FF0000"/>
              </a:buClr>
              <a:buSzPct val="135000"/>
              <a:defRPr/>
            </a:pPr>
            <a:r>
              <a:rPr lang="ru-RU" sz="4800" dirty="0">
                <a:solidFill>
                  <a:srgbClr val="FFFF00"/>
                </a:solidFill>
              </a:rPr>
              <a:t>  дефектов </a:t>
            </a:r>
            <a:r>
              <a:rPr lang="ru-RU" sz="3600" dirty="0">
                <a:solidFill>
                  <a:schemeClr val="bg1">
                    <a:lumMod val="75000"/>
                  </a:schemeClr>
                </a:solidFill>
              </a:rPr>
              <a:t>у ребёнка.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699090_2004102313295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1214438"/>
            <a:ext cx="60007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0" y="28575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Легкое здорового и курящего человека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6143644"/>
            <a:ext cx="835824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prstClr val="black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1 сигарета </a:t>
            </a:r>
            <a:r>
              <a:rPr lang="ru-RU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СОКРАЩАЕТ</a:t>
            </a:r>
            <a:r>
              <a:rPr lang="ru-RU" sz="2800" b="1" dirty="0">
                <a:solidFill>
                  <a:prstClr val="black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 15 минут жизни</a:t>
            </a: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6357938" y="1500188"/>
            <a:ext cx="250031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cs typeface="Arial" charset="0"/>
              </a:rPr>
              <a:t>1 пачка в день – это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cs typeface="Arial" charset="0"/>
              </a:rPr>
              <a:t>1 кг. смолы в год;</a:t>
            </a:r>
          </a:p>
          <a:p>
            <a:pPr algn="ctr"/>
            <a:endParaRPr lang="ru-RU" sz="2800" b="1" dirty="0">
              <a:cs typeface="Arial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cs typeface="Arial" charset="0"/>
              </a:rPr>
              <a:t>1 пачка в день – это 10 тысяч рублей в год;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80988"/>
            <a:ext cx="3000375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143240" y="214290"/>
            <a:ext cx="585791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bg1">
                    <a:lumMod val="85000"/>
                  </a:schemeClr>
                </a:solidFill>
              </a:rPr>
              <a:t>В экономически развитых странах </a:t>
            </a:r>
            <a:r>
              <a:rPr lang="ru-RU" sz="3200" b="1" dirty="0"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мода на курение проходит</a:t>
            </a:r>
            <a:r>
              <a:rPr lang="ru-RU" sz="2800" dirty="0"/>
              <a:t>. </a:t>
            </a:r>
          </a:p>
          <a:p>
            <a:pPr>
              <a:defRPr/>
            </a:pPr>
            <a:endParaRPr lang="ru-RU" sz="2400" dirty="0"/>
          </a:p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Сейчас в моде </a:t>
            </a:r>
          </a:p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стройная фигура, гимнастика, культуризм, оздоровительные процедуры.     </a:t>
            </a:r>
          </a:p>
          <a:p>
            <a:pPr algn="ctr"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Курить не престижно.</a:t>
            </a:r>
            <a:r>
              <a:rPr lang="ru-RU" sz="2400" dirty="0"/>
              <a:t> 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95288" y="4005263"/>
            <a:ext cx="8351837" cy="249299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  <a:reflection blurRad="12700" stA="28000" endPos="45000" dist="1000" dir="5400000" sy="-100000" algn="bl" rotWithShape="0"/>
                </a:effectLst>
              </a:rPr>
              <a:t>Курение может испортить здоровье и карьеру. 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Всё больше предпринимателей отказываются принимать на работу курящих. 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 США 35 </a:t>
            </a:r>
            <a:r>
              <a:rPr lang="ru-RU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млн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а в Англии более 8 </a:t>
            </a:r>
            <a:r>
              <a:rPr lang="ru-RU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млн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человек </a:t>
            </a:r>
          </a:p>
          <a:p>
            <a:pPr algn="ctr">
              <a:defRPr/>
            </a:pPr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бросили курить.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 descr="rak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500" y="2928938"/>
            <a:ext cx="51435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3714750" y="357188"/>
            <a:ext cx="5429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Скажи</a:t>
            </a:r>
            <a:r>
              <a:rPr lang="ru-RU" sz="4000" b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sz="6000" b="1" u="sng" dirty="0">
                <a:solidFill>
                  <a:srgbClr val="FF0000"/>
                </a:solidFill>
                <a:cs typeface="Arial" charset="0"/>
              </a:rPr>
              <a:t>«НЕТ!»</a:t>
            </a:r>
            <a:endParaRPr lang="ru-RU" sz="4000" b="1" dirty="0">
              <a:solidFill>
                <a:schemeClr val="tx2">
                  <a:lumMod val="50000"/>
                </a:schemeClr>
              </a:solidFill>
              <a:cs typeface="Arial" charset="0"/>
            </a:endParaRPr>
          </a:p>
        </p:txBody>
      </p:sp>
      <p:pic>
        <p:nvPicPr>
          <p:cNvPr id="4100" name="Рисунок 5" descr="image03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02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6" descr="picture-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1571625"/>
            <a:ext cx="2214562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" descr="seneka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1285875"/>
            <a:ext cx="35115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3214688" y="642938"/>
            <a:ext cx="59293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«Опьянение </a:t>
            </a:r>
          </a:p>
          <a:p>
            <a:pPr algn="ctr">
              <a:defRPr/>
            </a:pPr>
            <a:r>
              <a:rPr lang="ru-RU" sz="4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есть добровольное безумие».</a:t>
            </a:r>
          </a:p>
          <a:p>
            <a:pPr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                          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Луций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Анней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 Сенека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 descr="p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71563"/>
            <a:ext cx="9144000" cy="4714875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печень здорового человека и человека, употребляющего алкоголь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88" y="428625"/>
            <a:ext cx="3214687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571472" y="5286388"/>
            <a:ext cx="80724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Скажи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 </a:t>
            </a:r>
            <a:r>
              <a:rPr lang="ru-RU" sz="6000" b="1" u="sng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«НЕТ!»</a:t>
            </a: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ru-RU" sz="4000" b="1" spc="50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– алкоголю</a:t>
            </a:r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4214810" y="928670"/>
            <a:ext cx="421484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Печень здорового</a:t>
            </a:r>
          </a:p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и </a:t>
            </a:r>
          </a:p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пьющего 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000250" y="357188"/>
            <a:ext cx="5257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2700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10253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НАРКОМАНИИ</a:t>
            </a:r>
          </a:p>
        </p:txBody>
      </p:sp>
      <p:pic>
        <p:nvPicPr>
          <p:cNvPr id="2053" name="Picture 5" descr="U06_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0" y="3000375"/>
            <a:ext cx="3730625" cy="3590925"/>
          </a:xfrm>
          <a:prstGeom prst="rect">
            <a:avLst/>
          </a:prstGeom>
          <a:noFill/>
          <a:effectLst>
            <a:outerShdw dist="226117" dir="7689434" algn="ctr" rotWithShape="0">
              <a:srgbClr val="666699"/>
            </a:outerShdw>
          </a:effectLst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357188" y="1500188"/>
            <a:ext cx="49530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2700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НЕТ!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547813" y="64008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" descr="179269_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285750"/>
            <a:ext cx="4500562" cy="3055938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5363" name="Рисунок 3" descr="1971mad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0" y="642938"/>
            <a:ext cx="3697288" cy="5413375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0" y="3571876"/>
            <a:ext cx="507209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У 20% детей наркоманов – «слабоумие» и физическое уродство – это </a:t>
            </a:r>
            <a:r>
              <a:rPr lang="ru-RU" sz="3200" b="1" u="sng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каждый четвертый</a:t>
            </a:r>
            <a:r>
              <a:rPr lang="ru-RU" sz="32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ребенок!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Users\Алена\Desktop\01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C:\Users\Алена\Desktop\000193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357188"/>
            <a:ext cx="3500438" cy="524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C:\Users\Алена\Desktop\0002013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85875" y="3641725"/>
            <a:ext cx="3195638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Users\Алена\Desktop\0002039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57875" y="357188"/>
            <a:ext cx="32861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C:\Users\Алена\Desktop\0002018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14750" y="0"/>
            <a:ext cx="200025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303645" y="2285992"/>
            <a:ext cx="2342308" cy="163121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00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</a:t>
            </a:r>
          </a:p>
        </p:txBody>
      </p:sp>
      <p:pic>
        <p:nvPicPr>
          <p:cNvPr id="2061" name="Picture 13" descr="C:\Users\Алена\Desktop\0002019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14863" y="3643313"/>
            <a:ext cx="4529137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142976" y="0"/>
            <a:ext cx="698062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cap="all" dirty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 </a:t>
            </a:r>
            <a:r>
              <a:rPr lang="ru-RU" sz="5400" b="1" cap="all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ЗДОРОВЫЙ  ОБРАЗ</a:t>
            </a:r>
            <a:endParaRPr lang="ru-RU" sz="5400" b="1" cap="all" dirty="0">
              <a:ln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85453" y="5288340"/>
            <a:ext cx="4185761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cap="all" dirty="0">
                <a:ln/>
                <a:solidFill>
                  <a:srgbClr val="077F1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0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20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20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20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214290"/>
            <a:ext cx="2707773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85750" y="214313"/>
          <a:ext cx="4313238" cy="3048000"/>
        </p:xfrm>
        <a:graphic>
          <a:graphicData uri="http://schemas.openxmlformats.org/presentationml/2006/ole">
            <p:oleObj spid="_x0000_s1026" name="Photo Editor Photo" r:id="rId4" imgW="4761905" imgH="3228571" progId="">
              <p:embed/>
            </p:oleObj>
          </a:graphicData>
        </a:graphic>
      </p:graphicFrame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75" y="4000500"/>
            <a:ext cx="2651125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96484" dir="2804142" algn="ctr" rotWithShape="0">
              <a:srgbClr val="666699"/>
            </a:outerShdw>
          </a:effec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714750" y="3643313"/>
            <a:ext cx="521493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cs typeface="Arial" charset="0"/>
              </a:rPr>
              <a:t>200 тысяч </a:t>
            </a:r>
            <a:r>
              <a:rPr lang="ru-RU" sz="2800" b="1">
                <a:cs typeface="Arial" charset="0"/>
              </a:rPr>
              <a:t>человек  больны </a:t>
            </a:r>
            <a:r>
              <a:rPr lang="ru-RU" sz="3600" b="1">
                <a:cs typeface="Arial" charset="0"/>
              </a:rPr>
              <a:t>СПИДом</a:t>
            </a:r>
            <a:r>
              <a:rPr lang="ru-RU" sz="2800" b="1">
                <a:cs typeface="Arial" charset="0"/>
              </a:rPr>
              <a:t>, </a:t>
            </a:r>
          </a:p>
          <a:p>
            <a:pPr algn="ctr"/>
            <a:r>
              <a:rPr lang="ru-RU" sz="2800" b="1">
                <a:cs typeface="Arial" charset="0"/>
              </a:rPr>
              <a:t>из них </a:t>
            </a:r>
          </a:p>
          <a:p>
            <a:pPr algn="ctr"/>
            <a:r>
              <a:rPr lang="ru-RU" sz="3200" b="1">
                <a:cs typeface="Arial" charset="0"/>
              </a:rPr>
              <a:t>молодежь от </a:t>
            </a:r>
            <a:r>
              <a:rPr lang="ru-RU" sz="3200" b="1" u="sng">
                <a:cs typeface="Arial" charset="0"/>
              </a:rPr>
              <a:t>15 – 20 лет  </a:t>
            </a:r>
            <a:r>
              <a:rPr lang="ru-RU" sz="2800" b="1">
                <a:cs typeface="Arial" charset="0"/>
              </a:rPr>
              <a:t>составляет </a:t>
            </a:r>
            <a:r>
              <a:rPr lang="ru-RU" sz="3600" b="1" u="sng">
                <a:cs typeface="Arial" charset="0"/>
              </a:rPr>
              <a:t>72%!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 descr="2965704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0"/>
            <a:ext cx="706894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285688" y="357166"/>
            <a:ext cx="88583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Не приближайся к пропасти!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643578"/>
            <a:ext cx="914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Скажи </a:t>
            </a:r>
            <a:r>
              <a:rPr lang="ru-RU" sz="60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«НЕТ!»</a:t>
            </a: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- наркотикам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2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Алена\Desktop\000455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3857628"/>
            <a:ext cx="4148840" cy="2313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 descr="C:\Users\Алена\Desktop\0004559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85018" y="285728"/>
            <a:ext cx="1958982" cy="2948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C:\Users\Алена\Desktop\0004498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734990"/>
            <a:ext cx="2071702" cy="3123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5" name="Picture 7" descr="C:\Users\Алена\Desktop\0003353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039703"/>
            <a:ext cx="2428860" cy="2818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6" name="Picture 8" descr="C:\Users\Алена\Desktop\0001942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14744" y="571480"/>
            <a:ext cx="3399611" cy="2274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7" name="Picture 9" descr="C:\Users\Алена\Desktop\0004670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3108" y="500042"/>
            <a:ext cx="1571636" cy="2365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8" name="Picture 10" descr="C:\Users\Алена\Desktop\0003350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41801" y="4286256"/>
            <a:ext cx="2602199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9" name="Picture 11" descr="C:\Users\Алена\Desktop\00019415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42844" y="428604"/>
            <a:ext cx="2038549" cy="3046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C:\Users\Алена\Desktop\00045595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000100" y="2214554"/>
            <a:ext cx="1571636" cy="2392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3" name="Picture 5" descr="C:\Users\Алена\Desktop\00045579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857884" y="2571744"/>
            <a:ext cx="2881331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928926" y="2571744"/>
            <a:ext cx="242889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</a:t>
            </a:r>
            <a:r>
              <a:rPr lang="ru-RU" sz="9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" y="0"/>
            <a:ext cx="91440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60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 ЗДОРОВЫЙ ОБРАЗ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3108" y="5750004"/>
            <a:ext cx="3307316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66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6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76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76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276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276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276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276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276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276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276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5" descr="mp39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18"/>
          <p:cNvSpPr txBox="1">
            <a:spLocks noChangeArrowheads="1"/>
          </p:cNvSpPr>
          <p:nvPr/>
        </p:nvSpPr>
        <p:spPr bwMode="auto">
          <a:xfrm>
            <a:off x="428625" y="2143125"/>
            <a:ext cx="850106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  <a:cs typeface="Arial" charset="0"/>
              </a:rPr>
              <a:t>Давайте жить!</a:t>
            </a:r>
          </a:p>
          <a:p>
            <a:pPr algn="ctr"/>
            <a:r>
              <a:rPr lang="ru-RU" sz="4400" b="1">
                <a:solidFill>
                  <a:srgbClr val="FF0000"/>
                </a:solidFill>
                <a:cs typeface="Arial" charset="0"/>
              </a:rPr>
              <a:t> Давайте жизнью  дорожить!</a:t>
            </a:r>
          </a:p>
        </p:txBody>
      </p:sp>
      <p:pic>
        <p:nvPicPr>
          <p:cNvPr id="18436" name="Рисунок 19" descr="8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714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20" descr="8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5" y="0"/>
            <a:ext cx="4429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9" descr="8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714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0" descr="8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5" y="0"/>
            <a:ext cx="4429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71600" y="1628800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03648" y="117693"/>
            <a:ext cx="6215062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</a:rPr>
              <a:t>Человек рождается на свет</a:t>
            </a:r>
            <a:b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</a:rPr>
            </a:b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</a:rPr>
              <a:t>	Чтоб творить, дерзать – и не иначе</a:t>
            </a:r>
            <a:b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</a:rPr>
            </a:b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</a:rPr>
              <a:t>	Чтоб оставить в жизни добрый след</a:t>
            </a:r>
            <a:b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</a:rPr>
            </a:b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</a:rPr>
              <a:t>	И решить все трудные задачи.</a:t>
            </a:r>
            <a:b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</a:rPr>
            </a:b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</a:rPr>
              <a:t>	Человек рождается на свет</a:t>
            </a:r>
            <a:b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</a:rPr>
            </a:b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</a:rPr>
              <a:t>	Для чего? Ищите свой ответ.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560" y="980728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это состояние полного физического, душевного и социального благополучия, сопровождаемое фактическим отсутствием болезней и индивидуально фрустирующих (выводящих из состояния внутреннего спокойствия) недостатков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99592" y="4725144"/>
            <a:ext cx="7700962" cy="900112"/>
          </a:xfrm>
        </p:spPr>
        <p:txBody>
          <a:bodyPr>
            <a:noAutofit/>
          </a:bodyPr>
          <a:lstStyle/>
          <a:p>
            <a:pPr marL="0" indent="0" algn="ctr">
              <a:buFont typeface="Monotype Sorts" pitchFamily="2" charset="2"/>
              <a:buNone/>
            </a:pPr>
            <a:r>
              <a:rPr lang="ru-RU" sz="2800" spc="-100" dirty="0" smtClea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Быть здоровым - значит не иметь проблем с самочувствием, быть физически и духовно полноценным человеком.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764704"/>
            <a:ext cx="7772400" cy="8382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Здоровье человека зависит: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988840"/>
            <a:ext cx="7772400" cy="45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</a:rPr>
              <a:t>на 10 % от уровня развития медицинской помощи 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85800" y="2667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bg2"/>
              </a:buClr>
            </a:pPr>
            <a:r>
              <a:rPr lang="ru-RU" sz="2400" dirty="0">
                <a:latin typeface="Times New Roman" pitchFamily="18" charset="0"/>
              </a:rPr>
              <a:t>на 20 % от условий окружающей среды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85800" y="34290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bg2"/>
              </a:buClr>
            </a:pPr>
            <a:r>
              <a:rPr lang="ru-RU" sz="2400" dirty="0">
                <a:latin typeface="Times New Roman" pitchFamily="18" charset="0"/>
              </a:rPr>
              <a:t>на 20 % обуславливается наследственностью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85800" y="41910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bg2"/>
              </a:buClr>
            </a:pPr>
            <a:r>
              <a:rPr lang="ru-RU" sz="2400" dirty="0">
                <a:latin typeface="Times New Roman" pitchFamily="18" charset="0"/>
              </a:rPr>
              <a:t>на 50 % от образа жизни человека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autoUpdateAnimBg="0"/>
      <p:bldP spid="7172" grpId="0" autoUpdateAnimBg="0"/>
      <p:bldP spid="7173" grpId="0" autoUpdateAnimBg="0"/>
      <p:bldP spid="717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 descr="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125538"/>
            <a:ext cx="38671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260648"/>
            <a:ext cx="7772400" cy="10795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способствует сохранению и укреплению здоровья:</a:t>
            </a:r>
            <a:endParaRPr lang="ru-R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556792"/>
            <a:ext cx="5292080" cy="432346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400" dirty="0" smtClean="0"/>
              <a:t>правильное питание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62000" y="2420938"/>
            <a:ext cx="50339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bg2"/>
              </a:buClr>
              <a:buFont typeface="Monotype Sorts" pitchFamily="2" charset="2"/>
              <a:buChar char="§"/>
            </a:pPr>
            <a:r>
              <a:rPr lang="ru-RU" sz="2400" dirty="0" smtClean="0">
                <a:latin typeface="Times New Roman" pitchFamily="18" charset="0"/>
              </a:rPr>
              <a:t>соблюдение режима труда </a:t>
            </a:r>
          </a:p>
          <a:p>
            <a:pPr>
              <a:buClr>
                <a:schemeClr val="bg2"/>
              </a:buClr>
              <a:buFont typeface="Monotype Sorts" pitchFamily="2" charset="2"/>
              <a:buNone/>
            </a:pPr>
            <a:r>
              <a:rPr lang="ru-RU" sz="2400" dirty="0" smtClean="0">
                <a:latin typeface="Times New Roman" pitchFamily="18" charset="0"/>
              </a:rPr>
              <a:t>и </a:t>
            </a:r>
            <a:r>
              <a:rPr lang="ru-RU" sz="2400" dirty="0">
                <a:latin typeface="Times New Roman" pitchFamily="18" charset="0"/>
              </a:rPr>
              <a:t>отдыха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62000" y="3265488"/>
            <a:ext cx="43862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bg2"/>
              </a:buClr>
              <a:buFont typeface="Monotype Sorts" pitchFamily="2" charset="2"/>
              <a:buChar char="§"/>
            </a:pPr>
            <a:r>
              <a:rPr lang="ru-RU" sz="2400">
                <a:latin typeface="Times New Roman" pitchFamily="18" charset="0"/>
              </a:rPr>
              <a:t>психическая и эмоциональная </a:t>
            </a:r>
          </a:p>
          <a:p>
            <a:pPr>
              <a:buClr>
                <a:schemeClr val="bg2"/>
              </a:buClr>
              <a:buFont typeface="Monotype Sorts" pitchFamily="2" charset="2"/>
              <a:buNone/>
            </a:pPr>
            <a:r>
              <a:rPr lang="ru-RU" sz="2400">
                <a:latin typeface="Times New Roman" pitchFamily="18" charset="0"/>
              </a:rPr>
              <a:t>устойчивость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84213" y="4005263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bg2"/>
              </a:buClr>
              <a:buFont typeface="Monotype Sorts" pitchFamily="2" charset="2"/>
              <a:buChar char="§"/>
            </a:pPr>
            <a:r>
              <a:rPr lang="ru-RU" sz="2400">
                <a:latin typeface="Times New Roman" pitchFamily="18" charset="0"/>
              </a:rPr>
              <a:t>оптимальный уровень двигательной активности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84213" y="4437063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bg2"/>
              </a:buClr>
              <a:buFont typeface="Monotype Sorts" pitchFamily="2" charset="2"/>
              <a:buChar char="§"/>
            </a:pPr>
            <a:r>
              <a:rPr lang="ru-RU" sz="2400" dirty="0">
                <a:latin typeface="Times New Roman" pitchFamily="18" charset="0"/>
              </a:rPr>
              <a:t>безопасное поведение дома, на улице, на работе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762000" y="5661025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bg2"/>
              </a:buClr>
              <a:buFont typeface="Monotype Sorts" pitchFamily="2" charset="2"/>
              <a:buChar char="§"/>
            </a:pPr>
            <a:r>
              <a:rPr lang="ru-RU" sz="2400">
                <a:latin typeface="Times New Roman" pitchFamily="18" charset="0"/>
              </a:rPr>
              <a:t>отказ от саморазрушающего поведения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684213" y="4800600"/>
            <a:ext cx="6478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bg2"/>
              </a:buClr>
              <a:buFont typeface="Monotype Sorts" pitchFamily="2" charset="2"/>
              <a:buChar char="§"/>
            </a:pPr>
            <a:r>
              <a:rPr lang="ru-RU" sz="2400">
                <a:latin typeface="Times New Roman" pitchFamily="18" charset="0"/>
              </a:rPr>
              <a:t>здоровое сексуальное поведение</a:t>
            </a:r>
          </a:p>
        </p:txBody>
      </p:sp>
      <p:sp>
        <p:nvSpPr>
          <p:cNvPr id="6155" name="Rectangle 14"/>
          <p:cNvSpPr>
            <a:spLocks noChangeArrowheads="1"/>
          </p:cNvSpPr>
          <p:nvPr/>
        </p:nvSpPr>
        <p:spPr bwMode="auto">
          <a:xfrm>
            <a:off x="684213" y="1995488"/>
            <a:ext cx="2230437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</a:pPr>
            <a:r>
              <a:rPr kumimoji="1" lang="ru-RU" sz="2400" dirty="0" smtClean="0"/>
              <a:t> </a:t>
            </a:r>
            <a:r>
              <a:rPr kumimoji="1" lang="ru-RU" sz="2400" dirty="0">
                <a:latin typeface="Times New Roman" pitchFamily="18" charset="0"/>
              </a:rPr>
              <a:t>закаливание</a:t>
            </a:r>
          </a:p>
        </p:txBody>
      </p:sp>
      <p:sp>
        <p:nvSpPr>
          <p:cNvPr id="6156" name="Rectangle 16"/>
          <p:cNvSpPr>
            <a:spLocks noChangeArrowheads="1"/>
          </p:cNvSpPr>
          <p:nvPr/>
        </p:nvSpPr>
        <p:spPr bwMode="auto">
          <a:xfrm>
            <a:off x="250825" y="5203825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lvl="1">
              <a:buClr>
                <a:schemeClr val="bg2"/>
              </a:buClr>
              <a:buFont typeface="Monotype Sorts" pitchFamily="2" charset="2"/>
              <a:buChar char="§"/>
            </a:pPr>
            <a:r>
              <a:rPr lang="ru-RU" sz="2400" dirty="0">
                <a:latin typeface="Times New Roman" pitchFamily="18" charset="0"/>
              </a:rPr>
              <a:t>личная гигиена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/>
      <p:bldP spid="8197" grpId="0" autoUpdateAnimBg="0"/>
      <p:bldP spid="8198" grpId="0" autoUpdateAnimBg="0"/>
      <p:bldP spid="8200" grpId="0" autoUpdateAnimBg="0"/>
      <p:bldP spid="8201" grpId="0" autoUpdateAnimBg="0"/>
      <p:bldP spid="8202" grpId="0" autoUpdateAnimBg="0"/>
      <p:bldP spid="820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276475"/>
            <a:ext cx="3671888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72816"/>
            <a:ext cx="4392613" cy="381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2800" dirty="0" smtClean="0"/>
              <a:t>Вредные привычки могут:</a:t>
            </a:r>
            <a:endParaRPr lang="ru-RU" sz="24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2924944"/>
            <a:ext cx="4102100" cy="576262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складываться стихийно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09600" y="260350"/>
            <a:ext cx="8001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i="1" dirty="0">
                <a:solidFill>
                  <a:srgbClr val="FFFF00"/>
                </a:solidFill>
                <a:latin typeface="Times New Roman" pitchFamily="18" charset="0"/>
              </a:rPr>
              <a:t>Вредные  привычки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</a:rPr>
              <a:t> - это  сложившиеся  способы деструктивного (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</a:rPr>
              <a:t>саморазрушающего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</a:rPr>
              <a:t>) поведения, осуществление     которого    в    определённых ситуациях   приобретает   характер   потребности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68313" y="3429000"/>
            <a:ext cx="51831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bg2"/>
              </a:buClr>
              <a:buFont typeface="Monotype Sorts" pitchFamily="2" charset="2"/>
              <a:buChar char="§"/>
            </a:pPr>
            <a:r>
              <a:rPr lang="ru-RU" sz="2400" dirty="0">
                <a:latin typeface="Times New Roman" pitchFamily="18" charset="0"/>
              </a:rPr>
              <a:t> быть побочным продуктом </a:t>
            </a:r>
          </a:p>
          <a:p>
            <a:pPr>
              <a:buClr>
                <a:schemeClr val="bg2"/>
              </a:buClr>
              <a:buFont typeface="Monotype Sorts" pitchFamily="2" charset="2"/>
              <a:buNone/>
            </a:pPr>
            <a:r>
              <a:rPr lang="ru-RU" sz="2400" dirty="0">
                <a:latin typeface="Times New Roman" pitchFamily="18" charset="0"/>
              </a:rPr>
              <a:t>направленного воспитания и обучения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68313" y="4652963"/>
            <a:ext cx="6121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bg2"/>
              </a:buClr>
              <a:buFont typeface="Monotype Sorts" pitchFamily="2" charset="2"/>
              <a:buChar char="§"/>
            </a:pPr>
            <a:r>
              <a:rPr lang="ru-RU" sz="2400">
                <a:latin typeface="Times New Roman" pitchFamily="18" charset="0"/>
              </a:rPr>
              <a:t> перерастать в устойчивые черты </a:t>
            </a:r>
          </a:p>
          <a:p>
            <a:pPr>
              <a:buClr>
                <a:schemeClr val="bg2"/>
              </a:buClr>
              <a:buFont typeface="Monotype Sorts" pitchFamily="2" charset="2"/>
              <a:buNone/>
            </a:pPr>
            <a:r>
              <a:rPr lang="ru-RU" sz="2400">
                <a:latin typeface="Times New Roman" pitchFamily="18" charset="0"/>
              </a:rPr>
              <a:t>   характера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68313" y="5373688"/>
            <a:ext cx="5256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bg2"/>
              </a:buClr>
              <a:buFont typeface="Monotype Sorts" pitchFamily="2" charset="2"/>
              <a:buChar char="§"/>
            </a:pPr>
            <a:r>
              <a:rPr lang="ru-RU" sz="2400" dirty="0">
                <a:latin typeface="Times New Roman" pitchFamily="18" charset="0"/>
              </a:rPr>
              <a:t> приобретать черты автоматизма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68313" y="573405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bg2"/>
              </a:buClr>
              <a:buFont typeface="Monotype Sorts" pitchFamily="2" charset="2"/>
              <a:buChar char="§"/>
            </a:pPr>
            <a:r>
              <a:rPr lang="ru-RU" sz="2400">
                <a:latin typeface="Times New Roman" pitchFamily="18" charset="0"/>
              </a:rPr>
              <a:t> быть социально обусловленными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/>
      <p:bldP spid="9220" grpId="0" autoUpdateAnimBg="0"/>
      <p:bldP spid="9221" grpId="0" autoUpdateAnimBg="0"/>
      <p:bldP spid="9222" grpId="0" autoUpdateAnimBg="0"/>
      <p:bldP spid="9223" grpId="0" autoUpdateAnimBg="0"/>
      <p:bldP spid="922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276872"/>
            <a:ext cx="8748464" cy="46632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31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Феномен </a:t>
            </a:r>
            <a:r>
              <a:rPr lang="ru-RU" sz="31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адикции</a:t>
            </a:r>
            <a:r>
              <a:rPr lang="ru-RU" sz="3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(пагубного пристрастия к чему-либо).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23528" y="3212976"/>
            <a:ext cx="7467600" cy="17526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ru-RU" sz="2800" dirty="0" smtClean="0"/>
              <a:t>Человек стремится благодаря использованию тех или иных средств (веществ) заместить естественные для конкретных социальных ситуаций чувства и эмоции, избежать стресса. 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762000" y="1209675"/>
            <a:ext cx="7315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</a:rPr>
              <a:t>Что   лежит   в   основе   процессов  формирования вредных  привычек?</a:t>
            </a:r>
            <a:r>
              <a:rPr lang="ru-RU" sz="2400" b="1" dirty="0">
                <a:latin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</a:rPr>
            </a:br>
            <a:endParaRPr lang="ru-RU" sz="12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3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build="p" autoUpdateAnimBg="0"/>
      <p:bldP spid="1024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54150"/>
            <a:ext cx="4108450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6"/>
          <p:cNvSpPr>
            <a:spLocks noChangeArrowheads="1" noChangeShapeType="1" noTextEdit="1"/>
          </p:cNvSpPr>
          <p:nvPr/>
        </p:nvSpPr>
        <p:spPr bwMode="auto">
          <a:xfrm>
            <a:off x="2889250" y="260350"/>
            <a:ext cx="57150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Скажем сигарете:</a:t>
            </a:r>
          </a:p>
        </p:txBody>
      </p:sp>
      <p:sp>
        <p:nvSpPr>
          <p:cNvPr id="3076" name="WordArt 7"/>
          <p:cNvSpPr>
            <a:spLocks noChangeArrowheads="1" noChangeShapeType="1" noTextEdit="1"/>
          </p:cNvSpPr>
          <p:nvPr/>
        </p:nvSpPr>
        <p:spPr bwMode="auto">
          <a:xfrm>
            <a:off x="3492500" y="2276475"/>
            <a:ext cx="5364163" cy="280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"</a:t>
            </a:r>
            <a:r>
              <a:rPr lang="ru-RU" sz="36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НЕТ</a:t>
            </a:r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!"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1"/>
          <p:cNvSpPr>
            <a:spLocks noChangeArrowheads="1"/>
          </p:cNvSpPr>
          <p:nvPr/>
        </p:nvSpPr>
        <p:spPr bwMode="auto">
          <a:xfrm>
            <a:off x="2843213" y="2708275"/>
            <a:ext cx="3600450" cy="3789363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 flipH="1">
            <a:off x="0" y="0"/>
            <a:ext cx="3708400" cy="724535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Кроха – сын пришёл к отцу 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И спросила кроха :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« Если я курить начну-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Это очень плохо ?»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Видимо врасплох застал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Сын отца вопросом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Папа быстро с кресла встал,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Бросил папиросу.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И сказал отец тогда,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Глядя сыну в очи: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«Да, сынок, курить табак,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Это плохо очень.»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Сын, услышав сей ответ,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Снова вопрошает: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«Ты ведь куришь много лет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И не умираешь?» 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Закурил я с юных лет,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Чтоб казаться взрослым,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Ну, а стал от сигарет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Меньше нормы ростом.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Я уже не побегу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За тобой в припрыжку,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Бегать быстро не могу,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Мучает одышка.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Сердце, лёгкие больны,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В этом нет сомненья.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Я здоровьем заплатил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За своё куренье.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ru-RU" sz="12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900" dirty="0" smtClean="0"/>
          </a:p>
          <a:p>
            <a:pPr eaLnBrk="1" hangingPunct="1">
              <a:lnSpc>
                <a:spcPct val="80000"/>
              </a:lnSpc>
            </a:pPr>
            <a:endParaRPr lang="ru-RU" sz="9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9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900" dirty="0" smtClean="0"/>
          </a:p>
          <a:p>
            <a:pPr eaLnBrk="1" hangingPunct="1">
              <a:lnSpc>
                <a:spcPct val="80000"/>
              </a:lnSpc>
            </a:pPr>
            <a:endParaRPr lang="ru-RU" sz="900" dirty="0" smtClean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932363" y="1773238"/>
            <a:ext cx="3671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101" name="WordArt 6"/>
          <p:cNvSpPr>
            <a:spLocks noChangeArrowheads="1" noChangeShapeType="1" noTextEdit="1"/>
          </p:cNvSpPr>
          <p:nvPr/>
        </p:nvSpPr>
        <p:spPr bwMode="auto">
          <a:xfrm>
            <a:off x="2714625" y="285750"/>
            <a:ext cx="3744913" cy="2303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200" b="1" i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</a:t>
            </a: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643688" y="52388"/>
            <a:ext cx="2714625" cy="696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Никотин- опасный яд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Сердце поражает,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А смола от сигарет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В бронхах оседает,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Я бросал курить раз 5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Может быть и боле,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Да беда, курю опять-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Не хватает воли.»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«Ты мой папа , я- твой сын,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Справимся с бедою.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Ты бросал курить один,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А теперь нас двое.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Я и мама не хотим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Мы курить пассивно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К нам ведь тоже никотин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Попадает с дымом.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семейный наш бюджет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Станет побогаче.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Купим мне велосипед,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Чтоб гонял на даче.»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«Ну и кроха! Вот так сын-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Хитрован ужасный.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Все проблемы враз решил,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Ладно. Я согласный.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Но условия скорей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Тоже выдвигаю -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Ты и пробовать не смей.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А я курить бросаю.»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ru-RU" sz="1200"/>
          </a:p>
        </p:txBody>
      </p:sp>
      <p:pic>
        <p:nvPicPr>
          <p:cNvPr id="5127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0" y="3644900"/>
            <a:ext cx="26352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Line 9"/>
          <p:cNvSpPr>
            <a:spLocks noChangeShapeType="1"/>
          </p:cNvSpPr>
          <p:nvPr/>
        </p:nvSpPr>
        <p:spPr bwMode="auto">
          <a:xfrm>
            <a:off x="2643188" y="0"/>
            <a:ext cx="0" cy="685800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9" name="Line 10"/>
          <p:cNvSpPr>
            <a:spLocks noChangeShapeType="1"/>
          </p:cNvSpPr>
          <p:nvPr/>
        </p:nvSpPr>
        <p:spPr bwMode="auto">
          <a:xfrm>
            <a:off x="6572250" y="0"/>
            <a:ext cx="0" cy="685800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643174" y="142852"/>
            <a:ext cx="3857652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что такое хорошо</a:t>
            </a:r>
          </a:p>
          <a:p>
            <a:pPr algn="ctr">
              <a:defRPr/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</a:t>
            </a:r>
          </a:p>
          <a:p>
            <a:pPr algn="ctr">
              <a:defRPr/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что такое плохо?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789</Words>
  <Application>Microsoft Office PowerPoint</Application>
  <PresentationFormat>Экран (4:3)</PresentationFormat>
  <Paragraphs>158</Paragraphs>
  <Slides>24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Метро</vt:lpstr>
      <vt:lpstr>Тема Office</vt:lpstr>
      <vt:lpstr>Photo Editor Photo</vt:lpstr>
      <vt:lpstr>Слайд 1</vt:lpstr>
      <vt:lpstr>Слайд 2</vt:lpstr>
      <vt:lpstr>Здоровье - это состояние полного физического, душевного и социального благополучия, сопровождаемое фактическим отсутствием болезней и индивидуально фрустирующих (выводящих из состояния внутреннего спокойствия) недостатков.</vt:lpstr>
      <vt:lpstr>Здоровье человека зависит:</vt:lpstr>
      <vt:lpstr>Что способствует сохранению и укреплению здоровья:</vt:lpstr>
      <vt:lpstr>    Вредные привычки могут:</vt:lpstr>
      <vt:lpstr>  Феномен адикции (пагубного пристрастия к чему-либо).</vt:lpstr>
      <vt:lpstr>Слайд 8</vt:lpstr>
      <vt:lpstr>Слайд 9</vt:lpstr>
      <vt:lpstr> 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Алена</dc:creator>
  <cp:lastModifiedBy>user</cp:lastModifiedBy>
  <cp:revision>15</cp:revision>
  <dcterms:created xsi:type="dcterms:W3CDTF">2011-11-06T14:39:40Z</dcterms:created>
  <dcterms:modified xsi:type="dcterms:W3CDTF">2014-12-19T09:35:28Z</dcterms:modified>
</cp:coreProperties>
</file>