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10" d="100"/>
          <a:sy n="110" d="100"/>
        </p:scale>
        <p:origin x="-1644" y="-90"/>
      </p:cViewPr>
      <p:guideLst>
        <p:guide pos="2160" orient="horz"/>
        <p:guide pos="288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467544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  <a:latin typeface="Times New Roman"/>
                <a:ea typeface="Calibri"/>
                <a:cs typeface="Times New Roman"/>
              </a:rPr>
              <a:t>Специальность: </a:t>
            </a:r>
            <a:r>
              <a:rPr lang="ru-RU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  <a:latin typeface="Times New Roman"/>
                <a:ea typeface="Calibri"/>
                <a:cs typeface="Times New Roman"/>
              </a:rPr>
              <a:t>54.02.01 «Дизайн (по отраслям»</a:t>
            </a:r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95536" y="1484784"/>
            <a:ext cx="4256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Тема: </a:t>
            </a:r>
            <a:r>
              <a: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Работа со слоями. Создание слоя</a:t>
            </a:r>
            <a:endParaRPr lang="ru-RU" sz="20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95536" y="20608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  <a:latin typeface="Times New Roman"/>
                <a:ea typeface="Calibri"/>
                <a:cs typeface="Times New Roman"/>
              </a:rPr>
              <a:t>по учебной дисциплине</a:t>
            </a:r>
            <a:r>
              <a:rPr lang="ru-RU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ru-RU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  <a:latin typeface="Times New Roman"/>
                <a:ea typeface="Calibri"/>
                <a:cs typeface="Times New Roman"/>
              </a:rPr>
              <a:t>ОП.12 «СИСТЕМЫ АВТОМАТИЗИРОВАННОГО ПРОЕКТИРОВАНИЯ» </a:t>
            </a:r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707904" y="36450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Задача: поэтапное изучение темы </a:t>
            </a:r>
            <a:r>
              <a: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1.16 «Работа со слоями. Создание слоя»</a:t>
            </a: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27584" y="47971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231051" y="5661247"/>
            <a:ext cx="4572360" cy="7013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Выполнил: </a:t>
            </a:r>
            <a:endParaRPr sz="2000"/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преподаватель </a:t>
            </a:r>
            <a:r>
              <a:rPr lang="ru-RU"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Гамзина</a:t>
            </a:r>
            <a:r>
              <a:rPr lang="ru-RU"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Е.Г.</a:t>
            </a:r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796098" y="44278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Цель: ознакомиться </a:t>
            </a:r>
            <a:r>
              <a: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со слоями</a:t>
            </a: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5574449" name=""/>
          <p:cNvSpPr txBox="1"/>
          <p:nvPr/>
        </p:nvSpPr>
        <p:spPr bwMode="auto">
          <a:xfrm flipH="0" flipV="0">
            <a:off x="1444534" y="238689"/>
            <a:ext cx="7138406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0" algn="l">
              <a:defRPr/>
            </a:pPr>
            <a:r>
              <a:rPr lang="ru-RU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4. Создание новой группы слоев</a:t>
            </a:r>
            <a:endParaRPr/>
          </a:p>
        </p:txBody>
      </p:sp>
      <p:sp>
        <p:nvSpPr>
          <p:cNvPr id="511991104" name=""/>
          <p:cNvSpPr/>
          <p:nvPr/>
        </p:nvSpPr>
        <p:spPr bwMode="auto">
          <a:xfrm flipH="0" flipV="0">
            <a:off x="1188771" y="1036492"/>
            <a:ext cx="7200142" cy="338364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создания группы слоёв для всего документа:</a:t>
            </a:r>
            <a:endParaRPr sz="1800" b="1"/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sz="1800"/>
          </a:p>
          <a:p>
            <a:pPr>
              <a:defRPr/>
            </a:pP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</a:t>
            </a: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дереве категорий  выбрать элемент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Все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800"/>
          </a:p>
          <a:p>
            <a:pPr>
              <a:defRPr/>
            </a:pP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Нажать кнопку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Добавить группу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Кнопка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Редактировать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включится автоматически. Слева  появится столбец добавления слоёв в группы, содержащий значки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800"/>
          </a:p>
          <a:p>
            <a:pPr>
              <a:defRPr/>
            </a:pP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Ввести имя группы (по  умолчанию группе присваивается имя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Группа…N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где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– порядковый номер создаваемой группы).</a:t>
            </a:r>
            <a:endParaRPr sz="1800"/>
          </a:p>
          <a:p>
            <a:pPr>
              <a:defRPr/>
            </a:pP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Выбрать слои, входящие  в группу.</a:t>
            </a:r>
            <a:endParaRPr sz="1800"/>
          </a:p>
          <a:p>
            <a:pPr>
              <a:defRPr/>
            </a:pP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Нажать кнопку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Редактировать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для завершения создания  группы.</a:t>
            </a:r>
            <a:endParaRPr sz="1800"/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добавления подгруппы слоев, выбрать существующую  группу, в контекстном меню выбрать команду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Добавить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&gt;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Группа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800"/>
          </a:p>
        </p:txBody>
      </p:sp>
      <p:pic>
        <p:nvPicPr>
          <p:cNvPr id="81497538" name=""/>
          <p:cNvPicPr>
            <a:picLocks noChangeAspect="1"/>
          </p:cNvPicPr>
          <p:nvPr/>
        </p:nvPicPr>
        <p:blipFill>
          <a:blip/>
          <a:stretch/>
        </p:blipFill>
        <p:spPr bwMode="auto">
          <a:xfrm>
            <a:off x="0" y="0"/>
            <a:ext cx="209549" cy="209549"/>
          </a:xfrm>
          <a:prstGeom prst="rect">
            <a:avLst/>
          </a:prstGeom>
        </p:spPr>
      </p:pic>
      <p:pic>
        <p:nvPicPr>
          <p:cNvPr id="535831809" name=""/>
          <p:cNvPicPr>
            <a:picLocks noChangeAspect="1"/>
          </p:cNvPicPr>
          <p:nvPr/>
        </p:nvPicPr>
        <p:blipFill>
          <a:blip/>
          <a:stretch/>
        </p:blipFill>
        <p:spPr bwMode="auto">
          <a:xfrm>
            <a:off x="0" y="0"/>
            <a:ext cx="209549" cy="209549"/>
          </a:xfrm>
          <a:prstGeom prst="rect">
            <a:avLst/>
          </a:prstGeom>
        </p:spPr>
      </p:pic>
      <p:pic>
        <p:nvPicPr>
          <p:cNvPr id="1689085951" name=""/>
          <p:cNvPicPr>
            <a:picLocks noChangeAspect="1"/>
          </p:cNvPicPr>
          <p:nvPr/>
        </p:nvPicPr>
        <p:blipFill>
          <a:blip/>
          <a:stretch/>
        </p:blipFill>
        <p:spPr bwMode="auto">
          <a:xfrm>
            <a:off x="0" y="0"/>
            <a:ext cx="209549" cy="209549"/>
          </a:xfrm>
          <a:prstGeom prst="rect">
            <a:avLst/>
          </a:prstGeom>
        </p:spPr>
      </p:pic>
      <p:pic>
        <p:nvPicPr>
          <p:cNvPr id="1911191061" name=""/>
          <p:cNvPicPr>
            <a:picLocks noChangeAspect="1"/>
          </p:cNvPicPr>
          <p:nvPr/>
        </p:nvPicPr>
        <p:blipFill>
          <a:blip/>
          <a:stretch/>
        </p:blipFill>
        <p:spPr bwMode="auto">
          <a:xfrm>
            <a:off x="0" y="0"/>
            <a:ext cx="209549" cy="209549"/>
          </a:xfrm>
          <a:prstGeom prst="rect">
            <a:avLst/>
          </a:prstGeom>
        </p:spPr>
      </p:pic>
      <p:pic>
        <p:nvPicPr>
          <p:cNvPr id="100494870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88771" y="4665309"/>
            <a:ext cx="6610349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368490" y="613320"/>
            <a:ext cx="4107158" cy="518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Вопросы самоконтроля:</a:t>
            </a:r>
            <a:endParaRPr sz="28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290846526" name=""/>
          <p:cNvSpPr txBox="1"/>
          <p:nvPr/>
        </p:nvSpPr>
        <p:spPr bwMode="auto">
          <a:xfrm flipH="0" flipV="0">
            <a:off x="1253262" y="1658054"/>
            <a:ext cx="6576245" cy="2865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 algn="l">
              <a:buAutoNum type="arabicPeriod"/>
              <a:defRPr/>
            </a:pPr>
            <a:r>
              <a:rPr lang="ru-RU" sz="2600">
                <a:latin typeface="Times New Roman"/>
                <a:ea typeface="Times New Roman"/>
                <a:cs typeface="Times New Roman"/>
              </a:rPr>
              <a:t>Для чего предназначен диалог Слои</a:t>
            </a:r>
            <a:r>
              <a:rPr lang="ru-RU" sz="260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>
                <a:latin typeface="Times New Roman"/>
                <a:ea typeface="Times New Roman"/>
                <a:cs typeface="Times New Roman"/>
              </a:rPr>
              <a:t>?</a:t>
            </a:r>
            <a:endParaRPr sz="2600">
              <a:latin typeface="Times New Roman"/>
              <a:cs typeface="Times New Roman"/>
            </a:endParaRPr>
          </a:p>
          <a:p>
            <a:pPr marL="283879" indent="-283879" algn="l">
              <a:buAutoNum type="arabicPeriod"/>
              <a:defRPr/>
            </a:pPr>
            <a:r>
              <a:rPr lang="ru-RU" sz="2600" b="0">
                <a:latin typeface="Times New Roman"/>
                <a:ea typeface="Times New Roman"/>
                <a:cs typeface="Times New Roman"/>
              </a:rPr>
              <a:t>Какие вы знаете окна списка редактируемых слоёв</a:t>
            </a:r>
            <a:r>
              <a:rPr lang="ru-RU" sz="2600" b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b="0">
                <a:latin typeface="Times New Roman"/>
                <a:ea typeface="Times New Roman"/>
                <a:cs typeface="Times New Roman"/>
              </a:rPr>
              <a:t>?</a:t>
            </a:r>
            <a:endParaRPr sz="2600" b="0">
              <a:latin typeface="Times New Roman"/>
              <a:cs typeface="Times New Roman"/>
            </a:endParaRPr>
          </a:p>
          <a:p>
            <a:pPr marL="283879" indent="-283879" algn="l">
              <a:buAutoNum type="arabicPeriod"/>
              <a:defRPr/>
            </a:pPr>
            <a:r>
              <a:rPr lang="ru-RU" sz="2600">
                <a:latin typeface="Times New Roman"/>
                <a:ea typeface="Times New Roman"/>
                <a:cs typeface="Times New Roman"/>
              </a:rPr>
              <a:t>Как заморозить слой </a:t>
            </a:r>
            <a:r>
              <a:rPr lang="en-US" sz="2600">
                <a:latin typeface="Times New Roman"/>
                <a:ea typeface="Times New Roman"/>
                <a:cs typeface="Times New Roman"/>
              </a:rPr>
              <a:t>?</a:t>
            </a:r>
            <a:endParaRPr sz="2600">
              <a:latin typeface="Times New Roman"/>
              <a:ea typeface="Times New Roman"/>
              <a:cs typeface="Times New Roman"/>
            </a:endParaRPr>
          </a:p>
          <a:p>
            <a:pPr marL="283879" indent="-283879" algn="l">
              <a:buAutoNum type="arabicPeriod"/>
              <a:defRPr/>
            </a:pPr>
            <a:r>
              <a:rPr lang="ru-RU" sz="2600">
                <a:latin typeface="Times New Roman"/>
                <a:ea typeface="Times New Roman"/>
                <a:cs typeface="Times New Roman"/>
              </a:rPr>
              <a:t>Перечислите последовательность создания группы слоев.</a:t>
            </a:r>
            <a:endParaRPr sz="2600">
              <a:latin typeface="Times New Roman"/>
              <a:ea typeface="Times New Roman"/>
              <a:cs typeface="Times New Roman"/>
            </a:endParaRPr>
          </a:p>
          <a:p>
            <a:pPr marL="283879" indent="-283879" algn="l">
              <a:buAutoNum type="arabicPeriod"/>
              <a:defRPr/>
            </a:pP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183199" y="532493"/>
            <a:ext cx="2207973" cy="518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Литература:</a:t>
            </a:r>
            <a:endParaRPr/>
          </a:p>
        </p:txBody>
      </p:sp>
      <p:sp>
        <p:nvSpPr>
          <p:cNvPr id="696374613" name=""/>
          <p:cNvSpPr/>
          <p:nvPr/>
        </p:nvSpPr>
        <p:spPr bwMode="auto">
          <a:xfrm flipH="0" flipV="0">
            <a:off x="1292444" y="1462860"/>
            <a:ext cx="5989482" cy="393228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Колесниченко Н.М. Инженерная и компьютерная графика: учебное пособие /  Н.М. Колесниченко, Н.Н. Черняева. – 2-е изд. – Москва; Вологда: Инфра-Инженерия,  2021. – 236 с. – ЭБС PROFSPO</a:t>
            </a:r>
            <a:endParaRPr sz="1800" b="0" i="0" u="none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Конюкова, О. Л. Инженерная и компьютерная графика. AutoCAD: учебное  пособие / О. Л. Конюкова, О. В. Диль. — Новосибирск: Сибирский государственный  университет телекоммуникаций и информатики, 2019. — 132 c. — ЭБС PROFSPO </a:t>
            </a:r>
            <a:endParaRPr sz="1800" b="0" i="0" u="none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Штейнбах О.Л. Инженерная и компьютерная графика. AutoCAD: учебное  пособие для СПО/ О.Л.Штейнбах, О.В. Диль; Сибиский государственный университет  телекоммуникаций и информатики. – Саратов: Профобразование, 2021 – 131 с. - ЭБС  PROFSPO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275856" y="431085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План:</a:t>
            </a:r>
            <a:endParaRPr lang="ru-RU" sz="28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flipH="0" flipV="0">
            <a:off x="1067352" y="1228915"/>
            <a:ext cx="6505237" cy="155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ru-RU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1. Диалог слои </a:t>
            </a:r>
            <a:endParaRPr/>
          </a:p>
          <a:p>
            <a:pPr lvl="0" algn="l">
              <a:defRPr/>
            </a:pPr>
            <a:r>
              <a:rPr lang="ru-RU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2.</a:t>
            </a:r>
            <a:r>
              <a:rPr lang="ru-RU" sz="2400" b="1" i="0" u="none" strike="noStrike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 Редактирование параметров слоев </a:t>
            </a:r>
            <a:endParaRPr/>
          </a:p>
          <a:p>
            <a:pPr lvl="0" algn="l">
              <a:defRPr/>
            </a:pPr>
            <a:r>
              <a:rPr lang="ru-RU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3. Замораживание слоев</a:t>
            </a:r>
            <a:endParaRPr/>
          </a:p>
          <a:p>
            <a:pPr lvl="0" algn="l">
              <a:defRPr/>
            </a:pPr>
            <a:r>
              <a:rPr lang="ru-RU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4. Создание новой группы слоев</a:t>
            </a:r>
            <a:endParaRPr/>
          </a:p>
        </p:txBody>
      </p:sp>
      <p:pic>
        <p:nvPicPr>
          <p:cNvPr id="135960957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113668" y="3279069"/>
            <a:ext cx="3963831" cy="3016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flipH="0" flipV="0">
            <a:off x="1115615" y="1349939"/>
            <a:ext cx="6047395" cy="176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ru-RU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    </a:t>
            </a:r>
            <a:r>
              <a:rPr lang="ru-RU" sz="2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Лента: </a:t>
            </a:r>
            <a:r>
              <a:rPr lang="ru-RU" sz="2200" b="1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Главная – Слои &gt;</a:t>
            </a:r>
            <a:r>
              <a:rPr lang="ru-RU" sz="2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     </a:t>
            </a:r>
            <a:r>
              <a:rPr lang="ru-RU" sz="2200" b="1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 Слои</a:t>
            </a:r>
            <a:endParaRPr lang="ru-RU" sz="22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   Меню: </a:t>
            </a:r>
            <a:r>
              <a:rPr lang="ru-RU" sz="2200" b="1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Формат –</a:t>
            </a:r>
            <a:r>
              <a:rPr lang="ru-RU" sz="2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    </a:t>
            </a:r>
            <a:r>
              <a:rPr lang="ru-RU" sz="2200" b="1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Слои…</a:t>
            </a:r>
            <a:endParaRPr lang="ru-RU" sz="22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   Панель: </a:t>
            </a:r>
            <a:r>
              <a:rPr lang="ru-RU" sz="2200" b="1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Свойства –</a:t>
            </a:r>
            <a:r>
              <a:rPr lang="ru-RU" sz="2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   </a:t>
            </a:r>
            <a:endParaRPr lang="ru-RU" sz="2200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 Командная строка: </a:t>
            </a:r>
            <a:r>
              <a:rPr lang="ru-RU" sz="2200" b="1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ДИАЛСЛОЙ, СЛ, СЛОЙ (LAYER, LAYERS)</a:t>
            </a:r>
            <a:endParaRPr lang="ru-RU" sz="2200" b="0" i="0" u="none" strike="noStrike" cap="none">
              <a:ln>
                <a:noFill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26" name="AutoShape 2" descr="МышьОК"/>
          <p:cNvSpPr>
            <a:spLocks noChangeArrowheads="1" noChangeAspect="1"/>
          </p:cNvSpPr>
          <p:nvPr/>
        </p:nvSpPr>
        <p:spPr bwMode="auto">
          <a:xfrm>
            <a:off x="136525" y="-3492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27" name="AutoShape 3" descr="https://online-help.platform.nanodev.ru/NC22_Help/html/image1093.png"/>
          <p:cNvSpPr>
            <a:spLocks noChangeArrowheads="1" noChangeAspect="1"/>
          </p:cNvSpPr>
          <p:nvPr/>
        </p:nvSpPr>
        <p:spPr bwMode="auto">
          <a:xfrm>
            <a:off x="2119313" y="-3492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28" name="AutoShape 4" descr="МышьОК"/>
          <p:cNvSpPr>
            <a:spLocks noChangeArrowheads="1" noChangeAspect="1"/>
          </p:cNvSpPr>
          <p:nvPr/>
        </p:nvSpPr>
        <p:spPr bwMode="auto">
          <a:xfrm>
            <a:off x="136525" y="-603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29" name="AutoShape 5" descr="https://online-help.platform.nanodev.ru/NC22_Help/html/image1092.png"/>
          <p:cNvSpPr>
            <a:spLocks noChangeArrowheads="1" noChangeAspect="1"/>
          </p:cNvSpPr>
          <p:nvPr/>
        </p:nvSpPr>
        <p:spPr bwMode="auto">
          <a:xfrm>
            <a:off x="1508125" y="-603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30" name="AutoShape 6" descr="МышьОК"/>
          <p:cNvSpPr>
            <a:spLocks noChangeArrowheads="1" noChangeAspect="1"/>
          </p:cNvSpPr>
          <p:nvPr/>
        </p:nvSpPr>
        <p:spPr bwMode="auto">
          <a:xfrm>
            <a:off x="136525" y="228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31" name="AutoShape 7" descr="https://online-help.platform.nanodev.ru/NC22_Help/html/image1092.png"/>
          <p:cNvSpPr>
            <a:spLocks noChangeArrowheads="1" noChangeAspect="1"/>
          </p:cNvSpPr>
          <p:nvPr/>
        </p:nvSpPr>
        <p:spPr bwMode="auto">
          <a:xfrm>
            <a:off x="1770063" y="228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32" name="AutoShape 8" descr="КлавиатураОК"/>
          <p:cNvSpPr>
            <a:spLocks noChangeArrowheads="1" noChangeAspect="1"/>
          </p:cNvSpPr>
          <p:nvPr/>
        </p:nvSpPr>
        <p:spPr bwMode="auto">
          <a:xfrm>
            <a:off x="136525" y="517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483768" y="548680"/>
            <a:ext cx="3006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1. </a:t>
            </a:r>
            <a:r>
              <a:rPr lang="ru-RU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Диалог слои </a:t>
            </a:r>
            <a:endParaRPr/>
          </a:p>
        </p:txBody>
      </p:sp>
      <p:pic>
        <p:nvPicPr>
          <p:cNvPr id="13" name="Рисунок 12" descr="Снимок экрана (18)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87624" y="1340768"/>
            <a:ext cx="209579" cy="314369"/>
          </a:xfrm>
          <a:prstGeom prst="rect">
            <a:avLst/>
          </a:prstGeom>
        </p:spPr>
      </p:pic>
      <p:pic>
        <p:nvPicPr>
          <p:cNvPr id="14" name="Рисунок 13" descr="Снимок экрана (18)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87624" y="1700808"/>
            <a:ext cx="209579" cy="314369"/>
          </a:xfrm>
          <a:prstGeom prst="rect">
            <a:avLst/>
          </a:prstGeom>
        </p:spPr>
      </p:pic>
      <p:pic>
        <p:nvPicPr>
          <p:cNvPr id="15" name="Рисунок 14" descr="Снимок экрана (18)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87624" y="2060848"/>
            <a:ext cx="209579" cy="314369"/>
          </a:xfrm>
          <a:prstGeom prst="rect">
            <a:avLst/>
          </a:prstGeom>
        </p:spPr>
      </p:pic>
      <p:pic>
        <p:nvPicPr>
          <p:cNvPr id="16" name="Рисунок 15" descr="Снимок экрана (19)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7097" y="2435659"/>
            <a:ext cx="381052" cy="276264"/>
          </a:xfrm>
          <a:prstGeom prst="rect">
            <a:avLst/>
          </a:prstGeom>
        </p:spPr>
      </p:pic>
      <p:pic>
        <p:nvPicPr>
          <p:cNvPr id="17" name="Рисунок 16" descr="Снимок экрана (20)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644008" y="1412776"/>
            <a:ext cx="288032" cy="302804"/>
          </a:xfrm>
          <a:prstGeom prst="rect">
            <a:avLst/>
          </a:prstGeom>
        </p:spPr>
      </p:pic>
      <p:pic>
        <p:nvPicPr>
          <p:cNvPr id="18" name="Рисунок 17" descr="Снимок экрана (20)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07904" y="1772816"/>
            <a:ext cx="288032" cy="302804"/>
          </a:xfrm>
          <a:prstGeom prst="rect">
            <a:avLst/>
          </a:prstGeom>
        </p:spPr>
      </p:pic>
      <p:pic>
        <p:nvPicPr>
          <p:cNvPr id="19" name="Рисунок 18" descr="Снимок экрана (20)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67944" y="2132856"/>
            <a:ext cx="288032" cy="302804"/>
          </a:xfrm>
          <a:prstGeom prst="rect">
            <a:avLst/>
          </a:prstGeom>
        </p:spPr>
      </p:pic>
      <p:pic>
        <p:nvPicPr>
          <p:cNvPr id="22" name="Рисунок 21" descr="Снимок экрана (21)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5616" y="4077072"/>
            <a:ext cx="5973009" cy="250542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 bwMode="auto">
          <a:xfrm flipH="0" flipV="0">
            <a:off x="1115615" y="3284983"/>
            <a:ext cx="5915103" cy="640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Диалог </a:t>
            </a:r>
            <a:r>
              <a:rPr lang="ru-RU" b="1"/>
              <a:t>Слои</a:t>
            </a:r>
            <a:r>
              <a:rPr lang="ru-RU"/>
              <a:t> предназначен для управления слоями и их свойствами: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704181" y="282643"/>
            <a:ext cx="3771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/>
              <a:t>Окно списка редактируемых слоёв</a:t>
            </a:r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 flipH="0" flipV="0">
            <a:off x="1473888" y="833597"/>
            <a:ext cx="7523926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3879" indent="-283879">
              <a:buFont typeface="Arial"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Добавить слой - Добавление </a:t>
            </a:r>
            <a:r>
              <a:rPr lang="ru-RU">
                <a:latin typeface="Times New Roman"/>
                <a:cs typeface="Times New Roman"/>
              </a:rPr>
              <a:t>нового слоя.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 flipH="0" flipV="0">
            <a:off x="1473888" y="1199717"/>
            <a:ext cx="7430691" cy="640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3879" indent="-283879">
              <a:buFont typeface="Arial"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Добавить слой, замороженный на всех ВЭ</a:t>
            </a:r>
            <a:r>
              <a:rPr lang="ru-RU">
                <a:latin typeface="Times New Roman"/>
                <a:cs typeface="Times New Roman"/>
              </a:rPr>
              <a:t> - Добавление </a:t>
            </a:r>
            <a:r>
              <a:rPr lang="ru-RU">
                <a:latin typeface="Times New Roman"/>
                <a:cs typeface="Times New Roman"/>
              </a:rPr>
              <a:t>слоя, замороженного на всех видовых экранах.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496577" y="1840157"/>
            <a:ext cx="4186432" cy="3661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3879" indent="-283879">
              <a:buFont typeface="Arial"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Удалить - Удаление </a:t>
            </a:r>
            <a:r>
              <a:rPr lang="ru-RU">
                <a:latin typeface="Times New Roman"/>
                <a:cs typeface="Times New Roman"/>
              </a:rPr>
              <a:t>выбранного слоя.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 flipH="0" flipV="0">
            <a:off x="1496577" y="2209489"/>
            <a:ext cx="7686446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3879" indent="-283879">
              <a:buFont typeface="Arial"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Режим редактирования фильтра - Редактирование </a:t>
            </a:r>
            <a:r>
              <a:rPr lang="ru-RU">
                <a:latin typeface="Times New Roman"/>
                <a:cs typeface="Times New Roman"/>
              </a:rPr>
              <a:t>выбранного фильтра.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 flipH="0" flipV="0">
            <a:off x="1473888" y="2671439"/>
            <a:ext cx="7408722" cy="3661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3879" indent="-283879">
              <a:buFont typeface="Arial"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Обход слоев - Включение </a:t>
            </a:r>
            <a:r>
              <a:rPr lang="ru-RU">
                <a:latin typeface="Times New Roman"/>
                <a:cs typeface="Times New Roman"/>
              </a:rPr>
              <a:t>режима просмотра только выбранного слоя.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 flipH="0" flipV="0">
            <a:off x="1496577" y="3193211"/>
            <a:ext cx="7501957" cy="640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3879" indent="-283879">
              <a:buFont typeface="Arial"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Параметры слоев - Управление </a:t>
            </a:r>
            <a:r>
              <a:rPr lang="ru-RU">
                <a:latin typeface="Times New Roman"/>
                <a:cs typeface="Times New Roman"/>
              </a:rPr>
              <a:t>параметрами отображения в диалоге </a:t>
            </a:r>
            <a:r>
              <a:rPr lang="ru-RU" b="1">
                <a:latin typeface="Times New Roman"/>
                <a:cs typeface="Times New Roman"/>
              </a:rPr>
              <a:t>Слои</a:t>
            </a:r>
            <a:r>
              <a:rPr lang="ru-RU">
                <a:latin typeface="Times New Roman"/>
                <a:cs typeface="Times New Roman"/>
              </a:rPr>
              <a:t> и свойствами слоев, входящих в состав внешних ссылок.</a:t>
            </a:r>
            <a:endParaRPr lang="ru-RU">
              <a:latin typeface="Times New Roman"/>
              <a:cs typeface="Times New Roman"/>
            </a:endParaRPr>
          </a:p>
        </p:txBody>
      </p:sp>
      <p:pic>
        <p:nvPicPr>
          <p:cNvPr id="25" name="Рисунок 24" descr="Снимок экрана (23)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141675" y="4082008"/>
            <a:ext cx="2860648" cy="2360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476382" name=""/>
          <p:cNvSpPr/>
          <p:nvPr/>
        </p:nvSpPr>
        <p:spPr bwMode="auto">
          <a:xfrm>
            <a:off x="1590509" y="221050"/>
            <a:ext cx="6104810" cy="7013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окно списка слоев добавляются столбцы с информацией о  параметрах слоев в видовом экране.</a:t>
            </a:r>
            <a:endParaRPr/>
          </a:p>
        </p:txBody>
      </p:sp>
      <p:pic>
        <p:nvPicPr>
          <p:cNvPr id="6274715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29594" y="1106487"/>
            <a:ext cx="6979696" cy="2322512"/>
          </a:xfrm>
          <a:prstGeom prst="rect">
            <a:avLst/>
          </a:prstGeom>
        </p:spPr>
      </p:pic>
      <p:graphicFrame>
        <p:nvGraphicFramePr>
          <p:cNvPr id="398217306" name=""/>
          <p:cNvGraphicFramePr>
            <a:graphicFrameLocks xmlns:a="http://schemas.openxmlformats.org/drawingml/2006/main"/>
          </p:cNvGraphicFramePr>
          <p:nvPr/>
        </p:nvGraphicFramePr>
        <p:xfrm>
          <a:off x="1029594" y="3660069"/>
          <a:ext cx="5940000" cy="548639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1895733"/>
                <a:gridCol w="5180644"/>
              </a:tblGrid>
              <a:tr h="246944"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Цвет  ВЭ</a:t>
                      </a:r>
                      <a:endParaRPr sz="1800" b="1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Отображение цвета слоя в текущем видовом экране.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35357777" name=""/>
          <p:cNvGraphicFramePr>
            <a:graphicFrameLocks xmlns:a="http://schemas.openxmlformats.org/drawingml/2006/main"/>
          </p:cNvGraphicFramePr>
          <p:nvPr/>
        </p:nvGraphicFramePr>
        <p:xfrm>
          <a:off x="978958" y="4314542"/>
          <a:ext cx="5940000" cy="548639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1883397"/>
                <a:gridCol w="5146935"/>
              </a:tblGrid>
              <a:tr h="281516"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линий  ВЭ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Отображение типа линии слоя в текущем видовом  экране.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11349487" name=""/>
          <p:cNvGraphicFramePr>
            <a:graphicFrameLocks xmlns:a="http://schemas.openxmlformats.org/drawingml/2006/main"/>
          </p:cNvGraphicFramePr>
          <p:nvPr/>
        </p:nvGraphicFramePr>
        <p:xfrm>
          <a:off x="972000" y="4921249"/>
          <a:ext cx="5940000" cy="457199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1885262"/>
                <a:gridCol w="5152029"/>
              </a:tblGrid>
              <a:tr h="246944"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 линий  ВЭ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Отображение веса линии слоя в текущем видовом экране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83645953" name=""/>
          <p:cNvGraphicFramePr>
            <a:graphicFrameLocks xmlns:a="http://schemas.openxmlformats.org/drawingml/2006/main"/>
          </p:cNvGraphicFramePr>
          <p:nvPr/>
        </p:nvGraphicFramePr>
        <p:xfrm>
          <a:off x="963255" y="5829652"/>
          <a:ext cx="7217488" cy="548639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2032709"/>
                <a:gridCol w="5184778"/>
              </a:tblGrid>
              <a:tr h="457200"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Прозрачность  ВЭ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Отображение прозрачности слоя в текущем видовом  экране.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t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2445237" name=""/>
          <p:cNvSpPr txBox="1"/>
          <p:nvPr/>
        </p:nvSpPr>
        <p:spPr bwMode="auto">
          <a:xfrm flipH="0" flipV="0">
            <a:off x="1480645" y="351468"/>
            <a:ext cx="6182709" cy="1067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0" algn="l">
              <a:defRPr/>
            </a:pPr>
            <a:r>
              <a:rPr lang="ru-RU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2.</a:t>
            </a:r>
            <a:r>
              <a:rPr lang="ru-RU" sz="3200" b="1" i="0" u="none" strike="noStrike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 Редактирование параметров слоев </a:t>
            </a:r>
            <a:endParaRPr sz="3200"/>
          </a:p>
        </p:txBody>
      </p:sp>
      <p:sp>
        <p:nvSpPr>
          <p:cNvPr id="1511777787" name="Прямоугольник 22"/>
          <p:cNvSpPr/>
          <p:nvPr/>
        </p:nvSpPr>
        <p:spPr bwMode="auto">
          <a:xfrm flipH="0" flipV="0">
            <a:off x="1274365" y="1803317"/>
            <a:ext cx="6797768" cy="39322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наличии в чертеже выбранных объектов, диалог </a:t>
            </a:r>
            <a:r>
              <a:rPr lang="ru-RU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Слои</a:t>
            </a:r>
            <a:r>
              <a:rPr lang="ru-RU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открывается с выделенными слоями данных  объектов.</a:t>
            </a:r>
            <a:endParaRPr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Выбор слоёв для редактирования осуществляется щелчком левой  кнопки мыши.</a:t>
            </a:r>
            <a:endParaRPr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Допускается редактировать параметры сразу нескольких  выбранных слоев.</a:t>
            </a:r>
            <a:endParaRPr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нажатой клавише</a:t>
            </a:r>
            <a:r>
              <a:rPr lang="ru-RU" sz="18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SHIFT</a:t>
            </a:r>
            <a:r>
              <a:rPr lang="ru-RU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выбираются все слои, расположенные между  первым и последним щелчком мыши.</a:t>
            </a:r>
            <a:endParaRPr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нажатой клавише</a:t>
            </a:r>
            <a:r>
              <a:rPr lang="ru-RU" sz="18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CTRL</a:t>
            </a:r>
            <a:r>
              <a:rPr lang="ru-RU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имеющийся выбор слоёв щелчком мыши можно  добавлять любой слой из списка.</a:t>
            </a:r>
            <a:endParaRPr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Выбор всех слоев в списке осуществляется командой  контекстного меню </a:t>
            </a:r>
            <a:r>
              <a:rPr lang="ru-RU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Выбрать все</a:t>
            </a:r>
            <a:r>
              <a:rPr lang="ru-RU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Команда  </a:t>
            </a:r>
            <a:r>
              <a:rPr lang="ru-RU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Очистить все</a:t>
            </a:r>
            <a:r>
              <a:rPr lang="ru-RU" sz="1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отменяет выбор всех выбранных  в списке слоев.</a:t>
            </a:r>
            <a:endParaRPr sz="1800">
              <a:latin typeface="Times New Roman"/>
              <a:cs typeface="Times New Roman"/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3523338" name=""/>
          <p:cNvSpPr/>
          <p:nvPr/>
        </p:nvSpPr>
        <p:spPr bwMode="auto">
          <a:xfrm flipH="0" flipV="0">
            <a:off x="1435172" y="640220"/>
            <a:ext cx="6273655" cy="22863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Список слоёв можно отсортировать по любому параметру. Для  сортировки списка слоёв по какому-либо параметру достаточно щёлкнуть левой  кнопкой мыши на заголовке его столбца.</a:t>
            </a:r>
            <a:endParaRPr sz="1800"/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Например, щелчок по заголовку столбца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Цвет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отсортирует все слои списка по цвету.  Второй щелчок по этому же заголовку инвертирует порядок отсортированных слоёв в  списке:</a:t>
            </a:r>
            <a:endParaRPr sz="1800"/>
          </a:p>
        </p:txBody>
      </p:sp>
      <p:pic>
        <p:nvPicPr>
          <p:cNvPr id="207785063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310392" y="3348919"/>
            <a:ext cx="6268845" cy="2172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3847519" name=""/>
          <p:cNvSpPr/>
          <p:nvPr/>
        </p:nvSpPr>
        <p:spPr bwMode="auto">
          <a:xfrm>
            <a:off x="3406552" y="3291840"/>
            <a:ext cx="2338453" cy="36611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2108212680" name=""/>
          <p:cNvSpPr txBox="1"/>
          <p:nvPr/>
        </p:nvSpPr>
        <p:spPr bwMode="auto">
          <a:xfrm flipH="0" flipV="0">
            <a:off x="1783399" y="370981"/>
            <a:ext cx="6340931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0" algn="l">
              <a:defRPr/>
            </a:pPr>
            <a:r>
              <a:rPr lang="ru-RU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3. Замораживание слоев</a:t>
            </a:r>
            <a:endParaRPr/>
          </a:p>
        </p:txBody>
      </p:sp>
      <p:sp>
        <p:nvSpPr>
          <p:cNvPr id="1451572791" name="Прямоугольник 22"/>
          <p:cNvSpPr/>
          <p:nvPr/>
        </p:nvSpPr>
        <p:spPr bwMode="auto">
          <a:xfrm flipH="0" flipV="0">
            <a:off x="1030924" y="1462860"/>
            <a:ext cx="6799927" cy="20120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Слои можно замораживать в отдельных видовых экранах листа.  Таким образом можно получать различные отображения одних и тех же объектов в  разных видовых экранах без создания дополнительной (дублирующей) геометрии,  например, создав два видовых экрана для одного и того же объекта и заморозив  слой с элементами оформления во втором видовом экране.</a:t>
            </a:r>
            <a:endParaRPr sz="1800">
              <a:latin typeface="Times New Roman"/>
              <a:cs typeface="Times New Roman"/>
            </a:endParaRPr>
          </a:p>
          <a:p>
            <a:pPr>
              <a:defRPr/>
            </a:pPr>
            <a:endParaRPr sz="1800"/>
          </a:p>
        </p:txBody>
      </p:sp>
      <p:pic>
        <p:nvPicPr>
          <p:cNvPr id="140628755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546361" y="3983919"/>
            <a:ext cx="5769054" cy="1695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7761344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091971" y="339548"/>
            <a:ext cx="4569264" cy="3505728"/>
          </a:xfrm>
          <a:prstGeom prst="rect">
            <a:avLst/>
          </a:prstGeom>
        </p:spPr>
      </p:pic>
      <p:sp>
        <p:nvSpPr>
          <p:cNvPr id="581090050" name=""/>
          <p:cNvSpPr/>
          <p:nvPr/>
        </p:nvSpPr>
        <p:spPr bwMode="auto">
          <a:xfrm flipH="0" flipV="0">
            <a:off x="531289" y="4127852"/>
            <a:ext cx="8423868" cy="201203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замораживания слоя в текущем видовом экране:</a:t>
            </a:r>
            <a:endParaRPr sz="1800" b="1"/>
          </a:p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sz="1800"/>
          </a:p>
          <a:p>
            <a:pPr>
              <a:defRPr/>
            </a:pP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Активировать видовой  экран, дважды щелкнув на нем левой клавишей мыши.</a:t>
            </a:r>
            <a:endParaRPr sz="1800"/>
          </a:p>
          <a:p>
            <a:pPr>
              <a:defRPr/>
            </a:pP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Открыть диалог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Слои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выбрать в нем все слои, которые должны  быть заморожены в текущем видовом экране.</a:t>
            </a:r>
            <a:endParaRPr sz="1800"/>
          </a:p>
          <a:p>
            <a:pPr>
              <a:defRPr/>
            </a:pP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Заморозить выбранные  слои щелчком на значке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у любого выбранного слоя.</a:t>
            </a:r>
            <a:endParaRPr sz="1800"/>
          </a:p>
          <a:p>
            <a:pPr>
              <a:defRPr/>
            </a:pP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Закрыть диалог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Слои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/>
          </a:p>
        </p:txBody>
      </p:sp>
      <p:pic>
        <p:nvPicPr>
          <p:cNvPr id="684057703" name=""/>
          <p:cNvPicPr>
            <a:picLocks noChangeAspect="1"/>
          </p:cNvPicPr>
          <p:nvPr/>
        </p:nvPicPr>
        <p:blipFill>
          <a:blip/>
          <a:stretch/>
        </p:blipFill>
        <p:spPr bwMode="auto">
          <a:xfrm>
            <a:off x="-104774" y="-2328333"/>
            <a:ext cx="209549" cy="20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powerpointbase.com-w935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powerpointbase.com-w935</Template>
  <TotalTime>0</TotalTime>
  <Words>0</Words>
  <Application>Р7-Офис/2024.1.2.400</Application>
  <DocSecurity>0</DocSecurity>
  <PresentationFormat>Экран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Гамзина Елизавета Григорьевна</dc:creator>
  <cp:keywords/>
  <dc:description/>
  <dc:identifier/>
  <dc:language/>
  <cp:lastModifiedBy/>
  <cp:revision>25</cp:revision>
  <dcterms:created xsi:type="dcterms:W3CDTF">2024-03-01T07:15:34Z</dcterms:created>
  <dcterms:modified xsi:type="dcterms:W3CDTF">2024-03-04T12:17:06Z</dcterms:modified>
  <cp:category/>
  <cp:contentStatus/>
  <cp:version/>
</cp:coreProperties>
</file>