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73" r:id="rId2"/>
    <p:sldId id="256" r:id="rId3"/>
    <p:sldId id="257" r:id="rId4"/>
    <p:sldId id="258" r:id="rId5"/>
    <p:sldId id="271" r:id="rId6"/>
    <p:sldId id="259" r:id="rId7"/>
    <p:sldId id="260" r:id="rId8"/>
    <p:sldId id="261" r:id="rId9"/>
    <p:sldId id="272" r:id="rId10"/>
    <p:sldId id="262" r:id="rId11"/>
    <p:sldId id="270" r:id="rId12"/>
    <p:sldId id="263" r:id="rId13"/>
    <p:sldId id="264" r:id="rId14"/>
    <p:sldId id="265" r:id="rId15"/>
    <p:sldId id="266" r:id="rId16"/>
    <p:sldId id="274" r:id="rId17"/>
    <p:sldId id="267" r:id="rId18"/>
    <p:sldId id="268" r:id="rId19"/>
    <p:sldId id="269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360C6-71CF-42D5-9C8C-AFD8A8CE575C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E8329-675B-4C1F-A42C-6BC55FE85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56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8329-675B-4C1F-A42C-6BC55FE856F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87B4EBFE-4CA2-4A30-AE1C-700F928A692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87B4EBFE-4CA2-4A30-AE1C-700F928A692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87B4EBFE-4CA2-4A30-AE1C-700F928A692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87B4EBFE-4CA2-4A30-AE1C-700F928A692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7B4EBFE-4CA2-4A30-AE1C-700F928A692F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4DEDF8-A6EA-4228-982D-97E0542D02ED}"/>
              </a:ext>
            </a:extLst>
          </p:cNvPr>
          <p:cNvSpPr/>
          <p:nvPr/>
        </p:nvSpPr>
        <p:spPr>
          <a:xfrm>
            <a:off x="899592" y="1054951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Государственное профессиональное автономное </a:t>
            </a:r>
            <a:br>
              <a:rPr lang="ru-RU" dirty="0"/>
            </a:br>
            <a:r>
              <a:rPr lang="ru-RU" dirty="0"/>
              <a:t>Образовательное учреждение Краснодарского края</a:t>
            </a:r>
            <a:br>
              <a:rPr lang="ru-RU" dirty="0"/>
            </a:br>
            <a:r>
              <a:rPr lang="ru-RU" dirty="0"/>
              <a:t>   «Новороссийский колледж строительства и экономики»</a:t>
            </a:r>
          </a:p>
          <a:p>
            <a:pPr algn="ctr"/>
            <a:r>
              <a:rPr lang="ru-RU" dirty="0"/>
              <a:t> для специальностей  « Социально – экономических дисциплин»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E0A6E7-6F55-4A01-B5B2-AF109A373D80}"/>
              </a:ext>
            </a:extLst>
          </p:cNvPr>
          <p:cNvSpPr/>
          <p:nvPr/>
        </p:nvSpPr>
        <p:spPr>
          <a:xfrm>
            <a:off x="4572000" y="3820841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Преподаватель :    </a:t>
            </a:r>
            <a:r>
              <a:rPr lang="ru-RU" sz="2000" dirty="0" err="1"/>
              <a:t>Р.А.Андреева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28A870-7F51-4ACA-BFCD-19FF58BFD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02822"/>
            <a:ext cx="8496944" cy="11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6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895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На вооружении партизанских отрядов преобладало легкое стрелковое оружие, автоматы, пулеметы и минометы.</a:t>
            </a:r>
          </a:p>
        </p:txBody>
      </p:sp>
      <p:pic>
        <p:nvPicPr>
          <p:cNvPr id="4" name="Содержимое 3" descr="Советские женщины-партизанки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723231"/>
            <a:ext cx="76200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kna.ru/exhibitions/guerrillas/img/big/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807249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715436" cy="59582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chemeClr val="bg1"/>
                </a:solidFill>
              </a:rPr>
              <a:t>       </a:t>
            </a:r>
            <a:r>
              <a:rPr lang="ru-RU" sz="2400" b="1" dirty="0"/>
              <a:t>Возникшее в низах партизанское движение советским руководством сначала было воспринято настороженно. Но массовый характер освободительной борьбы и большой урон, наносимый партизанами захватчикам заставили Комитет Обороны и Ставку переменить свои взгляды.</a:t>
            </a:r>
          </a:p>
          <a:p>
            <a:pPr>
              <a:buNone/>
            </a:pPr>
            <a:r>
              <a:rPr lang="ru-RU" sz="2400" b="1" dirty="0"/>
              <a:t>       30 мая 1942 года при Ставке был создан Центральный Штаб партизанского движения, которым руководил П.К. Пономаренко</a:t>
            </a:r>
          </a:p>
        </p:txBody>
      </p:sp>
      <p:pic>
        <p:nvPicPr>
          <p:cNvPr id="4" name="Рисунок 3" descr="http://www.tatveteran.ru/www/img/243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714752"/>
            <a:ext cx="4827600" cy="288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/>
                <a:highlight>
                  <a:srgbClr val="FF0000"/>
                </a:highlight>
              </a:rPr>
              <a:t>Руководство осуществлялось в основном по радио</a:t>
            </a:r>
          </a:p>
        </p:txBody>
      </p:sp>
      <p:pic>
        <p:nvPicPr>
          <p:cNvPr id="4" name="Содержимое 3" descr="http://www.tatveteran.ru/www/img/238_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674079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8" y="6143644"/>
            <a:ext cx="785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Попов Д. М, начальник Западного штаба партизанского движения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03245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>
                <a:solidFill>
                  <a:schemeClr val="tx1"/>
                </a:solidFill>
                <a:effectLst/>
              </a:rPr>
              <a:t>Наиболее результативные </a:t>
            </a:r>
            <a:r>
              <a:rPr lang="ru-RU" sz="3600" b="1" dirty="0" err="1">
                <a:solidFill>
                  <a:schemeClr val="tx1"/>
                </a:solidFill>
                <a:effectLst/>
              </a:rPr>
              <a:t>партизан-ские</a:t>
            </a:r>
            <a:r>
              <a:rPr lang="ru-RU" sz="3600" b="1" dirty="0">
                <a:solidFill>
                  <a:schemeClr val="tx1"/>
                </a:solidFill>
                <a:effectLst/>
              </a:rPr>
              <a:t> рейды совершили формирования </a:t>
            </a:r>
            <a:r>
              <a:rPr lang="ru-RU" sz="3600" b="1" dirty="0">
                <a:solidFill>
                  <a:srgbClr val="FFFF00"/>
                </a:solidFill>
                <a:effectLst/>
                <a:highlight>
                  <a:srgbClr val="FF0000"/>
                </a:highlight>
              </a:rPr>
              <a:t>С.А. Ковпака, А.Н.Сабурова, С.В.Гришина, А.Ф.Федорова, </a:t>
            </a:r>
            <a:r>
              <a:rPr lang="ru-RU" sz="3600" b="1" dirty="0" err="1">
                <a:solidFill>
                  <a:srgbClr val="FFFF00"/>
                </a:solidFill>
                <a:effectLst/>
                <a:highlight>
                  <a:srgbClr val="FF0000"/>
                </a:highlight>
              </a:rPr>
              <a:t>П.П.Вершигоры</a:t>
            </a:r>
            <a:r>
              <a:rPr lang="ru-RU" sz="3600" b="1" dirty="0">
                <a:solidFill>
                  <a:srgbClr val="FFFF00"/>
                </a:solidFill>
                <a:effectLst/>
                <a:highlight>
                  <a:srgbClr val="FF0000"/>
                </a:highlight>
              </a:rPr>
              <a:t>.</a:t>
            </a:r>
          </a:p>
        </p:txBody>
      </p:sp>
      <p:pic>
        <p:nvPicPr>
          <p:cNvPr id="4" name="Содержимое 3" descr="Ковпак Сидор Артемьевич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15001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абуров Александр Николаевич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285992"/>
            <a:ext cx="15763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-Se7en\Downloads\200px-Гришин,_Сергей_Владимирович_(Герой_Советского_Союза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285992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edorovAleksFedo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286256"/>
            <a:ext cx="171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ершигора Пётр Петрович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214819"/>
            <a:ext cx="15716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43108" y="2357430"/>
            <a:ext cx="181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С.А.Ковпак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3306" y="400050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А.Н.Сабуров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7818" y="2357430"/>
            <a:ext cx="210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С.В.Гришин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2976" y="6143644"/>
            <a:ext cx="196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А.Ф.Федоров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2264" y="6072206"/>
            <a:ext cx="218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П.П.Вершигора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80920" cy="381642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chemeClr val="tx1"/>
                </a:solidFill>
              </a:rPr>
              <a:t>В июле 1943 года Центральный штаб партизанского движения разработал план крупной операции, названной </a:t>
            </a:r>
            <a:r>
              <a:rPr lang="ru-RU" sz="3200" b="1" dirty="0">
                <a:solidFill>
                  <a:srgbClr val="FFFF00"/>
                </a:solidFill>
                <a:highlight>
                  <a:srgbClr val="FF0000"/>
                </a:highlight>
              </a:rPr>
              <a:t>«Рельсовая </a:t>
            </a:r>
            <a:r>
              <a:rPr lang="ru-RU" sz="3200" b="1" dirty="0" err="1">
                <a:solidFill>
                  <a:srgbClr val="FFFF00"/>
                </a:solidFill>
                <a:highlight>
                  <a:srgbClr val="FF0000"/>
                </a:highlight>
              </a:rPr>
              <a:t>война».</a:t>
            </a:r>
            <a:r>
              <a:rPr lang="ru-RU" sz="3200" b="1" dirty="0" err="1">
                <a:solidFill>
                  <a:schemeClr val="tx1"/>
                </a:solidFill>
              </a:rPr>
              <a:t>Согласно</a:t>
            </a:r>
            <a:r>
              <a:rPr lang="ru-RU" sz="3200" b="1" dirty="0">
                <a:solidFill>
                  <a:schemeClr val="tx1"/>
                </a:solidFill>
              </a:rPr>
              <a:t> этому плану, партизаны Белоруссии, Ленинградской, Калининской, Смоленской и Орловской областей должны были одновременными ударами вывести из строя значительное число железнодорожных коммуникаций противника.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D85E5B-1AF5-468C-9140-371A726AD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8" y="431026"/>
            <a:ext cx="8232656" cy="609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77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4656"/>
            <a:ext cx="8229600" cy="3104344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своим масштабам </a:t>
            </a:r>
            <a:r>
              <a:rPr lang="ru-RU" sz="2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«Рельсовая война» </a:t>
            </a:r>
            <a:r>
              <a:rPr lang="ru-RU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приобрела стратегический характер. Начатая в ночь на 3 августа 1943 года в разгар ожесточенного сражения на Курской дуге, она развернулась на огромном пространстве протяженностью по фронту на 1000 км и в глубину 750 км, и продолжалась до середины сентября 1943 года. В операции приняли участие около 100 тысяч бойцов партизанских формирований и десятки тысяч человек мирного населения.</a:t>
            </a:r>
          </a:p>
        </p:txBody>
      </p:sp>
      <p:pic>
        <p:nvPicPr>
          <p:cNvPr id="3" name="Рисунок 2" descr="http://www.tatveteran.ru/www/img/240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00438"/>
            <a:ext cx="4429156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57818" y="4143380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Крушение немецкого военного эшелона, организованного одним из отрядов партизан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455" y="253218"/>
            <a:ext cx="3699036" cy="5840078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  <a:effectLst/>
              </a:rPr>
              <a:t>Всенародная борьба в тылу немецко-фашистских войск – одна из блестящих страниц Великой Отечественной войны, выдающийся подвиг советского народа. </a:t>
            </a:r>
            <a:br>
              <a:rPr lang="ru-RU" sz="2000" b="1" dirty="0">
                <a:solidFill>
                  <a:schemeClr val="tx1"/>
                </a:solidFill>
                <a:effectLst/>
              </a:rPr>
            </a:br>
            <a:r>
              <a:rPr lang="ru-RU" sz="2000" b="1" dirty="0">
                <a:solidFill>
                  <a:schemeClr val="tx1"/>
                </a:solidFill>
                <a:effectLst/>
              </a:rPr>
              <a:t>За героизм и мужество, проявленные в годы суровых испытаний, тысячи патриотов были награждены орденами и медалями, 249 – присвоено звание Героев Советского Союза, </a:t>
            </a:r>
            <a:br>
              <a:rPr lang="ru-RU" sz="2000" b="1" dirty="0">
                <a:solidFill>
                  <a:schemeClr val="tx1"/>
                </a:solidFill>
                <a:effectLst/>
              </a:rPr>
            </a:br>
            <a:r>
              <a:rPr lang="ru-RU" sz="2000" b="1" dirty="0">
                <a:solidFill>
                  <a:schemeClr val="tx1"/>
                </a:solidFill>
                <a:effectLst/>
              </a:rPr>
              <a:t>а С.А.Ковпаку и</a:t>
            </a:r>
            <a:br>
              <a:rPr lang="ru-RU" sz="2000" b="1" dirty="0">
                <a:solidFill>
                  <a:schemeClr val="tx1"/>
                </a:solidFill>
                <a:effectLst/>
              </a:rPr>
            </a:br>
            <a:r>
              <a:rPr lang="ru-RU" sz="2000" b="1" dirty="0">
                <a:solidFill>
                  <a:schemeClr val="tx1"/>
                </a:solidFill>
                <a:effectLst/>
              </a:rPr>
              <a:t> А.Ф. Федорову это звание было присвоено дважды.</a:t>
            </a:r>
          </a:p>
        </p:txBody>
      </p:sp>
      <p:pic>
        <p:nvPicPr>
          <p:cNvPr id="3" name="Рисунок 2" descr="Командир партизанского отряда вручает медаль «За отвагу» юному партизану-разведчик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7166"/>
            <a:ext cx="4083983" cy="568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43306" y="6000768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Командир партизанского отряда вручает медаль «За отвагу» юному партизану-разведчику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tatveteran.ru/www/img/237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57242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5643578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Командир 5-й Ленинградской партизанской бригады, Герой Советского Союза </a:t>
            </a:r>
            <a:r>
              <a:rPr lang="ru-RU" b="1" dirty="0" err="1"/>
              <a:t>Карицкий</a:t>
            </a:r>
            <a:r>
              <a:rPr lang="ru-RU" b="1" dirty="0"/>
              <a:t> К.Д. прикрепляет медаль «Партизану Отечественной войны II степени» священнику церкви </a:t>
            </a:r>
            <a:r>
              <a:rPr lang="ru-RU" b="1" dirty="0" err="1"/>
              <a:t>Порховского</a:t>
            </a:r>
            <a:r>
              <a:rPr lang="ru-RU" b="1" dirty="0"/>
              <a:t> района </a:t>
            </a:r>
            <a:r>
              <a:rPr lang="ru-RU" b="1" dirty="0" err="1"/>
              <a:t>Пузанову</a:t>
            </a:r>
            <a:r>
              <a:rPr lang="ru-RU" b="1" dirty="0"/>
              <a:t> Ф.А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57600" y="4724400"/>
            <a:ext cx="5486400" cy="66516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0547D7-18D5-4EA3-BCD8-46BD3E5A428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657600" y="4805363"/>
            <a:ext cx="5486400" cy="1431925"/>
          </a:xfrm>
        </p:spPr>
        <p:txBody>
          <a:bodyPr/>
          <a:lstStyle/>
          <a:p>
            <a:r>
              <a:rPr lang="ru-RU" dirty="0"/>
              <a:t>.</a:t>
            </a:r>
          </a:p>
        </p:txBody>
      </p:sp>
      <p:pic>
        <p:nvPicPr>
          <p:cNvPr id="4" name="Рисунок 3" descr="Юный и пожилой партизаны у стога сена в Ленинградской област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476" y="476672"/>
            <a:ext cx="7951980" cy="58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8739C3-B570-4F48-9ABA-9647B030B022}"/>
              </a:ext>
            </a:extLst>
          </p:cNvPr>
          <p:cNvSpPr/>
          <p:nvPr/>
        </p:nvSpPr>
        <p:spPr>
          <a:xfrm>
            <a:off x="539552" y="474345"/>
            <a:ext cx="75608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Общий итог </a:t>
            </a:r>
            <a:r>
              <a:rPr lang="ru-RU" sz="2400" dirty="0"/>
              <a:t>деятельности советских партизан за все время Великой Отечественной войны внушителен: ими было уничтожено, ранено или взято в плен 1,5 млн. гитлеровских солдат, офицеров, чиновников оккупационного аппарата и их пособников из числа предателей, произведено более 20 тыс. крушений вражеских поездов, уничтожено или выведено из строя 2300 танков и бронемашин, 1100 самолетов, более 65 тыс. автомашин.</a:t>
            </a:r>
          </a:p>
          <a:p>
            <a:r>
              <a:rPr lang="ru-RU" sz="2400" dirty="0"/>
              <a:t> Но никакими цифрами нельзя измерить ни тот моральный урон, который нанесли партизаны немецко-фашистской армии, ни то огромное вдохновляющее воздействие, которое они оказывали на население оккупированных советских земель, ни их роль в еще большем сплочении всего советского народа в дни войны.</a:t>
            </a:r>
          </a:p>
        </p:txBody>
      </p:sp>
    </p:spTree>
    <p:extLst>
      <p:ext uri="{BB962C8B-B14F-4D97-AF65-F5344CB8AC3E}">
        <p14:creationId xmlns:p14="http://schemas.microsoft.com/office/powerpoint/2010/main" val="265343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EF94C4-FA28-43B4-BAA3-ED693CCDAAAA}"/>
              </a:ext>
            </a:extLst>
          </p:cNvPr>
          <p:cNvSpPr/>
          <p:nvPr/>
        </p:nvSpPr>
        <p:spPr>
          <a:xfrm>
            <a:off x="755576" y="764704"/>
            <a:ext cx="6102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Выводы:</a:t>
            </a:r>
          </a:p>
          <a:p>
            <a:endParaRPr lang="ru-RU" sz="2800" dirty="0"/>
          </a:p>
          <a:p>
            <a:r>
              <a:rPr lang="ru-RU" sz="2800" dirty="0"/>
              <a:t>1.Принесло ли пользу в борьбе с фашизмом партизанское движение?</a:t>
            </a:r>
          </a:p>
          <a:p>
            <a:endParaRPr lang="ru-RU" sz="2800" dirty="0"/>
          </a:p>
          <a:p>
            <a:r>
              <a:rPr lang="ru-RU" sz="2800" dirty="0"/>
              <a:t>2.Что помешало партизанскому движению быть более эффективным?</a:t>
            </a:r>
          </a:p>
          <a:p>
            <a:endParaRPr lang="ru-RU" sz="2800" dirty="0"/>
          </a:p>
          <a:p>
            <a:r>
              <a:rPr lang="ru-RU" sz="2800" dirty="0"/>
              <a:t>3.Какую роль сыграло партизанское движение в Великой Отечественной войне?</a:t>
            </a:r>
          </a:p>
        </p:txBody>
      </p:sp>
    </p:spTree>
    <p:extLst>
      <p:ext uri="{BB962C8B-B14F-4D97-AF65-F5344CB8AC3E}">
        <p14:creationId xmlns:p14="http://schemas.microsoft.com/office/powerpoint/2010/main" val="283698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8778D5-AEFE-48DC-BE92-9B3776474482}"/>
              </a:ext>
            </a:extLst>
          </p:cNvPr>
          <p:cNvSpPr/>
          <p:nvPr/>
        </p:nvSpPr>
        <p:spPr>
          <a:xfrm>
            <a:off x="467544" y="620688"/>
            <a:ext cx="828092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Какие ошибки были допущены в организации партизанского движения?</a:t>
            </a:r>
          </a:p>
          <a:p>
            <a:endParaRPr lang="ru-RU" dirty="0"/>
          </a:p>
          <a:p>
            <a:r>
              <a:rPr lang="ru-RU" dirty="0"/>
              <a:t>Грубейшими ошибками, заложенными в директивы, следует считать:</a:t>
            </a:r>
          </a:p>
          <a:p>
            <a:endParaRPr lang="ru-RU" dirty="0"/>
          </a:p>
          <a:p>
            <a:r>
              <a:rPr lang="ru-RU" dirty="0"/>
              <a:t>1.попытку возложить руководство партизанскими силами на подпольные партийные органы;</a:t>
            </a:r>
          </a:p>
          <a:p>
            <a:endParaRPr lang="ru-RU" dirty="0"/>
          </a:p>
          <a:p>
            <a:r>
              <a:rPr lang="ru-RU" dirty="0"/>
              <a:t>2.установку на снабжение партизанских формирований оружием и боеприпасами исключительно за счет трофеев, захваченных у противника;</a:t>
            </a:r>
          </a:p>
          <a:p>
            <a:endParaRPr lang="ru-RU" dirty="0"/>
          </a:p>
          <a:p>
            <a:r>
              <a:rPr lang="ru-RU" dirty="0"/>
              <a:t>3.ставку на подбор командных кадров партизанских формирований в первую очередь по партийному признаку в ущерб профессионализму;</a:t>
            </a:r>
          </a:p>
          <a:p>
            <a:endParaRPr lang="ru-RU" dirty="0"/>
          </a:p>
          <a:p>
            <a:r>
              <a:rPr lang="ru-RU" dirty="0"/>
              <a:t>4.призывы к тотальному уничтожению в прифронтовом тылу населенных пунктов, а также лесных массивов, в которых укрывались партизаны, нацеливание партизанских формирований, вооруженных преимущественно стрелковым оружием, на прямое противоборство с регулярными частями противника.</a:t>
            </a:r>
          </a:p>
        </p:txBody>
      </p:sp>
    </p:spTree>
    <p:extLst>
      <p:ext uri="{BB962C8B-B14F-4D97-AF65-F5344CB8AC3E}">
        <p14:creationId xmlns:p14="http://schemas.microsoft.com/office/powerpoint/2010/main" val="277534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53536"/>
            <a:ext cx="8143932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FF00"/>
                </a:solidFill>
                <a:highlight>
                  <a:srgbClr val="FF0000"/>
                </a:highlight>
              </a:rPr>
              <a:t>Партизанское движение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/>
              <a:t>-</a:t>
            </a: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ru-RU" sz="4000" b="1" dirty="0"/>
              <a:t>это вооруженная борьба советского народа против немецко-фашистских захватчиков на временно оккупированной территории СССР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28680" y="116632"/>
            <a:ext cx="8058120" cy="3816424"/>
          </a:xfrm>
        </p:spPr>
        <p:txBody>
          <a:bodyPr>
            <a:normAutofit/>
          </a:bodyPr>
          <a:lstStyle/>
          <a:p>
            <a:r>
              <a:rPr lang="ru-RU" b="0" dirty="0">
                <a:solidFill>
                  <a:schemeClr val="tx1"/>
                </a:solidFill>
              </a:rPr>
              <a:t>Призыв к партизанской борьбе прозвучал в обращении к народу И.В. Сталина 3 июля 1941 года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8680" y="4437112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Газета «Правда», опубликовавшая выступление председателя ГКО И.В. Сталина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564903"/>
            <a:ext cx="1954560" cy="3744417"/>
          </a:xfrm>
        </p:spPr>
        <p:txBody>
          <a:bodyPr/>
          <a:lstStyle/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1" descr="File:ПРАВДАобращениесталина.jpg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404664"/>
            <a:ext cx="85689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67526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</a:rPr>
              <a:t>18 июля 1941 года ЦК ВКП(б) принял постановление «Об организации борьбы в тылу германских войск» в котором были сформулированы общие цели, задачи и основные формы борьбы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58204" cy="457203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6000" b="1" u="sng" dirty="0"/>
              <a:t>На</a:t>
            </a:r>
            <a:r>
              <a:rPr lang="ru-RU" sz="6000" b="1" u="sng" dirty="0">
                <a:solidFill>
                  <a:srgbClr val="FFFF00"/>
                </a:solidFill>
              </a:rPr>
              <a:t> </a:t>
            </a:r>
            <a:r>
              <a:rPr lang="en-US" sz="6000" b="1" u="sng" dirty="0">
                <a:solidFill>
                  <a:srgbClr val="FFFF00"/>
                </a:solidFill>
              </a:rPr>
              <a:t>I</a:t>
            </a:r>
            <a:r>
              <a:rPr lang="ru-RU" sz="6000" b="1" u="sng" dirty="0">
                <a:solidFill>
                  <a:srgbClr val="FFFF00"/>
                </a:solidFill>
              </a:rPr>
              <a:t> </a:t>
            </a:r>
            <a:r>
              <a:rPr lang="ru-RU" sz="6000" b="1" u="sng" dirty="0"/>
              <a:t>этапе </a:t>
            </a:r>
            <a:r>
              <a:rPr lang="ru-RU" sz="6000" b="1" dirty="0"/>
              <a:t>основной целью партизан было снизить обороноспособность вражеских войск, отвлечь возможно большие силы противника для охраны своего тыла.</a:t>
            </a:r>
          </a:p>
          <a:p>
            <a:pPr>
              <a:buNone/>
            </a:pPr>
            <a:r>
              <a:rPr lang="ru-RU" sz="6000" b="1" dirty="0"/>
              <a:t>На этом этапе партизанские формирования решали такие наиболее типичные задачи:</a:t>
            </a:r>
          </a:p>
          <a:p>
            <a:r>
              <a:rPr lang="ru-RU" sz="6000" b="1" dirty="0"/>
              <a:t>вели разведку;</a:t>
            </a:r>
          </a:p>
          <a:p>
            <a:r>
              <a:rPr lang="ru-RU" sz="6000" b="1" dirty="0"/>
              <a:t>уничтожали живую силу, боевую технику;</a:t>
            </a:r>
          </a:p>
          <a:p>
            <a:r>
              <a:rPr lang="ru-RU" sz="6000" b="1" dirty="0"/>
              <a:t>срывали оборонительные работы;</a:t>
            </a:r>
          </a:p>
          <a:p>
            <a:r>
              <a:rPr lang="ru-RU" sz="6000" b="1" dirty="0"/>
              <a:t>минировали пути сообщения и другие важные объекты врага;</a:t>
            </a:r>
          </a:p>
          <a:p>
            <a:r>
              <a:rPr lang="ru-RU" sz="6000" b="1" dirty="0"/>
              <a:t>Срывали эвакуацию противником промышленности и транспорта.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5728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6010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u="sng" dirty="0">
                <a:solidFill>
                  <a:schemeClr val="bg1"/>
                </a:solidFill>
              </a:rPr>
              <a:t> </a:t>
            </a:r>
            <a:r>
              <a:rPr lang="ru-RU" sz="2800" b="1" u="sng" dirty="0"/>
              <a:t>На  </a:t>
            </a:r>
            <a:r>
              <a:rPr lang="en-US" sz="2800" b="1" u="sng" dirty="0">
                <a:solidFill>
                  <a:srgbClr val="FFFF00"/>
                </a:solidFill>
              </a:rPr>
              <a:t>II</a:t>
            </a:r>
            <a:r>
              <a:rPr lang="ru-RU" sz="2800" b="1" u="sng" dirty="0">
                <a:solidFill>
                  <a:srgbClr val="FFFF00"/>
                </a:solidFill>
              </a:rPr>
              <a:t> </a:t>
            </a:r>
            <a:r>
              <a:rPr lang="ru-RU" sz="2800" b="1" u="sng" dirty="0"/>
              <a:t>этапе </a:t>
            </a:r>
            <a:r>
              <a:rPr lang="ru-RU" sz="2800" b="1" dirty="0"/>
              <a:t>основной целью боевых действий партизанских сил было создание благоприятных условий для наступления советских войск высокими темпами.</a:t>
            </a:r>
          </a:p>
          <a:p>
            <a:pPr>
              <a:buNone/>
            </a:pPr>
            <a:r>
              <a:rPr lang="ru-RU" sz="2800" b="1" dirty="0"/>
              <a:t>Исходя из этого были поставлены и новые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  <a:highlight>
                  <a:srgbClr val="FF0000"/>
                </a:highlight>
              </a:rPr>
              <a:t>задачи:</a:t>
            </a:r>
          </a:p>
          <a:p>
            <a:r>
              <a:rPr lang="ru-RU" sz="2800" b="1" dirty="0"/>
              <a:t>препятствовать притоку в район операции резервов и материальных средств гитлеровцев;</a:t>
            </a:r>
          </a:p>
          <a:p>
            <a:r>
              <a:rPr lang="ru-RU" sz="2800" b="1" dirty="0"/>
              <a:t> затруднять отход;</a:t>
            </a:r>
          </a:p>
          <a:p>
            <a:r>
              <a:rPr lang="ru-RU" sz="2800" b="1" dirty="0"/>
              <a:t>нарушать управление.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highlight>
                  <a:srgbClr val="FF0000"/>
                </a:highlight>
              </a:rPr>
              <a:t>Основные формы борьбы</a:t>
            </a:r>
          </a:p>
        </p:txBody>
      </p:sp>
      <p:pic>
        <p:nvPicPr>
          <p:cNvPr id="4" name="Содержимое 3" descr="http://www.tatveteran.ru/www/img/232_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167" y="1527175"/>
            <a:ext cx="5795235" cy="4998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40403" y="2852936"/>
            <a:ext cx="310359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b="1" dirty="0"/>
              <a:t>засада</a:t>
            </a:r>
          </a:p>
          <a:p>
            <a:pPr>
              <a:buFont typeface="Arial" pitchFamily="34" charset="0"/>
              <a:buChar char="•"/>
            </a:pPr>
            <a:r>
              <a:rPr lang="ru-RU" sz="4400" b="1" dirty="0"/>
              <a:t>налет</a:t>
            </a:r>
          </a:p>
          <a:p>
            <a:pPr>
              <a:buFont typeface="Arial" pitchFamily="34" charset="0"/>
              <a:buChar char="•"/>
            </a:pPr>
            <a:r>
              <a:rPr lang="ru-RU" sz="4400" b="1" dirty="0"/>
              <a:t>диверсии</a:t>
            </a:r>
          </a:p>
          <a:p>
            <a:pPr>
              <a:buFont typeface="Arial" pitchFamily="34" charset="0"/>
              <a:buChar char="•"/>
            </a:pPr>
            <a:endParaRPr lang="ru-RU" sz="48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85CF604-7015-4522-A7C0-FCA536C4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FBCF0F9-BAD2-4EBC-B503-E4EEA6406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B8AF4A0-C9A2-4A49-B6F1-EA118E80F3B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62234" y="188640"/>
            <a:ext cx="7559675" cy="487521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EE8DE7F-5C80-4A26-ABAF-13BBE4714EB9}"/>
              </a:ext>
            </a:extLst>
          </p:cNvPr>
          <p:cNvSpPr/>
          <p:nvPr/>
        </p:nvSpPr>
        <p:spPr>
          <a:xfrm>
            <a:off x="251520" y="5122580"/>
            <a:ext cx="8421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/>
              <a:t>Партизаны одного из отрядов </a:t>
            </a:r>
          </a:p>
          <a:p>
            <a:pPr lvl="0"/>
            <a:r>
              <a:rPr lang="ru-RU" sz="3200" b="1" dirty="0"/>
              <a:t>в засаде на лесной дороге</a:t>
            </a:r>
          </a:p>
        </p:txBody>
      </p:sp>
    </p:spTree>
    <p:extLst>
      <p:ext uri="{BB962C8B-B14F-4D97-AF65-F5344CB8AC3E}">
        <p14:creationId xmlns:p14="http://schemas.microsoft.com/office/powerpoint/2010/main" val="197549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699</TotalTime>
  <Words>882</Words>
  <Application>Microsoft Office PowerPoint</Application>
  <PresentationFormat>Экран (4:3)</PresentationFormat>
  <Paragraphs>66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</vt:lpstr>
      <vt:lpstr>Rockwell</vt:lpstr>
      <vt:lpstr>Times New Roman</vt:lpstr>
      <vt:lpstr>Wingdings 2</vt:lpstr>
      <vt:lpstr>Литейная</vt:lpstr>
      <vt:lpstr>Презентация PowerPoint</vt:lpstr>
      <vt:lpstr> </vt:lpstr>
      <vt:lpstr>Партизанское движение </vt:lpstr>
      <vt:lpstr>Призыв к партизанской борьбе прозвучал в обращении к народу И.В. Сталина 3 июля 1941 года</vt:lpstr>
      <vt:lpstr>Презентация PowerPoint</vt:lpstr>
      <vt:lpstr>18 июля 1941 года ЦК ВКП(б) принял постановление «Об организации борьбы в тылу германских войск» в котором были сформулированы общие цели, задачи и основные формы борьбы</vt:lpstr>
      <vt:lpstr>Презентация PowerPoint</vt:lpstr>
      <vt:lpstr>Основные формы борьбы</vt:lpstr>
      <vt:lpstr>Презентация PowerPoint</vt:lpstr>
      <vt:lpstr>На вооружении партизанских отрядов преобладало легкое стрелковое оружие, автоматы, пулеметы и минометы.</vt:lpstr>
      <vt:lpstr>Презентация PowerPoint</vt:lpstr>
      <vt:lpstr>Презентация PowerPoint</vt:lpstr>
      <vt:lpstr>Руководство осуществлялось в основном по радио</vt:lpstr>
      <vt:lpstr>Наиболее результативные партизан-ские рейды совершили формирования С.А. Ковпака, А.Н.Сабурова, С.В.Гришина, А.Ф.Федорова, П.П.Вершигоры.</vt:lpstr>
      <vt:lpstr>В июле 1943 года Центральный штаб партизанского движения разработал план крупной операции, названной «Рельсовая война».Согласно этому плану, партизаны Белоруссии, Ленинградской, Калининской, Смоленской и Орловской областей должны были одновременными ударами вывести из строя значительное число железнодорожных коммуникаций противника.</vt:lpstr>
      <vt:lpstr>Презентация PowerPoint</vt:lpstr>
      <vt:lpstr>По своим масштабам «Рельсовая война» приобрела стратегический характер. Начатая в ночь на 3 августа 1943 года в разгар ожесточенного сражения на Курской дуге, она развернулась на огромном пространстве протяженностью по фронту на 1000 км и в глубину 750 км, и продолжалась до середины сентября 1943 года. В операции приняли участие около 100 тысяч бойцов партизанских формирований и десятки тысяч человек мирного населения.</vt:lpstr>
      <vt:lpstr>Всенародная борьба в тылу немецко-фашистских войск – одна из блестящих страниц Великой Отечественной войны, выдающийся подвиг советского народа.  За героизм и мужество, проявленные в годы суровых испытаний, тысячи патриотов были награждены орденами и медалями, 249 – присвоено звание Героев Советского Союза,  а С.А.Ковпаку и  А.Ф. Федорову это звание было присвоено дважды.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Партизанское движение</dc:title>
  <dc:creator>User-Se7en</dc:creator>
  <cp:lastModifiedBy>Андреева Розалия Андреева</cp:lastModifiedBy>
  <cp:revision>56</cp:revision>
  <dcterms:created xsi:type="dcterms:W3CDTF">2014-05-12T09:58:45Z</dcterms:created>
  <dcterms:modified xsi:type="dcterms:W3CDTF">2023-12-01T10:00:19Z</dcterms:modified>
</cp:coreProperties>
</file>