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43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4B1F6-E74C-4CB9-BD61-CDED5E95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3C5806-32FC-4775-BFF8-5E4857D73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A06C2-C4F4-405B-ACF9-87247DA9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34681-423E-41C5-8A69-41B15846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5CAB87-00A7-4CE7-AD03-E0287C83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4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07594-364F-42C4-B930-692353BC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DA1C9-2501-4D98-9298-FA4235628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B68EA-DA75-4C3B-AB5D-BF089D82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A2CCA-DD75-4C31-9EC1-F64E6B1F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0D98F-F503-4B14-BCF2-5CF87668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3A91F1-F5B4-4AB7-85FC-AAC758944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F5EF08-67FA-47FD-A638-544AACBF1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A14B6-BB2D-4F7B-AE3F-C963F2C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C816D-888E-4129-BE6F-CB2E6180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9D66F-0B64-4161-9CEB-2F660E88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1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FBECE-E885-46A9-A71B-F2850063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A51E6-512D-4D02-87D1-604E64FB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5B8D8-4CA6-4589-8A0E-3FD74846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AC4717-C003-486A-A8C6-CC616253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03C91-28AA-4941-AFCC-2366DF52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B36CB-6213-4257-AE86-10B7EED6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A839BE-4BFC-4240-B7A5-AB99A237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482381-B04E-4794-B3D1-B0161B37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10BE7-8828-4330-B867-71C28833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D74CB-8376-4013-83C8-3B310886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1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CBF29-8FBD-4030-9090-0C3F6CDC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7109D-EE2C-4915-BB53-C3231B3D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64B8B-C0C6-4FC0-A43C-64ED844C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CDCF89-3D25-4F98-8C71-AFD43262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0CFD61-E556-4C78-8876-DC7D8434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F7CCC-F750-4F13-A01E-DB1770B4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9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D2E2-8942-4E8A-A8D6-B4FC6C41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CC79B2-5088-4C23-B944-E89B50C69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6E0701-D196-45BB-B4BC-69B3F739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4D7306-6283-4D6C-9AB6-07262A914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D2B6FA-C888-47A5-8AF8-8E981195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7F4453-F1A5-45BE-8515-325CB18D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630933-694D-45D6-A3C4-6FFF7FDF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FEB9EA-77E0-46F5-81DD-5BE2E322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8A474-DD7C-4B06-8A39-65B8653B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E1C09D-637A-4FB9-A2D2-DF200F69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2347F6-CCB6-4888-AFD9-AF7BA8FB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4B1A6-97AA-4D79-BA63-29A58A1C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8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789BEE-007B-4AA3-BFBC-8E63668F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9E3B6A-D491-4284-8AB2-F10D3ECC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EC9352-531D-4D68-B725-F97F8D65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9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41E3B-D0F9-4C10-8CB0-111EC3D2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2797F-AFC5-4494-8BDC-2EE18312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175BAA-57BD-4DDA-951E-3A9D54071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38647-32DE-4677-9AE2-787BC85F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D9196-B833-400A-899E-CAE08DA5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2E5F73-D510-489D-8874-1CD590E9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8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799D3-A9F0-45D8-8AE0-EC5B43F3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BF3BA8-7363-4ABF-B5F8-2D2B66FC8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1F7C35-6E04-4690-840F-2AFF7E683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11CF9-00B5-4232-B7E3-F772742A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F631-D2EE-45AE-8376-25121E98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F397E6-77EE-47E6-8C50-0E494E3D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0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050BE-35FF-4CF6-826E-ABFBDEC4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81C644-A0A0-497F-9E85-7A513B8E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B3C5F-ABB6-495C-B5B3-1855F59D6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D673-10AC-45B2-BE95-2B8CA26CA00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20429-8FA5-4D86-A04F-23F71F612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7AFC8-F2E8-4479-9860-DA5DB6145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6CFE-12E2-4E03-A2FE-2C270183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0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756F9-4257-4D7A-B111-14C8C3C64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4840BA-DA15-41CC-9038-34F8CB804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A01FCC-BA4D-4958-A6AA-C66A21FA5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A645CEB-288A-4A4F-AA97-490E729C8613}"/>
              </a:ext>
            </a:extLst>
          </p:cNvPr>
          <p:cNvSpPr/>
          <p:nvPr/>
        </p:nvSpPr>
        <p:spPr>
          <a:xfrm>
            <a:off x="0" y="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Министерство образования, науки и молодежной политики Краснодарского края</a:t>
            </a:r>
          </a:p>
          <a:p>
            <a:pPr algn="ctr"/>
            <a:r>
              <a:rPr lang="ru-RU" sz="2000" b="1" dirty="0">
                <a:latin typeface="Times New Roman"/>
                <a:cs typeface="Times New Roman"/>
              </a:rPr>
              <a:t>Государственное автономное профессиональное образовательное учреждение Краснодарского края</a:t>
            </a:r>
          </a:p>
          <a:p>
            <a:pPr algn="ctr"/>
            <a:r>
              <a:rPr lang="ru-RU" sz="2000" b="1" dirty="0">
                <a:solidFill>
                  <a:srgbClr val="21893D"/>
                </a:solidFill>
                <a:latin typeface="Times New Roman"/>
                <a:cs typeface="Times New Roman"/>
              </a:rPr>
              <a:t> </a:t>
            </a:r>
          </a:p>
          <a:p>
            <a:pPr algn="ctr"/>
            <a:r>
              <a:rPr lang="ru-RU" sz="2000" b="1" dirty="0">
                <a:latin typeface="Times New Roman"/>
                <a:cs typeface="Times New Roman"/>
              </a:rPr>
              <a:t>«НОВОРОССИЙСКИЙ КОЛЛЕДЖ СТРОИТЕЛЬСТВА И ЭКОНОМИКИ»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E0FAFA9-AC00-47DC-BA28-2FF2947D2CD3}"/>
              </a:ext>
            </a:extLst>
          </p:cNvPr>
          <p:cNvSpPr/>
          <p:nvPr/>
        </p:nvSpPr>
        <p:spPr>
          <a:xfrm>
            <a:off x="1523999" y="1600200"/>
            <a:ext cx="10668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понятия комбинаторики</a:t>
            </a:r>
          </a:p>
          <a:p>
            <a:pPr algn="ctr"/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Дисциплина «Математика»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курс</a:t>
            </a:r>
          </a:p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Преподаватель Лазарь Т. С.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6FD68-0A54-49EF-8968-5A38E521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F6D859-DCD8-4D7D-B34B-3FF40E48E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38"/>
            <a:ext cx="12191999" cy="685006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E7C96C2-3CD9-456A-87ED-D0DDD5593075}"/>
                  </a:ext>
                </a:extLst>
              </p:cNvPr>
              <p:cNvSpPr/>
              <p:nvPr/>
            </p:nvSpPr>
            <p:spPr>
              <a:xfrm>
                <a:off x="285749" y="219075"/>
                <a:ext cx="11610975" cy="5028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Пример1. 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 классе 7 человек успешно занимаются математикой.  Сколькими способами можно выбрать из них двоих для участия в математической олимпиаде?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sub>
                      <m:sup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·5! 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·6·7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·5!</m:t>
                        </m:r>
                      </m:den>
                    </m:f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·7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𝟐𝟏</m:t>
                    </m:r>
                  </m:oMath>
                </a14:m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 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21.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2. 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тренировках занимаются 12 баскетболистов. Сколько может быть организовано тренером разных стартовых пятерок?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sub>
                      <m:sup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bSup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·7!</m:t>
                        </m:r>
                      </m:den>
                    </m:f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·8·9·10·11·12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·7!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·9·10·11·12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·9·11=792</m:t>
                    </m:r>
                  </m:oMath>
                </a14:m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 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792.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3. 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контейнере для химических реактивов находится 15 реактивов. Сколькими способами можно взять 4 для проведения лабораторной работы по химии?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sub>
                      <m:sup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bSup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·11!</m:t>
                        </m:r>
                      </m:den>
                    </m:f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·12·13·14·15 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·11!</m:t>
                        </m:r>
                      </m:den>
                    </m:f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·13·14·15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·2·3·4</m:t>
                        </m:r>
                      </m:den>
                    </m:f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𝟏𝟑𝟔𝟓</m:t>
                    </m:r>
                  </m:oMath>
                </a14:m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 1365.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E7C96C2-3CD9-456A-87ED-D0DDD5593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219075"/>
                <a:ext cx="11610975" cy="5028428"/>
              </a:xfrm>
              <a:prstGeom prst="rect">
                <a:avLst/>
              </a:prstGeom>
              <a:blipFill>
                <a:blip r:embed="rId3"/>
                <a:stretch>
                  <a:fillRect l="-840" t="-970" r="-735" b="-1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067701-828A-480C-9F74-7F863A7D2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4677161"/>
            <a:ext cx="3176213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A3CD0-27C5-48D4-A51E-D4F6380E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7E0007-67B9-485A-B1E7-35262C16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26"/>
            <a:ext cx="12191999" cy="686512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4D14EB8-0B52-4CE0-B7E4-D6CB4B2817F9}"/>
                  </a:ext>
                </a:extLst>
              </p:cNvPr>
              <p:cNvSpPr/>
              <p:nvPr/>
            </p:nvSpPr>
            <p:spPr>
              <a:xfrm>
                <a:off x="552449" y="-6620"/>
                <a:ext cx="11287125" cy="709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0" marR="95250" algn="ctr">
                  <a:lnSpc>
                    <a:spcPts val="1575"/>
                  </a:lnSpc>
                  <a:spcAft>
                    <a:spcPts val="0"/>
                  </a:spcAft>
                </a:pPr>
                <a:endPara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5250" marR="95250" algn="ctr">
                  <a:lnSpc>
                    <a:spcPts val="1575"/>
                  </a:lnSpc>
                  <a:spcAft>
                    <a:spcPts val="0"/>
                  </a:spcAft>
                </a:pPr>
                <a:endPara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5250" marR="95250" algn="ctr">
                  <a:spcAft>
                    <a:spcPts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Правило сложения комбинаций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5250" marR="95250" algn="ctr">
                  <a:spcAft>
                    <a:spcPts val="0"/>
                  </a:spcAft>
                </a:pPr>
                <a:r>
                  <a:rPr lang="ru-RU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Знак «плюс» следует понимать и читать как союз ИЛИ.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Пример 1. 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Студенческая группа состоит из 23 человек, среди которых 10 юношей и 13 девушек.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Сколькими способами можно выбрать 2-х человек одного пола?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 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Условие «выбрать 2-х человек одного пола» подразумевает, что необходимо выбрать двух юношей или двух девушек: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10!</m:t>
                        </m:r>
                      </m:num>
                      <m:den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2!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·8!</m:t>
                        </m:r>
                      </m:den>
                    </m:f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=45</m:t>
                    </m:r>
                  </m:oMath>
                </a14:m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– способами можно выбрать 2-х юношей;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13!</m:t>
                        </m:r>
                      </m:num>
                      <m:den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2! 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·11!</m:t>
                        </m:r>
                      </m:den>
                    </m:f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=78 </m:t>
                    </m:r>
                  </m:oMath>
                </a14:m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способами можно выбрать 2-х девушек;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двух человек одного пола (без разницы – юношей или девушек) можно выбрать: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ru-RU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b>
                      <m:sup>
                        <m:r>
                          <a:rPr lang="ru-RU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ru-RU" b="1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bSup>
                      <m:sSubSupPr>
                        <m:ctrlPr>
                          <a:rPr lang="ru-RU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ru-RU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sub>
                      <m:sup>
                        <m:r>
                          <a:rPr lang="ru-RU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ru-RU" b="1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45+78=123 </m:t>
                    </m:r>
                  </m:oMath>
                </a14:m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способами. </a:t>
                </a: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(ПРАВИЛО СЛОЖЕНИЯ КОМБИНАЦИЙ)</a:t>
                </a:r>
                <a:endPara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123.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2. 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списке литературы, предложенной студентам для чтения летом 9 произведений. Сколько можно образовать разных подгрупп произведений при условии, что в подгруппу входит не менее 2 произведений?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 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 менее 2-х произведений, т.е. 2+7 или 3+6 или 4+5 (5+4, 6+3, 7+2 – те же самые комбинации).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каждой выборке важен только состав, т.е. произведения подгруппы не различаются по порядку, т.е. выборки – сочетания из n различных элементов по m элементов.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Число выборов из 2-х произведений :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Число выборов из 3-х произведений :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=84</m:t>
                    </m:r>
                  </m:oMath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Число выборов из 4-х произведений :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=126</m:t>
                    </m:r>
                  </m:oMath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/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14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ПРАВИЛО СЛОЖЕНИЯ КОМБИНАЦИЙ</a:t>
                </a:r>
                <a:endParaRPr lang="ru-RU" sz="11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2 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=246</m:t>
                    </m:r>
                  </m:oMath>
                </a14:m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способов.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246.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4D14EB8-0B52-4CE0-B7E4-D6CB4B281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9" y="-6620"/>
                <a:ext cx="11287125" cy="7096623"/>
              </a:xfrm>
              <a:prstGeom prst="rect">
                <a:avLst/>
              </a:prstGeom>
              <a:blipFill>
                <a:blip r:embed="rId3"/>
                <a:stretch>
                  <a:fillRect l="-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84F373-E9B3-4518-AE61-EEC4566A6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857466"/>
            <a:ext cx="2743200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C6053-9344-4658-8F8E-9351D02A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1E1781-C671-48C4-BF5F-95DE9A9EA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18"/>
            <a:ext cx="12191999" cy="687941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2C924F7-42D0-4E0A-B0B3-CC9E96AF834E}"/>
                  </a:ext>
                </a:extLst>
              </p:cNvPr>
              <p:cNvSpPr/>
              <p:nvPr/>
            </p:nvSpPr>
            <p:spPr>
              <a:xfrm>
                <a:off x="304799" y="-314396"/>
                <a:ext cx="11477625" cy="690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0" marR="95250" algn="ctr">
                  <a:lnSpc>
                    <a:spcPts val="1575"/>
                  </a:lnSpc>
                  <a:spcAft>
                    <a:spcPts val="0"/>
                  </a:spcAft>
                </a:pPr>
                <a:endParaRPr lang="ru-RU" b="1" dirty="0">
                  <a:solidFill>
                    <a:srgbClr val="181818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5250" marR="95250" algn="ctr">
                  <a:lnSpc>
                    <a:spcPts val="1575"/>
                  </a:lnSpc>
                  <a:spcAft>
                    <a:spcPts val="0"/>
                  </a:spcAft>
                </a:pPr>
                <a:endParaRPr lang="ru-RU" b="1" dirty="0">
                  <a:solidFill>
                    <a:srgbClr val="181818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5250" marR="95250" algn="ctr">
                  <a:lnSpc>
                    <a:spcPts val="1575"/>
                  </a:lnSpc>
                  <a:spcAft>
                    <a:spcPts val="0"/>
                  </a:spcAft>
                </a:pPr>
                <a:endParaRPr lang="ru-RU" b="1" dirty="0">
                  <a:solidFill>
                    <a:srgbClr val="181818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5250" marR="95250" algn="ctr"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Правило умножения комбинаций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5250" marR="95250" algn="ctr">
                  <a:spcAft>
                    <a:spcPts val="0"/>
                  </a:spcAft>
                </a:pPr>
                <a:r>
                  <a:rPr lang="ru-RU" sz="1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Знак «умножить» следует понимать и читать как союз И.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Пример 1. 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Студенческая группа состоит из 23 человек, среди которых 10 юношей и 13 девушек. Сколькими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способами можно составить пару из юноши и девушки?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Решение: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способами можно выбрать 1 юношу;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=13</m:t>
                    </m:r>
                  </m:oMath>
                </a14:m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способами можно выбрать 1 девушку.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1-го юношу </a:t>
                </a:r>
                <a:r>
                  <a:rPr 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1 девушку можно выбрать: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ru-RU" sz="1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b>
                      <m:sup>
                        <m:r>
                          <a:rPr lang="ru-RU" sz="1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bSup>
                    <m:r>
                      <a:rPr lang="ru-RU" sz="1600" b="1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 </m:t>
                    </m:r>
                    <m:sSubSup>
                      <m:sSubSupPr>
                        <m:ctrlPr>
                          <a:rPr lang="ru-RU" sz="1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ru-RU" sz="1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sub>
                      <m:sup>
                        <m:r>
                          <a:rPr lang="ru-RU" sz="1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bSup>
                    <m:r>
                      <a:rPr lang="ru-RU" sz="1600" b="1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ru-RU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·</m:t>
                    </m:r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13=130 </m:t>
                    </m:r>
                  </m:oMath>
                </a14:m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способами. </a:t>
                </a:r>
                <a:r>
                  <a:rPr 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(ПРАВИЛО УМНОЖЕНИЯ КОМБИНАЦИЙ)</a:t>
                </a:r>
                <a:endParaRPr lang="ru-RU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130.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1. 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Предприятие может предоставить работу по одной специальности 4 женщинами, по другой – 6 мужчинам, по третьей – 3 работникам независимо от пола. Сколькими способами можно заполнить вакантные места, если имеются 14 претендентов: 6 женщин и 8 мужчин?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Имеем 14 претендентов и 13 рабочих мест. Сначала выберем работников на первую специальность, то есть 4 женщин из 6: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Далее выберем мужчин на вторую специальность: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bSup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=28</m:t>
                    </m:r>
                  </m:oMath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Осталось 2 женщины, 2 мужчин и 3 вакантных места, которые, по условию, могут занять любые из четырех оставшихся человек.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может быть сделано 2 вариантами: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1600" dirty="0"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      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женщина и 2 мужчин (выбираем женщину 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</m:oMath>
                </a14:m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способами)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1600" dirty="0"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      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мужчина и 2 женщины (выбираем мужчину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ru-RU" sz="1600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способами).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итоге получаем </a:t>
                </a:r>
                <a:r>
                  <a:rPr 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ПРАВИЛО УМНОЖЕНИЯ КОМБИНАЦИЙ 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 · 28 · (2+2) = 1680.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</a:t>
                </a:r>
                <a:r>
                  <a:rPr 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1680.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2C924F7-42D0-4E0A-B0B3-CC9E96AF8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-314396"/>
                <a:ext cx="11477625" cy="6904967"/>
              </a:xfrm>
              <a:prstGeom prst="rect">
                <a:avLst/>
              </a:prstGeom>
              <a:blipFill>
                <a:blip r:embed="rId3"/>
                <a:stretch>
                  <a:fillRect l="-266" b="-1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4FC77-97ED-43AD-8F86-8731E2B8F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1153306"/>
            <a:ext cx="2228849" cy="16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5656D-C3B2-432B-9B0E-94E7FFE0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C317A5-165B-4438-84C2-6D2D1674A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20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CA1C48C-1801-4117-971E-D7F52510BC0C}"/>
                  </a:ext>
                </a:extLst>
              </p:cNvPr>
              <p:cNvSpPr/>
              <p:nvPr/>
            </p:nvSpPr>
            <p:spPr>
              <a:xfrm>
                <a:off x="438150" y="365125"/>
                <a:ext cx="11296650" cy="676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95250" indent="180340" algn="ctr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Перестановки с повторениями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16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Типичная смысловая нагрузка: «Количество способов, которыми можно переставить n объектов, среди которых 1-й объект повторяется n</a:t>
                </a:r>
                <a:r>
                  <a:rPr lang="ru-RU" sz="1600" b="1" i="1" baseline="-25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1  </a:t>
                </a:r>
                <a:r>
                  <a:rPr lang="ru-RU" sz="16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раз, 2-й объект повторяется n</a:t>
                </a:r>
                <a:r>
                  <a:rPr lang="ru-RU" sz="1600" b="1" i="1" baseline="-25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16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раз, 3-й объект повторяется n</a:t>
                </a:r>
                <a:r>
                  <a:rPr lang="ru-RU" sz="1600" b="1" i="1" baseline="-25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16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раз,  …, k-й объект повторяется </a:t>
                </a:r>
                <a:r>
                  <a:rPr lang="ru-RU" sz="1600" b="1" i="1" dirty="0" err="1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600" b="1" i="1" baseline="-25000" dirty="0" err="1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600" b="1" i="1" baseline="-25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раз».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повт</m:t>
                            </m:r>
                          </m:e>
                        </m:d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ru-RU" sz="2000" b="1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 </m:t>
                        </m:r>
                        <m:r>
                          <a:rPr lang="ru-RU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 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 </m:t>
                        </m:r>
                        <m:r>
                          <a:rPr lang="ru-RU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 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 </m:t>
                        </m:r>
                        <m:r>
                          <a:rPr lang="ru-RU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 …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ru-RU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· </m:t>
                            </m:r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,где </a:t>
                </a:r>
                <a:r>
                  <a:rPr lang="en-US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000" b="1" baseline="-25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000" b="1" baseline="-25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000" b="1" baseline="-25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… + </a:t>
                </a:r>
                <a:r>
                  <a:rPr lang="en-US" sz="2000" b="1" dirty="0" err="1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b="1" baseline="-25000" dirty="0" err="1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000" b="1" dirty="0">
                  <a:solidFill>
                    <a:srgbClr val="18181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endParaRPr lang="ru-RU" sz="2000" b="1" dirty="0">
                  <a:solidFill>
                    <a:srgbClr val="181818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Пример 1: 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мамы 2 яблока и 3 груши. Каждый день в течение 5 дней подряд она выдает по одному фрукту. Сколькими способами это может быть сделано?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Имеем набор {я, я, г, г, г}. Всего перестановок пятиэлементного множества 5!, но мы не должны учитывать перестановки, в которых объекты одного типа меняются местами несколько раз, поэтому нужно поделить на возможное число таких перестановок: 2! · 3!.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итоге получаем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5 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повт</m:t>
                            </m:r>
                          </m:e>
                        </m:d>
                      </m:sub>
                    </m:sSub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5!</m:t>
                        </m:r>
                      </m:num>
                      <m:den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2! 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·3!</m:t>
                        </m:r>
                      </m:den>
                    </m:f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·5</m:t>
                        </m:r>
                      </m:num>
                      <m:den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10</m:t>
                    </m:r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10.</a:t>
                </a:r>
              </a:p>
              <a:p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Пример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 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различных буквосочетаний можно получить перестановкой карточек со следующими буквами: К, О, Л, О, К, О, Л, Ь, Ч, И, К?</a:t>
                </a: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Решение: 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Всего: 11 карточек, среди которых буква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К – повторяется 3 раза;   О – повторяется 3 раза;   Л – повторяется 2 раза;   Ь – повторяется 1 раз; 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Ч – повторяется 1 раз;   И – повторяется 1 раз.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По формуле количества перестановок с повторениями:</a:t>
                </a:r>
              </a:p>
              <a:p>
                <a:r>
                  <a:rPr lang="ru-RU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𝑃</m:t>
                        </m:r>
                      </m:e>
                      <m:sub>
                        <m:r>
                          <a:rPr lang="ru-RU" i="1"/>
                          <m:t>11 </m:t>
                        </m:r>
                        <m:d>
                          <m:dPr>
                            <m:ctrlPr>
                              <a:rPr lang="ru-RU" i="1"/>
                            </m:ctrlPr>
                          </m:dPr>
                          <m:e>
                            <m:r>
                              <a:rPr lang="ru-RU" i="1"/>
                              <m:t>повт</m:t>
                            </m:r>
                          </m:e>
                        </m:d>
                      </m:sub>
                    </m:sSub>
                    <m:r>
                      <a:rPr lang="ru-RU" i="1"/>
                      <m:t>= 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11!</m:t>
                        </m:r>
                      </m:num>
                      <m:den>
                        <m:r>
                          <a:rPr lang="ru-RU" i="1"/>
                          <m:t>3! </m:t>
                        </m:r>
                        <m:r>
                          <a:rPr lang="ru-RU"/>
                          <m:t>·3! ·2!</m:t>
                        </m:r>
                        <m:r>
                          <a:rPr lang="ru-RU" i="1"/>
                          <m:t> </m:t>
                        </m:r>
                        <m:r>
                          <a:rPr lang="ru-RU"/>
                          <m:t>·1!·1! ·1!</m:t>
                        </m:r>
                      </m:den>
                    </m:f>
                    <m:r>
                      <a:rPr lang="ru-RU" i="1"/>
                      <m:t>= 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3!∗4∗5∗6∗…∗11</m:t>
                        </m:r>
                      </m:num>
                      <m:den>
                        <m:r>
                          <a:rPr lang="ru-RU" i="1"/>
                          <m:t>3!</m:t>
                        </m:r>
                        <m:r>
                          <a:rPr lang="ru-RU"/>
                          <m:t>·3</m:t>
                        </m:r>
                        <m:r>
                          <a:rPr lang="ru-RU" i="1"/>
                          <m:t>∗</m:t>
                        </m:r>
                        <m:r>
                          <a:rPr lang="ru-RU"/>
                          <m:t>2·2</m:t>
                        </m:r>
                      </m:den>
                    </m:f>
                    <m:r>
                      <a:rPr lang="ru-RU" i="1"/>
                      <m:t>=554400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554400.</a:t>
                </a:r>
              </a:p>
              <a:p>
                <a:pPr marR="95250" indent="180340" algn="just">
                  <a:spcAft>
                    <a:spcPts val="0"/>
                  </a:spcAft>
                </a:pP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CA1C48C-1801-4117-971E-D7F52510B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365125"/>
                <a:ext cx="11296650" cy="6761275"/>
              </a:xfrm>
              <a:prstGeom prst="rect">
                <a:avLst/>
              </a:prstGeom>
              <a:blipFill>
                <a:blip r:embed="rId3"/>
                <a:stretch>
                  <a:fillRect l="-486" t="-541" r="-4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6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95CB-FEA1-4F4B-B807-BA20BAFD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B39FA3-B9F6-4878-BFC4-040BD8AFE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2"/>
            <a:ext cx="12191999" cy="686790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5A0DFC4-7E75-463A-B68C-4E7EA064964B}"/>
                  </a:ext>
                </a:extLst>
              </p:cNvPr>
              <p:cNvSpPr/>
              <p:nvPr/>
            </p:nvSpPr>
            <p:spPr>
              <a:xfrm>
                <a:off x="514349" y="365125"/>
                <a:ext cx="11249025" cy="1505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0" marR="95250" algn="ctr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Сочетания с повторениями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Типичная смысловая нагрузка: «Для выбора предложено n множеств, каждое из которых состоит из одинаковых объектов. Сколькими способами можно выбрать m объектов?»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ctr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Формула: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(повт)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sup>
                    </m:sSubSup>
                    <m:r>
                      <a:rPr lang="ru-RU" sz="2000" b="1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bSup>
                      <m:sSubSupPr>
                        <m:ctrlP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𝒎</m:t>
                        </m:r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sup>
                    </m:sSubSup>
                    <m:r>
                      <a:rPr lang="ru-RU" sz="2000" b="1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ru-RU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ru-RU" sz="20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 </m:t>
                        </m:r>
                        <m:r>
                          <a:rPr lang="ru-RU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</m:t>
                        </m:r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5A0DFC4-7E75-463A-B68C-4E7EA0649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" y="365125"/>
                <a:ext cx="11249025" cy="1505990"/>
              </a:xfrm>
              <a:prstGeom prst="rect">
                <a:avLst/>
              </a:prstGeom>
              <a:blipFill>
                <a:blip r:embed="rId3"/>
                <a:stretch>
                  <a:fillRect l="-542" t="-2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440B3B3-800D-4E07-8A98-B3811B9186CA}"/>
                  </a:ext>
                </a:extLst>
              </p:cNvPr>
              <p:cNvSpPr/>
              <p:nvPr/>
            </p:nvSpPr>
            <p:spPr>
              <a:xfrm>
                <a:off x="514349" y="1808044"/>
                <a:ext cx="11249025" cy="4058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95250" indent="180340" algn="just">
                  <a:spcAft>
                    <a:spcPts val="0"/>
                  </a:spcAft>
                </a:pPr>
                <a:endParaRPr lang="ru-RU" b="1" dirty="0">
                  <a:solidFill>
                    <a:srgbClr val="18181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endParaRPr lang="ru-RU" b="1" dirty="0">
                  <a:solidFill>
                    <a:srgbClr val="18181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1: 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кошельке находится достаточно большое количество бумажных рублей: 100, 200, 500 и 1000 номинала. Сколькими способами можно извлечь три купюры из кошелька?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 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Используя формулу количества сочетаний с повторениями, получаем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rgbClr val="181818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повт</m:t>
                            </m:r>
                          </m:e>
                        </m:d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bSup>
                      <m:sSubSup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6!</m:t>
                        </m:r>
                      </m:num>
                      <m:den>
                        <m:r>
                          <a:rPr lang="ru-RU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3! 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·3!</m:t>
                        </m:r>
                      </m:den>
                    </m:f>
                    <m:r>
                      <a:rPr lang="ru-RU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способами можно выбрать 3 купюры из кошелька.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20.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endParaRPr lang="ru-RU" b="1" dirty="0">
                  <a:solidFill>
                    <a:srgbClr val="18181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2:  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почтовом отделении продаются открытки 10 видов. Сколькими способами можно купить 12 открыток для поздравлений?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 (повт)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p>
                      </m:sSubSup>
                      <m:r>
                        <a:rPr lang="ru-RU" i="1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С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p>
                      </m:sSubSup>
                      <m:r>
                        <a:rPr lang="ru-RU" i="1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21!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12! </m:t>
                          </m:r>
                          <m:r>
                            <a:rPr lang="ru-RU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·9!</m:t>
                          </m:r>
                        </m:den>
                      </m:f>
                      <m:r>
                        <a:rPr lang="ru-RU" i="1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=293930</m:t>
                      </m:r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       Ответ: </a:t>
                </a:r>
                <a:r>
                  <a:rPr lang="ru-RU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293930.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440B3B3-800D-4E07-8A98-B3811B918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" y="1808044"/>
                <a:ext cx="11249025" cy="4058612"/>
              </a:xfrm>
              <a:prstGeom prst="rect">
                <a:avLst/>
              </a:prstGeom>
              <a:blipFill>
                <a:blip r:embed="rId4"/>
                <a:stretch>
                  <a:fillRect l="-433" b="-16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8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7800C-DF81-439D-80F7-8EE2EB9E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20BFEE-F0E1-4316-86E4-ED4F3728A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2604"/>
            <a:ext cx="12192000" cy="67817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B1BA28EA-EC68-4694-8CEE-29071BD77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725" y="287800"/>
                <a:ext cx="11220451" cy="48071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1809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180975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b="1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Размещения с повторениями</a:t>
                </a:r>
                <a:endParaRPr kumimoji="0" lang="ru-RU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b="1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Типичная смысловая нагрузка: «Дано множество, состоящее из n объектов, при этом любой объект можно выбирать неоднократно. Сколькими способами можно выбрать m объектов, если важен порядок их расположения в выборке?</a:t>
                </a:r>
                <a:endParaRPr kumimoji="0" lang="ru-RU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kumimoji="0" lang="ru-RU" altLang="ru-RU" b="1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частности, возможен случай, когда из n имеющихся объектов m раз будет выбран какой-то один объект».</a:t>
                </a:r>
                <a:r>
                  <a:rPr lang="en-US" altLang="ru-RU" b="1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b="1" i="1" dirty="0">
                  <a:solidFill>
                    <a:srgbClr val="18181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kumimoji="0" lang="ru-RU" altLang="ru-RU" b="1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Формула: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altLang="ru-RU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81818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ru-RU" b="1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ru-RU" b="1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  <m:sup>
                        <m:r>
                          <a:rPr kumimoji="0" lang="en-US" altLang="ru-RU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81818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p>
                    </m:sSubSup>
                  </m:oMath>
                </a14:m>
                <a:r>
                  <a:rPr kumimoji="0" lang="ru-RU" altLang="ru-RU" b="1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b="1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ru-RU" altLang="ru-RU" b="1" i="1" u="none" strike="noStrike" cap="none" normalizeH="0" baseline="0" dirty="0" err="1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повт</a:t>
                </a:r>
                <a:r>
                  <a:rPr kumimoji="0" lang="ru-RU" altLang="ru-RU" b="1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altLang="ru-RU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81818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altLang="ru-RU" b="1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nor/>
                          </m:rPr>
                          <a:rPr lang="ru-RU" altLang="ru-RU" b="1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p>
                    </m:sSup>
                  </m:oMath>
                </a14:m>
                <a:r>
                  <a:rPr kumimoji="0" lang="ru-RU" altLang="ru-RU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ru-RU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alt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1: 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Сколько существует четырёхзначных </a:t>
                </a:r>
                <a:r>
                  <a:rPr kumimoji="0" lang="ru-RU" altLang="ru-RU" sz="1600" b="0" i="0" u="none" strike="noStrike" cap="none" normalizeH="0" baseline="0" dirty="0" err="1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пин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-кодов?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1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  <a:r>
                  <a:rPr kumimoji="0" lang="ru-RU" altLang="ru-RU" sz="160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каждой из 10 позиций может стоять одна из 10 цифр: 0,1,2, …,9. Таких позиций 4. Цифры могут повторяться. Следовательно,</a:t>
                </a:r>
                <a:r>
                  <a:rPr lang="ru-RU" altLang="ru-RU" sz="1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1600" b="1" i="1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altLang="ru-RU" sz="1600" b="1" i="1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altLang="ru-RU" sz="1600" b="1" i="1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ru-RU" altLang="ru-RU" sz="1600" b="1" i="1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kumimoji="0" lang="ru-RU" altLang="ru-RU" sz="1600" b="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81818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ru-RU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81818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ru-RU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81818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ru-RU" altLang="ru-RU" sz="1600" b="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10000 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способами.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1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10000.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1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2: 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Согласно государственному стандарту, автомобильный номерной знак состоит из 3 цифр и 3 букв. При этом недопустим номер с тремя нулями, а буквы выбираются из набора А, В, Е, К, М, Н, О, Р, С, Т, У, Х  </a:t>
                </a:r>
                <a:r>
                  <a:rPr kumimoji="0" lang="ru-RU" altLang="ru-RU" sz="1600" b="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(используются только те буквы кириллицы, написание которых совпадает с латинскими буквами)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Сколько различных номерных знаков можно составить для региона?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1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ru-RU" sz="1600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ru-RU" altLang="ru-RU" sz="1600" i="1" dirty="0" smtClean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ru-RU" altLang="ru-RU" sz="1600" b="0" i="1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ru-RU" alt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600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ru-RU" sz="1600" i="1" dirty="0" err="1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повт</a:t>
                </a:r>
                <a:r>
                  <a:rPr lang="ru-RU" altLang="ru-RU" sz="1600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altLang="ru-RU" sz="1600" i="1" dirty="0" smtClean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altLang="ru-RU" sz="1600" b="0" i="1" dirty="0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altLang="ru-RU" sz="1600" b="0" i="1" dirty="0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ru-RU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1000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–способами можно составить цифровую комбинацию автомобильного номера, при этом одну из них (000) следует исключить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B1BA28EA-EC68-4694-8CEE-29071BD77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287800"/>
                <a:ext cx="11220451" cy="4807150"/>
              </a:xfrm>
              <a:prstGeom prst="rect">
                <a:avLst/>
              </a:prstGeom>
              <a:blipFill>
                <a:blip r:embed="rId3"/>
                <a:stretch>
                  <a:fillRect l="-489" t="-127" r="-380" b="-114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4" descr="https://documents.infourok.ru/05132f41-b688-4c20-88dc-0de26041d1d6/0/image055.png">
            <a:extLst>
              <a:ext uri="{FF2B5EF4-FFF2-40B4-BE49-F238E27FC236}">
                <a16:creationId xmlns:a16="http://schemas.microsoft.com/office/drawing/2014/main" id="{EBF2B574-2382-4B48-862C-FE76CF87F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1828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216E03AD-2526-4F8A-9A0B-A55162B2C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550" y="4863274"/>
                <a:ext cx="7667626" cy="1724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1809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/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1600" i="1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ru-RU" sz="1600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ru-RU" altLang="ru-RU" sz="1600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ru-RU" altLang="ru-RU" sz="1600" b="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ru-RU" alt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600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ru-RU" sz="1600" i="1" dirty="0" err="1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повт</a:t>
                </a:r>
                <a:r>
                  <a:rPr lang="ru-RU" altLang="ru-RU" sz="1600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ru-RU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0" lang="en-US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ru-RU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kumimoji="0" lang="ru-RU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0" lang="en-US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ru-RU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=999</a:t>
                </a:r>
                <a:r>
                  <a:rPr kumimoji="0" lang="ru-RU" altLang="ru-RU" sz="160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 </a:t>
                </a:r>
                <a:endParaRPr kumimoji="0" lang="ru-RU" altLang="ru-RU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ru-RU" sz="1600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ru-RU" altLang="ru-RU" sz="1600" i="1" dirty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altLang="ru-RU" sz="1600" i="1" dirty="0" smtClean="0">
                            <a:solidFill>
                              <a:srgbClr val="181818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altLang="ru-RU" sz="1600" b="0" i="1" dirty="0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ru-RU" altLang="ru-RU" sz="1600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600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ru-RU" sz="1600" i="1" dirty="0" err="1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повт</a:t>
                </a:r>
                <a:r>
                  <a:rPr lang="ru-RU" altLang="ru-RU" sz="1600" i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160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altLang="ru-RU" sz="1600" b="0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altLang="ru-RU" sz="1600" b="0" i="1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ru-RU" altLang="ru-RU" sz="1600" b="0" i="1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altLang="ru-RU" sz="1600" b="0" i="1" smtClean="0">
                        <a:solidFill>
                          <a:srgbClr val="18181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ru-RU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1728 </a:t>
                </a:r>
                <a:r>
                  <a:rPr kumimoji="0" lang="ru-RU" altLang="ru-RU" sz="160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способами можно составить буквенную комбинацию автомобильного номера.</a:t>
                </a:r>
                <a:endParaRPr kumimoji="0" lang="ru-RU" altLang="ru-RU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правилу умножения комбинаций, всего можно составить</a:t>
                </a:r>
                <a:endParaRPr kumimoji="0" lang="ru-RU" altLang="ru-RU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kumimoji="0" lang="ru-RU" altLang="ru-RU" sz="160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600" i="1"/>
                        </m:ctrlPr>
                      </m:dPr>
                      <m:e>
                        <m:sSubSup>
                          <m:sSubSupPr>
                            <m:ctrlPr>
                              <a:rPr lang="ru-RU" sz="1600" i="1"/>
                            </m:ctrlPr>
                          </m:sSubSupPr>
                          <m:e>
                            <m:r>
                              <a:rPr lang="en-US" sz="1600" b="0" i="1"/>
                              <m:t>𝐴</m:t>
                            </m:r>
                          </m:e>
                          <m:sub>
                            <m:r>
                              <a:rPr lang="en-US" sz="1600" b="0" i="1"/>
                              <m:t>10 </m:t>
                            </m:r>
                            <m:d>
                              <m:dPr>
                                <m:ctrlPr>
                                  <a:rPr lang="ru-RU" sz="1600" i="1"/>
                                </m:ctrlPr>
                              </m:dPr>
                              <m:e>
                                <m:r>
                                  <a:rPr lang="ru-RU" sz="1600" b="0" i="1"/>
                                  <m:t>повт</m:t>
                                </m:r>
                              </m:e>
                            </m:d>
                            <m:r>
                              <a:rPr lang="ru-RU" sz="1600" b="0" i="1"/>
                              <m:t> </m:t>
                            </m:r>
                          </m:sub>
                          <m:sup>
                            <m:r>
                              <a:rPr lang="en-US" sz="1600" b="0" i="1"/>
                              <m:t>3</m:t>
                            </m:r>
                          </m:sup>
                        </m:sSubSup>
                        <m:r>
                          <a:rPr lang="ru-RU" sz="1600" b="0" i="1"/>
                          <m:t>−</m:t>
                        </m:r>
                        <m:r>
                          <a:rPr lang="en-US" sz="1600" b="0" i="1"/>
                          <m:t>1</m:t>
                        </m:r>
                      </m:e>
                    </m:d>
                    <m:r>
                      <a:rPr lang="ru-RU" sz="1600" b="0" i="1"/>
                      <m:t>∗ </m:t>
                    </m:r>
                    <m:sSubSup>
                      <m:sSubSupPr>
                        <m:ctrlPr>
                          <a:rPr lang="ru-RU" sz="1600" i="1"/>
                        </m:ctrlPr>
                      </m:sSubSupPr>
                      <m:e>
                        <m:r>
                          <a:rPr lang="en-US" sz="1600" b="0" i="1"/>
                          <m:t>𝐴</m:t>
                        </m:r>
                      </m:e>
                      <m:sub>
                        <m:r>
                          <a:rPr lang="en-US" sz="1600" b="0" i="1"/>
                          <m:t>12 </m:t>
                        </m:r>
                        <m:d>
                          <m:dPr>
                            <m:ctrlPr>
                              <a:rPr lang="ru-RU" sz="1600" i="1"/>
                            </m:ctrlPr>
                          </m:dPr>
                          <m:e>
                            <m:r>
                              <a:rPr lang="ru-RU" sz="1600" b="0" i="1"/>
                              <m:t>повт</m:t>
                            </m:r>
                          </m:e>
                        </m:d>
                        <m:r>
                          <a:rPr lang="ru-RU" sz="1600" b="0" i="1"/>
                          <m:t> </m:t>
                        </m:r>
                      </m:sub>
                      <m:sup>
                        <m:r>
                          <a:rPr lang="en-US" sz="1600" b="0" i="1"/>
                          <m:t>3</m:t>
                        </m:r>
                      </m:sup>
                    </m:sSubSup>
                    <m:r>
                      <a:rPr lang="en-US" sz="1600" b="0" i="1"/>
                      <m:t> </m:t>
                    </m:r>
                  </m:oMath>
                </a14:m>
                <a:r>
                  <a:rPr kumimoji="0" lang="ru-RU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99 * 1728= </a:t>
                </a:r>
                <a:r>
                  <a:rPr kumimoji="0" lang="ru-RU" altLang="ru-RU" sz="160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1726272</a:t>
                </a:r>
                <a:r>
                  <a:rPr kumimoji="0" lang="ru-RU" altLang="ru-RU" sz="1600" i="1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160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автомобильных номера.</a:t>
                </a:r>
                <a:endParaRPr kumimoji="0" lang="ru-RU" altLang="ru-RU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180975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1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</a:t>
                </a:r>
                <a:r>
                  <a:rPr kumimoji="0" lang="ru-RU" altLang="ru-RU" sz="160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1726272.  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       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216E03AD-2526-4F8A-9A0B-A55162B2C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9550" y="4863274"/>
                <a:ext cx="7667626" cy="1724062"/>
              </a:xfrm>
              <a:prstGeom prst="rect">
                <a:avLst/>
              </a:prstGeom>
              <a:blipFill>
                <a:blip r:embed="rId4"/>
                <a:stretch>
                  <a:fillRect l="-397" r="-477" b="-388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21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5C956-FF4F-46DA-96FB-184288B2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9A05F0-413B-48EB-A433-A88942688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1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83EB5-0A07-421B-9076-E62103F34C04}"/>
              </a:ext>
            </a:extLst>
          </p:cNvPr>
          <p:cNvSpPr/>
          <p:nvPr/>
        </p:nvSpPr>
        <p:spPr>
          <a:xfrm>
            <a:off x="1114426" y="3241224"/>
            <a:ext cx="6800850" cy="92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CB3929-DC5D-4CFA-95F0-9BC6F87A5303}"/>
              </a:ext>
            </a:extLst>
          </p:cNvPr>
          <p:cNvSpPr/>
          <p:nvPr/>
        </p:nvSpPr>
        <p:spPr>
          <a:xfrm>
            <a:off x="838200" y="1438275"/>
            <a:ext cx="6607015" cy="181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7003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A6AAF-7D4A-4EAD-A652-089F9A5E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F00E46E-BE03-4563-B31F-B9B26394A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3FD2D91-2639-4E45-8BBD-4E7AA063F27C}"/>
              </a:ext>
            </a:extLst>
          </p:cNvPr>
          <p:cNvSpPr/>
          <p:nvPr/>
        </p:nvSpPr>
        <p:spPr>
          <a:xfrm>
            <a:off x="531628" y="574157"/>
            <a:ext cx="2466753" cy="335988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FAF7AC9-F808-432B-ACCF-1D3D28CD8970}"/>
              </a:ext>
            </a:extLst>
          </p:cNvPr>
          <p:cNvGrpSpPr/>
          <p:nvPr/>
        </p:nvGrpSpPr>
        <p:grpSpPr>
          <a:xfrm>
            <a:off x="838199" y="4367939"/>
            <a:ext cx="1671085" cy="1267317"/>
            <a:chOff x="417878" y="3645834"/>
            <a:chExt cx="1459385" cy="59099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19689A0-D9AC-46CD-8A69-FDA1B45D01A4}"/>
                </a:ext>
              </a:extLst>
            </p:cNvPr>
            <p:cNvSpPr/>
            <p:nvPr/>
          </p:nvSpPr>
          <p:spPr>
            <a:xfrm>
              <a:off x="417878" y="3645834"/>
              <a:ext cx="1459385" cy="59099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A847D5-D763-4602-88A9-070FFB12F4EA}"/>
                </a:ext>
              </a:extLst>
            </p:cNvPr>
            <p:cNvSpPr txBox="1"/>
            <p:nvPr/>
          </p:nvSpPr>
          <p:spPr>
            <a:xfrm>
              <a:off x="417878" y="3645834"/>
              <a:ext cx="1459385" cy="59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Бхаскара</a:t>
              </a:r>
              <a:r>
                <a:rPr lang="ru-RU" sz="28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B07D6F-C26B-49CA-82C1-BE67C7D55E0B}"/>
              </a:ext>
            </a:extLst>
          </p:cNvPr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Историческая справка</a:t>
            </a:r>
            <a:br>
              <a:rPr lang="ru-RU" b="1" dirty="0"/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Некоторые элементы комбинаторики были известны в Индии еще во 2 веке до н.э. Индийцы умели вычислять сочетания. В 12 веке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Бхаскара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(1114-1185)  вычислял некоторые виды сочетаний и перестановок. Предполагают, что индийские ученые изучали сочетания в связи с применением их в поэтике – науке о структуре стиха.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2200 лет назад Архимед написал трактат «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Стомахион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содержание и смысл названия которого в течение столетий были покрыты мраком. И лишь недавно историки математики обнаружили, что он содержит решение довольно сложной комбинаторной задачи. Проблема, изложенная в трактате, оказалась столь непростой, что на ее решение современными средствами потребовалось 6 недель.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Комбинаторика как наука стала развиваться в 17 веке параллельно с возникновением теории вероятностей. Пищу для комбинаторных размышлений математиков давали также азартные игры и потребности секретных служб государств в развитии криптографии.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627AA4A-4B5B-4735-9B4D-CF4F96A1AC84}"/>
              </a:ext>
            </a:extLst>
          </p:cNvPr>
          <p:cNvSpPr/>
          <p:nvPr/>
        </p:nvSpPr>
        <p:spPr>
          <a:xfrm>
            <a:off x="9193618" y="574157"/>
            <a:ext cx="2466753" cy="3359889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23881D4-AB74-49D6-BEFF-48E1242644AD}"/>
              </a:ext>
            </a:extLst>
          </p:cNvPr>
          <p:cNvGrpSpPr/>
          <p:nvPr/>
        </p:nvGrpSpPr>
        <p:grpSpPr>
          <a:xfrm>
            <a:off x="9484241" y="2264845"/>
            <a:ext cx="1869557" cy="3370412"/>
            <a:chOff x="571683" y="2332136"/>
            <a:chExt cx="1907438" cy="134390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6B9FF64-58D6-4187-849A-6CC090ADCE4C}"/>
                </a:ext>
              </a:extLst>
            </p:cNvPr>
            <p:cNvSpPr/>
            <p:nvPr/>
          </p:nvSpPr>
          <p:spPr>
            <a:xfrm>
              <a:off x="571683" y="3170712"/>
              <a:ext cx="1907438" cy="5053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B43FBF-2665-4004-A5B2-058E7D05BB21}"/>
                </a:ext>
              </a:extLst>
            </p:cNvPr>
            <p:cNvSpPr txBox="1"/>
            <p:nvPr/>
          </p:nvSpPr>
          <p:spPr>
            <a:xfrm>
              <a:off x="571683" y="2332136"/>
              <a:ext cx="1907438" cy="1343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Архимед</a:t>
              </a: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353AFE1-9F40-4477-B99A-140EAA15939A}"/>
              </a:ext>
            </a:extLst>
          </p:cNvPr>
          <p:cNvSpPr/>
          <p:nvPr/>
        </p:nvSpPr>
        <p:spPr>
          <a:xfrm>
            <a:off x="9682716" y="3429000"/>
            <a:ext cx="167108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</a:t>
            </a:r>
          </a:p>
        </p:txBody>
      </p:sp>
    </p:spTree>
    <p:extLst>
      <p:ext uri="{BB962C8B-B14F-4D97-AF65-F5344CB8AC3E}">
        <p14:creationId xmlns:p14="http://schemas.microsoft.com/office/powerpoint/2010/main" val="387174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958DE-29A5-46F9-AB55-629F17FC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E59BFA-DD60-45E0-9ACD-D1F32E5BD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572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253E86-2C99-4826-9731-B96BE3D706BC}"/>
              </a:ext>
            </a:extLst>
          </p:cNvPr>
          <p:cNvSpPr/>
          <p:nvPr/>
        </p:nvSpPr>
        <p:spPr>
          <a:xfrm>
            <a:off x="531629" y="365125"/>
            <a:ext cx="2169042" cy="339880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AC9ECDE-0B9C-4A8A-9A70-D3CCE7D5A7CF}"/>
              </a:ext>
            </a:extLst>
          </p:cNvPr>
          <p:cNvGrpSpPr/>
          <p:nvPr/>
        </p:nvGrpSpPr>
        <p:grpSpPr>
          <a:xfrm>
            <a:off x="276448" y="4019108"/>
            <a:ext cx="2679403" cy="1637414"/>
            <a:chOff x="747267" y="3198389"/>
            <a:chExt cx="1855867" cy="43040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55AAB99-0A41-43EA-97C7-A1F0B83E24BC}"/>
                </a:ext>
              </a:extLst>
            </p:cNvPr>
            <p:cNvSpPr/>
            <p:nvPr/>
          </p:nvSpPr>
          <p:spPr>
            <a:xfrm>
              <a:off x="747267" y="3198389"/>
              <a:ext cx="1855867" cy="4304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07BA30-4862-431D-AE04-7BF61C7E35CB}"/>
                </a:ext>
              </a:extLst>
            </p:cNvPr>
            <p:cNvSpPr txBox="1"/>
            <p:nvPr/>
          </p:nvSpPr>
          <p:spPr>
            <a:xfrm>
              <a:off x="747267" y="3198389"/>
              <a:ext cx="1855867" cy="430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Лейбниц</a:t>
              </a: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995D6A-B36D-40AD-803D-D5ECB1ABE15B}"/>
              </a:ext>
            </a:extLst>
          </p:cNvPr>
          <p:cNvSpPr/>
          <p:nvPr/>
        </p:nvSpPr>
        <p:spPr>
          <a:xfrm>
            <a:off x="3048000" y="335846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br>
              <a:rPr lang="ru-RU" b="1" dirty="0"/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Первые научные исследования по комбинаторике принадлежат итальянским ученым Дж. Кардано, Н. Тарталье, Г. Галилею и французским ученым Б. Паскалю и П. Ферма.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17 в. П.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Эригон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Н. Тарталья независимо друг от друга получают формулу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числа сочетаний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1656 г. в книге «Теория и практика арифметики» А.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Такке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посвящает сочетаниям и перестановкам целую главу.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Термин «комбинаторика» стал употребляться после опубликования Лейбницем в 1665 г. работы «Рассуждение о комбинаторном искусстве», в которой впервые дано научное обоснование теории сочетаний и перестановок. Лейбниц вводит специальные символы и термины, выводит свойства и строит таблицы сочетаний, рассуждает о приложениях комбинаторики, предрекает ей блестящее будущее и широкое применение.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1713 г. Я. Бернулли изучает размещения.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Современная символика была предложена разными авторами  в 19 в.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Значительный вклад в развитие комбинаторики внес Л. Эйлер.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115E03-A39E-4318-A791-525FAA630BE2}"/>
              </a:ext>
            </a:extLst>
          </p:cNvPr>
          <p:cNvSpPr/>
          <p:nvPr/>
        </p:nvSpPr>
        <p:spPr>
          <a:xfrm>
            <a:off x="9491329" y="365125"/>
            <a:ext cx="2169042" cy="365398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D33B9D-0576-4C00-A74C-A99A838263C6}"/>
              </a:ext>
            </a:extLst>
          </p:cNvPr>
          <p:cNvGrpSpPr/>
          <p:nvPr/>
        </p:nvGrpSpPr>
        <p:grpSpPr>
          <a:xfrm>
            <a:off x="9144000" y="4019108"/>
            <a:ext cx="2771551" cy="1637414"/>
            <a:chOff x="514741" y="3319914"/>
            <a:chExt cx="1600750" cy="42917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EFD526A-580F-4029-8276-B99972C80DC1}"/>
                </a:ext>
              </a:extLst>
            </p:cNvPr>
            <p:cNvSpPr/>
            <p:nvPr/>
          </p:nvSpPr>
          <p:spPr>
            <a:xfrm>
              <a:off x="514741" y="3319914"/>
              <a:ext cx="1600750" cy="4291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3F51C0-189F-4E00-9328-E199B4C5C52B}"/>
                </a:ext>
              </a:extLst>
            </p:cNvPr>
            <p:cNvSpPr txBox="1"/>
            <p:nvPr/>
          </p:nvSpPr>
          <p:spPr>
            <a:xfrm>
              <a:off x="514741" y="3319914"/>
              <a:ext cx="1600750" cy="429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Я. Бернулли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36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56C8E-1EB2-4A17-8109-38A1F7D3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CDEA73A-4187-4EEB-98C8-93690AC9B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D6A58A-9746-4EE7-93F6-ADAD68ECB7BE}"/>
              </a:ext>
            </a:extLst>
          </p:cNvPr>
          <p:cNvSpPr/>
          <p:nvPr/>
        </p:nvSpPr>
        <p:spPr>
          <a:xfrm>
            <a:off x="1148316" y="365125"/>
            <a:ext cx="993081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indent="180340"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Комбинаторика – это раздел математики, в котором изучаются вопросы о том, сколько различных комбинаций, подчиненных тем или иным условиям, можно составить из заданных объектов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«комбинаторика» происходит от латинского слова «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combinare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что в переводе на русский означает – «сочетать», «соединять».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Факториал n! – это произведение всех натуральных чисел от 1 до n.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n! = 1 · 2 · 3 · ... · 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Читается: «эн факториал».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Пример: 4! = 1 · 2 · 3 · 4 = 24.</a:t>
            </a:r>
          </a:p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Кроме того: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0! = 1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Комбинаторные задачи делятся на: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перестановки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размещение,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задачи на сочетание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0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BC72C-098E-44EB-8C59-E2539128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637F1B-52CA-4FD8-9822-CD737C0B7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152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5FC188-218C-4549-A1DF-8C45E1400AB0}"/>
              </a:ext>
            </a:extLst>
          </p:cNvPr>
          <p:cNvSpPr/>
          <p:nvPr/>
        </p:nvSpPr>
        <p:spPr>
          <a:xfrm>
            <a:off x="425302" y="212651"/>
            <a:ext cx="11546958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indent="180340" algn="ctr">
              <a:lnSpc>
                <a:spcPts val="1575"/>
              </a:lnSpc>
              <a:spcAft>
                <a:spcPts val="0"/>
              </a:spcAft>
            </a:pP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ctr">
              <a:lnSpc>
                <a:spcPts val="1575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комбинаций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Определение: 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Перестановками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 n элементов называются комбинации из n элементов, отличающиеся друг от друга только порядком расположения в них элементов.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3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Типичная смысловая нагрузка:</a:t>
            </a:r>
          </a:p>
          <a:p>
            <a:pPr marR="95250" indent="180340" algn="just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«Сколькими способами можно </a:t>
            </a:r>
          </a:p>
          <a:p>
            <a:pPr marR="95250" indent="180340" algn="just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переставить n объектов?»</a:t>
            </a:r>
          </a:p>
          <a:p>
            <a:pPr marR="95250" indent="180340" algn="just"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3! = 1*2*3 = 6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LAZAR\Downloads\%D0%BF%D0%B5%D1%80%D0%B5%D1%81%D1%82%D0%B0%D0%BD%D0%BE%D0%B2%D0%BA%D0%B8.webp">
            <a:extLst>
              <a:ext uri="{FF2B5EF4-FFF2-40B4-BE49-F238E27FC236}">
                <a16:creationId xmlns:a16="http://schemas.microsoft.com/office/drawing/2014/main" id="{40FFDEED-585E-4A5A-BEFC-13C97E0B3E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90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246E91-9A79-4D48-9F67-D2E48E6F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8" y="2296148"/>
            <a:ext cx="3813717" cy="36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6DD4-2746-482B-A284-C1CCDB25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765A5F8-6615-4E3C-9903-15DA92563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8"/>
            <a:ext cx="12191999" cy="6874788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752B3F-F800-4E83-8066-AEF202AA11A3}"/>
              </a:ext>
            </a:extLst>
          </p:cNvPr>
          <p:cNvSpPr/>
          <p:nvPr/>
        </p:nvSpPr>
        <p:spPr>
          <a:xfrm>
            <a:off x="356839" y="301157"/>
            <a:ext cx="11664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1.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Сколькими способами можно расставить 8 томов собраний </a:t>
            </a:r>
          </a:p>
          <a:p>
            <a:pPr marR="95250" indent="1803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сочинений А. С. Пушкина на полке?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8! = 1 ∙ 2 ∙ 3 ∙ 4 ∙ 5 ∙ 6 ∙ 7 ∙ 8 = 40320.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 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40320.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2.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Сколькими способами можно составить расписание на один день, </a:t>
            </a:r>
          </a:p>
          <a:p>
            <a:pPr marR="95250" indent="1803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этот день предусмотрено 6 уроков по 6 разным предметам?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6!=1 ∙2 ∙ 3 ∙ 4 ∙ 5 ∙ 6 = 720.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 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720.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3.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слов можно получить, переставляя буквы в слове Гора?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4! =1 ∙2 ∙ 3 ∙ 4 = 24.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4.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различных шестизначных чисел, кратных 5, можно составить из цифр 1, 2, 3, 4, 5, 6 при условии, что цифры в числе не повторяются?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число было кратным 5, цифра 5 должна стоять на последнем месте. Остальные цифры могут стоять на оставшихся пяти местах в любом порядке. Следовательно, искомое количество шестизначных чисел, кратных 5, равно числу перестановок из 5 элементов, т.е.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5! =1 ∙ 2 ∙ 3 ∙ 4 ∙ 5 = 120.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indent="18034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17EFE3-46AF-4AD0-8AB7-5F86F0925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191" y="219812"/>
            <a:ext cx="1741448" cy="24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9E96C-CAAA-4545-93BF-C7D6A028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FEA1D8-539A-473A-9D17-BFD339D60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"/>
            <a:ext cx="12192000" cy="68503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75C7083-7E25-4879-81BA-6334601FFA25}"/>
                  </a:ext>
                </a:extLst>
              </p:cNvPr>
              <p:cNvSpPr/>
              <p:nvPr/>
            </p:nvSpPr>
            <p:spPr>
              <a:xfrm>
                <a:off x="838199" y="200722"/>
                <a:ext cx="9866972" cy="6269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95250" indent="180340" algn="ctr">
                  <a:spcAft>
                    <a:spcPts val="0"/>
                  </a:spcAft>
                </a:pPr>
                <a:r>
                  <a:rPr lang="ru-RU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Размещения</a:t>
                </a: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Определение: </a:t>
                </a:r>
                <a:r>
                  <a:rPr lang="ru-RU" sz="32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Размещением</a:t>
                </a:r>
                <a:r>
                  <a:rPr lang="ru-RU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из n элементов по k (k&lt;n) называется любое множество, состоящее из k элементов, взятых в определённом порядке из данных n элементов.</a:t>
                </a: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Формула: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ru-RU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ru-RU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ru-RU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Типичная смысловая нагрузка: 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«Сколькими способами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можно выбрать k объектов 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и в каждой выборке переставить 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их местами?»</a:t>
                </a: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75C7083-7E25-4879-81BA-6334601FF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0722"/>
                <a:ext cx="9866972" cy="6269088"/>
              </a:xfrm>
              <a:prstGeom prst="rect">
                <a:avLst/>
              </a:prstGeom>
              <a:blipFill>
                <a:blip r:embed="rId3"/>
                <a:stretch>
                  <a:fillRect l="-1544" t="-1362" r="-618" b="-2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1B6810-D41C-4A9E-85A3-499D8F2F2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27" y="2230243"/>
            <a:ext cx="3456877" cy="3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24CE6-85F8-4523-B16A-4BDD5ADA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81A0D3-602C-4831-8AE1-8E5675631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8"/>
            <a:ext cx="12192000" cy="686059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95F528F-90F0-4C1D-96AE-8B58BE1C1662}"/>
                  </a:ext>
                </a:extLst>
              </p:cNvPr>
              <p:cNvSpPr/>
              <p:nvPr/>
            </p:nvSpPr>
            <p:spPr>
              <a:xfrm>
                <a:off x="993531" y="175846"/>
                <a:ext cx="11104683" cy="5608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1. 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Учащиеся второго класса изучают 9 предметов. Сколькими способами можно составить расписание на один день, чтобы в нём было 4 различных предмета?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 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sub>
                      <m:sup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·2·3·4·5·6·7·8·9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·2·3·4·5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·7·8·9 =3024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3024.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2. 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Сколько трехзначных чисел можно составить из цифр 2, 4, 6, 7, 9?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sub>
                      <m:sup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·3·4·5 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60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 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60.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 3. 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собачьем питомнике 9 пустых клеток. Сколькими способами можно рассадить в них 4 собаки, при условии, что все они должны жить в различных клетках?</a:t>
                </a:r>
              </a:p>
              <a:p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Решение: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/>
                        </m:ctrlPr>
                      </m:sSub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r>
                          <a:rPr lang="ru-RU" sz="2000" i="1"/>
                          <m:t>𝐴</m:t>
                        </m:r>
                      </m:e>
                      <m:sub>
                        <m:r>
                          <a:rPr lang="ru-RU" sz="2000" i="1"/>
                          <m:t>9</m:t>
                        </m:r>
                      </m:sub>
                      <m:sup>
                        <m:r>
                          <a:rPr lang="ru-RU" sz="2000" i="1"/>
                          <m:t>4</m:t>
                        </m:r>
                      </m:sup>
                    </m:sSub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/>
                        </m:ctrlPr>
                      </m:fPr>
                      <m:num>
                        <m:r>
                          <a:rPr lang="ru-RU" sz="2000" i="1"/>
                          <m:t>9!</m:t>
                        </m:r>
                      </m:num>
                      <m:den>
                        <m:r>
                          <a:rPr lang="ru-RU" sz="2000" i="1"/>
                          <m:t>5!</m:t>
                        </m:r>
                      </m:den>
                    </m:f>
                    <m:r>
                      <a:rPr lang="ru-RU" sz="2000" i="1"/>
                      <m:t>=6</m:t>
                    </m:r>
                    <m:r>
                      <a:rPr lang="ru-RU" sz="2000"/>
                      <m:t>·7·8·9=3024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способами можно рассадить в клетки 4 собаки.</a:t>
                </a:r>
              </a:p>
              <a:p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Ответ: 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3024.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Пример 4. 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Боря, Дима и Володя сели играть в карты. Сколькими способами им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можно сдать по одной карте? </a:t>
                </a:r>
                <a:r>
                  <a:rPr lang="ru-RU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(колода содержит 36 карт)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Решение: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𝟑𝟔</m:t>
                        </m:r>
                      </m:sub>
                      <m:sup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𝟑𝟔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𝟑𝟑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34·35·36 = 42840 – способами можно раздать 3 карты игрокам.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Ответ: 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42840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95F528F-90F0-4C1D-96AE-8B58BE1C1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1" y="175846"/>
                <a:ext cx="11104683" cy="5608971"/>
              </a:xfrm>
              <a:prstGeom prst="rect">
                <a:avLst/>
              </a:prstGeom>
              <a:blipFill>
                <a:blip r:embed="rId3"/>
                <a:stretch>
                  <a:fillRect l="-604" t="-652" r="-768" b="-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6D3DD1-1D91-4355-AED7-22912A19E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38" y="553959"/>
            <a:ext cx="1529862" cy="19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1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BE35E-8EA1-44F8-B061-35B37FBF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D16E585-EB40-4605-9D4D-FDE6CDBCF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2"/>
            <a:ext cx="12191999" cy="685500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1876A36-C897-4503-8A53-39D52E816467}"/>
                  </a:ext>
                </a:extLst>
              </p:cNvPr>
              <p:cNvSpPr/>
              <p:nvPr/>
            </p:nvSpPr>
            <p:spPr>
              <a:xfrm>
                <a:off x="70338" y="87923"/>
                <a:ext cx="12036670" cy="593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95250" indent="180340" algn="ctr">
                  <a:spcAft>
                    <a:spcPts val="0"/>
                  </a:spcAft>
                </a:pPr>
                <a:r>
                  <a:rPr lang="ru-RU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Сочетания</a:t>
                </a:r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Определение: </a:t>
                </a:r>
                <a:r>
                  <a:rPr lang="ru-RU" sz="3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Сочетанием</a:t>
                </a:r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из </a:t>
                </a:r>
                <a:r>
                  <a:rPr lang="ru-RU" sz="3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элементов по </a:t>
                </a:r>
                <a:r>
                  <a:rPr lang="ru-RU" sz="3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ru-RU" sz="3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3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называется любое множество, составленное из </a:t>
                </a:r>
                <a:r>
                  <a:rPr lang="ru-RU" sz="3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элементов, выбранных из данных </a:t>
                </a:r>
                <a:r>
                  <a:rPr lang="ru-RU" sz="3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элементов (не имеет значения, в каком порядке указаны элементы).</a:t>
                </a:r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600" b="1" dirty="0">
                    <a:solidFill>
                      <a:srgbClr val="18181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Формула: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bSup>
                    <m:r>
                      <a:rPr lang="ru-RU" sz="3600" b="1" i="1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ru-RU" sz="3600" b="1" i="1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r>
                          <a:rPr lang="ru-RU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·</m:t>
                        </m:r>
                        <m:d>
                          <m:dPr>
                            <m:ctrlPr>
                              <a:rPr lang="ru-RU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a:rPr lang="ru-RU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ru-RU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e>
                        </m:d>
                        <m:r>
                          <a:rPr lang="ru-RU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Типичная смысловая нагрузка: 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«Сколькими способами можно </a:t>
                </a:r>
              </a:p>
              <a:p>
                <a:pPr marR="95250" indent="180340" algn="just">
                  <a:spcAft>
                    <a:spcPts val="0"/>
                  </a:spcAft>
                </a:pPr>
                <a:r>
                  <a:rPr lang="ru-RU" sz="36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выбрать k объектов из n?»</a:t>
                </a:r>
                <a:endParaRPr lang="ru-RU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1876A36-C897-4503-8A53-39D52E816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" y="87923"/>
                <a:ext cx="12036670" cy="5933163"/>
              </a:xfrm>
              <a:prstGeom prst="rect">
                <a:avLst/>
              </a:prstGeom>
              <a:blipFill>
                <a:blip r:embed="rId3"/>
                <a:stretch>
                  <a:fillRect l="-1570" t="-1643" r="-760" b="-2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C3D726-3CBB-4886-A50F-272902AE2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0" y="3552092"/>
            <a:ext cx="4765431" cy="25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7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2592</Words>
  <Application>Microsoft Office PowerPoint</Application>
  <PresentationFormat>Широкоэкранный</PresentationFormat>
  <Paragraphs>186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Лазарь Татьяна Станиславовны</dc:creator>
  <cp:lastModifiedBy>Лазарь Татьяна Станиславовны</cp:lastModifiedBy>
  <cp:revision>18</cp:revision>
  <dcterms:created xsi:type="dcterms:W3CDTF">2023-06-08T05:46:41Z</dcterms:created>
  <dcterms:modified xsi:type="dcterms:W3CDTF">2023-06-08T11:37:00Z</dcterms:modified>
</cp:coreProperties>
</file>