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640" r:id="rId2"/>
    <p:sldId id="259" r:id="rId3"/>
    <p:sldId id="260" r:id="rId4"/>
    <p:sldId id="261" r:id="rId5"/>
    <p:sldId id="528" r:id="rId6"/>
    <p:sldId id="560" r:id="rId7"/>
    <p:sldId id="529" r:id="rId8"/>
    <p:sldId id="561" r:id="rId9"/>
    <p:sldId id="530" r:id="rId10"/>
    <p:sldId id="562" r:id="rId11"/>
    <p:sldId id="551" r:id="rId12"/>
    <p:sldId id="564" r:id="rId13"/>
    <p:sldId id="563" r:id="rId14"/>
    <p:sldId id="552" r:id="rId15"/>
    <p:sldId id="553" r:id="rId16"/>
    <p:sldId id="554" r:id="rId17"/>
    <p:sldId id="566" r:id="rId18"/>
    <p:sldId id="569" r:id="rId19"/>
    <p:sldId id="557" r:id="rId20"/>
    <p:sldId id="635" r:id="rId21"/>
    <p:sldId id="570" r:id="rId22"/>
    <p:sldId id="556" r:id="rId23"/>
    <p:sldId id="567" r:id="rId24"/>
    <p:sldId id="568" r:id="rId25"/>
    <p:sldId id="532" r:id="rId26"/>
    <p:sldId id="637" r:id="rId27"/>
    <p:sldId id="527" r:id="rId28"/>
    <p:sldId id="577" r:id="rId29"/>
    <p:sldId id="572" r:id="rId30"/>
    <p:sldId id="578" r:id="rId31"/>
    <p:sldId id="571" r:id="rId32"/>
    <p:sldId id="573" r:id="rId33"/>
    <p:sldId id="579" r:id="rId34"/>
    <p:sldId id="592" r:id="rId35"/>
    <p:sldId id="574" r:id="rId36"/>
    <p:sldId id="593" r:id="rId37"/>
    <p:sldId id="604" r:id="rId38"/>
    <p:sldId id="609" r:id="rId39"/>
    <p:sldId id="597" r:id="rId40"/>
    <p:sldId id="602" r:id="rId41"/>
    <p:sldId id="610" r:id="rId42"/>
    <p:sldId id="588" r:id="rId43"/>
    <p:sldId id="611" r:id="rId44"/>
    <p:sldId id="603" r:id="rId45"/>
    <p:sldId id="606" r:id="rId46"/>
    <p:sldId id="608" r:id="rId47"/>
    <p:sldId id="639" r:id="rId48"/>
    <p:sldId id="605" r:id="rId49"/>
    <p:sldId id="585" r:id="rId50"/>
    <p:sldId id="600" r:id="rId51"/>
    <p:sldId id="599" r:id="rId52"/>
    <p:sldId id="580" r:id="rId53"/>
    <p:sldId id="621" r:id="rId54"/>
    <p:sldId id="615" r:id="rId55"/>
    <p:sldId id="619" r:id="rId56"/>
    <p:sldId id="627" r:id="rId57"/>
    <p:sldId id="629" r:id="rId58"/>
    <p:sldId id="628" r:id="rId59"/>
    <p:sldId id="630" r:id="rId60"/>
    <p:sldId id="623" r:id="rId61"/>
    <p:sldId id="624" r:id="rId62"/>
    <p:sldId id="625" r:id="rId63"/>
    <p:sldId id="626" r:id="rId64"/>
    <p:sldId id="622" r:id="rId65"/>
    <p:sldId id="616" r:id="rId66"/>
    <p:sldId id="631" r:id="rId67"/>
    <p:sldId id="641" r:id="rId68"/>
    <p:sldId id="634" r:id="rId69"/>
    <p:sldId id="618" r:id="rId70"/>
    <p:sldId id="642" r:id="rId71"/>
    <p:sldId id="613" r:id="rId72"/>
    <p:sldId id="523" r:id="rId73"/>
    <p:sldId id="614" r:id="rId7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336600"/>
    <a:srgbClr val="E4670A"/>
    <a:srgbClr val="0000FF"/>
    <a:srgbClr val="9D2349"/>
    <a:srgbClr val="B45208"/>
    <a:srgbClr val="CCFFFF"/>
    <a:srgbClr val="CCECFF"/>
    <a:srgbClr val="99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25" autoAdjust="0"/>
    <p:restoredTop sz="94595" autoAdjust="0"/>
  </p:normalViewPr>
  <p:slideViewPr>
    <p:cSldViewPr>
      <p:cViewPr>
        <p:scale>
          <a:sx n="70" d="100"/>
          <a:sy n="70" d="100"/>
        </p:scale>
        <p:origin x="-123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A7749-789D-44BC-80F9-B8A744F2BF16}" type="datetimeFigureOut">
              <a:rPr lang="ru-RU" smtClean="0"/>
              <a:pPr/>
              <a:t>16.04.2021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7FB07-385C-4350-AC9B-891AA282BAC1}" type="slidenum">
              <a:rPr lang="ru-RU" smtClean="0"/>
              <a:pPr/>
              <a:t>‹#›</a:t>
            </a:fld>
            <a:endParaRPr lang="ru-RU"/>
          </a:p>
        </p:txBody>
      </p:sp>
    </p:spTree>
    <p:extLst>
      <p:ext uri="{BB962C8B-B14F-4D97-AF65-F5344CB8AC3E}">
        <p14:creationId xmlns:p14="http://schemas.microsoft.com/office/powerpoint/2010/main" val="3589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extLst>
      <p:ext uri="{BB962C8B-B14F-4D97-AF65-F5344CB8AC3E}">
        <p14:creationId xmlns:p14="http://schemas.microsoft.com/office/powerpoint/2010/main" val="129612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158DC832-7498-4FA3-9A4A-615E6BA82564}"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158DC832-7498-4FA3-9A4A-615E6BA82564}"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F8687E4-24DF-4B67-8EF3-9896E275EB6A}" type="datetimeFigureOut">
              <a:rPr lang="ru-RU" smtClean="0"/>
              <a:pPr/>
              <a:t>16.04.2021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58DC832-7498-4FA3-9A4A-615E6BA82564}"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image" Target="../media/image5.gif"/><Relationship Id="rId12" Type="http://schemas.openxmlformats.org/officeDocument/2006/relationships/image" Target="../media/image10.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image" Target="../media/image3.gif"/><Relationship Id="rId10" Type="http://schemas.openxmlformats.org/officeDocument/2006/relationships/image" Target="../media/image8.gif"/><Relationship Id="rId4" Type="http://schemas.openxmlformats.org/officeDocument/2006/relationships/notesSlide" Target="../notesSlides/notesSlide1.xml"/><Relationship Id="rId9" Type="http://schemas.openxmlformats.org/officeDocument/2006/relationships/image" Target="../media/image7.gif"/><Relationship Id="rId14" Type="http://schemas.openxmlformats.org/officeDocument/2006/relationships/slide" Target="slide4.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media10.wma"/><Relationship Id="rId7" Type="http://schemas.openxmlformats.org/officeDocument/2006/relationships/hyperlink" Target="http://www.google.ru/imgres?imgurl=http://selekciya.ru/netcat_files/Image/1196940787_11(2).jpg&amp;imgrefurl=http://selekciya.ru/&amp;usg=__XlfODciHfbNcWPwLUqegMpdXTeI=&amp;h=387&amp;w=350&amp;sz=76&amp;hl=ru&amp;start=1&amp;um=1&amp;itbs=1&amp;tbnid=hHeVehmY-dfwQM:&amp;tbnh=123&amp;tbnw=111&amp;prev=/images?q=%D1%81%D0%B5%D0%BB%D0%B5%D0%BA%D1%86%D0%B8%D1%8F+%D1%80%D0%B0%D1%81%D1%82%D0%B5%D0%BD%D0%B8%D0%B9&amp;um=1&amp;hl=ru&amp;newwindow=1&amp;sa=N&amp;tbs=isch:1" TargetMode="External"/><Relationship Id="rId2" Type="http://schemas.microsoft.com/office/2007/relationships/media" Target="../media/media10.wma"/><Relationship Id="rId1" Type="http://schemas.openxmlformats.org/officeDocument/2006/relationships/tags" Target="../tags/tag1.xml"/><Relationship Id="rId6" Type="http://schemas.openxmlformats.org/officeDocument/2006/relationships/image" Target="../media/image14.gif"/><Relationship Id="rId5" Type="http://schemas.openxmlformats.org/officeDocument/2006/relationships/slide" Target="slide4.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7.xml"/><Relationship Id="rId7" Type="http://schemas.openxmlformats.org/officeDocument/2006/relationships/image" Target="../media/image29.gif"/><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8.jpeg"/><Relationship Id="rId5" Type="http://schemas.openxmlformats.org/officeDocument/2006/relationships/image" Target="../media/image9.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0.jpeg"/><Relationship Id="rId5" Type="http://schemas.openxmlformats.org/officeDocument/2006/relationships/image" Target="../media/image14.gif"/><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9.png"/><Relationship Id="rId5" Type="http://schemas.openxmlformats.org/officeDocument/2006/relationships/image" Target="../media/image14.gif"/><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4.gif"/><Relationship Id="rId5" Type="http://schemas.openxmlformats.org/officeDocument/2006/relationships/image" Target="../media/image31.jpeg"/><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32.jpeg"/><Relationship Id="rId5" Type="http://schemas.openxmlformats.org/officeDocument/2006/relationships/image" Target="../media/image14.gif"/><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9.png"/><Relationship Id="rId5" Type="http://schemas.openxmlformats.org/officeDocument/2006/relationships/image" Target="../media/image14.gif"/><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4.gif"/><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5.jpeg"/><Relationship Id="rId5" Type="http://schemas.openxmlformats.org/officeDocument/2006/relationships/image" Target="../media/image14.gif"/><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36.jpeg"/><Relationship Id="rId5" Type="http://schemas.openxmlformats.org/officeDocument/2006/relationships/image" Target="../media/image9.png"/><Relationship Id="rId4" Type="http://schemas.openxmlformats.org/officeDocument/2006/relationships/image" Target="../media/image14.gif"/></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8.jpe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37.jpeg"/><Relationship Id="rId5" Type="http://schemas.openxmlformats.org/officeDocument/2006/relationships/image" Target="../media/image14.gif"/><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40.gif"/><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39.jpeg"/><Relationship Id="rId5" Type="http://schemas.openxmlformats.org/officeDocument/2006/relationships/image" Target="../media/image14.gif"/><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16.jpeg"/><Relationship Id="rId5" Type="http://schemas.openxmlformats.org/officeDocument/2006/relationships/image" Target="../media/image14.gif"/><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41.jpeg"/><Relationship Id="rId5" Type="http://schemas.openxmlformats.org/officeDocument/2006/relationships/image" Target="../media/image14.gif"/><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9.png"/><Relationship Id="rId4" Type="http://schemas.openxmlformats.org/officeDocument/2006/relationships/image" Target="../media/image14.gif"/></Relationships>
</file>

<file path=ppt/slides/_rels/slide2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47.jpeg"/><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14.gif"/><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49.jpe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48.jpeg"/><Relationship Id="rId5" Type="http://schemas.openxmlformats.org/officeDocument/2006/relationships/image" Target="../media/image14.gif"/><Relationship Id="rId4" Type="http://schemas.openxmlformats.org/officeDocument/2006/relationships/slide" Target="slide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9.png"/><Relationship Id="rId5" Type="http://schemas.openxmlformats.org/officeDocument/2006/relationships/image" Target="../media/image14.gif"/><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9.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14.gi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50.jpeg"/><Relationship Id="rId5" Type="http://schemas.openxmlformats.org/officeDocument/2006/relationships/image" Target="../media/image14.gif"/><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14.gif"/></Relationships>
</file>

<file path=ppt/slides/_rels/slide3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slideLayout" Target="../slideLayouts/slideLayout7.xml"/><Relationship Id="rId7" Type="http://schemas.openxmlformats.org/officeDocument/2006/relationships/image" Target="../media/image52.jpe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51.jpeg"/><Relationship Id="rId5" Type="http://schemas.openxmlformats.org/officeDocument/2006/relationships/image" Target="../media/image14.gif"/><Relationship Id="rId4" Type="http://schemas.openxmlformats.org/officeDocument/2006/relationships/slide" Target="slide4.xml"/><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5.jpeg"/><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54.jpeg"/><Relationship Id="rId5" Type="http://schemas.openxmlformats.org/officeDocument/2006/relationships/image" Target="../media/image14.gif"/><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7.jpeg"/><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slide" Target="slide4.xml"/><Relationship Id="rId5" Type="http://schemas.openxmlformats.org/officeDocument/2006/relationships/image" Target="../media/image56.jpeg"/><Relationship Id="rId4" Type="http://schemas.openxmlformats.org/officeDocument/2006/relationships/image" Target="../media/image14.gif"/></Relationships>
</file>

<file path=ppt/slides/_rels/slide36.xml.rels><?xml version="1.0" encoding="UTF-8" standalone="yes"?>
<Relationships xmlns="http://schemas.openxmlformats.org/package/2006/relationships"><Relationship Id="rId8" Type="http://schemas.openxmlformats.org/officeDocument/2006/relationships/hyperlink" Target="https://commons.wikimedia.org/wiki/File:Bateson2_(cropped).jpg?uselang=ru" TargetMode="External"/><Relationship Id="rId3" Type="http://schemas.openxmlformats.org/officeDocument/2006/relationships/slideLayout" Target="../slideLayouts/slideLayout7.xml"/><Relationship Id="rId7" Type="http://schemas.openxmlformats.org/officeDocument/2006/relationships/image" Target="../media/image57.jpeg"/><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58.png"/><Relationship Id="rId5" Type="http://schemas.openxmlformats.org/officeDocument/2006/relationships/image" Target="../media/image14.gif"/><Relationship Id="rId10" Type="http://schemas.openxmlformats.org/officeDocument/2006/relationships/image" Target="../media/image9.png"/><Relationship Id="rId4" Type="http://schemas.openxmlformats.org/officeDocument/2006/relationships/slide" Target="slide4.xml"/><Relationship Id="rId9" Type="http://schemas.openxmlformats.org/officeDocument/2006/relationships/image" Target="../media/image59.jpe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1.jpe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60.png"/><Relationship Id="rId5" Type="http://schemas.openxmlformats.org/officeDocument/2006/relationships/image" Target="../media/image14.gif"/><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3.png"/><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62.jpeg"/><Relationship Id="rId5" Type="http://schemas.openxmlformats.org/officeDocument/2006/relationships/image" Target="../media/image14.gif"/><Relationship Id="rId4" Type="http://schemas.openxmlformats.org/officeDocument/2006/relationships/slide" Target="slide4.xml"/></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39.xml"/><Relationship Id="rId1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5.xml"/><Relationship Id="rId12" Type="http://schemas.openxmlformats.org/officeDocument/2006/relationships/slide" Target="slide37.xml"/><Relationship Id="rId17" Type="http://schemas.openxmlformats.org/officeDocument/2006/relationships/slide" Target="slide4.xml"/><Relationship Id="rId2" Type="http://schemas.openxmlformats.org/officeDocument/2006/relationships/audio" Target="../media/media4.wma"/><Relationship Id="rId16" Type="http://schemas.openxmlformats.org/officeDocument/2006/relationships/slide" Target="slide70.xml"/><Relationship Id="rId1" Type="http://schemas.microsoft.com/office/2007/relationships/media" Target="../media/media4.wma"/><Relationship Id="rId6" Type="http://schemas.openxmlformats.org/officeDocument/2006/relationships/slide" Target="slide3.xml"/><Relationship Id="rId11" Type="http://schemas.openxmlformats.org/officeDocument/2006/relationships/slide" Target="slide35.xml"/><Relationship Id="rId5" Type="http://schemas.openxmlformats.org/officeDocument/2006/relationships/image" Target="../media/image13.gif"/><Relationship Id="rId15" Type="http://schemas.openxmlformats.org/officeDocument/2006/relationships/slide" Target="slide48.xml"/><Relationship Id="rId10" Type="http://schemas.openxmlformats.org/officeDocument/2006/relationships/slide" Target="slide31.xml"/><Relationship Id="rId4" Type="http://schemas.openxmlformats.org/officeDocument/2006/relationships/notesSlide" Target="../notesSlides/notesSlide2.xml"/><Relationship Id="rId9" Type="http://schemas.openxmlformats.org/officeDocument/2006/relationships/slide" Target="slide27.xml"/><Relationship Id="rId14" Type="http://schemas.openxmlformats.org/officeDocument/2006/relationships/slide" Target="slide42.xml"/></Relationships>
</file>

<file path=ppt/slides/_rels/slide4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7.xml"/><Relationship Id="rId7" Type="http://schemas.openxmlformats.org/officeDocument/2006/relationships/image" Target="../media/image69.jpeg"/><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68.jpeg"/><Relationship Id="rId5" Type="http://schemas.openxmlformats.org/officeDocument/2006/relationships/image" Target="../media/image67.png"/><Relationship Id="rId10" Type="http://schemas.openxmlformats.org/officeDocument/2006/relationships/image" Target="../media/image9.png"/><Relationship Id="rId4" Type="http://schemas.openxmlformats.org/officeDocument/2006/relationships/image" Target="../media/image14.gif"/><Relationship Id="rId9" Type="http://schemas.openxmlformats.org/officeDocument/2006/relationships/slide" Target="slide4.xml"/></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14.gif"/><Relationship Id="rId9" Type="http://schemas.openxmlformats.org/officeDocument/2006/relationships/image" Target="../media/image9.pn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14.gif"/></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14.gif"/></Relationships>
</file>

<file path=ppt/slides/_rels/slide4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slideLayout" Target="../slideLayouts/slideLayout7.xml"/><Relationship Id="rId7" Type="http://schemas.openxmlformats.org/officeDocument/2006/relationships/image" Target="../media/image75.jpeg"/><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73.jpeg"/><Relationship Id="rId5" Type="http://schemas.openxmlformats.org/officeDocument/2006/relationships/slide" Target="slide4.xml"/><Relationship Id="rId4" Type="http://schemas.openxmlformats.org/officeDocument/2006/relationships/image" Target="../media/image14.gif"/><Relationship Id="rId9"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77.jpeg"/><Relationship Id="rId5" Type="http://schemas.openxmlformats.org/officeDocument/2006/relationships/image" Target="../media/image14.gif"/><Relationship Id="rId4" Type="http://schemas.openxmlformats.org/officeDocument/2006/relationships/slide" Target="slide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78.png"/><Relationship Id="rId5" Type="http://schemas.openxmlformats.org/officeDocument/2006/relationships/image" Target="../media/image14.gif"/><Relationship Id="rId4" Type="http://schemas.openxmlformats.org/officeDocument/2006/relationships/slide" Target="slide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9.png"/><Relationship Id="rId5" Type="http://schemas.openxmlformats.org/officeDocument/2006/relationships/image" Target="../media/image79.jpeg"/><Relationship Id="rId4" Type="http://schemas.openxmlformats.org/officeDocument/2006/relationships/image" Target="../media/image14.gif"/></Relationships>
</file>

<file path=ppt/slides/_rels/slide4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0.gif"/><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64.jpeg"/><Relationship Id="rId5" Type="http://schemas.openxmlformats.org/officeDocument/2006/relationships/image" Target="../media/image14.gif"/><Relationship Id="rId4" Type="http://schemas.openxmlformats.org/officeDocument/2006/relationships/slide" Target="slide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9.png"/><Relationship Id="rId5" Type="http://schemas.openxmlformats.org/officeDocument/2006/relationships/image" Target="../media/image14.gif"/><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slide" Target="slide4.xml"/><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9.png"/><Relationship Id="rId5" Type="http://schemas.openxmlformats.org/officeDocument/2006/relationships/image" Target="../media/image14.gif"/><Relationship Id="rId4" Type="http://schemas.openxmlformats.org/officeDocument/2006/relationships/slide" Target="slide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9.png"/><Relationship Id="rId4" Type="http://schemas.openxmlformats.org/officeDocument/2006/relationships/slide" Target="slide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ma"/><Relationship Id="rId1" Type="http://schemas.microsoft.com/office/2007/relationships/media" Target="../media/media51.wma"/><Relationship Id="rId6" Type="http://schemas.openxmlformats.org/officeDocument/2006/relationships/image" Target="../media/image9.png"/><Relationship Id="rId5" Type="http://schemas.openxmlformats.org/officeDocument/2006/relationships/image" Target="../media/image14.gif"/><Relationship Id="rId4" Type="http://schemas.openxmlformats.org/officeDocument/2006/relationships/slide" Target="slide4.xml"/></Relationships>
</file>

<file path=ppt/slides/_rels/slide5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audio" Target="../media/media52.wma"/><Relationship Id="rId1" Type="http://schemas.microsoft.com/office/2007/relationships/media" Target="../media/media52.wma"/><Relationship Id="rId6" Type="http://schemas.openxmlformats.org/officeDocument/2006/relationships/image" Target="../media/image81.png"/><Relationship Id="rId5" Type="http://schemas.openxmlformats.org/officeDocument/2006/relationships/slide" Target="slide4.xml"/><Relationship Id="rId4" Type="http://schemas.openxmlformats.org/officeDocument/2006/relationships/image" Target="../media/image14.gif"/></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3.wma"/><Relationship Id="rId1" Type="http://schemas.microsoft.com/office/2007/relationships/media" Target="../media/media53.wma"/><Relationship Id="rId6" Type="http://schemas.openxmlformats.org/officeDocument/2006/relationships/image" Target="../media/image83.jpeg"/><Relationship Id="rId5" Type="http://schemas.openxmlformats.org/officeDocument/2006/relationships/image" Target="../media/image14.gif"/><Relationship Id="rId4" Type="http://schemas.openxmlformats.org/officeDocument/2006/relationships/slide" Target="slide4.xml"/></Relationships>
</file>

<file path=ppt/slides/_rels/slide5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image" Target="../media/image81.png"/><Relationship Id="rId5" Type="http://schemas.openxmlformats.org/officeDocument/2006/relationships/image" Target="../media/image14.gif"/><Relationship Id="rId4" Type="http://schemas.openxmlformats.org/officeDocument/2006/relationships/slide" Target="slide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image" Target="../media/image84.png"/><Relationship Id="rId5" Type="http://schemas.openxmlformats.org/officeDocument/2006/relationships/image" Target="../media/image14.gif"/><Relationship Id="rId4" Type="http://schemas.openxmlformats.org/officeDocument/2006/relationships/slide" Target="slide4.xml"/></Relationships>
</file>

<file path=ppt/slides/_rels/slide5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audio" Target="../media/media56.wma"/><Relationship Id="rId1" Type="http://schemas.microsoft.com/office/2007/relationships/media" Target="../media/media56.wma"/><Relationship Id="rId6" Type="http://schemas.openxmlformats.org/officeDocument/2006/relationships/image" Target="../media/image81.png"/><Relationship Id="rId5" Type="http://schemas.openxmlformats.org/officeDocument/2006/relationships/image" Target="../media/image14.gif"/><Relationship Id="rId4" Type="http://schemas.openxmlformats.org/officeDocument/2006/relationships/slide" Target="slide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wma"/><Relationship Id="rId1" Type="http://schemas.microsoft.com/office/2007/relationships/media" Target="../media/media57.wma"/><Relationship Id="rId6" Type="http://schemas.openxmlformats.org/officeDocument/2006/relationships/image" Target="../media/image9.png"/><Relationship Id="rId5" Type="http://schemas.openxmlformats.org/officeDocument/2006/relationships/image" Target="../media/image14.gif"/><Relationship Id="rId4" Type="http://schemas.openxmlformats.org/officeDocument/2006/relationships/slide" Target="slide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image" Target="../media/image85.png"/><Relationship Id="rId5" Type="http://schemas.openxmlformats.org/officeDocument/2006/relationships/image" Target="../media/image14.gif"/><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8.jpeg"/><Relationship Id="rId5" Type="http://schemas.openxmlformats.org/officeDocument/2006/relationships/image" Target="../media/image14.gif"/><Relationship Id="rId4" Type="http://schemas.openxmlformats.org/officeDocument/2006/relationships/slide" Target="slide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wma"/><Relationship Id="rId1" Type="http://schemas.microsoft.com/office/2007/relationships/media" Target="../media/media59.wma"/><Relationship Id="rId6" Type="http://schemas.openxmlformats.org/officeDocument/2006/relationships/image" Target="../media/image9.png"/><Relationship Id="rId5" Type="http://schemas.openxmlformats.org/officeDocument/2006/relationships/image" Target="../media/image14.gif"/><Relationship Id="rId4" Type="http://schemas.openxmlformats.org/officeDocument/2006/relationships/slide" Target="slide4.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wma"/><Relationship Id="rId1" Type="http://schemas.microsoft.com/office/2007/relationships/media" Target="../media/media60.wma"/><Relationship Id="rId6" Type="http://schemas.openxmlformats.org/officeDocument/2006/relationships/image" Target="../media/image9.png"/><Relationship Id="rId5" Type="http://schemas.openxmlformats.org/officeDocument/2006/relationships/image" Target="../media/image14.gif"/><Relationship Id="rId4" Type="http://schemas.openxmlformats.org/officeDocument/2006/relationships/slide" Target="slide4.xml"/></Relationships>
</file>

<file path=ppt/slides/_rels/slide6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audio" Target="../media/media61.wma"/><Relationship Id="rId1" Type="http://schemas.microsoft.com/office/2007/relationships/media" Target="../media/media61.wma"/><Relationship Id="rId6" Type="http://schemas.openxmlformats.org/officeDocument/2006/relationships/image" Target="../media/image81.png"/><Relationship Id="rId5" Type="http://schemas.openxmlformats.org/officeDocument/2006/relationships/image" Target="../media/image14.gif"/><Relationship Id="rId10" Type="http://schemas.openxmlformats.org/officeDocument/2006/relationships/image" Target="../media/image9.png"/><Relationship Id="rId4" Type="http://schemas.openxmlformats.org/officeDocument/2006/relationships/slide" Target="slide4.xml"/><Relationship Id="rId9" Type="http://schemas.openxmlformats.org/officeDocument/2006/relationships/image" Target="../media/image87.png"/></Relationships>
</file>

<file path=ppt/slides/_rels/slide6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7.png"/><Relationship Id="rId2" Type="http://schemas.openxmlformats.org/officeDocument/2006/relationships/audio" Target="../media/media62.wma"/><Relationship Id="rId1" Type="http://schemas.microsoft.com/office/2007/relationships/media" Target="../media/media62.wma"/><Relationship Id="rId6" Type="http://schemas.openxmlformats.org/officeDocument/2006/relationships/image" Target="../media/image81.png"/><Relationship Id="rId5" Type="http://schemas.openxmlformats.org/officeDocument/2006/relationships/image" Target="../media/image14.gif"/><Relationship Id="rId4" Type="http://schemas.openxmlformats.org/officeDocument/2006/relationships/slide" Target="slide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wma"/><Relationship Id="rId1" Type="http://schemas.microsoft.com/office/2007/relationships/media" Target="../media/media63.wma"/><Relationship Id="rId6" Type="http://schemas.openxmlformats.org/officeDocument/2006/relationships/image" Target="../media/image9.png"/><Relationship Id="rId5" Type="http://schemas.openxmlformats.org/officeDocument/2006/relationships/image" Target="../media/image14.gif"/><Relationship Id="rId4" Type="http://schemas.openxmlformats.org/officeDocument/2006/relationships/slide" Target="slide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ma"/><Relationship Id="rId1" Type="http://schemas.microsoft.com/office/2007/relationships/media" Target="../media/media64.wma"/><Relationship Id="rId6" Type="http://schemas.openxmlformats.org/officeDocument/2006/relationships/image" Target="../media/image9.png"/><Relationship Id="rId5" Type="http://schemas.openxmlformats.org/officeDocument/2006/relationships/image" Target="../media/image14.gif"/><Relationship Id="rId4" Type="http://schemas.openxmlformats.org/officeDocument/2006/relationships/slide" Target="slide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wma"/><Relationship Id="rId1" Type="http://schemas.microsoft.com/office/2007/relationships/media" Target="../media/media65.wma"/><Relationship Id="rId6" Type="http://schemas.openxmlformats.org/officeDocument/2006/relationships/image" Target="../media/image9.png"/><Relationship Id="rId5" Type="http://schemas.openxmlformats.org/officeDocument/2006/relationships/image" Target="../media/image14.gif"/><Relationship Id="rId4" Type="http://schemas.openxmlformats.org/officeDocument/2006/relationships/slide" Target="slide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wma"/><Relationship Id="rId1" Type="http://schemas.microsoft.com/office/2007/relationships/media" Target="../media/media66.wma"/><Relationship Id="rId6" Type="http://schemas.openxmlformats.org/officeDocument/2006/relationships/slide" Target="slide4.xml"/><Relationship Id="rId5" Type="http://schemas.openxmlformats.org/officeDocument/2006/relationships/image" Target="../media/image9.png"/><Relationship Id="rId4" Type="http://schemas.openxmlformats.org/officeDocument/2006/relationships/image" Target="../media/image14.gif"/></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wma"/><Relationship Id="rId1" Type="http://schemas.microsoft.com/office/2007/relationships/media" Target="../media/media67.wma"/><Relationship Id="rId6" Type="http://schemas.openxmlformats.org/officeDocument/2006/relationships/image" Target="../media/image9.png"/><Relationship Id="rId5" Type="http://schemas.openxmlformats.org/officeDocument/2006/relationships/image" Target="../media/image14.gif"/><Relationship Id="rId4" Type="http://schemas.openxmlformats.org/officeDocument/2006/relationships/slide" Target="slide4.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68.wma"/><Relationship Id="rId1" Type="http://schemas.microsoft.com/office/2007/relationships/media" Target="../media/media68.wma"/><Relationship Id="rId6" Type="http://schemas.openxmlformats.org/officeDocument/2006/relationships/slide" Target="slide4.xml"/><Relationship Id="rId5" Type="http://schemas.openxmlformats.org/officeDocument/2006/relationships/image" Target="../media/image88.jpeg"/><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9.png"/><Relationship Id="rId5" Type="http://schemas.openxmlformats.org/officeDocument/2006/relationships/image" Target="../media/image14.gif"/><Relationship Id="rId4" Type="http://schemas.openxmlformats.org/officeDocument/2006/relationships/slide" Target="slide4.xml"/></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wma"/><Relationship Id="rId1" Type="http://schemas.microsoft.com/office/2007/relationships/media" Target="../media/media69.wma"/><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90.gif"/></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slide" Target="slide4.xml"/><Relationship Id="rId5" Type="http://schemas.openxmlformats.org/officeDocument/2006/relationships/image" Target="../media/image20.png"/><Relationship Id="rId4" Type="http://schemas.openxmlformats.org/officeDocument/2006/relationships/image" Target="../media/image14.gif"/><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23.jpe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2.jpeg"/><Relationship Id="rId5" Type="http://schemas.openxmlformats.org/officeDocument/2006/relationships/image" Target="../media/image14.gif"/><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23.05.13-домашние документы\Лаб. раб YES\Виртуальные лабораторные YES\Анимашки и картинки\Вода, жидкости,\Реки\0_3a11a_d92f0827_-1-L.gif"/>
          <p:cNvPicPr>
            <a:picLocks noChangeAspect="1" noChangeArrowheads="1" noCrop="1"/>
          </p:cNvPicPr>
          <p:nvPr/>
        </p:nvPicPr>
        <p:blipFill>
          <a:blip r:embed="rId5" cstate="print"/>
          <a:srcRect/>
          <a:stretch>
            <a:fillRect/>
          </a:stretch>
        </p:blipFill>
        <p:spPr bwMode="auto">
          <a:xfrm>
            <a:off x="152394" y="781163"/>
            <a:ext cx="3810000" cy="4610100"/>
          </a:xfrm>
          <a:prstGeom prst="rect">
            <a:avLst/>
          </a:prstGeom>
          <a:noFill/>
        </p:spPr>
      </p:pic>
      <p:sp>
        <p:nvSpPr>
          <p:cNvPr id="17"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24" name="Picture 4" descr="D:\23.05.13-домашние документы\Лаб. раб YES\Виртуальные лабораторные YES\Анимашки и картинки\Вода, жидкости,\Рыбки\рыбка 1.gif"/>
          <p:cNvPicPr>
            <a:picLocks noChangeAspect="1" noChangeArrowheads="1" noCrop="1"/>
          </p:cNvPicPr>
          <p:nvPr/>
        </p:nvPicPr>
        <p:blipFill>
          <a:blip r:embed="rId6" cstate="print"/>
          <a:srcRect/>
          <a:stretch>
            <a:fillRect/>
          </a:stretch>
        </p:blipFill>
        <p:spPr bwMode="auto">
          <a:xfrm>
            <a:off x="361077" y="4945349"/>
            <a:ext cx="352425" cy="247650"/>
          </a:xfrm>
          <a:prstGeom prst="rect">
            <a:avLst/>
          </a:prstGeom>
          <a:noFill/>
        </p:spPr>
      </p:pic>
      <p:pic>
        <p:nvPicPr>
          <p:cNvPr id="30725" name="Picture 5"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7" cstate="print"/>
          <a:srcRect/>
          <a:stretch>
            <a:fillRect/>
          </a:stretch>
        </p:blipFill>
        <p:spPr bwMode="auto">
          <a:xfrm>
            <a:off x="1612076" y="4221088"/>
            <a:ext cx="381000" cy="238125"/>
          </a:xfrm>
          <a:prstGeom prst="rect">
            <a:avLst/>
          </a:prstGeom>
          <a:noFill/>
        </p:spPr>
      </p:pic>
      <p:pic>
        <p:nvPicPr>
          <p:cNvPr id="30729" name="Picture 9" descr="D:\23.05.13-домашние документы\Лаб. раб YES\Виртуальные лабораторные YES\Анимашки и картинки\Птицы\bird7-11.gif"/>
          <p:cNvPicPr>
            <a:picLocks noChangeAspect="1" noChangeArrowheads="1" noCrop="1"/>
          </p:cNvPicPr>
          <p:nvPr/>
        </p:nvPicPr>
        <p:blipFill>
          <a:blip r:embed="rId8" cstate="print"/>
          <a:srcRect/>
          <a:stretch>
            <a:fillRect/>
          </a:stretch>
        </p:blipFill>
        <p:spPr bwMode="auto">
          <a:xfrm>
            <a:off x="189987" y="1278622"/>
            <a:ext cx="762000" cy="1000125"/>
          </a:xfrm>
          <a:prstGeom prst="rect">
            <a:avLst/>
          </a:prstGeom>
          <a:noFill/>
        </p:spPr>
      </p:pic>
      <p:pic>
        <p:nvPicPr>
          <p:cNvPr id="30731" name="Picture 11" descr="D:\23.05.13-домашние документы\Лаб. раб YES\Виртуальные лабораторные YES\Анимашки и картинки\Птицы\bird3-6.gif"/>
          <p:cNvPicPr>
            <a:picLocks noChangeAspect="1" noChangeArrowheads="1" noCrop="1"/>
          </p:cNvPicPr>
          <p:nvPr/>
        </p:nvPicPr>
        <p:blipFill>
          <a:blip r:embed="rId9" cstate="print"/>
          <a:srcRect/>
          <a:stretch>
            <a:fillRect/>
          </a:stretch>
        </p:blipFill>
        <p:spPr bwMode="auto">
          <a:xfrm>
            <a:off x="2057394" y="794176"/>
            <a:ext cx="1219200" cy="1209675"/>
          </a:xfrm>
          <a:prstGeom prst="rect">
            <a:avLst/>
          </a:prstGeom>
          <a:noFill/>
        </p:spPr>
      </p:pic>
      <p:sp>
        <p:nvSpPr>
          <p:cNvPr id="28" name="Прямоугольник 27"/>
          <p:cNvSpPr/>
          <p:nvPr/>
        </p:nvSpPr>
        <p:spPr>
          <a:xfrm>
            <a:off x="214282" y="71414"/>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pic>
        <p:nvPicPr>
          <p:cNvPr id="24" name="Picture 3" descr="D:\23.05.13-домашние документы\Лаб. раб YES\Виртуальные лабораторные YES\Анимашки и картинки\Вода, жидкости,\Рыбки\35b.gif"/>
          <p:cNvPicPr>
            <a:picLocks noChangeAspect="1" noChangeArrowheads="1" noCrop="1"/>
          </p:cNvPicPr>
          <p:nvPr/>
        </p:nvPicPr>
        <p:blipFill>
          <a:blip r:embed="rId10" cstate="print"/>
          <a:srcRect/>
          <a:stretch>
            <a:fillRect/>
          </a:stretch>
        </p:blipFill>
        <p:spPr bwMode="auto">
          <a:xfrm>
            <a:off x="2928926" y="4640549"/>
            <a:ext cx="571500" cy="428625"/>
          </a:xfrm>
          <a:prstGeom prst="rect">
            <a:avLst/>
          </a:prstGeom>
          <a:noFill/>
        </p:spPr>
      </p:pic>
      <p:sp>
        <p:nvSpPr>
          <p:cNvPr id="29" name="Прямоугольник 28"/>
          <p:cNvSpPr/>
          <p:nvPr/>
        </p:nvSpPr>
        <p:spPr>
          <a:xfrm>
            <a:off x="892951" y="5273117"/>
            <a:ext cx="2035975"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2021 г.</a:t>
            </a:r>
          </a:p>
        </p:txBody>
      </p:sp>
      <p:pic>
        <p:nvPicPr>
          <p:cNvPr id="21"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7410725" y="5912614"/>
            <a:ext cx="609600" cy="609600"/>
          </a:xfrm>
          <a:prstGeom prst="rect">
            <a:avLst/>
          </a:prstGeom>
        </p:spPr>
      </p:pic>
      <p:pic>
        <p:nvPicPr>
          <p:cNvPr id="22" name="Picture 2" descr="D:\23.05.13-домашние документы\Колледж Строитель\Биология\Лекции по биол\Селекция\zemlyanika.jpg"/>
          <p:cNvPicPr>
            <a:picLocks noChangeAspect="1" noChangeArrowheads="1"/>
          </p:cNvPicPr>
          <p:nvPr/>
        </p:nvPicPr>
        <p:blipFill>
          <a:blip r:embed="rId12" cstate="print"/>
          <a:srcRect/>
          <a:stretch>
            <a:fillRect/>
          </a:stretch>
        </p:blipFill>
        <p:spPr bwMode="auto">
          <a:xfrm>
            <a:off x="3962394" y="3476910"/>
            <a:ext cx="3113415" cy="2327278"/>
          </a:xfrm>
          <a:prstGeom prst="rect">
            <a:avLst/>
          </a:prstGeom>
          <a:solidFill>
            <a:srgbClr val="FFFFFF">
              <a:shade val="85000"/>
            </a:srgbClr>
          </a:solidFill>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 name="Picture 1" descr="D:\23.05.13-домашние документы\Колледж Строитель\Биология\Лекции по биол\Селекция\zv1.jpg"/>
          <p:cNvPicPr>
            <a:picLocks noChangeAspect="1" noChangeArrowheads="1"/>
          </p:cNvPicPr>
          <p:nvPr/>
        </p:nvPicPr>
        <p:blipFill>
          <a:blip r:embed="rId13" cstate="print"/>
          <a:srcRect/>
          <a:stretch>
            <a:fillRect/>
          </a:stretch>
        </p:blipFill>
        <p:spPr bwMode="auto">
          <a:xfrm>
            <a:off x="7639893" y="2709515"/>
            <a:ext cx="1202510" cy="2104392"/>
          </a:xfrm>
          <a:prstGeom prst="rect">
            <a:avLst/>
          </a:prstGeom>
          <a:solidFill>
            <a:srgbClr val="FFFFFF">
              <a:shade val="85000"/>
            </a:srgbClr>
          </a:solidFill>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5" name="Прямоугольник 24"/>
          <p:cNvSpPr/>
          <p:nvPr/>
        </p:nvSpPr>
        <p:spPr>
          <a:xfrm>
            <a:off x="4094512" y="1236864"/>
            <a:ext cx="5022131" cy="992579"/>
          </a:xfrm>
          <a:prstGeom prst="rect">
            <a:avLst/>
          </a:prstGeom>
          <a:noFill/>
        </p:spPr>
        <p:txBody>
          <a:bodyPr wrap="square">
            <a:spAutoFit/>
          </a:bodyPr>
          <a:lstStyle/>
          <a:p>
            <a:pPr algn="ctr">
              <a:lnSpc>
                <a:spcPct val="75000"/>
              </a:lnSpc>
            </a:pPr>
            <a:r>
              <a:rPr lang="ru-RU" sz="3900" b="1" dirty="0" smtClean="0">
                <a:ln w="10541" cmpd="sng">
                  <a:solidFill>
                    <a:sysClr val="windowText" lastClr="000000"/>
                  </a:solidFill>
                  <a:prstDash val="solid"/>
                </a:ln>
                <a:solidFill>
                  <a:srgbClr val="008000"/>
                </a:solidFill>
                <a:latin typeface="Arial Black" pitchFamily="34" charset="0"/>
              </a:rPr>
              <a:t>Дисциплина «Биология»</a:t>
            </a:r>
          </a:p>
        </p:txBody>
      </p:sp>
      <p:sp>
        <p:nvSpPr>
          <p:cNvPr id="34" name="Прямоугольник 33"/>
          <p:cNvSpPr/>
          <p:nvPr/>
        </p:nvSpPr>
        <p:spPr>
          <a:xfrm>
            <a:off x="9005" y="2829942"/>
            <a:ext cx="7515323" cy="1089273"/>
          </a:xfrm>
          <a:prstGeom prst="rect">
            <a:avLst/>
          </a:prstGeom>
          <a:solidFill>
            <a:schemeClr val="accent1">
              <a:lumMod val="20000"/>
              <a:lumOff val="80000"/>
            </a:schemeClr>
          </a:solid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900" b="1" dirty="0">
                <a:ln w="11430"/>
                <a:solidFill>
                  <a:srgbClr val="922A60"/>
                </a:solidFill>
                <a:effectLst>
                  <a:outerShdw blurRad="80000" dist="40000" dir="5040000" algn="tl">
                    <a:srgbClr val="000000">
                      <a:alpha val="30000"/>
                    </a:srgbClr>
                  </a:outerShdw>
                </a:effectLst>
                <a:latin typeface="Arial Black" pitchFamily="34" charset="0"/>
                <a:cs typeface="Arial" pitchFamily="34" charset="0"/>
              </a:rPr>
              <a:t>Тема </a:t>
            </a:r>
            <a:r>
              <a:rPr lang="ru-RU" sz="3900" b="1" dirty="0" smtClean="0">
                <a:ln w="11430"/>
                <a:solidFill>
                  <a:srgbClr val="922A60"/>
                </a:solidFill>
                <a:effectLst>
                  <a:outerShdw blurRad="80000" dist="40000" dir="5040000" algn="tl">
                    <a:srgbClr val="000000">
                      <a:alpha val="30000"/>
                    </a:srgbClr>
                  </a:outerShdw>
                </a:effectLst>
                <a:latin typeface="Arial Black" pitchFamily="34" charset="0"/>
                <a:cs typeface="Arial" pitchFamily="34" charset="0"/>
              </a:rPr>
              <a:t>«</a:t>
            </a:r>
            <a:r>
              <a:rPr lang="ru-RU" sz="3900" b="1" dirty="0">
                <a:ln w="11430">
                  <a:solidFill>
                    <a:sysClr val="windowText" lastClr="000000"/>
                  </a:solidFill>
                </a:ln>
                <a:solidFill>
                  <a:srgbClr val="B45208"/>
                </a:solidFill>
                <a:effectLst>
                  <a:outerShdw blurRad="80000" dist="40000" dir="5040000" algn="tl">
                    <a:srgbClr val="000000">
                      <a:alpha val="30000"/>
                    </a:srgbClr>
                  </a:outerShdw>
                </a:effectLst>
                <a:latin typeface="Arial Black" pitchFamily="34" charset="0"/>
              </a:rPr>
              <a:t>Основы генетики и </a:t>
            </a:r>
            <a:r>
              <a:rPr lang="ru-RU" sz="3900" b="1" dirty="0" smtClean="0">
                <a:ln w="11430">
                  <a:solidFill>
                    <a:sysClr val="windowText" lastClr="000000"/>
                  </a:solidFill>
                </a:ln>
                <a:solidFill>
                  <a:srgbClr val="B45208"/>
                </a:solidFill>
                <a:effectLst>
                  <a:outerShdw blurRad="80000" dist="40000" dir="5040000" algn="tl">
                    <a:srgbClr val="000000">
                      <a:alpha val="30000"/>
                    </a:srgbClr>
                  </a:outerShdw>
                </a:effectLst>
                <a:latin typeface="Arial Black" pitchFamily="34" charset="0"/>
              </a:rPr>
              <a:t>селекции</a:t>
            </a:r>
            <a:r>
              <a:rPr lang="ru-RU" sz="3900" b="1" dirty="0" smtClean="0">
                <a:ln w="11430"/>
                <a:solidFill>
                  <a:srgbClr val="922A60"/>
                </a:solidFill>
                <a:effectLst>
                  <a:outerShdw blurRad="80000" dist="40000" dir="5040000" algn="tl">
                    <a:srgbClr val="000000">
                      <a:alpha val="30000"/>
                    </a:srgbClr>
                  </a:outerShdw>
                </a:effectLst>
                <a:latin typeface="Arial Black" pitchFamily="34" charset="0"/>
                <a:cs typeface="Arial" pitchFamily="34" charset="0"/>
              </a:rPr>
              <a:t>»</a:t>
            </a:r>
            <a:endParaRPr lang="ru-RU" sz="3900" b="1" dirty="0">
              <a:ln w="11430"/>
              <a:solidFill>
                <a:srgbClr val="922A60"/>
              </a:solidFill>
              <a:effectLst>
                <a:outerShdw blurRad="80000" dist="40000" dir="5040000" algn="tl">
                  <a:srgbClr val="000000">
                    <a:alpha val="30000"/>
                  </a:srgbClr>
                </a:outerShdw>
              </a:effectLst>
              <a:latin typeface="Arial Black" pitchFamily="34" charset="0"/>
            </a:endParaRPr>
          </a:p>
        </p:txBody>
      </p:sp>
      <p:sp>
        <p:nvSpPr>
          <p:cNvPr id="27" name="Управляющая кнопка: домой 26">
            <a:hlinkClick r:id="rId1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050123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8" name="Picture 4" descr="http://t1.gstatic.com/images?q=tbn:hHeVehmY-dfwQM:http://selekciya.ru/netcat_files/Image/1196940787_11(2).jpg">
            <a:hlinkClick r:id="rId7"/>
          </p:cNvPr>
          <p:cNvPicPr>
            <a:picLocks noChangeAspect="1" noChangeArrowheads="1"/>
          </p:cNvPicPr>
          <p:nvPr/>
        </p:nvPicPr>
        <p:blipFill>
          <a:blip r:embed="rId8" cstate="print"/>
          <a:srcRect/>
          <a:stretch>
            <a:fillRect/>
          </a:stretch>
        </p:blipFill>
        <p:spPr bwMode="auto">
          <a:xfrm>
            <a:off x="285720" y="4214818"/>
            <a:ext cx="2143140" cy="2374832"/>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pic>
      <p:pic>
        <p:nvPicPr>
          <p:cNvPr id="13" name="Содержимое 3" descr="85b8c9665dbf[1].jpg"/>
          <p:cNvPicPr>
            <a:picLocks noChangeAspect="1"/>
          </p:cNvPicPr>
          <p:nvPr/>
        </p:nvPicPr>
        <p:blipFill>
          <a:blip r:embed="rId9" cstate="print">
            <a:lum bright="-10000" contrast="-20000"/>
          </a:blip>
          <a:srcRect t="7777"/>
          <a:stretch>
            <a:fillRect/>
          </a:stretch>
        </p:blipFill>
        <p:spPr bwMode="auto">
          <a:xfrm>
            <a:off x="3143240" y="3714752"/>
            <a:ext cx="3627432" cy="2374847"/>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Прямоугольник 13"/>
          <p:cNvSpPr/>
          <p:nvPr/>
        </p:nvSpPr>
        <p:spPr>
          <a:xfrm>
            <a:off x="142844" y="111818"/>
            <a:ext cx="8786874" cy="3388620"/>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Поэтому и развивающиеся в разных условиях среды организмы оказываются в чем-то различными, т. е. проявляют свойство изменчивости. Чем значительнее различия в условиях, тем резче будет выражена изменчивость организмов. Сказанное о наследственности и изменчивости позволяет охарактеризовать два генетических понятия –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a:t>
            </a:r>
            <a:r>
              <a:rPr lang="ru-RU" sz="2800" b="1" dirty="0" smtClean="0">
                <a:latin typeface="Arial" pitchFamily="34" charset="0"/>
                <a:ea typeface="Times New Roman" pitchFamily="18" charset="0"/>
                <a:cs typeface="Arial" pitchFamily="34" charset="0"/>
              </a:rPr>
              <a:t> и </a:t>
            </a: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фенотип</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8318500" y="6032500"/>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142844" y="142852"/>
            <a:ext cx="8858312" cy="3194721"/>
          </a:xfrm>
          <a:prstGeom prst="rect">
            <a:avLst/>
          </a:prstGeom>
        </p:spPr>
        <p:txBody>
          <a:bodyPr wrap="square">
            <a:spAutoFit/>
          </a:bodyPr>
          <a:lstStyle/>
          <a:p>
            <a:pPr indent="450000" algn="just">
              <a:lnSpc>
                <a:spcPct val="80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Генотип</a:t>
            </a:r>
            <a:r>
              <a:rPr lang="ru-RU" sz="2800" b="1" dirty="0" smtClean="0">
                <a:latin typeface="Arial" pitchFamily="34" charset="0"/>
                <a:cs typeface="Arial" pitchFamily="34" charset="0"/>
              </a:rPr>
              <a:t> (от греч. </a:t>
            </a:r>
            <a:r>
              <a:rPr lang="ru-RU" sz="2800" b="1" dirty="0" err="1" smtClean="0">
                <a:latin typeface="Arial" pitchFamily="34" charset="0"/>
                <a:cs typeface="Arial" pitchFamily="34" charset="0"/>
              </a:rPr>
              <a:t>genos</a:t>
            </a:r>
            <a:r>
              <a:rPr lang="ru-RU" sz="2800" b="1" dirty="0" smtClean="0">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род</a:t>
            </a:r>
            <a:r>
              <a:rPr lang="ru-RU" sz="2800" b="1" dirty="0" smtClean="0">
                <a:latin typeface="Arial" pitchFamily="34" charset="0"/>
                <a:cs typeface="Arial" pitchFamily="34" charset="0"/>
              </a:rPr>
              <a:t>, происхождение и </a:t>
            </a:r>
            <a:r>
              <a:rPr lang="ru-RU" sz="2800" b="1" dirty="0" err="1" smtClean="0">
                <a:latin typeface="Arial" pitchFamily="34" charset="0"/>
                <a:cs typeface="Arial" pitchFamily="34" charset="0"/>
              </a:rPr>
              <a:t>typos</a:t>
            </a:r>
            <a:r>
              <a:rPr lang="ru-RU" sz="2800" b="1" dirty="0" smtClean="0">
                <a:latin typeface="Arial" pitchFamily="34" charset="0"/>
                <a:cs typeface="Arial" pitchFamily="34" charset="0"/>
              </a:rPr>
              <a:t> – отпечаток, образец), генетическая, наследственная конституция любого организма; совокупность всех </a:t>
            </a:r>
            <a:r>
              <a:rPr lang="ru-RU" sz="2800" b="1" dirty="0" err="1" smtClean="0">
                <a:latin typeface="Arial" pitchFamily="34" charset="0"/>
                <a:cs typeface="Arial" pitchFamily="34" charset="0"/>
              </a:rPr>
              <a:t>структурно-функциональ-ных</a:t>
            </a:r>
            <a:r>
              <a:rPr lang="ru-RU" sz="2800" b="1" dirty="0" smtClean="0">
                <a:latin typeface="Arial" pitchFamily="34" charset="0"/>
                <a:cs typeface="Arial" pitchFamily="34" charset="0"/>
              </a:rPr>
              <a:t> элементов ДНК организма; элемент биологического разнообразия. В узком смысле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генотип</a:t>
            </a:r>
            <a:r>
              <a:rPr lang="ru-RU" sz="2800" b="1" dirty="0" smtClean="0">
                <a:latin typeface="Arial" pitchFamily="34" charset="0"/>
                <a:cs typeface="Arial" pitchFamily="34" charset="0"/>
              </a:rPr>
              <a:t> – совокупность аллелей гена или группы генов, контролирующих </a:t>
            </a:r>
            <a:r>
              <a:rPr lang="ru-RU" sz="2800" b="1" dirty="0" err="1" smtClean="0">
                <a:latin typeface="Arial" pitchFamily="34" charset="0"/>
                <a:cs typeface="Arial" pitchFamily="34" charset="0"/>
              </a:rPr>
              <a:t>анализируе-мый</a:t>
            </a:r>
            <a:r>
              <a:rPr lang="ru-RU" sz="2800" b="1" dirty="0" smtClean="0">
                <a:latin typeface="Arial" pitchFamily="34" charset="0"/>
                <a:cs typeface="Arial" pitchFamily="34" charset="0"/>
              </a:rPr>
              <a:t> признак у данного организма. </a:t>
            </a:r>
          </a:p>
        </p:txBody>
      </p:sp>
      <p:sp>
        <p:nvSpPr>
          <p:cNvPr id="13314" name="AutoShape 2"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16" name="AutoShape 4"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461684" y="5991236"/>
            <a:ext cx="609600" cy="609600"/>
          </a:xfrm>
          <a:prstGeom prst="rect">
            <a:avLst/>
          </a:prstGeom>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781" y="4662836"/>
            <a:ext cx="5355217" cy="21195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533" t="1952" r="13793" b="4584"/>
          <a:stretch/>
        </p:blipFill>
        <p:spPr bwMode="auto">
          <a:xfrm>
            <a:off x="5658324" y="3545745"/>
            <a:ext cx="3132452" cy="22341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142844" y="142852"/>
            <a:ext cx="8858312" cy="2677656"/>
          </a:xfrm>
          <a:prstGeom prst="rect">
            <a:avLst/>
          </a:prstGeom>
        </p:spPr>
        <p:txBody>
          <a:bodyPr wrap="square">
            <a:spAutoFit/>
          </a:bodyPr>
          <a:lstStyle/>
          <a:p>
            <a:pPr indent="450000" algn="just">
              <a:lnSpc>
                <a:spcPct val="80000"/>
              </a:lnSpc>
            </a:pPr>
            <a:r>
              <a:rPr lang="ru-RU" sz="30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Алле́ли</a:t>
            </a:r>
            <a:r>
              <a:rPr lang="ru-RU" sz="3000" b="1" dirty="0" smtClean="0">
                <a:latin typeface="Arial" pitchFamily="34" charset="0"/>
                <a:cs typeface="Arial" pitchFamily="34" charset="0"/>
              </a:rPr>
              <a:t> (от греч. </a:t>
            </a:r>
            <a:r>
              <a:rPr lang="ru-RU" sz="3000" b="1" dirty="0" err="1" smtClean="0">
                <a:latin typeface="Arial" pitchFamily="34" charset="0"/>
                <a:cs typeface="Arial" pitchFamily="34" charset="0"/>
              </a:rPr>
              <a:t>ἀλλήλων </a:t>
            </a:r>
            <a:r>
              <a:rPr lang="ru-RU" sz="3000" b="1" dirty="0" smtClean="0">
                <a:latin typeface="Arial" pitchFamily="34" charset="0"/>
                <a:cs typeface="Arial" pitchFamily="34" charset="0"/>
              </a:rPr>
              <a:t>– друг друга, взаимно) – различные формы одного и того же </a:t>
            </a:r>
            <a:r>
              <a:rPr lang="ru-RU" sz="3000" b="1" u="sng" dirty="0" smtClean="0">
                <a:latin typeface="Arial" pitchFamily="34" charset="0"/>
                <a:cs typeface="Arial" pitchFamily="34" charset="0"/>
              </a:rPr>
              <a:t>гена</a:t>
            </a:r>
            <a:r>
              <a:rPr lang="ru-RU" sz="3000" b="1" dirty="0" smtClean="0">
                <a:latin typeface="Arial" pitchFamily="34" charset="0"/>
                <a:cs typeface="Arial" pitchFamily="34" charset="0"/>
              </a:rPr>
              <a:t>, расположенные в одинаковых участках (локусах) гомологичных хромосом и определяющие альтернативные варианты развития одного и того же признака. </a:t>
            </a:r>
          </a:p>
        </p:txBody>
      </p:sp>
      <p:sp>
        <p:nvSpPr>
          <p:cNvPr id="13314" name="AutoShape 2"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16" name="AutoShape 4"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pic>
        <p:nvPicPr>
          <p:cNvPr id="12" name="Picture 6" descr="D:\23.05.13-домашние документы\Колледж Строитель\Биология\Лекции по биол\Селекция\i (2).jpg"/>
          <p:cNvPicPr>
            <a:picLocks noChangeAspect="1" noChangeArrowheads="1"/>
          </p:cNvPicPr>
          <p:nvPr/>
        </p:nvPicPr>
        <p:blipFill>
          <a:blip r:embed="rId6" cstate="print"/>
          <a:srcRect t="2564" r="7237" b="10256"/>
          <a:stretch>
            <a:fillRect/>
          </a:stretch>
        </p:blipFill>
        <p:spPr bwMode="auto">
          <a:xfrm>
            <a:off x="4967975" y="2577189"/>
            <a:ext cx="3874428" cy="278965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5" descr="D:\23.05.13-домашние документы\Колледж Строитель\Биология\Лекции по биол\Селекция\Polimorfizm-belkov.gif"/>
          <p:cNvPicPr>
            <a:picLocks noChangeAspect="1" noChangeArrowheads="1"/>
          </p:cNvPicPr>
          <p:nvPr/>
        </p:nvPicPr>
        <p:blipFill>
          <a:blip r:embed="rId7" cstate="print"/>
          <a:srcRect/>
          <a:stretch>
            <a:fillRect/>
          </a:stretch>
        </p:blipFill>
        <p:spPr bwMode="auto">
          <a:xfrm>
            <a:off x="75431" y="3974926"/>
            <a:ext cx="5000625" cy="28384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142852"/>
            <a:ext cx="8858312" cy="2656112"/>
          </a:xfrm>
          <a:prstGeom prst="rect">
            <a:avLst/>
          </a:prstGeom>
        </p:spPr>
        <p:txBody>
          <a:bodyPr wrap="square">
            <a:spAutoFit/>
          </a:bodyPr>
          <a:lstStyle/>
          <a:p>
            <a:pPr indent="450000" algn="just">
              <a:lnSpc>
                <a:spcPct val="85000"/>
              </a:lnSpc>
            </a:pPr>
            <a:r>
              <a:rPr lang="ru-RU" sz="2800" b="1" u="sng" dirty="0" smtClean="0">
                <a:latin typeface="Arial" pitchFamily="34" charset="0"/>
                <a:cs typeface="Arial" pitchFamily="34" charset="0"/>
              </a:rPr>
              <a:t>Термин</a:t>
            </a:r>
            <a:r>
              <a:rPr lang="ru-RU" sz="2800" b="1" dirty="0" smtClean="0">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генотип</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предложен</a:t>
            </a:r>
            <a:r>
              <a:rPr lang="ru-RU" sz="2800" b="1" dirty="0" smtClean="0">
                <a:latin typeface="Arial" pitchFamily="34" charset="0"/>
                <a:cs typeface="Arial" pitchFamily="34" charset="0"/>
              </a:rPr>
              <a:t> В. </a:t>
            </a:r>
            <a:r>
              <a:rPr lang="ru-RU" sz="2800" b="1" dirty="0" err="1" smtClean="0">
                <a:latin typeface="Arial" pitchFamily="34" charset="0"/>
                <a:cs typeface="Arial" pitchFamily="34" charset="0"/>
              </a:rPr>
              <a:t>Иогансеном</a:t>
            </a:r>
            <a:r>
              <a:rPr lang="ru-RU" sz="2800" b="1" dirty="0" smtClean="0">
                <a:latin typeface="Arial" pitchFamily="34" charset="0"/>
                <a:cs typeface="Arial" pitchFamily="34" charset="0"/>
              </a:rPr>
              <a:t> в 1909 г. В индивидуальном развитии генотип во взаимодействии с окружающей средой определяет возможные пути развития организма, особенности его строения и жизнедеятельности. Совокупность генотипов особей образуют генофонд.</a:t>
            </a:r>
            <a:endParaRPr lang="ru-RU" sz="2800" b="1" dirty="0">
              <a:latin typeface="Arial" pitchFamily="34" charset="0"/>
              <a:cs typeface="Arial" pitchFamily="34" charset="0"/>
            </a:endParaRPr>
          </a:p>
        </p:txBody>
      </p:sp>
      <p:pic>
        <p:nvPicPr>
          <p:cNvPr id="66562" name="Picture 2" descr="Wilhelm Johannsen 1857-1927.jpg"/>
          <p:cNvPicPr>
            <a:picLocks noChangeAspect="1" noChangeArrowheads="1"/>
          </p:cNvPicPr>
          <p:nvPr/>
        </p:nvPicPr>
        <p:blipFill>
          <a:blip r:embed="rId6" cstate="print"/>
          <a:srcRect/>
          <a:stretch>
            <a:fillRect/>
          </a:stretch>
        </p:blipFill>
        <p:spPr bwMode="auto">
          <a:xfrm>
            <a:off x="3696692" y="2928934"/>
            <a:ext cx="2113550" cy="28575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Прямоугольник 11"/>
          <p:cNvSpPr/>
          <p:nvPr/>
        </p:nvSpPr>
        <p:spPr>
          <a:xfrm>
            <a:off x="1923564" y="5786454"/>
            <a:ext cx="5816016" cy="892552"/>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Вильгельм Людвиг </a:t>
            </a:r>
            <a:r>
              <a:rPr lang="ru-RU" sz="2600" b="1" dirty="0" err="1" smtClean="0">
                <a:ln w="11430"/>
                <a:effectLst>
                  <a:outerShdw blurRad="80000" dist="40000" dir="5040000" algn="tl">
                    <a:srgbClr val="000000">
                      <a:alpha val="30000"/>
                    </a:srgbClr>
                  </a:outerShdw>
                </a:effectLst>
                <a:latin typeface="Arial Black" pitchFamily="34" charset="0"/>
                <a:cs typeface="Arial" pitchFamily="34" charset="0"/>
              </a:rPr>
              <a:t>Иогансен</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 </a:t>
            </a:r>
          </a:p>
          <a:p>
            <a:pPr algn="ct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a:t>
            </a:r>
            <a:r>
              <a:rPr lang="da-DK" sz="2600" b="1" dirty="0" smtClean="0">
                <a:ln w="11430"/>
                <a:effectLst>
                  <a:outerShdw blurRad="80000" dist="40000" dir="5040000" algn="tl">
                    <a:srgbClr val="000000">
                      <a:alpha val="30000"/>
                    </a:srgbClr>
                  </a:outerShdw>
                </a:effectLst>
                <a:latin typeface="Arial Black" pitchFamily="34" charset="0"/>
                <a:cs typeface="Arial" pitchFamily="34" charset="0"/>
              </a:rPr>
              <a:t>1857</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a:t>
            </a:r>
            <a:r>
              <a:rPr lang="da-DK" sz="2600" b="1" dirty="0" smtClean="0">
                <a:ln w="11430"/>
                <a:effectLst>
                  <a:outerShdw blurRad="80000" dist="40000" dir="5040000" algn="tl">
                    <a:srgbClr val="000000">
                      <a:alpha val="30000"/>
                    </a:srgbClr>
                  </a:outerShdw>
                </a:effectLst>
                <a:latin typeface="Arial Black" pitchFamily="34" charset="0"/>
                <a:cs typeface="Arial" pitchFamily="34" charset="0"/>
              </a:rPr>
              <a:t>1927) </a:t>
            </a:r>
            <a:endParaRPr lang="ru-RU" sz="2600" b="1" dirty="0">
              <a:ln w="11430"/>
              <a:effectLst>
                <a:outerShdw blurRad="80000" dist="40000" dir="5040000" algn="tl">
                  <a:srgbClr val="000000">
                    <a:alpha val="30000"/>
                  </a:srgbClr>
                </a:outerShdw>
              </a:effectLst>
              <a:latin typeface="Arial Black"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786874" cy="4487382"/>
          </a:xfrm>
          <a:prstGeom prst="rect">
            <a:avLst/>
          </a:prstGeom>
        </p:spPr>
        <p:txBody>
          <a:bodyPr wrap="square">
            <a:spAutoFit/>
          </a:bodyPr>
          <a:lstStyle/>
          <a:p>
            <a:pPr marL="269875" lvl="0" indent="-269875" algn="just" fontAlgn="base">
              <a:lnSpc>
                <a:spcPct val="85000"/>
              </a:lnSpc>
              <a:spcBef>
                <a:spcPct val="0"/>
              </a:spcBef>
              <a:spcAft>
                <a:spcPct val="0"/>
              </a:spcAft>
              <a:tabLst>
                <a:tab pos="269875" algn="l"/>
              </a:tabLst>
            </a:pPr>
            <a:r>
              <a:rPr lang="ru-RU" sz="2800" b="1" dirty="0" smtClean="0">
                <a:solidFill>
                  <a:srgbClr val="252525"/>
                </a:solidFill>
                <a:latin typeface="Arial" pitchFamily="34" charset="0"/>
                <a:ea typeface="Times New Roman" pitchFamily="18" charset="0"/>
                <a:cs typeface="Arial" pitchFamily="34" charset="0"/>
              </a:rPr>
              <a:t>Различают несколько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типов изменчивости</a:t>
            </a:r>
            <a:r>
              <a:rPr lang="ru-RU" sz="2800" b="1" dirty="0" smtClean="0">
                <a:solidFill>
                  <a:srgbClr val="252525"/>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latin typeface="Arial" pitchFamily="34" charset="0"/>
                <a:ea typeface="Times New Roman" pitchFamily="18" charset="0"/>
                <a:cs typeface="Arial" pitchFamily="34" charset="0"/>
              </a:rPr>
              <a:t>наследственную (генотипическую) и ненаследственную (фенотипическую, </a:t>
            </a:r>
            <a:r>
              <a:rPr lang="ru-RU" sz="2800" b="1" dirty="0" err="1" smtClean="0">
                <a:latin typeface="Arial" pitchFamily="34" charset="0"/>
                <a:ea typeface="Times New Roman" pitchFamily="18" charset="0"/>
                <a:cs typeface="Arial" pitchFamily="34" charset="0"/>
              </a:rPr>
              <a:t>паратипическую</a:t>
            </a:r>
            <a:r>
              <a:rPr lang="ru-RU" sz="2800" b="1" dirty="0" smtClean="0">
                <a:latin typeface="Arial" pitchFamily="34" charset="0"/>
                <a:ea typeface="Times New Roman" pitchFamily="18" charset="0"/>
                <a:cs typeface="Arial" pitchFamily="34" charset="0"/>
              </a:rPr>
              <a:t>);</a:t>
            </a: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latin typeface="Arial" pitchFamily="34" charset="0"/>
                <a:ea typeface="Times New Roman" pitchFamily="18" charset="0"/>
                <a:cs typeface="Arial" pitchFamily="34" charset="0"/>
              </a:rPr>
              <a:t>индивидуальную (различие между отдельными особями) и групповую (между группами особей, например, различными популяциями данного вида). Групповая изменчивость является производной от индивидуальной;</a:t>
            </a: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latin typeface="Arial" pitchFamily="34" charset="0"/>
                <a:ea typeface="Times New Roman" pitchFamily="18" charset="0"/>
                <a:cs typeface="Arial" pitchFamily="34" charset="0"/>
              </a:rPr>
              <a:t>качественную и количественную;</a:t>
            </a: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solidFill>
                  <a:srgbClr val="252525"/>
                </a:solidFill>
                <a:latin typeface="Arial" pitchFamily="34" charset="0"/>
                <a:ea typeface="Times New Roman" pitchFamily="18" charset="0"/>
                <a:cs typeface="Arial" pitchFamily="34" charset="0"/>
              </a:rPr>
              <a:t>направленную и ненаправленную.</a:t>
            </a:r>
            <a:endParaRPr lang="ru-RU" sz="28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Рисунок 6" descr="https://upload.wikimedia.org/wikipedia/commons/thumb/5/54/Limax_maximus_variability.jpg/800px-Limax_maximus_variability.jpg"/>
          <p:cNvPicPr/>
          <p:nvPr/>
        </p:nvPicPr>
        <p:blipFill>
          <a:blip r:embed="rId5" cstate="print"/>
          <a:srcRect l="4747" t="18504" r="9071" b="3738"/>
          <a:stretch>
            <a:fillRect/>
          </a:stretch>
        </p:blipFill>
        <p:spPr bwMode="auto">
          <a:xfrm>
            <a:off x="-32" y="0"/>
            <a:ext cx="5357850" cy="6858000"/>
          </a:xfrm>
          <a:prstGeom prst="rect">
            <a:avLst/>
          </a:prstGeom>
          <a:noFill/>
          <a:ln w="9525">
            <a:noFill/>
            <a:miter lim="800000"/>
            <a:headEnd/>
            <a:tailEnd/>
          </a:ln>
        </p:spPr>
      </p:pic>
      <p:pic>
        <p:nvPicPr>
          <p:cNvPr id="8" name="Рисунок 7" descr="https://upload.wikimedia.org/wikipedia/commons/thumb/5/54/Limax_maximus_variability.jpg/800px-Limax_maximus_variability.jpg"/>
          <p:cNvPicPr/>
          <p:nvPr/>
        </p:nvPicPr>
        <p:blipFill>
          <a:blip r:embed="rId5" cstate="print"/>
          <a:srcRect t="748" b="85794"/>
          <a:stretch>
            <a:fillRect/>
          </a:stretch>
        </p:blipFill>
        <p:spPr bwMode="auto">
          <a:xfrm>
            <a:off x="4844397" y="571480"/>
            <a:ext cx="4299603" cy="57152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5357818" y="1357298"/>
            <a:ext cx="3714744" cy="4832092"/>
          </a:xfrm>
          <a:prstGeom prst="rect">
            <a:avLst/>
          </a:prstGeom>
        </p:spPr>
        <p:txBody>
          <a:bodyPr wrap="square">
            <a:spAutoFit/>
          </a:bodyPr>
          <a:lstStyle/>
          <a:p>
            <a:pPr lvl="0" algn="ctr" fontAlgn="base">
              <a:lnSpc>
                <a:spcPct val="80000"/>
              </a:lnSpc>
              <a:spcBef>
                <a:spcPct val="0"/>
              </a:spcBef>
              <a:spcAft>
                <a:spcPct val="0"/>
              </a:spcAft>
            </a:pP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Изменчивость окраски у большого придорожного слизня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Limax</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maximus</a:t>
            </a:r>
            <a:endPar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algn="ctr" fontAlgn="base">
              <a:lnSpc>
                <a:spcPct val="80000"/>
              </a:lnSpc>
              <a:spcBef>
                <a:spcPct val="0"/>
              </a:spcBef>
              <a:spcAft>
                <a:spcPct val="0"/>
              </a:spcAft>
            </a:pPr>
            <a:r>
              <a:rPr lang="ru-RU" sz="2000" b="1" dirty="0" smtClean="0">
                <a:solidFill>
                  <a:srgbClr val="333333"/>
                </a:solidFill>
                <a:latin typeface="Arial" pitchFamily="34" charset="0"/>
                <a:ea typeface="Times New Roman" pitchFamily="18" charset="0"/>
                <a:cs typeface="Arial" pitchFamily="34" charset="0"/>
              </a:rPr>
              <a:t>(</a:t>
            </a:r>
            <a:r>
              <a:rPr lang="en-US" sz="2000" b="1" dirty="0" smtClean="0">
                <a:latin typeface="Arial" pitchFamily="34" charset="0"/>
                <a:ea typeface="Times New Roman" pitchFamily="18" charset="0"/>
                <a:cs typeface="Arial" pitchFamily="34" charset="0"/>
              </a:rPr>
              <a:t>«</a:t>
            </a:r>
            <a:r>
              <a:rPr lang="en-US" sz="2000" b="1" dirty="0" err="1" smtClean="0">
                <a:latin typeface="Arial" pitchFamily="34" charset="0"/>
                <a:ea typeface="Times New Roman" pitchFamily="18" charset="0"/>
                <a:cs typeface="Arial" pitchFamily="34" charset="0"/>
              </a:rPr>
              <a:t>Limax</a:t>
            </a:r>
            <a:r>
              <a:rPr lang="en-US" sz="2000" b="1" dirty="0" smtClean="0">
                <a:latin typeface="Arial" pitchFamily="34" charset="0"/>
                <a:ea typeface="Times New Roman" pitchFamily="18" charset="0"/>
                <a:cs typeface="Arial" pitchFamily="34" charset="0"/>
              </a:rPr>
              <a:t> </a:t>
            </a:r>
            <a:r>
              <a:rPr lang="en-US" sz="2000" b="1" dirty="0" err="1" smtClean="0">
                <a:latin typeface="Arial" pitchFamily="34" charset="0"/>
                <a:ea typeface="Times New Roman" pitchFamily="18" charset="0"/>
                <a:cs typeface="Arial" pitchFamily="34" charset="0"/>
              </a:rPr>
              <a:t>maximus</a:t>
            </a:r>
            <a:r>
              <a:rPr lang="en-US" sz="2000" b="1" dirty="0" smtClean="0">
                <a:latin typeface="Arial" pitchFamily="34" charset="0"/>
                <a:ea typeface="Times New Roman" pitchFamily="18" charset="0"/>
                <a:cs typeface="Arial" pitchFamily="34" charset="0"/>
              </a:rPr>
              <a:t> variability» </a:t>
            </a:r>
            <a:r>
              <a:rPr lang="ru-RU" sz="2000" b="1" dirty="0" smtClean="0">
                <a:latin typeface="Arial" pitchFamily="34" charset="0"/>
                <a:ea typeface="Times New Roman" pitchFamily="18" charset="0"/>
                <a:cs typeface="Arial" pitchFamily="34" charset="0"/>
              </a:rPr>
              <a:t>участника</a:t>
            </a:r>
            <a:r>
              <a:rPr lang="en-US" sz="2000" b="1" dirty="0" smtClean="0">
                <a:latin typeface="Arial" pitchFamily="34" charset="0"/>
                <a:ea typeface="Times New Roman" pitchFamily="18" charset="0"/>
                <a:cs typeface="Arial" pitchFamily="34" charset="0"/>
              </a:rPr>
              <a:t> John William Taylor (1845-1931; UK) - Taylor J. W. (7 November) 1902. part 8, pages 1-52. Monograph of the land and freshwater </a:t>
            </a:r>
            <a:r>
              <a:rPr lang="en-US" sz="2000" b="1" dirty="0" err="1" smtClean="0">
                <a:latin typeface="Arial" pitchFamily="34" charset="0"/>
                <a:ea typeface="Times New Roman" pitchFamily="18" charset="0"/>
                <a:cs typeface="Arial" pitchFamily="34" charset="0"/>
              </a:rPr>
              <a:t>Mollusca</a:t>
            </a:r>
            <a:r>
              <a:rPr lang="en-US" sz="2000" b="1" dirty="0" smtClean="0">
                <a:latin typeface="Arial" pitchFamily="34" charset="0"/>
                <a:ea typeface="Times New Roman" pitchFamily="18" charset="0"/>
                <a:cs typeface="Arial" pitchFamily="34" charset="0"/>
              </a:rPr>
              <a:t> of the British Isles. </a:t>
            </a:r>
            <a:r>
              <a:rPr lang="en-US" sz="2000" b="1" dirty="0" err="1" smtClean="0">
                <a:latin typeface="Arial" pitchFamily="34" charset="0"/>
                <a:ea typeface="Times New Roman" pitchFamily="18" charset="0"/>
                <a:cs typeface="Arial" pitchFamily="34" charset="0"/>
              </a:rPr>
              <a:t>Testacellidae</a:t>
            </a:r>
            <a:r>
              <a:rPr lang="en-US" sz="2000" b="1" dirty="0" smtClean="0">
                <a:latin typeface="Arial" pitchFamily="34" charset="0"/>
                <a:ea typeface="Times New Roman" pitchFamily="18" charset="0"/>
                <a:cs typeface="Arial" pitchFamily="34" charset="0"/>
              </a:rPr>
              <a:t>. </a:t>
            </a:r>
            <a:r>
              <a:rPr lang="en-US" sz="2000" b="1" dirty="0" err="1" smtClean="0">
                <a:latin typeface="Arial" pitchFamily="34" charset="0"/>
                <a:ea typeface="Times New Roman" pitchFamily="18" charset="0"/>
                <a:cs typeface="Arial" pitchFamily="34" charset="0"/>
              </a:rPr>
              <a:t>Limacidae</a:t>
            </a:r>
            <a:r>
              <a:rPr lang="en-US" sz="2000" b="1" dirty="0" smtClean="0">
                <a:latin typeface="Arial" pitchFamily="34" charset="0"/>
                <a:ea typeface="Times New Roman" pitchFamily="18" charset="0"/>
                <a:cs typeface="Arial" pitchFamily="34" charset="0"/>
              </a:rPr>
              <a:t>. </a:t>
            </a:r>
            <a:r>
              <a:rPr lang="en-US" sz="2000" b="1" dirty="0" err="1" smtClean="0">
                <a:latin typeface="Arial" pitchFamily="34" charset="0"/>
                <a:ea typeface="Times New Roman" pitchFamily="18" charset="0"/>
                <a:cs typeface="Arial" pitchFamily="34" charset="0"/>
              </a:rPr>
              <a:t>Arionidae</a:t>
            </a:r>
            <a:r>
              <a:rPr lang="en-US" sz="2000" b="1" dirty="0" smtClean="0">
                <a:latin typeface="Arial" pitchFamily="34" charset="0"/>
                <a:ea typeface="Times New Roman" pitchFamily="18" charset="0"/>
                <a:cs typeface="Arial" pitchFamily="34" charset="0"/>
              </a:rPr>
              <a:t>. Taylor Brothers, Leeds. page plate VI. (after page 46). </a:t>
            </a:r>
            <a:r>
              <a:rPr lang="ru-RU" sz="2000" b="1" dirty="0" err="1" smtClean="0">
                <a:latin typeface="Arial" pitchFamily="34" charset="0"/>
                <a:ea typeface="Times New Roman" pitchFamily="18" charset="0"/>
                <a:cs typeface="Arial" pitchFamily="34" charset="0"/>
              </a:rPr>
              <a:t>Cropped</a:t>
            </a:r>
            <a:r>
              <a:rPr lang="ru-RU" sz="2000" b="1" dirty="0" smtClean="0">
                <a:latin typeface="Arial" pitchFamily="34" charset="0"/>
                <a:ea typeface="Times New Roman" pitchFamily="18" charset="0"/>
                <a:cs typeface="Arial" pitchFamily="34" charset="0"/>
              </a:rPr>
              <a:t> </a:t>
            </a:r>
            <a:r>
              <a:rPr lang="ru-RU" sz="2000" b="1" dirty="0" err="1" smtClean="0">
                <a:latin typeface="Arial" pitchFamily="34" charset="0"/>
                <a:ea typeface="Times New Roman" pitchFamily="18" charset="0"/>
                <a:cs typeface="Arial" pitchFamily="34" charset="0"/>
              </a:rPr>
              <a:t>and</a:t>
            </a:r>
            <a:r>
              <a:rPr lang="ru-RU" sz="2000" b="1" dirty="0" smtClean="0">
                <a:latin typeface="Arial" pitchFamily="34" charset="0"/>
                <a:ea typeface="Times New Roman" pitchFamily="18" charset="0"/>
                <a:cs typeface="Arial" pitchFamily="34" charset="0"/>
              </a:rPr>
              <a:t> </a:t>
            </a:r>
            <a:r>
              <a:rPr lang="ru-RU" sz="2000" b="1" dirty="0" err="1" smtClean="0">
                <a:latin typeface="Arial" pitchFamily="34" charset="0"/>
                <a:ea typeface="Times New Roman" pitchFamily="18" charset="0"/>
                <a:cs typeface="Arial" pitchFamily="34" charset="0"/>
              </a:rPr>
              <a:t>retouched</a:t>
            </a:r>
            <a:r>
              <a:rPr lang="ru-RU" sz="2000" b="1" dirty="0" smtClean="0">
                <a:latin typeface="Arial" pitchFamily="34" charset="0"/>
                <a:ea typeface="Times New Roman" pitchFamily="18" charset="0"/>
                <a:cs typeface="Arial" pitchFamily="34" charset="0"/>
              </a:rPr>
              <a:t> </a:t>
            </a:r>
            <a:r>
              <a:rPr lang="ru-RU" sz="2000" b="1" dirty="0" err="1" smtClean="0">
                <a:latin typeface="Arial" pitchFamily="34" charset="0"/>
                <a:ea typeface="Times New Roman" pitchFamily="18" charset="0"/>
                <a:cs typeface="Arial" pitchFamily="34" charset="0"/>
              </a:rPr>
              <a:t>by</a:t>
            </a:r>
            <a:r>
              <a:rPr lang="ru-RU" sz="2000" b="1" dirty="0" smtClean="0">
                <a:latin typeface="Arial" pitchFamily="34" charset="0"/>
                <a:ea typeface="Times New Roman" pitchFamily="18" charset="0"/>
                <a:cs typeface="Arial" pitchFamily="34" charset="0"/>
              </a:rPr>
              <a:t> User:Snek01).</a:t>
            </a:r>
            <a:endParaRPr lang="ru-RU" sz="2000" b="1" dirty="0"/>
          </a:p>
        </p:txBody>
      </p:sp>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428596" y="214290"/>
            <a:ext cx="8252580" cy="533736"/>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5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Закономерности изменчивости</a:t>
            </a:r>
            <a:endParaRPr lang="ru-RU" sz="35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pic>
        <p:nvPicPr>
          <p:cNvPr id="8195" name="Picture 3" descr="D:\23.05.13-домашние документы\Колледж Строитель\Биология\Лекции по биол\Селекция\img17.jpg"/>
          <p:cNvPicPr>
            <a:picLocks noChangeAspect="1" noChangeArrowheads="1"/>
          </p:cNvPicPr>
          <p:nvPr/>
        </p:nvPicPr>
        <p:blipFill>
          <a:blip r:embed="rId6" cstate="print"/>
          <a:srcRect l="49219" t="32292" r="3125" b="26041"/>
          <a:stretch>
            <a:fillRect/>
          </a:stretch>
        </p:blipFill>
        <p:spPr bwMode="auto">
          <a:xfrm>
            <a:off x="3643306" y="4929198"/>
            <a:ext cx="2614631" cy="171451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785794"/>
            <a:ext cx="8786874" cy="4487382"/>
          </a:xfrm>
          <a:prstGeom prst="rect">
            <a:avLst/>
          </a:prstGeom>
        </p:spPr>
        <p:txBody>
          <a:bodyPr wrap="square">
            <a:spAutoFit/>
          </a:bodyPr>
          <a:lstStyle/>
          <a:p>
            <a:pPr lvl="0" indent="450000" algn="just" fontAlgn="base">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Организм, в зависимости от условий, может меняться довольно сильно, но всему есть пределы. Эти пределы определяются генотипом – как бы белый человек ни загорал, чернокожим он не станет…</a:t>
            </a:r>
          </a:p>
          <a:p>
            <a:pPr lvl="0" indent="450000" algn="just" fontAlgn="base">
              <a:lnSpc>
                <a:spcPct val="85000"/>
              </a:lnSpc>
              <a:spcBef>
                <a:spcPct val="0"/>
              </a:spcBef>
              <a:spcAft>
                <a:spcPct val="0"/>
              </a:spcAft>
            </a:pP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Модификационная</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изменчивость</a:t>
            </a:r>
            <a:r>
              <a:rPr lang="ru-RU" sz="2800" b="1" dirty="0" smtClean="0">
                <a:solidFill>
                  <a:srgbClr val="000000"/>
                </a:solidFill>
                <a:latin typeface="Arial" pitchFamily="34" charset="0"/>
                <a:ea typeface="Times New Roman" pitchFamily="18" charset="0"/>
                <a:cs typeface="Arial" pitchFamily="34" charset="0"/>
              </a:rPr>
              <a:t> – </a:t>
            </a:r>
            <a:r>
              <a:rPr lang="ru-RU" sz="2800" b="1" dirty="0" err="1" smtClean="0">
                <a:solidFill>
                  <a:srgbClr val="000000"/>
                </a:solidFill>
                <a:latin typeface="Arial" pitchFamily="34" charset="0"/>
                <a:ea typeface="Times New Roman" pitchFamily="18" charset="0"/>
                <a:cs typeface="Arial" pitchFamily="34" charset="0"/>
              </a:rPr>
              <a:t>способ-ность</a:t>
            </a:r>
            <a:r>
              <a:rPr lang="ru-RU" sz="2800" b="1" dirty="0" smtClean="0">
                <a:solidFill>
                  <a:srgbClr val="000000"/>
                </a:solidFill>
                <a:latin typeface="Arial" pitchFamily="34" charset="0"/>
                <a:ea typeface="Times New Roman" pitchFamily="18" charset="0"/>
                <a:cs typeface="Arial" pitchFamily="34" charset="0"/>
              </a:rPr>
              <a:t> организмов к изменению в </a:t>
            </a:r>
            <a:r>
              <a:rPr lang="ru-RU" sz="2800" b="1" dirty="0" err="1" smtClean="0">
                <a:solidFill>
                  <a:srgbClr val="000000"/>
                </a:solidFill>
                <a:latin typeface="Arial" pitchFamily="34" charset="0"/>
                <a:ea typeface="Times New Roman" pitchFamily="18" charset="0"/>
                <a:cs typeface="Arial" pitchFamily="34" charset="0"/>
              </a:rPr>
              <a:t>определен-ных</a:t>
            </a:r>
            <a:r>
              <a:rPr lang="ru-RU" sz="2800" b="1" dirty="0" smtClean="0">
                <a:solidFill>
                  <a:srgbClr val="000000"/>
                </a:solidFill>
                <a:latin typeface="Arial" pitchFamily="34" charset="0"/>
                <a:ea typeface="Times New Roman" pitchFamily="18" charset="0"/>
                <a:cs typeface="Arial" pitchFamily="34" charset="0"/>
              </a:rPr>
              <a:t> пределах своих фенотипических </a:t>
            </a:r>
            <a:r>
              <a:rPr lang="ru-RU" sz="2800" b="1" dirty="0" err="1" smtClean="0">
                <a:solidFill>
                  <a:srgbClr val="000000"/>
                </a:solidFill>
                <a:latin typeface="Arial" pitchFamily="34" charset="0"/>
                <a:ea typeface="Times New Roman" pitchFamily="18" charset="0"/>
                <a:cs typeface="Arial" pitchFamily="34" charset="0"/>
              </a:rPr>
              <a:t>характе-ристик</a:t>
            </a:r>
            <a:r>
              <a:rPr lang="ru-RU" sz="2800" b="1" dirty="0" smtClean="0">
                <a:solidFill>
                  <a:srgbClr val="000000"/>
                </a:solidFill>
                <a:latin typeface="Arial" pitchFamily="34" charset="0"/>
                <a:ea typeface="Times New Roman" pitchFamily="18" charset="0"/>
                <a:cs typeface="Arial" pitchFamily="34" charset="0"/>
              </a:rPr>
              <a:t> под влиянием факторов окружающей среды.</a:t>
            </a:r>
            <a:endParaRPr lang="ru-RU" sz="2800" b="1" dirty="0" smtClean="0">
              <a:latin typeface="Arial" pitchFamily="34" charset="0"/>
              <a:ea typeface="Times New Roman" pitchFamily="18" charset="0"/>
              <a:cs typeface="Arial" pitchFamily="34" charset="0"/>
            </a:endParaRPr>
          </a:p>
          <a:p>
            <a:pPr lvl="0" indent="450000" algn="just" eaLnBrk="0" fontAlgn="base" hangingPunct="0">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Изменение генотипа организма при этом не происходит.</a:t>
            </a: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24"/>
            <a:ext cx="8858312" cy="5586145"/>
          </a:xfrm>
          <a:prstGeom prst="rect">
            <a:avLst/>
          </a:prstGeom>
        </p:spPr>
        <p:txBody>
          <a:bodyPr wrap="square">
            <a:spAutoFit/>
          </a:bodyPr>
          <a:lstStyle/>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Основные закономерности </a:t>
            </a:r>
            <a:r>
              <a:rPr lang="ru-RU" sz="28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модификацион-ной</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изменчивости</a:t>
            </a:r>
            <a:r>
              <a:rPr lang="ru-RU" sz="2800" b="1" dirty="0" smtClean="0">
                <a:latin typeface="Arial" pitchFamily="34" charset="0"/>
                <a:cs typeface="Arial" pitchFamily="34" charset="0"/>
              </a:rPr>
              <a:t>:</a:t>
            </a:r>
          </a:p>
          <a:p>
            <a:pPr marL="176213" indent="-176213" algn="just">
              <a:lnSpc>
                <a:spcPct val="85000"/>
              </a:lnSpc>
              <a:buClr>
                <a:srgbClr val="C00000"/>
              </a:buClr>
              <a:buFont typeface="Wingdings" pitchFamily="2" charset="2"/>
              <a:buChar char="Ø"/>
            </a:pPr>
            <a:r>
              <a:rPr lang="ru-RU" sz="2800" b="1" u="sng" dirty="0" smtClean="0">
                <a:latin typeface="Arial" pitchFamily="34" charset="0"/>
                <a:cs typeface="Arial" pitchFamily="34" charset="0"/>
              </a:rPr>
              <a:t>не передается по наследству</a:t>
            </a:r>
            <a:r>
              <a:rPr lang="ru-RU" sz="2800" b="1" dirty="0" smtClean="0">
                <a:latin typeface="Arial" pitchFamily="34" charset="0"/>
                <a:cs typeface="Arial" pitchFamily="34" charset="0"/>
              </a:rPr>
              <a:t> (в лесах нашей страны большинство зайцев на зиму меняют окраску: становятся зайцами – беляками; по наследству этот признак не передается – у серого зайца не рождаются белые зайчата);</a:t>
            </a:r>
          </a:p>
          <a:p>
            <a:pPr marL="176213" lvl="0" indent="-176213" algn="just">
              <a:lnSpc>
                <a:spcPct val="85000"/>
              </a:lnSpc>
              <a:buClr>
                <a:srgbClr val="C00000"/>
              </a:buClr>
              <a:buFont typeface="Wingdings" pitchFamily="2" charset="2"/>
              <a:buChar char="Ø"/>
            </a:pPr>
            <a:r>
              <a:rPr lang="ru-RU" sz="2800" b="1" u="sng" dirty="0" smtClean="0">
                <a:latin typeface="Arial" pitchFamily="34" charset="0"/>
                <a:cs typeface="Arial" pitchFamily="34" charset="0"/>
              </a:rPr>
              <a:t>изменяются условия – изменяется (исчезает) и признак</a:t>
            </a:r>
            <a:r>
              <a:rPr lang="ru-RU" sz="2800" b="1" dirty="0" smtClean="0">
                <a:latin typeface="Arial" pitchFamily="34" charset="0"/>
                <a:cs typeface="Arial" pitchFamily="34" charset="0"/>
              </a:rPr>
              <a:t> (после приезда с юга загар постепенно уходит, заяц–беляк летом опять серый).</a:t>
            </a:r>
          </a:p>
          <a:p>
            <a:pPr marL="176213" lvl="0" indent="-176213" algn="just">
              <a:lnSpc>
                <a:spcPct val="85000"/>
              </a:lnSpc>
              <a:buClr>
                <a:srgbClr val="C00000"/>
              </a:buClr>
              <a:buFont typeface="Wingdings" pitchFamily="2" charset="2"/>
              <a:buChar char="Ø"/>
            </a:pPr>
            <a:r>
              <a:rPr lang="ru-RU" sz="2800" b="1" u="sng" dirty="0" smtClean="0">
                <a:latin typeface="Arial" pitchFamily="34" charset="0"/>
                <a:cs typeface="Arial" pitchFamily="34" charset="0"/>
              </a:rPr>
              <a:t>пределы вариаций признака – </a:t>
            </a:r>
            <a:r>
              <a:rPr lang="ru-RU" sz="2800" b="1" u="sng"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норма реакции </a:t>
            </a:r>
            <a:r>
              <a:rPr lang="ru-RU" sz="2800" b="1" u="sng" dirty="0" smtClean="0">
                <a:latin typeface="Arial" pitchFamily="34" charset="0"/>
                <a:cs typeface="Arial" pitchFamily="34" charset="0"/>
              </a:rPr>
              <a:t>– заложены в генотипе</a:t>
            </a:r>
            <a:r>
              <a:rPr lang="ru-RU" sz="2800" b="1" dirty="0" smtClean="0">
                <a:latin typeface="Arial" pitchFamily="34" charset="0"/>
                <a:cs typeface="Arial" pitchFamily="34" charset="0"/>
              </a:rPr>
              <a:t> (рыжим заяц не станет, как бы не менялись условия, да и светлый человек не станет чернокожим от обильного загорания на солнце).</a:t>
            </a:r>
            <a:endParaRPr lang="ru-RU" sz="2800"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145" name="Picture 1" descr="D:\23.05.13-домашние документы\Колледж Строитель\Биология\Лекции по биол\Селекция\img5 (1).jpg"/>
          <p:cNvPicPr>
            <a:picLocks noChangeAspect="1" noChangeArrowheads="1"/>
          </p:cNvPicPr>
          <p:nvPr/>
        </p:nvPicPr>
        <p:blipFill>
          <a:blip r:embed="rId5" cstate="print"/>
          <a:srcRect l="52344" t="19791" r="6250" b="27083"/>
          <a:stretch>
            <a:fillRect/>
          </a:stretch>
        </p:blipFill>
        <p:spPr bwMode="auto">
          <a:xfrm>
            <a:off x="71406" y="2357430"/>
            <a:ext cx="4465576" cy="429706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5058" name="Picture 2" descr="D:\23.05.13-домашние документы\Колледж Строитель\Биология\Лекции по биол\Селекция\223452_html_65b7ba13.png"/>
          <p:cNvPicPr>
            <a:picLocks noChangeAspect="1" noChangeArrowheads="1"/>
          </p:cNvPicPr>
          <p:nvPr/>
        </p:nvPicPr>
        <p:blipFill>
          <a:blip r:embed="rId6" cstate="print"/>
          <a:srcRect/>
          <a:stretch>
            <a:fillRect/>
          </a:stretch>
        </p:blipFill>
        <p:spPr bwMode="auto">
          <a:xfrm>
            <a:off x="4679879" y="2408907"/>
            <a:ext cx="4178401" cy="359186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
        <p:nvSpPr>
          <p:cNvPr id="13" name="Прямоугольник 12"/>
          <p:cNvSpPr/>
          <p:nvPr/>
        </p:nvSpPr>
        <p:spPr>
          <a:xfrm>
            <a:off x="214282" y="71414"/>
            <a:ext cx="8715436" cy="2289858"/>
          </a:xfrm>
          <a:prstGeom prst="rect">
            <a:avLst/>
          </a:prstGeom>
        </p:spPr>
        <p:txBody>
          <a:bodyPr wrap="square">
            <a:spAutoFit/>
          </a:bodyPr>
          <a:lstStyle/>
          <a:p>
            <a:pPr indent="450000" algn="just">
              <a:lnSpc>
                <a:spcPct val="85000"/>
              </a:lnSpc>
            </a:pPr>
            <a:r>
              <a:rPr lang="ru-RU" sz="2800" b="1" dirty="0" smtClean="0">
                <a:effectLst>
                  <a:outerShdw blurRad="38100" dist="38100" dir="2700000" algn="tl">
                    <a:srgbClr val="000000">
                      <a:alpha val="43137"/>
                    </a:srgbClr>
                  </a:outerShdw>
                </a:effectLst>
                <a:latin typeface="Arial" pitchFamily="34" charset="0"/>
                <a:cs typeface="Arial" pitchFamily="34" charset="0"/>
              </a:rPr>
              <a:t>Пределы </a:t>
            </a: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модификационной</a:t>
            </a:r>
            <a:r>
              <a:rPr lang="ru-RU" sz="2800" b="1" dirty="0" smtClean="0">
                <a:latin typeface="Arial" pitchFamily="34" charset="0"/>
                <a:cs typeface="Arial" pitchFamily="34" charset="0"/>
              </a:rPr>
              <a:t> изменчивости какого либо признака называется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нормой реакции</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Наследуется не сам признак, а способность проявлять этот признак в определенных условиях</a:t>
            </a:r>
            <a:r>
              <a:rPr lang="ru-RU" sz="2800" b="1" dirty="0" smtClean="0">
                <a:latin typeface="Arial" pitchFamily="34" charset="0"/>
                <a:cs typeface="Arial" pitchFamily="34" charset="0"/>
              </a:rPr>
              <a:t>, т.е. наследуется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норма реакции </a:t>
            </a:r>
            <a:r>
              <a:rPr lang="ru-RU" sz="2800" b="1" dirty="0" smtClean="0">
                <a:latin typeface="Arial" pitchFamily="34" charset="0"/>
                <a:cs typeface="Arial" pitchFamily="34" charset="0"/>
              </a:rPr>
              <a:t>на внешние условия. </a:t>
            </a:r>
            <a:endParaRPr lang="ru-RU" sz="2800"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3022366"/>
          </a:xfrm>
          <a:prstGeom prst="rect">
            <a:avLst/>
          </a:prstGeom>
        </p:spPr>
        <p:txBody>
          <a:bodyPr wrap="square">
            <a:spAutoFit/>
          </a:bodyPr>
          <a:lstStyle/>
          <a:p>
            <a:pPr marL="269875" indent="-269875" algn="just">
              <a:lnSpc>
                <a:spcPct val="85000"/>
              </a:lnSpc>
              <a:buClr>
                <a:srgbClr val="C00000"/>
              </a:buClr>
              <a:buFont typeface="Wingdings" pitchFamily="2" charset="2"/>
              <a:buChar char="Ø"/>
            </a:pPr>
            <a:r>
              <a:rPr lang="ru-RU" sz="2800" b="1" dirty="0" smtClean="0">
                <a:latin typeface="Arial" pitchFamily="34" charset="0"/>
                <a:cs typeface="Arial" pitchFamily="34" charset="0"/>
              </a:rPr>
              <a:t>чем важнее признак, тем уже норма реакции, цвет белого медведя подразумевает определенную маскировку на снегу. Весной шерсть заметно желтеет, но при этом рыжим медведь никогда не бывает – диапазон изменения цвета достаточно узкий;</a:t>
            </a:r>
          </a:p>
          <a:p>
            <a:pPr marL="269875" indent="-269875" algn="just">
              <a:lnSpc>
                <a:spcPct val="85000"/>
              </a:lnSpc>
              <a:buClr>
                <a:srgbClr val="C00000"/>
              </a:buClr>
              <a:buFont typeface="Wingdings" pitchFamily="2" charset="2"/>
              <a:buChar char="Ø"/>
            </a:pP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модификационная</a:t>
            </a:r>
            <a:r>
              <a:rPr lang="ru-RU" sz="2800" b="1" dirty="0" smtClean="0">
                <a:latin typeface="Arial" pitchFamily="34" charset="0"/>
                <a:cs typeface="Arial" pitchFamily="34" charset="0"/>
              </a:rPr>
              <a:t> изменчивость </a:t>
            </a:r>
            <a:r>
              <a:rPr lang="ru-RU" sz="2800" b="1" dirty="0" err="1" smtClean="0">
                <a:latin typeface="Arial" pitchFamily="34" charset="0"/>
                <a:cs typeface="Arial" pitchFamily="34" charset="0"/>
              </a:rPr>
              <a:t>распростра-няется</a:t>
            </a:r>
            <a:r>
              <a:rPr lang="ru-RU" sz="2800" b="1" dirty="0" smtClean="0">
                <a:latin typeface="Arial" pitchFamily="34" charset="0"/>
                <a:cs typeface="Arial" pitchFamily="34" charset="0"/>
              </a:rPr>
              <a:t> на всю популяцию, т.е. она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массовая</a:t>
            </a:r>
            <a:r>
              <a:rPr lang="ru-RU" sz="2800" b="1" i="1" dirty="0" smtClean="0">
                <a:latin typeface="Arial" pitchFamily="34" charset="0"/>
                <a:cs typeface="Arial" pitchFamily="34" charset="0"/>
              </a:rPr>
              <a:t>.</a:t>
            </a:r>
            <a:r>
              <a:rPr lang="ru-RU" dirty="0" smtClean="0"/>
              <a:t> </a:t>
            </a:r>
            <a:endParaRPr lang="ru-RU" dirty="0"/>
          </a:p>
        </p:txBody>
      </p:sp>
      <p:pic>
        <p:nvPicPr>
          <p:cNvPr id="1027" name="Picture 3" descr="D:\23.05.13-домашние документы\Колледж Строитель\Биология\Лекции по биол\Селекция\4bb4e57b1805926523adab1a1234e3ca.JPG"/>
          <p:cNvPicPr>
            <a:picLocks noChangeAspect="1" noChangeArrowheads="1"/>
          </p:cNvPicPr>
          <p:nvPr/>
        </p:nvPicPr>
        <p:blipFill>
          <a:blip r:embed="rId6" cstate="print"/>
          <a:srcRect l="11718" t="34375" r="10937" b="4166"/>
          <a:stretch>
            <a:fillRect/>
          </a:stretch>
        </p:blipFill>
        <p:spPr bwMode="auto">
          <a:xfrm>
            <a:off x="1403648" y="3179907"/>
            <a:ext cx="5184283" cy="348945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4"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
        <p:nvSpPr>
          <p:cNvPr id="8" name="Rectangle 3"/>
          <p:cNvSpPr>
            <a:spLocks noChangeArrowheads="1"/>
          </p:cNvSpPr>
          <p:nvPr/>
        </p:nvSpPr>
        <p:spPr bwMode="auto">
          <a:xfrm>
            <a:off x="2285984" y="283862"/>
            <a:ext cx="6657975" cy="3440942"/>
          </a:xfrm>
          <a:prstGeom prst="rect">
            <a:avLst/>
          </a:prstGeom>
          <a:noFill/>
          <a:ln w="9525">
            <a:noFill/>
            <a:miter lim="800000"/>
            <a:headEnd/>
            <a:tailEnd/>
          </a:ln>
          <a:effectLst/>
        </p:spPr>
        <p:txBody>
          <a:bodyPr>
            <a:spAutoFit/>
          </a:bodyPr>
          <a:lstStyle/>
          <a:p>
            <a:pPr indent="450000" algn="just">
              <a:lnSpc>
                <a:spcPct val="85000"/>
              </a:lnSpc>
            </a:pPr>
            <a:r>
              <a:rPr lang="ru-RU" sz="3200" b="1" dirty="0">
                <a:solidFill>
                  <a:schemeClr val="accent6">
                    <a:lumMod val="50000"/>
                  </a:schemeClr>
                </a:solidFill>
                <a:latin typeface="Arial" pitchFamily="34" charset="0"/>
                <a:cs typeface="Arial" pitchFamily="34" charset="0"/>
              </a:rPr>
              <a:t>Я, Кузьмина Ирина Викторовна, </a:t>
            </a:r>
            <a:r>
              <a:rPr lang="ru-RU" sz="3200" b="1" dirty="0" smtClean="0">
                <a:solidFill>
                  <a:schemeClr val="accent6">
                    <a:lumMod val="50000"/>
                  </a:schemeClr>
                </a:solidFill>
                <a:latin typeface="Arial" pitchFamily="34" charset="0"/>
                <a:cs typeface="Arial" pitchFamily="34" charset="0"/>
              </a:rPr>
              <a:t>кандидат технических наук с большим опытом преподавания в высшей </a:t>
            </a:r>
            <a:r>
              <a:rPr lang="ru-RU" sz="3200" b="1" dirty="0">
                <a:solidFill>
                  <a:schemeClr val="accent6">
                    <a:lumMod val="50000"/>
                  </a:schemeClr>
                </a:solidFill>
                <a:latin typeface="Arial" pitchFamily="34" charset="0"/>
                <a:cs typeface="Arial" pitchFamily="34" charset="0"/>
              </a:rPr>
              <a:t>школе и НКСЭ, </a:t>
            </a:r>
            <a:r>
              <a:rPr lang="ru-RU" sz="3200" b="1" dirty="0" smtClean="0">
                <a:solidFill>
                  <a:schemeClr val="accent6">
                    <a:lumMod val="50000"/>
                  </a:schemeClr>
                </a:solidFill>
                <a:latin typeface="Arial" pitchFamily="34" charset="0"/>
                <a:cs typeface="Arial" pitchFamily="34" charset="0"/>
              </a:rPr>
              <a:t>обобщила полезную для Вас информацию по дисциплине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«Биология»</a:t>
            </a:r>
            <a:r>
              <a:rPr lang="ru-RU" sz="32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smtClean="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 action="ppaction://noaction"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4" name="Прямоугольник 13"/>
          <p:cNvSpPr/>
          <p:nvPr/>
        </p:nvSpPr>
        <p:spPr>
          <a:xfrm>
            <a:off x="131338" y="67160"/>
            <a:ext cx="8655504" cy="880369"/>
          </a:xfrm>
          <a:prstGeom prst="rect">
            <a:avLst/>
          </a:prstGeom>
        </p:spPr>
        <p:txBody>
          <a:bodyPr wrap="square">
            <a:spAutoFit/>
          </a:bodyPr>
          <a:lstStyle/>
          <a:p>
            <a:pPr algn="ctr">
              <a:lnSpc>
                <a:spcPct val="85000"/>
              </a:lnSpc>
            </a:pPr>
            <a:r>
              <a:rPr lang="ru-RU" sz="3000" b="1" dirty="0">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Статистические закономерности </a:t>
            </a:r>
            <a:r>
              <a:rPr lang="ru-RU" sz="3000" b="1" dirty="0" err="1">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модификационной</a:t>
            </a:r>
            <a:r>
              <a:rPr lang="ru-RU" sz="3000" b="1"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изменчивости</a:t>
            </a:r>
            <a:endParaRPr lang="ru-RU" sz="3000" dirty="0">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pic>
        <p:nvPicPr>
          <p:cNvPr id="10" name="Picture 1" descr="D:\23.05.13-домашние документы\Колледж Строитель\Биология\Лекции по биол\Селекция\img15.jpg">
            <a:extLst>
              <a:ext uri="{FF2B5EF4-FFF2-40B4-BE49-F238E27FC236}">
                <a16:creationId xmlns="" xmlns:a16="http://schemas.microsoft.com/office/drawing/2014/main" id="{C76CEFAB-7F41-AA46-A87E-0861AF97E7AB}"/>
              </a:ext>
            </a:extLst>
          </p:cNvPr>
          <p:cNvPicPr>
            <a:picLocks noChangeAspect="1" noChangeArrowheads="1"/>
          </p:cNvPicPr>
          <p:nvPr/>
        </p:nvPicPr>
        <p:blipFill rotWithShape="1">
          <a:blip r:embed="rId6" cstate="print"/>
          <a:srcRect l="10168" t="64300" r="6080" b="4166"/>
          <a:stretch/>
        </p:blipFill>
        <p:spPr bwMode="auto">
          <a:xfrm>
            <a:off x="218892" y="4477983"/>
            <a:ext cx="7210628" cy="2365953"/>
          </a:xfrm>
          <a:prstGeom prst="rect">
            <a:avLst/>
          </a:prstGeom>
          <a:noFill/>
        </p:spPr>
      </p:pic>
      <p:sp>
        <p:nvSpPr>
          <p:cNvPr id="11" name="TextBox 10">
            <a:extLst>
              <a:ext uri="{FF2B5EF4-FFF2-40B4-BE49-F238E27FC236}">
                <a16:creationId xmlns="" xmlns:a16="http://schemas.microsoft.com/office/drawing/2014/main" id="{52F2FAFE-605E-8848-B0A8-FCA25D54AB82}"/>
              </a:ext>
            </a:extLst>
          </p:cNvPr>
          <p:cNvSpPr txBox="1"/>
          <p:nvPr/>
        </p:nvSpPr>
        <p:spPr>
          <a:xfrm>
            <a:off x="131338" y="908720"/>
            <a:ext cx="8825492" cy="3859518"/>
          </a:xfrm>
          <a:prstGeom prst="rect">
            <a:avLst/>
          </a:prstGeom>
          <a:noFill/>
        </p:spPr>
        <p:txBody>
          <a:bodyPr wrap="square" rtlCol="0">
            <a:spAutoFit/>
          </a:bodyPr>
          <a:lstStyle/>
          <a:p>
            <a:pPr indent="450000" algn="just">
              <a:lnSpc>
                <a:spcPct val="85000"/>
              </a:lnSpc>
            </a:pPr>
            <a:r>
              <a:rPr lang="ru-RU" sz="2400" b="1" dirty="0" err="1">
                <a:ln>
                  <a:solidFill>
                    <a:sysClr val="windowText" lastClr="000000"/>
                  </a:solidFill>
                </a:ln>
                <a:solidFill>
                  <a:srgbClr val="FF0000"/>
                </a:solidFill>
                <a:latin typeface="Arial" pitchFamily="34" charset="0"/>
                <a:cs typeface="Arial" pitchFamily="34" charset="0"/>
              </a:rPr>
              <a:t>Модификационная</a:t>
            </a:r>
            <a:r>
              <a:rPr lang="ru-RU" sz="2400" b="1" dirty="0">
                <a:ln>
                  <a:solidFill>
                    <a:sysClr val="windowText" lastClr="000000"/>
                  </a:solidFill>
                </a:ln>
                <a:solidFill>
                  <a:srgbClr val="FF0000"/>
                </a:solidFill>
                <a:latin typeface="Arial" pitchFamily="34" charset="0"/>
                <a:cs typeface="Arial" pitchFamily="34" charset="0"/>
              </a:rPr>
              <a:t> изменчивость </a:t>
            </a:r>
            <a:r>
              <a:rPr lang="ru-RU" sz="2400" b="1" dirty="0">
                <a:latin typeface="Arial" pitchFamily="34" charset="0"/>
                <a:cs typeface="Arial" pitchFamily="34" charset="0"/>
              </a:rPr>
              <a:t>многих признаков растений, животных и человека </a:t>
            </a:r>
            <a:r>
              <a:rPr lang="ru-RU" sz="2400" b="1" u="sng" dirty="0">
                <a:latin typeface="Arial" pitchFamily="34" charset="0"/>
                <a:cs typeface="Arial" pitchFamily="34" charset="0"/>
              </a:rPr>
              <a:t>подчиняется</a:t>
            </a:r>
            <a:r>
              <a:rPr lang="ru-RU" sz="2400" b="1" dirty="0">
                <a:latin typeface="Arial" pitchFamily="34" charset="0"/>
                <a:cs typeface="Arial" pitchFamily="34" charset="0"/>
              </a:rPr>
              <a:t> общим закономерностям. Эти закономерности выявляются на основании анализа проявления признака у </a:t>
            </a:r>
            <a:r>
              <a:rPr lang="ru-RU" sz="2400" b="1" dirty="0">
                <a:ln>
                  <a:solidFill>
                    <a:sysClr val="windowText" lastClr="000000"/>
                  </a:solidFill>
                </a:ln>
                <a:solidFill>
                  <a:srgbClr val="0000FF"/>
                </a:solidFill>
                <a:latin typeface="Arial" pitchFamily="34" charset="0"/>
                <a:cs typeface="Arial" pitchFamily="34" charset="0"/>
              </a:rPr>
              <a:t>группы особей</a:t>
            </a:r>
            <a:r>
              <a:rPr lang="ru-RU" sz="2400" b="1" dirty="0">
                <a:latin typeface="Arial" pitchFamily="34" charset="0"/>
                <a:cs typeface="Arial" pitchFamily="34" charset="0"/>
              </a:rPr>
              <a:t> </a:t>
            </a:r>
            <a:r>
              <a:rPr lang="ru-RU" sz="2400" b="1" dirty="0" smtClean="0">
                <a:latin typeface="Arial" pitchFamily="34" charset="0"/>
                <a:cs typeface="Arial" pitchFamily="34" charset="0"/>
              </a:rPr>
              <a:t>(</a:t>
            </a:r>
            <a:r>
              <a:rPr lang="en-US" sz="2400" b="1" dirty="0" smtClean="0">
                <a:ln>
                  <a:solidFill>
                    <a:sysClr val="windowText" lastClr="000000"/>
                  </a:solidFill>
                </a:ln>
                <a:solidFill>
                  <a:srgbClr val="0000FF"/>
                </a:solidFill>
                <a:latin typeface="Arial" pitchFamily="34" charset="0"/>
                <a:cs typeface="Arial" pitchFamily="34" charset="0"/>
              </a:rPr>
              <a:t>n</a:t>
            </a:r>
            <a:r>
              <a:rPr lang="ru-RU" sz="2400" b="1" dirty="0" smtClean="0">
                <a:latin typeface="Arial" pitchFamily="34" charset="0"/>
                <a:cs typeface="Arial" pitchFamily="34" charset="0"/>
              </a:rPr>
              <a:t>). </a:t>
            </a:r>
            <a:r>
              <a:rPr lang="ru-RU" sz="2400" b="1" dirty="0">
                <a:latin typeface="Arial" pitchFamily="34" charset="0"/>
                <a:cs typeface="Arial" pitchFamily="34" charset="0"/>
              </a:rPr>
              <a:t>Степень выраженности изучаемого признака у членов выборочной совокупности различна. </a:t>
            </a:r>
          </a:p>
          <a:p>
            <a:pPr indent="450000" algn="just">
              <a:lnSpc>
                <a:spcPct val="85000"/>
              </a:lnSpc>
            </a:pPr>
            <a:r>
              <a:rPr lang="ru-RU" sz="2400" b="1" dirty="0">
                <a:latin typeface="Arial" pitchFamily="34" charset="0"/>
                <a:cs typeface="Arial" pitchFamily="34" charset="0"/>
              </a:rPr>
              <a:t>Каждое </a:t>
            </a:r>
            <a:r>
              <a:rPr lang="ru-RU" sz="2400" b="1" u="sng" dirty="0">
                <a:latin typeface="Arial" pitchFamily="34" charset="0"/>
                <a:cs typeface="Arial" pitchFamily="34" charset="0"/>
              </a:rPr>
              <a:t>конкретное значение изучаемого признака </a:t>
            </a:r>
            <a:r>
              <a:rPr lang="ru-RU" sz="2400" b="1" dirty="0">
                <a:latin typeface="Arial" pitchFamily="34" charset="0"/>
                <a:cs typeface="Arial" pitchFamily="34" charset="0"/>
              </a:rPr>
              <a:t>называют </a:t>
            </a:r>
            <a:r>
              <a:rPr lang="ru-RU" sz="2400" b="1" dirty="0">
                <a:ln>
                  <a:solidFill>
                    <a:sysClr val="windowText" lastClr="000000"/>
                  </a:solidFill>
                </a:ln>
                <a:solidFill>
                  <a:srgbClr val="0000FF"/>
                </a:solidFill>
                <a:latin typeface="Arial" pitchFamily="34" charset="0"/>
                <a:cs typeface="Arial" pitchFamily="34" charset="0"/>
              </a:rPr>
              <a:t>вариантой</a:t>
            </a:r>
            <a:r>
              <a:rPr lang="ru-RU" sz="2400" b="1" dirty="0">
                <a:latin typeface="Arial" pitchFamily="34" charset="0"/>
                <a:cs typeface="Arial" pitchFamily="34" charset="0"/>
              </a:rPr>
              <a:t> и обозначают буквой </a:t>
            </a:r>
            <a:r>
              <a:rPr lang="en" sz="2400" b="1" dirty="0">
                <a:ln>
                  <a:solidFill>
                    <a:sysClr val="windowText" lastClr="000000"/>
                  </a:solidFill>
                </a:ln>
                <a:solidFill>
                  <a:srgbClr val="0000FF"/>
                </a:solidFill>
                <a:latin typeface="Arial" pitchFamily="34" charset="0"/>
                <a:cs typeface="Arial" pitchFamily="34" charset="0"/>
              </a:rPr>
              <a:t>v</a:t>
            </a:r>
            <a:r>
              <a:rPr lang="en" sz="2400" b="1" dirty="0">
                <a:latin typeface="Arial" pitchFamily="34" charset="0"/>
                <a:cs typeface="Arial" pitchFamily="34" charset="0"/>
              </a:rPr>
              <a:t>. </a:t>
            </a:r>
            <a:endParaRPr lang="ru-RU" sz="2400" b="1" dirty="0">
              <a:latin typeface="Arial" pitchFamily="34" charset="0"/>
              <a:cs typeface="Arial" pitchFamily="34" charset="0"/>
            </a:endParaRPr>
          </a:p>
          <a:p>
            <a:pPr indent="450000" algn="just">
              <a:lnSpc>
                <a:spcPct val="85000"/>
              </a:lnSpc>
            </a:pPr>
            <a:r>
              <a:rPr lang="ru-RU" sz="2400" b="1" dirty="0">
                <a:latin typeface="Arial" pitchFamily="34" charset="0"/>
                <a:cs typeface="Arial" pitchFamily="34" charset="0"/>
              </a:rPr>
              <a:t>При изучении изменчивости признака в выборочной совокупности составляется </a:t>
            </a:r>
            <a:r>
              <a:rPr lang="ru-RU" sz="2400" b="1" dirty="0">
                <a:ln>
                  <a:solidFill>
                    <a:sysClr val="windowText" lastClr="000000"/>
                  </a:solidFill>
                </a:ln>
                <a:solidFill>
                  <a:srgbClr val="0000FF"/>
                </a:solidFill>
                <a:latin typeface="Arial" pitchFamily="34" charset="0"/>
                <a:cs typeface="Arial" pitchFamily="34" charset="0"/>
              </a:rPr>
              <a:t>вариационный ряд</a:t>
            </a:r>
            <a:r>
              <a:rPr lang="ru-RU" sz="2400" b="1" dirty="0">
                <a:latin typeface="Arial" pitchFamily="34" charset="0"/>
                <a:cs typeface="Arial" pitchFamily="34" charset="0"/>
              </a:rPr>
              <a:t>, в котором особи </a:t>
            </a:r>
            <a:r>
              <a:rPr lang="ru-RU" sz="2400" b="1" u="sng" dirty="0">
                <a:latin typeface="Arial" pitchFamily="34" charset="0"/>
                <a:cs typeface="Arial" pitchFamily="34" charset="0"/>
              </a:rPr>
              <a:t>располагаются</a:t>
            </a:r>
            <a:r>
              <a:rPr lang="ru-RU" sz="2400" b="1" dirty="0">
                <a:latin typeface="Arial" pitchFamily="34" charset="0"/>
                <a:cs typeface="Arial" pitchFamily="34" charset="0"/>
              </a:rPr>
              <a:t> по возрастанию показателя изучаемого признака.</a:t>
            </a:r>
          </a:p>
        </p:txBody>
      </p:sp>
    </p:spTree>
    <p:extLst>
      <p:ext uri="{BB962C8B-B14F-4D97-AF65-F5344CB8AC3E}">
        <p14:creationId xmlns:p14="http://schemas.microsoft.com/office/powerpoint/2010/main" val="1289876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71414"/>
            <a:ext cx="8858312" cy="4487382"/>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Для расчета среднего значения данного признака используют формулу:</a:t>
            </a:r>
          </a:p>
          <a:p>
            <a:pPr algn="ctr">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М =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v</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n</a:t>
            </a:r>
            <a:r>
              <a:rPr lang="en-US" sz="2800" b="1" dirty="0" smtClean="0">
                <a:latin typeface="Arial" pitchFamily="34" charset="0"/>
                <a:cs typeface="Arial" pitchFamily="34" charset="0"/>
                <a:sym typeface="Symbol"/>
              </a:rPr>
              <a:t>,</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lnSpc>
                <a:spcPct val="85000"/>
              </a:lnSpc>
            </a:pPr>
            <a:r>
              <a:rPr lang="ru-RU" sz="2800" b="1" dirty="0" smtClean="0">
                <a:latin typeface="Arial" pitchFamily="34" charset="0"/>
                <a:cs typeface="Arial" pitchFamily="34" charset="0"/>
              </a:rPr>
              <a:t>где М – средняя величина признака</a:t>
            </a:r>
            <a:r>
              <a:rPr lang="en-US" sz="2800" b="1" dirty="0" smtClean="0">
                <a:latin typeface="Arial" pitchFamily="34" charset="0"/>
                <a:cs typeface="Arial" pitchFamily="34" charset="0"/>
              </a:rPr>
              <a:t>;</a:t>
            </a: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v</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 варианта;</a:t>
            </a:r>
            <a:endParaRPr lang="en-US" sz="2800" b="1" dirty="0" smtClean="0">
              <a:latin typeface="Arial" pitchFamily="34" charset="0"/>
              <a:cs typeface="Arial" pitchFamily="34" charset="0"/>
            </a:endParaRP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 </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частота встречаемости;</a:t>
            </a:r>
            <a:endParaRPr lang="en-US" sz="2800" b="1" dirty="0" smtClean="0">
              <a:latin typeface="Arial" pitchFamily="34" charset="0"/>
              <a:cs typeface="Arial" pitchFamily="34" charset="0"/>
            </a:endParaRP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n </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количество вариантов.</a:t>
            </a:r>
          </a:p>
          <a:p>
            <a:pPr indent="452438" algn="just">
              <a:lnSpc>
                <a:spcPct val="85000"/>
              </a:lnSpc>
            </a:pPr>
            <a:r>
              <a:rPr lang="ru-RU" sz="2800" b="1" dirty="0" smtClean="0">
                <a:latin typeface="Arial" pitchFamily="34" charset="0"/>
                <a:cs typeface="Arial" pitchFamily="34" charset="0"/>
              </a:rPr>
              <a:t>Знание закономерностей </a:t>
            </a: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модификационной</a:t>
            </a:r>
            <a:r>
              <a:rPr lang="ru-RU" sz="2800" b="1" dirty="0" smtClean="0">
                <a:latin typeface="Arial" pitchFamily="34" charset="0"/>
                <a:cs typeface="Arial" pitchFamily="34" charset="0"/>
              </a:rPr>
              <a:t> изменчивости необходимо для предвидения и планирования степени выраженности многих признаков организмов в зависимости от условий внешней среды.</a:t>
            </a:r>
            <a:endParaRPr lang="ru-RU" sz="2800" dirty="0"/>
          </a:p>
        </p:txBody>
      </p:sp>
      <p:pic>
        <p:nvPicPr>
          <p:cNvPr id="46084" name="Picture 4" descr="D:\23.05.13-домашние документы\Колледж Строитель\Биология\Лекции по биол\Селекция\6628571_s.jpg"/>
          <p:cNvPicPr>
            <a:picLocks noChangeAspect="1" noChangeArrowheads="1"/>
          </p:cNvPicPr>
          <p:nvPr/>
        </p:nvPicPr>
        <p:blipFill>
          <a:blip r:embed="rId6" cstate="print"/>
          <a:srcRect l="8333" t="10000" r="9999" b="4999"/>
          <a:stretch>
            <a:fillRect/>
          </a:stretch>
        </p:blipFill>
        <p:spPr bwMode="auto">
          <a:xfrm>
            <a:off x="539552" y="4725144"/>
            <a:ext cx="2779779" cy="1928826"/>
          </a:xfrm>
          <a:prstGeom prst="ellipse">
            <a:avLst/>
          </a:prstGeom>
          <a:noFill/>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18434" name="Picture 2" descr="http://verin-sad.ru/wp-content/uploads/2013/03/петунья-easy-wave.jpg"/>
          <p:cNvPicPr>
            <a:picLocks noChangeAspect="1" noChangeArrowheads="1"/>
          </p:cNvPicPr>
          <p:nvPr/>
        </p:nvPicPr>
        <p:blipFill>
          <a:blip r:embed="rId7" cstate="print"/>
          <a:srcRect/>
          <a:stretch>
            <a:fillRect/>
          </a:stretch>
        </p:blipFill>
        <p:spPr bwMode="auto">
          <a:xfrm>
            <a:off x="4139952" y="4581128"/>
            <a:ext cx="2160240" cy="2160240"/>
          </a:xfrm>
          <a:prstGeom prst="roundRect">
            <a:avLst/>
          </a:prstGeom>
          <a:noFill/>
          <a:ln>
            <a:noFill/>
          </a:ln>
          <a:effectLst/>
          <a:scene3d>
            <a:camera prst="orthographicFront">
              <a:rot lat="0" lon="0" rev="0"/>
            </a:camera>
            <a:lightRig rig="glow" dir="t">
              <a:rot lat="0" lon="0" rev="14100000"/>
            </a:lightRig>
          </a:scene3d>
          <a:sp3d prstMaterial="softEdge">
            <a:bevelT w="127000" prst="artDeco"/>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194" name="Picture 2" descr="http://konspekta.net/lektsiiorgimg/baza1/949076176855.files/image002.jpg"/>
          <p:cNvPicPr>
            <a:picLocks noChangeAspect="1" noChangeArrowheads="1"/>
          </p:cNvPicPr>
          <p:nvPr/>
        </p:nvPicPr>
        <p:blipFill>
          <a:blip r:embed="rId6" cstate="print"/>
          <a:srcRect b="11912"/>
          <a:stretch>
            <a:fillRect/>
          </a:stretch>
        </p:blipFill>
        <p:spPr bwMode="auto">
          <a:xfrm>
            <a:off x="142844" y="2714620"/>
            <a:ext cx="3214710" cy="2812891"/>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218" name="AutoShape 2" descr="http://asyan.org/potra/%D0%A4%D0%B5%D0%BD%D0%BE%D1%82%D0%B8%D0%BF%D0%B8%D1%87%D0%B5%D1%81%D0%BA%D0%B0%D1%8F+%D0%B8%D0%B7%D0%BC%D0%B5%D0%BD%D1%87%D0%B8%D0%B2%D0%BE%D1%81%D1%82%D1%8Ca/180143_html_325deb48.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220" name="AutoShape 4" descr="http://asyan.org/potra/%D0%A4%D0%B5%D0%BD%D0%BE%D1%82%D0%B8%D0%BF%D0%B8%D1%87%D0%B5%D1%81%D0%BA%D0%B0%D1%8F+%D0%B8%D0%B7%D0%BC%D0%B5%D0%BD%D1%87%D0%B8%D0%B2%D0%BE%D1%81%D1%82%D1%8Ca/180143_html_325deb48.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221" name="Picture 5" descr="D:\23.05.13-домашние документы\Колледж Строитель\Биология\Лекции по биол\Селекция\180143_html_325deb48 (1).gif"/>
          <p:cNvPicPr>
            <a:picLocks noChangeAspect="1" noChangeArrowheads="1"/>
          </p:cNvPicPr>
          <p:nvPr/>
        </p:nvPicPr>
        <p:blipFill>
          <a:blip r:embed="rId7" cstate="print"/>
          <a:srcRect b="16253"/>
          <a:stretch>
            <a:fillRect/>
          </a:stretch>
        </p:blipFill>
        <p:spPr bwMode="auto">
          <a:xfrm>
            <a:off x="3500430" y="142852"/>
            <a:ext cx="5438775" cy="321471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3500430" y="3476493"/>
            <a:ext cx="5500726" cy="1452705"/>
          </a:xfrm>
          <a:prstGeom prst="rect">
            <a:avLst/>
          </a:prstGeom>
        </p:spPr>
        <p:txBody>
          <a:bodyPr wrap="square">
            <a:spAutoFit/>
          </a:bodyPr>
          <a:lstStyle/>
          <a:p>
            <a:pPr algn="ctr">
              <a:lnSpc>
                <a:spcPct val="85000"/>
              </a:lnSpc>
            </a:pPr>
            <a:r>
              <a:rPr lang="ru-RU" sz="2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Модификационная</a:t>
            </a: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600" b="1" dirty="0" smtClean="0">
                <a:latin typeface="Arial" pitchFamily="34" charset="0"/>
                <a:cs typeface="Arial" pitchFamily="34" charset="0"/>
              </a:rPr>
              <a:t>изменчивость  водяного лютика: строение надводных и подводных листьев различно</a:t>
            </a:r>
            <a:endParaRPr lang="ru-RU" sz="2600" dirty="0"/>
          </a:p>
        </p:txBody>
      </p:sp>
      <p:sp>
        <p:nvSpPr>
          <p:cNvPr id="14" name="Прямоугольник 13"/>
          <p:cNvSpPr/>
          <p:nvPr/>
        </p:nvSpPr>
        <p:spPr>
          <a:xfrm>
            <a:off x="0" y="5602536"/>
            <a:ext cx="4572032" cy="1112612"/>
          </a:xfrm>
          <a:prstGeom prst="rect">
            <a:avLst/>
          </a:prstGeom>
        </p:spPr>
        <p:txBody>
          <a:bodyPr wrap="square">
            <a:spAutoFit/>
          </a:bodyPr>
          <a:lstStyle/>
          <a:p>
            <a:pPr algn="ctr">
              <a:lnSpc>
                <a:spcPct val="85000"/>
              </a:lnSpc>
            </a:pP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Неопределенная</a:t>
            </a:r>
            <a:r>
              <a:rPr lang="ru-RU" sz="2600" b="1" dirty="0" smtClean="0">
                <a:latin typeface="Arial" pitchFamily="34" charset="0"/>
                <a:cs typeface="Arial" pitchFamily="34" charset="0"/>
              </a:rPr>
              <a:t> изменчивость бобовых  растений</a:t>
            </a:r>
            <a:endParaRPr lang="ru-RU" sz="2600"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2289858"/>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latin typeface="Arial" pitchFamily="34" charset="0"/>
                <a:ea typeface="Times New Roman" pitchFamily="18" charset="0"/>
                <a:cs typeface="Arial" pitchFamily="34" charset="0"/>
              </a:rPr>
              <a:t>Наследственная</a:t>
            </a:r>
            <a:r>
              <a:rPr lang="ru-RU" sz="2800" b="1" dirty="0" smtClean="0">
                <a:solidFill>
                  <a:srgbClr val="000000"/>
                </a:solidFill>
                <a:latin typeface="Arial" pitchFamily="34" charset="0"/>
                <a:ea typeface="Times New Roman" pitchFamily="18" charset="0"/>
                <a:cs typeface="Arial" pitchFamily="34" charset="0"/>
              </a:rPr>
              <a:t>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генотипическая,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мутацион-ная</a:t>
            </a:r>
            <a:r>
              <a:rPr lang="ru-RU" sz="2800" b="1" dirty="0" smtClean="0">
                <a:solidFill>
                  <a:srgbClr val="000000"/>
                </a:solidFill>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изменчивость </a:t>
            </a:r>
            <a:r>
              <a:rPr lang="ru-RU" sz="2800" b="1" dirty="0" smtClean="0">
                <a:latin typeface="Arial" pitchFamily="34" charset="0"/>
                <a:ea typeface="Times New Roman" pitchFamily="18" charset="0"/>
                <a:cs typeface="Arial" pitchFamily="34" charset="0"/>
              </a:rPr>
              <a:t>обусловлена </a:t>
            </a:r>
            <a:r>
              <a:rPr lang="ru-RU" sz="2800" b="1" u="sng" dirty="0" smtClean="0">
                <a:latin typeface="Arial" pitchFamily="34" charset="0"/>
                <a:ea typeface="Times New Roman" pitchFamily="18" charset="0"/>
                <a:cs typeface="Arial" pitchFamily="34" charset="0"/>
              </a:rPr>
              <a:t>изменениями в</a:t>
            </a:r>
            <a:r>
              <a:rPr lang="ru-RU" sz="2800" b="1" i="1" u="sng" dirty="0" smtClean="0">
                <a:latin typeface="Arial" pitchFamily="34" charset="0"/>
                <a:ea typeface="Times New Roman" pitchFamily="18" charset="0"/>
                <a:cs typeface="Arial" pitchFamily="34" charset="0"/>
              </a:rPr>
              <a:t> </a:t>
            </a:r>
            <a:r>
              <a:rPr lang="ru-RU" sz="28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генотипе</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Это может быть вызвано какими-то изменениями в генах и хромосомах, может быть следствием изменения даже количества хромосом.</a:t>
            </a:r>
            <a:endParaRPr lang="ru-RU" sz="2800" b="1" dirty="0" smtClean="0">
              <a:latin typeface="Arial" pitchFamily="34" charset="0"/>
              <a:cs typeface="Arial" pitchFamily="34" charset="0"/>
            </a:endParaRPr>
          </a:p>
        </p:txBody>
      </p:sp>
      <p:pic>
        <p:nvPicPr>
          <p:cNvPr id="43010" name="Picture 2" descr="D:\23.05.13-домашние документы\Колледж Строитель\Биология\Лекции по биол\Селекция\176065185.jpg"/>
          <p:cNvPicPr>
            <a:picLocks noChangeAspect="1" noChangeArrowheads="1"/>
          </p:cNvPicPr>
          <p:nvPr/>
        </p:nvPicPr>
        <p:blipFill>
          <a:blip r:embed="rId6" cstate="print"/>
          <a:srcRect/>
          <a:stretch>
            <a:fillRect/>
          </a:stretch>
        </p:blipFill>
        <p:spPr bwMode="auto">
          <a:xfrm>
            <a:off x="1357290" y="2857496"/>
            <a:ext cx="5715000" cy="29432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14282" y="142852"/>
            <a:ext cx="8786874" cy="4487382"/>
          </a:xfrm>
          <a:prstGeom prst="rect">
            <a:avLst/>
          </a:prstGeom>
        </p:spPr>
        <p:txBody>
          <a:bodyPr wrap="square">
            <a:spAutoFit/>
          </a:bodyPr>
          <a:lstStyle/>
          <a:p>
            <a:pPr lvl="0" indent="452438" algn="just" fontAlgn="base">
              <a:lnSpc>
                <a:spcPct val="85000"/>
              </a:lnSpc>
              <a:spcBef>
                <a:spcPct val="0"/>
              </a:spcBef>
              <a:spcAft>
                <a:spcPct val="0"/>
              </a:spcAft>
              <a:tabLst>
                <a:tab pos="457200" algn="l"/>
              </a:tabLs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Комбинативная изменчивость </a:t>
            </a:r>
            <a:r>
              <a:rPr lang="ru-RU" sz="2800" b="1" dirty="0" smtClean="0">
                <a:solidFill>
                  <a:srgbClr val="000000"/>
                </a:solidFill>
                <a:latin typeface="Arial" pitchFamily="34" charset="0"/>
                <a:ea typeface="Times New Roman" pitchFamily="18" charset="0"/>
                <a:cs typeface="Arial" pitchFamily="34" charset="0"/>
              </a:rPr>
              <a:t>– это тоже изменение генотипа, но это скорее новая комбинация хромосом, новое сочетание генов – это происходит при половом размножении. </a:t>
            </a:r>
            <a:r>
              <a:rPr lang="ru-RU" sz="2800" b="1" smtClean="0">
                <a:solidFill>
                  <a:srgbClr val="000000"/>
                </a:solidFill>
                <a:latin typeface="Arial" pitchFamily="34" charset="0"/>
                <a:ea typeface="Times New Roman" pitchFamily="18" charset="0"/>
                <a:cs typeface="Arial" pitchFamily="34" charset="0"/>
              </a:rPr>
              <a:t>Новый организм </a:t>
            </a:r>
            <a:r>
              <a:rPr lang="ru-RU" sz="2800" b="1" dirty="0" smtClean="0">
                <a:solidFill>
                  <a:srgbClr val="000000"/>
                </a:solidFill>
                <a:latin typeface="Arial" pitchFamily="34" charset="0"/>
                <a:ea typeface="Times New Roman" pitchFamily="18" charset="0"/>
                <a:cs typeface="Arial" pitchFamily="34" charset="0"/>
              </a:rPr>
              <a:t>– это комбинация  двух родительских организмов.</a:t>
            </a:r>
            <a:endParaRPr lang="ru-RU" sz="2800" b="1" dirty="0" smtClean="0">
              <a:latin typeface="Arial" pitchFamily="34" charset="0"/>
              <a:ea typeface="Times New Roman" pitchFamily="18" charset="0"/>
              <a:cs typeface="Arial" pitchFamily="34" charset="0"/>
            </a:endParaRPr>
          </a:p>
          <a:p>
            <a:pPr lvl="0" indent="452438" algn="just" eaLnBrk="0" fontAlgn="base" hangingPunct="0">
              <a:lnSpc>
                <a:spcPct val="85000"/>
              </a:lnSpc>
              <a:spcBef>
                <a:spcPct val="0"/>
              </a:spcBef>
              <a:spcAft>
                <a:spcPct val="0"/>
              </a:spcAft>
              <a:tabLst>
                <a:tab pos="457200" algn="l"/>
              </a:tabLst>
            </a:pPr>
            <a:r>
              <a:rPr lang="ru-RU" sz="2800" b="1" dirty="0" smtClean="0">
                <a:solidFill>
                  <a:srgbClr val="000000"/>
                </a:solidFill>
                <a:latin typeface="Arial" pitchFamily="34" charset="0"/>
                <a:ea typeface="Times New Roman" pitchFamily="18" charset="0"/>
                <a:cs typeface="Arial" pitchFamily="34" charset="0"/>
              </a:rPr>
              <a:t> </a:t>
            </a:r>
            <a:r>
              <a:rPr lang="ru-RU" sz="2800" b="1" u="sng" dirty="0" smtClean="0">
                <a:solidFill>
                  <a:srgbClr val="000000"/>
                </a:solidFill>
                <a:latin typeface="Arial" pitchFamily="34" charset="0"/>
                <a:ea typeface="Times New Roman" pitchFamily="18" charset="0"/>
                <a:cs typeface="Arial" pitchFamily="34" charset="0"/>
              </a:rPr>
              <a:t>Основные закономерности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комбинативной</a:t>
            </a:r>
            <a:r>
              <a:rPr lang="ru-RU" sz="2800" b="1" u="sng" dirty="0" smtClean="0">
                <a:solidFill>
                  <a:srgbClr val="000000"/>
                </a:solidFill>
                <a:latin typeface="Arial" pitchFamily="34" charset="0"/>
                <a:ea typeface="Times New Roman" pitchFamily="18" charset="0"/>
                <a:cs typeface="Arial" pitchFamily="34" charset="0"/>
              </a:rPr>
              <a:t> изменчивости</a:t>
            </a:r>
            <a:r>
              <a:rPr lang="ru-RU" sz="2800" b="1" dirty="0" smtClean="0">
                <a:solidFill>
                  <a:srgbClr val="000000"/>
                </a:solidFill>
                <a:latin typeface="Arial" pitchFamily="34" charset="0"/>
                <a:ea typeface="Times New Roman" pitchFamily="18" charset="0"/>
                <a:cs typeface="Arial" pitchFamily="34" charset="0"/>
              </a:rPr>
              <a:t>:</a:t>
            </a:r>
          </a:p>
          <a:p>
            <a:pPr marL="182563" lvl="0" indent="-182563" algn="just" eaLnBrk="0" fontAlgn="base" hangingPunct="0">
              <a:lnSpc>
                <a:spcPct val="85000"/>
              </a:lnSpc>
              <a:spcBef>
                <a:spcPct val="0"/>
              </a:spcBef>
              <a:spcAft>
                <a:spcPct val="0"/>
              </a:spcAft>
              <a:buClr>
                <a:srgbClr val="C00000"/>
              </a:buClr>
              <a:buFont typeface="Wingdings" pitchFamily="2" charset="2"/>
              <a:buChar char="Ø"/>
              <a:tabLst>
                <a:tab pos="457200" algn="l"/>
              </a:tabLst>
            </a:pPr>
            <a:r>
              <a:rPr lang="ru-RU" sz="2800" b="1" dirty="0" smtClean="0">
                <a:solidFill>
                  <a:srgbClr val="000000"/>
                </a:solidFill>
                <a:latin typeface="Arial" pitchFamily="34" charset="0"/>
                <a:ea typeface="Times New Roman" pitchFamily="18" charset="0"/>
                <a:cs typeface="Arial" pitchFamily="34" charset="0"/>
              </a:rPr>
              <a:t>передается по наследству; </a:t>
            </a:r>
            <a:endParaRPr lang="ru-RU" sz="2800" b="1" dirty="0" smtClean="0">
              <a:latin typeface="Arial" pitchFamily="34" charset="0"/>
              <a:ea typeface="Times New Roman" pitchFamily="18" charset="0"/>
              <a:cs typeface="Arial" pitchFamily="34" charset="0"/>
            </a:endParaRPr>
          </a:p>
          <a:p>
            <a:pPr marL="182563" lvl="0" indent="-182563" algn="just" eaLnBrk="0" fontAlgn="base" hangingPunct="0">
              <a:lnSpc>
                <a:spcPct val="85000"/>
              </a:lnSpc>
              <a:spcBef>
                <a:spcPct val="0"/>
              </a:spcBef>
              <a:spcAft>
                <a:spcPct val="0"/>
              </a:spcAft>
              <a:buClr>
                <a:srgbClr val="C00000"/>
              </a:buClr>
              <a:buFont typeface="Wingdings" pitchFamily="2" charset="2"/>
              <a:buChar char="Ø"/>
              <a:tabLst>
                <a:tab pos="457200" algn="l"/>
              </a:tabLst>
            </a:pPr>
            <a:r>
              <a:rPr lang="ru-RU" sz="2800" b="1" dirty="0" smtClean="0">
                <a:solidFill>
                  <a:srgbClr val="000000"/>
                </a:solidFill>
                <a:latin typeface="Arial" pitchFamily="34" charset="0"/>
                <a:ea typeface="Times New Roman" pitchFamily="18" charset="0"/>
                <a:cs typeface="Arial" pitchFamily="34" charset="0"/>
              </a:rPr>
              <a:t>признак не изменяется, даже если внешние условия изменяются и передается по наследству своя норма реакции.</a:t>
            </a:r>
            <a:r>
              <a:rPr lang="ru-RU" sz="2800" b="1" dirty="0" smtClean="0">
                <a:latin typeface="Arial" pitchFamily="34" charset="0"/>
                <a:cs typeface="Arial" pitchFamily="34" charset="0"/>
              </a:rPr>
              <a:t> </a:t>
            </a:r>
          </a:p>
        </p:txBody>
      </p:sp>
      <p:pic>
        <p:nvPicPr>
          <p:cNvPr id="41986" name="Picture 2" descr="D:\23.05.13-домашние документы\Колледж Строитель\Биология\Лекции по биол\Селекция\Генетика\img13.jpg"/>
          <p:cNvPicPr>
            <a:picLocks noChangeAspect="1" noChangeArrowheads="1"/>
          </p:cNvPicPr>
          <p:nvPr/>
        </p:nvPicPr>
        <p:blipFill>
          <a:blip r:embed="rId6" cstate="print"/>
          <a:srcRect t="28125" r="46875" b="22916"/>
          <a:stretch>
            <a:fillRect/>
          </a:stretch>
        </p:blipFill>
        <p:spPr bwMode="auto">
          <a:xfrm>
            <a:off x="2714612" y="4714884"/>
            <a:ext cx="2857520" cy="197506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2" name="Picture 4"/>
          <p:cNvPicPr>
            <a:picLocks noChangeAspect="1" noChangeArrowheads="1"/>
          </p:cNvPicPr>
          <p:nvPr/>
        </p:nvPicPr>
        <p:blipFill>
          <a:blip r:embed="rId3" cstate="print"/>
          <a:srcRect/>
          <a:stretch>
            <a:fillRect/>
          </a:stretch>
        </p:blipFill>
        <p:spPr bwMode="auto">
          <a:xfrm>
            <a:off x="285720" y="3643314"/>
            <a:ext cx="4827629" cy="2928958"/>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cstate="print"/>
          <a:srcRect l="26953" t="23438" r="22070" b="37011"/>
          <a:stretch>
            <a:fillRect/>
          </a:stretch>
        </p:blipFill>
        <p:spPr bwMode="auto">
          <a:xfrm>
            <a:off x="142844" y="142852"/>
            <a:ext cx="5524540" cy="3429024"/>
          </a:xfrm>
          <a:prstGeom prst="rect">
            <a:avLst/>
          </a:prstGeom>
          <a:noFill/>
          <a:ln w="9525">
            <a:noFill/>
            <a:miter lim="800000"/>
            <a:headEnd/>
            <a:tailEnd/>
          </a:ln>
          <a:effectLst/>
        </p:spPr>
      </p:pic>
      <p:pic>
        <p:nvPicPr>
          <p:cNvPr id="12" name="Picture 2"/>
          <p:cNvPicPr>
            <a:picLocks noChangeAspect="1" noChangeArrowheads="1"/>
          </p:cNvPicPr>
          <p:nvPr/>
        </p:nvPicPr>
        <p:blipFill>
          <a:blip r:embed="rId5" cstate="print"/>
          <a:srcRect/>
          <a:stretch>
            <a:fillRect/>
          </a:stretch>
        </p:blipFill>
        <p:spPr bwMode="auto">
          <a:xfrm>
            <a:off x="5000628" y="1714488"/>
            <a:ext cx="3931244" cy="3357586"/>
          </a:xfrm>
          <a:prstGeom prst="rect">
            <a:avLst/>
          </a:prstGeom>
          <a:noFill/>
          <a:ln w="9525">
            <a:noFill/>
            <a:miter lim="800000"/>
            <a:headEnd/>
            <a:tailEnd/>
          </a:ln>
          <a:effectLst/>
        </p:spPr>
      </p:pic>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 action="ppaction://noaction"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Прямоугольник 13"/>
          <p:cNvSpPr/>
          <p:nvPr/>
        </p:nvSpPr>
        <p:spPr>
          <a:xfrm>
            <a:off x="142844" y="0"/>
            <a:ext cx="3299301" cy="445507"/>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2800" b="1" dirty="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Подведем итог:</a:t>
            </a:r>
            <a:endParaRPr lang="ru-RU" sz="2800" b="1" dirty="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cxnSp>
        <p:nvCxnSpPr>
          <p:cNvPr id="6" name="Прямая со стрелкой 5">
            <a:extLst>
              <a:ext uri="{FF2B5EF4-FFF2-40B4-BE49-F238E27FC236}">
                <a16:creationId xmlns="" xmlns:a16="http://schemas.microsoft.com/office/drawing/2014/main" id="{77C2AD3C-E311-C04E-BA83-346A95E317EC}"/>
              </a:ext>
            </a:extLst>
          </p:cNvPr>
          <p:cNvCxnSpPr>
            <a:cxnSpLocks/>
          </p:cNvCxnSpPr>
          <p:nvPr/>
        </p:nvCxnSpPr>
        <p:spPr>
          <a:xfrm flipH="1">
            <a:off x="2697814" y="836712"/>
            <a:ext cx="162018" cy="288032"/>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0" name="Прямая со стрелкой 9">
            <a:extLst>
              <a:ext uri="{FF2B5EF4-FFF2-40B4-BE49-F238E27FC236}">
                <a16:creationId xmlns="" xmlns:a16="http://schemas.microsoft.com/office/drawing/2014/main" id="{3F54D346-D99D-3544-A4F0-204FE92B0598}"/>
              </a:ext>
            </a:extLst>
          </p:cNvPr>
          <p:cNvCxnSpPr/>
          <p:nvPr/>
        </p:nvCxnSpPr>
        <p:spPr>
          <a:xfrm>
            <a:off x="5174937" y="836712"/>
            <a:ext cx="373386" cy="297673"/>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Прямая со стрелкой 24">
            <a:extLst>
              <a:ext uri="{FF2B5EF4-FFF2-40B4-BE49-F238E27FC236}">
                <a16:creationId xmlns="" xmlns:a16="http://schemas.microsoft.com/office/drawing/2014/main" id="{44A853A5-392B-FB46-954D-326D597E8C3C}"/>
              </a:ext>
            </a:extLst>
          </p:cNvPr>
          <p:cNvCxnSpPr/>
          <p:nvPr/>
        </p:nvCxnSpPr>
        <p:spPr>
          <a:xfrm>
            <a:off x="7461274" y="3701487"/>
            <a:ext cx="182490" cy="378943"/>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7" name="Прямая со стрелкой 26">
            <a:extLst>
              <a:ext uri="{FF2B5EF4-FFF2-40B4-BE49-F238E27FC236}">
                <a16:creationId xmlns="" xmlns:a16="http://schemas.microsoft.com/office/drawing/2014/main" id="{4F0B40B5-8774-224C-8D6E-9A8373952490}"/>
              </a:ext>
            </a:extLst>
          </p:cNvPr>
          <p:cNvCxnSpPr>
            <a:cxnSpLocks/>
          </p:cNvCxnSpPr>
          <p:nvPr/>
        </p:nvCxnSpPr>
        <p:spPr>
          <a:xfrm flipH="1">
            <a:off x="4945034" y="3717032"/>
            <a:ext cx="777781" cy="103636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2" name="Прямая со стрелкой 31">
            <a:extLst>
              <a:ext uri="{FF2B5EF4-FFF2-40B4-BE49-F238E27FC236}">
                <a16:creationId xmlns="" xmlns:a16="http://schemas.microsoft.com/office/drawing/2014/main" id="{48BAFD75-13A5-4B4C-A98D-2B0146C66076}"/>
              </a:ext>
            </a:extLst>
          </p:cNvPr>
          <p:cNvCxnSpPr>
            <a:cxnSpLocks/>
          </p:cNvCxnSpPr>
          <p:nvPr/>
        </p:nvCxnSpPr>
        <p:spPr>
          <a:xfrm flipH="1">
            <a:off x="2451176" y="5385674"/>
            <a:ext cx="493276" cy="315644"/>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4" name="Прямая со стрелкой 33">
            <a:extLst>
              <a:ext uri="{FF2B5EF4-FFF2-40B4-BE49-F238E27FC236}">
                <a16:creationId xmlns="" xmlns:a16="http://schemas.microsoft.com/office/drawing/2014/main" id="{A3249C3B-AF67-4447-81C5-229CD9C14038}"/>
              </a:ext>
            </a:extLst>
          </p:cNvPr>
          <p:cNvCxnSpPr>
            <a:cxnSpLocks/>
            <a:endCxn id="41" idx="1"/>
          </p:cNvCxnSpPr>
          <p:nvPr/>
        </p:nvCxnSpPr>
        <p:spPr>
          <a:xfrm>
            <a:off x="3002125" y="5413286"/>
            <a:ext cx="2261417" cy="159568"/>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8" name="Прямая со стрелкой 37">
            <a:extLst>
              <a:ext uri="{FF2B5EF4-FFF2-40B4-BE49-F238E27FC236}">
                <a16:creationId xmlns="" xmlns:a16="http://schemas.microsoft.com/office/drawing/2014/main" id="{8723C9DF-2C0F-6347-97C0-B2190E470C26}"/>
              </a:ext>
            </a:extLst>
          </p:cNvPr>
          <p:cNvCxnSpPr>
            <a:cxnSpLocks/>
          </p:cNvCxnSpPr>
          <p:nvPr/>
        </p:nvCxnSpPr>
        <p:spPr>
          <a:xfrm flipH="1">
            <a:off x="2089727" y="5701318"/>
            <a:ext cx="3085210" cy="481210"/>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40" name="Прямая со стрелкой 39">
            <a:extLst>
              <a:ext uri="{FF2B5EF4-FFF2-40B4-BE49-F238E27FC236}">
                <a16:creationId xmlns="" xmlns:a16="http://schemas.microsoft.com/office/drawing/2014/main" id="{24A5EADE-0057-F043-A0C4-5E203A2E97AC}"/>
              </a:ext>
            </a:extLst>
          </p:cNvPr>
          <p:cNvCxnSpPr>
            <a:cxnSpLocks/>
          </p:cNvCxnSpPr>
          <p:nvPr/>
        </p:nvCxnSpPr>
        <p:spPr>
          <a:xfrm flipH="1">
            <a:off x="4779461" y="5750027"/>
            <a:ext cx="449172" cy="383791"/>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42" name="Прямая со стрелкой 41">
            <a:extLst>
              <a:ext uri="{FF2B5EF4-FFF2-40B4-BE49-F238E27FC236}">
                <a16:creationId xmlns="" xmlns:a16="http://schemas.microsoft.com/office/drawing/2014/main" id="{27B247D7-4CF2-2A44-A534-57B963ABF4D6}"/>
              </a:ext>
            </a:extLst>
          </p:cNvPr>
          <p:cNvCxnSpPr/>
          <p:nvPr/>
        </p:nvCxnSpPr>
        <p:spPr>
          <a:xfrm>
            <a:off x="6357524" y="5795689"/>
            <a:ext cx="232048" cy="391205"/>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1" name="Прямоугольник 10"/>
          <p:cNvSpPr/>
          <p:nvPr/>
        </p:nvSpPr>
        <p:spPr>
          <a:xfrm>
            <a:off x="118688" y="1124743"/>
            <a:ext cx="4885359" cy="3384000"/>
          </a:xfrm>
          <a:prstGeom prst="rect">
            <a:avLst/>
          </a:prstGeom>
          <a:ln w="38100">
            <a:solidFill>
              <a:schemeClr val="accent6">
                <a:lumMod val="50000"/>
              </a:schemeClr>
            </a:solidFill>
          </a:ln>
        </p:spPr>
        <p:txBody>
          <a:bodyPr wrap="square">
            <a:spAutoFit/>
          </a:bodyPr>
          <a:lstStyle/>
          <a:p>
            <a:pPr algn="ctr">
              <a:lnSpc>
                <a:spcPct val="80000"/>
              </a:lnSpc>
            </a:pPr>
            <a:r>
              <a:rPr lang="ru-RU" sz="2200" b="1" dirty="0" err="1">
                <a:ln>
                  <a:solidFill>
                    <a:sysClr val="windowText" lastClr="000000"/>
                  </a:solidFill>
                </a:ln>
                <a:solidFill>
                  <a:srgbClr val="FF0000"/>
                </a:solidFill>
                <a:latin typeface="Arial" pitchFamily="34" charset="0"/>
                <a:cs typeface="Arial" pitchFamily="34" charset="0"/>
              </a:rPr>
              <a:t>Модификационная</a:t>
            </a:r>
            <a:r>
              <a:rPr lang="ru-RU" sz="2200" b="1" dirty="0">
                <a:solidFill>
                  <a:srgbClr val="FF0000"/>
                </a:solidFill>
                <a:latin typeface="Arial" pitchFamily="34" charset="0"/>
                <a:cs typeface="Arial" pitchFamily="34" charset="0"/>
              </a:rPr>
              <a:t> </a:t>
            </a:r>
          </a:p>
          <a:p>
            <a:pPr algn="ctr">
              <a:lnSpc>
                <a:spcPct val="80000"/>
              </a:lnSpc>
            </a:pPr>
            <a:r>
              <a:rPr lang="ru-RU" sz="2200" b="1" dirty="0">
                <a:latin typeface="Arial" pitchFamily="34" charset="0"/>
                <a:cs typeface="Arial" pitchFamily="34" charset="0"/>
              </a:rPr>
              <a:t>(</a:t>
            </a:r>
            <a:r>
              <a:rPr lang="ru-RU" sz="2200" b="1" dirty="0">
                <a:ln>
                  <a:solidFill>
                    <a:sysClr val="windowText" lastClr="000000"/>
                  </a:solidFill>
                </a:ln>
                <a:solidFill>
                  <a:srgbClr val="FF0000"/>
                </a:solidFill>
                <a:latin typeface="Arial" pitchFamily="34" charset="0"/>
                <a:cs typeface="Arial" pitchFamily="34" charset="0"/>
              </a:rPr>
              <a:t>ненаследственная или </a:t>
            </a:r>
            <a:r>
              <a:rPr lang="ru-RU" sz="2200" b="1" dirty="0" err="1" smtClean="0">
                <a:ln>
                  <a:solidFill>
                    <a:sysClr val="windowText" lastClr="000000"/>
                  </a:solidFill>
                </a:ln>
                <a:solidFill>
                  <a:srgbClr val="FF0000"/>
                </a:solidFill>
                <a:latin typeface="Arial" pitchFamily="34" charset="0"/>
                <a:cs typeface="Arial" pitchFamily="34" charset="0"/>
              </a:rPr>
              <a:t>фено</a:t>
            </a:r>
            <a:r>
              <a:rPr lang="ru-RU" sz="2200" b="1" dirty="0" smtClean="0">
                <a:ln>
                  <a:solidFill>
                    <a:sysClr val="windowText" lastClr="000000"/>
                  </a:solidFill>
                </a:ln>
                <a:solidFill>
                  <a:srgbClr val="FF0000"/>
                </a:solidFill>
                <a:latin typeface="Arial" pitchFamily="34" charset="0"/>
                <a:cs typeface="Arial" pitchFamily="34" charset="0"/>
              </a:rPr>
              <a:t>-типическая</a:t>
            </a:r>
            <a:r>
              <a:rPr lang="ru-RU" sz="2200" b="1" dirty="0">
                <a:latin typeface="Arial" pitchFamily="34" charset="0"/>
                <a:cs typeface="Arial" pitchFamily="34" charset="0"/>
              </a:rPr>
              <a:t>) изменения </a:t>
            </a:r>
            <a:r>
              <a:rPr lang="ru-RU" sz="2200" b="1" dirty="0" smtClean="0">
                <a:latin typeface="Arial" pitchFamily="34" charset="0"/>
                <a:cs typeface="Arial" pitchFamily="34" charset="0"/>
              </a:rPr>
              <a:t>приз-</a:t>
            </a:r>
            <a:r>
              <a:rPr lang="ru-RU" sz="2200" b="1" dirty="0" err="1" smtClean="0">
                <a:latin typeface="Arial" pitchFamily="34" charset="0"/>
                <a:cs typeface="Arial" pitchFamily="34" charset="0"/>
              </a:rPr>
              <a:t>наков</a:t>
            </a:r>
            <a:r>
              <a:rPr lang="ru-RU" sz="2200" b="1" dirty="0" smtClean="0">
                <a:latin typeface="Arial" pitchFamily="34" charset="0"/>
                <a:cs typeface="Arial" pitchFamily="34" charset="0"/>
              </a:rPr>
              <a:t> </a:t>
            </a:r>
            <a:r>
              <a:rPr lang="ru-RU" sz="2200" b="1" dirty="0">
                <a:latin typeface="Arial" pitchFamily="34" charset="0"/>
                <a:cs typeface="Arial" pitchFamily="34" charset="0"/>
              </a:rPr>
              <a:t>организма под </a:t>
            </a:r>
            <a:r>
              <a:rPr lang="ru-RU" sz="2200" b="1" dirty="0" err="1" smtClean="0">
                <a:latin typeface="Arial" pitchFamily="34" charset="0"/>
                <a:cs typeface="Arial" pitchFamily="34" charset="0"/>
              </a:rPr>
              <a:t>воздейст-вием</a:t>
            </a:r>
            <a:r>
              <a:rPr lang="ru-RU" sz="2200" b="1" dirty="0" smtClean="0">
                <a:latin typeface="Arial" pitchFamily="34" charset="0"/>
                <a:cs typeface="Arial" pitchFamily="34" charset="0"/>
              </a:rPr>
              <a:t> </a:t>
            </a:r>
            <a:r>
              <a:rPr lang="ru-RU" sz="2200" b="1" dirty="0">
                <a:latin typeface="Arial" pitchFamily="34" charset="0"/>
                <a:cs typeface="Arial" pitchFamily="34" charset="0"/>
              </a:rPr>
              <a:t>среды и не связанные с изменением генотипа. </a:t>
            </a:r>
            <a:r>
              <a:rPr lang="ru-RU" sz="2200" b="1" dirty="0" err="1" smtClean="0">
                <a:latin typeface="Arial" pitchFamily="34" charset="0"/>
                <a:cs typeface="Arial" pitchFamily="34" charset="0"/>
              </a:rPr>
              <a:t>Модифи-кации</a:t>
            </a:r>
            <a:r>
              <a:rPr lang="ru-RU" sz="2200" b="1" dirty="0" smtClean="0">
                <a:latin typeface="Arial" pitchFamily="34" charset="0"/>
                <a:cs typeface="Arial" pitchFamily="34" charset="0"/>
              </a:rPr>
              <a:t> </a:t>
            </a:r>
            <a:r>
              <a:rPr lang="ru-RU" sz="2200" b="1" dirty="0">
                <a:latin typeface="Arial" pitchFamily="34" charset="0"/>
                <a:cs typeface="Arial" pitchFamily="34" charset="0"/>
              </a:rPr>
              <a:t>не наследуются и </a:t>
            </a:r>
            <a:r>
              <a:rPr lang="ru-RU" sz="2200" b="1" dirty="0" err="1" smtClean="0">
                <a:latin typeface="Arial" pitchFamily="34" charset="0"/>
                <a:cs typeface="Arial" pitchFamily="34" charset="0"/>
              </a:rPr>
              <a:t>прояв-ляются</a:t>
            </a:r>
            <a:r>
              <a:rPr lang="ru-RU" sz="2200" b="1" dirty="0" smtClean="0">
                <a:latin typeface="Arial" pitchFamily="34" charset="0"/>
                <a:cs typeface="Arial" pitchFamily="34" charset="0"/>
              </a:rPr>
              <a:t> </a:t>
            </a:r>
            <a:r>
              <a:rPr lang="ru-RU" sz="2200" b="1" dirty="0">
                <a:latin typeface="Arial" pitchFamily="34" charset="0"/>
                <a:cs typeface="Arial" pitchFamily="34" charset="0"/>
              </a:rPr>
              <a:t>в границах </a:t>
            </a:r>
            <a:r>
              <a:rPr lang="ru-RU" sz="2200" b="1" dirty="0" smtClean="0">
                <a:latin typeface="Arial" pitchFamily="34" charset="0"/>
                <a:cs typeface="Arial" pitchFamily="34" charset="0"/>
              </a:rPr>
              <a:t>определен-</a:t>
            </a:r>
            <a:r>
              <a:rPr lang="ru-RU" sz="2200" b="1" dirty="0" err="1" smtClean="0">
                <a:latin typeface="Arial" pitchFamily="34" charset="0"/>
                <a:cs typeface="Arial" pitchFamily="34" charset="0"/>
              </a:rPr>
              <a:t>ных</a:t>
            </a:r>
            <a:r>
              <a:rPr lang="ru-RU" sz="2200" b="1" dirty="0" smtClean="0">
                <a:latin typeface="Arial" pitchFamily="34" charset="0"/>
                <a:cs typeface="Arial" pitchFamily="34" charset="0"/>
              </a:rPr>
              <a:t> </a:t>
            </a:r>
            <a:r>
              <a:rPr lang="ru-RU" sz="2200" b="1" dirty="0">
                <a:latin typeface="Arial" pitchFamily="34" charset="0"/>
                <a:cs typeface="Arial" pitchFamily="34" charset="0"/>
              </a:rPr>
              <a:t>нормой реакции. Например: загар у человека, различия в размерах растений, растущих в разных условиях среды, и т. п. </a:t>
            </a:r>
          </a:p>
        </p:txBody>
      </p:sp>
      <p:sp>
        <p:nvSpPr>
          <p:cNvPr id="2" name="Прямоугольник 1"/>
          <p:cNvSpPr/>
          <p:nvPr/>
        </p:nvSpPr>
        <p:spPr>
          <a:xfrm>
            <a:off x="2567341" y="432291"/>
            <a:ext cx="2702984" cy="394980"/>
          </a:xfrm>
          <a:prstGeom prst="rect">
            <a:avLst/>
          </a:prstGeom>
          <a:noFill/>
          <a:ln w="38100">
            <a:solidFill>
              <a:schemeClr val="accent6">
                <a:lumMod val="50000"/>
              </a:schemeClr>
            </a:solidFill>
          </a:ln>
        </p:spPr>
        <p:txBody>
          <a:bodyPr wrap="none">
            <a:spAutoFit/>
          </a:bodyPr>
          <a:lstStyle/>
          <a:p>
            <a:pPr algn="ctr">
              <a:lnSpc>
                <a:spcPct val="80000"/>
              </a:lnSpc>
            </a:pPr>
            <a:r>
              <a:rPr lang="ru-RU" sz="2400" b="1" dirty="0">
                <a:ln w="0">
                  <a:solidFill>
                    <a:sysClr val="windowText" lastClr="000000"/>
                  </a:solidFill>
                </a:ln>
                <a:solidFill>
                  <a:srgbClr val="FF0000"/>
                </a:solidFill>
                <a:effectLst>
                  <a:outerShdw blurRad="38100" dist="19050" dir="2700000" algn="tl" rotWithShape="0">
                    <a:schemeClr val="dk1">
                      <a:alpha val="40000"/>
                    </a:schemeClr>
                  </a:outerShdw>
                </a:effectLst>
                <a:latin typeface="Arial Black" pitchFamily="34" charset="0"/>
              </a:rPr>
              <a:t>Изменчивость</a:t>
            </a:r>
          </a:p>
        </p:txBody>
      </p:sp>
      <p:sp>
        <p:nvSpPr>
          <p:cNvPr id="5" name="Прямоугольник 4"/>
          <p:cNvSpPr/>
          <p:nvPr/>
        </p:nvSpPr>
        <p:spPr>
          <a:xfrm>
            <a:off x="5091392" y="1174338"/>
            <a:ext cx="3935812" cy="2529923"/>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Мутационная</a:t>
            </a:r>
          </a:p>
          <a:p>
            <a:pPr algn="ctr">
              <a:lnSpc>
                <a:spcPct val="80000"/>
              </a:lnSpc>
            </a:pPr>
            <a:r>
              <a:rPr lang="ru-RU" sz="2200" b="1" dirty="0">
                <a:ln w="0"/>
                <a:latin typeface="Arial" pitchFamily="34" charset="0"/>
                <a:cs typeface="Arial" pitchFamily="34" charset="0"/>
              </a:rPr>
              <a:t> (</a:t>
            </a:r>
            <a:r>
              <a:rPr lang="ru-RU" sz="2200" b="1" dirty="0">
                <a:ln w="0">
                  <a:solidFill>
                    <a:sysClr val="windowText" lastClr="000000"/>
                  </a:solidFill>
                </a:ln>
                <a:solidFill>
                  <a:srgbClr val="FF0000"/>
                </a:solidFill>
                <a:latin typeface="Arial" pitchFamily="34" charset="0"/>
                <a:cs typeface="Arial" pitchFamily="34" charset="0"/>
              </a:rPr>
              <a:t>генотипическая</a:t>
            </a:r>
            <a:r>
              <a:rPr lang="ru-RU" sz="2200" b="1" dirty="0">
                <a:ln w="0"/>
                <a:latin typeface="Arial" pitchFamily="34" charset="0"/>
                <a:cs typeface="Arial" pitchFamily="34" charset="0"/>
              </a:rPr>
              <a:t>) </a:t>
            </a:r>
            <a:r>
              <a:rPr lang="ru-RU" sz="2200" b="1" dirty="0" smtClean="0">
                <a:ln w="0">
                  <a:solidFill>
                    <a:sysClr val="windowText" lastClr="000000"/>
                  </a:solidFill>
                </a:ln>
                <a:solidFill>
                  <a:srgbClr val="FF0000"/>
                </a:solidFill>
                <a:latin typeface="Arial" pitchFamily="34" charset="0"/>
                <a:cs typeface="Arial" pitchFamily="34" charset="0"/>
              </a:rPr>
              <a:t>изменчивость </a:t>
            </a:r>
            <a:r>
              <a:rPr lang="ru-RU" sz="2200" b="1" dirty="0" smtClean="0">
                <a:latin typeface="Arial" pitchFamily="34" charset="0"/>
                <a:cs typeface="Arial" pitchFamily="34" charset="0"/>
              </a:rPr>
              <a:t>–</a:t>
            </a:r>
            <a:r>
              <a:rPr lang="ru-RU" sz="2200" b="1" dirty="0" smtClean="0">
                <a:ln w="0">
                  <a:solidFill>
                    <a:sysClr val="windowText" lastClr="000000"/>
                  </a:solidFill>
                </a:ln>
                <a:solidFill>
                  <a:srgbClr val="FF0000"/>
                </a:solidFill>
                <a:latin typeface="Arial" pitchFamily="34" charset="0"/>
                <a:cs typeface="Arial" pitchFamily="34" charset="0"/>
              </a:rPr>
              <a:t> </a:t>
            </a:r>
            <a:r>
              <a:rPr lang="ru-RU" sz="2200" b="1" dirty="0" smtClean="0">
                <a:ln w="0"/>
                <a:latin typeface="Arial" pitchFamily="34" charset="0"/>
                <a:cs typeface="Arial" pitchFamily="34" charset="0"/>
              </a:rPr>
              <a:t> </a:t>
            </a:r>
            <a:r>
              <a:rPr lang="ru-RU" sz="2200" b="1" dirty="0" err="1" smtClean="0">
                <a:ln w="0"/>
                <a:latin typeface="Arial" pitchFamily="34" charset="0"/>
                <a:cs typeface="Arial" pitchFamily="34" charset="0"/>
              </a:rPr>
              <a:t>наслед-ственная</a:t>
            </a:r>
            <a:r>
              <a:rPr lang="ru-RU" sz="2200" b="1" dirty="0" smtClean="0">
                <a:ln w="0"/>
                <a:latin typeface="Arial" pitchFamily="34" charset="0"/>
                <a:cs typeface="Arial" pitchFamily="34" charset="0"/>
              </a:rPr>
              <a:t> </a:t>
            </a:r>
            <a:r>
              <a:rPr lang="ru-RU" sz="2200" b="1" dirty="0">
                <a:ln w="0"/>
                <a:latin typeface="Arial" pitchFamily="34" charset="0"/>
                <a:cs typeface="Arial" pitchFamily="34" charset="0"/>
              </a:rPr>
              <a:t>изменчивость, вызывающая изменения в генотипе, передается по наследству. Например - цвет волос, плодов, форма листьев и т. п.</a:t>
            </a:r>
          </a:p>
        </p:txBody>
      </p:sp>
      <p:sp>
        <p:nvSpPr>
          <p:cNvPr id="21" name="Прямоугольник 20"/>
          <p:cNvSpPr/>
          <p:nvPr/>
        </p:nvSpPr>
        <p:spPr>
          <a:xfrm>
            <a:off x="5565628" y="4080430"/>
            <a:ext cx="3540156" cy="904863"/>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chemeClr val="accent6">
                      <a:lumMod val="50000"/>
                    </a:schemeClr>
                  </a:solidFill>
                </a:ln>
                <a:solidFill>
                  <a:srgbClr val="FF0000"/>
                </a:solidFill>
                <a:latin typeface="Arial" pitchFamily="34" charset="0"/>
                <a:cs typeface="Arial" pitchFamily="34" charset="0"/>
              </a:rPr>
              <a:t>Цитоплазматическая</a:t>
            </a:r>
            <a:r>
              <a:rPr lang="ru-RU" sz="2200" b="1" dirty="0">
                <a:ln w="0"/>
                <a:solidFill>
                  <a:srgbClr val="FF0000"/>
                </a:solidFill>
                <a:latin typeface="Arial" pitchFamily="34" charset="0"/>
                <a:cs typeface="Arial" pitchFamily="34" charset="0"/>
              </a:rPr>
              <a:t>  </a:t>
            </a:r>
            <a:r>
              <a:rPr lang="ru-RU" sz="2200" b="1" dirty="0" smtClean="0">
                <a:ln w="0"/>
                <a:latin typeface="Arial" pitchFamily="34" charset="0"/>
                <a:cs typeface="Arial" pitchFamily="34" charset="0"/>
              </a:rPr>
              <a:t>изменчивость пластид </a:t>
            </a:r>
            <a:r>
              <a:rPr lang="ru-RU" sz="2200" b="1" dirty="0">
                <a:ln w="0"/>
                <a:latin typeface="Arial" pitchFamily="34" charset="0"/>
                <a:cs typeface="Arial" pitchFamily="34" charset="0"/>
              </a:rPr>
              <a:t>и </a:t>
            </a:r>
            <a:r>
              <a:rPr lang="ru-RU" sz="2200" b="1" dirty="0" smtClean="0">
                <a:ln w="0"/>
                <a:latin typeface="Arial" pitchFamily="34" charset="0"/>
                <a:cs typeface="Arial" pitchFamily="34" charset="0"/>
              </a:rPr>
              <a:t>митохондрий</a:t>
            </a:r>
            <a:endParaRPr lang="ru-RU" sz="2200" b="1" dirty="0">
              <a:ln w="0"/>
              <a:solidFill>
                <a:srgbClr val="FF0000"/>
              </a:solidFill>
              <a:latin typeface="Arial" pitchFamily="34" charset="0"/>
              <a:cs typeface="Arial" pitchFamily="34" charset="0"/>
            </a:endParaRPr>
          </a:p>
        </p:txBody>
      </p:sp>
      <p:sp>
        <p:nvSpPr>
          <p:cNvPr id="31" name="Прямоугольник 30"/>
          <p:cNvSpPr/>
          <p:nvPr/>
        </p:nvSpPr>
        <p:spPr>
          <a:xfrm>
            <a:off x="238389" y="4740630"/>
            <a:ext cx="4853003"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chemeClr val="accent6">
                      <a:lumMod val="50000"/>
                    </a:schemeClr>
                  </a:solidFill>
                </a:ln>
                <a:solidFill>
                  <a:srgbClr val="FF0000"/>
                </a:solidFill>
                <a:latin typeface="Arial" pitchFamily="34" charset="0"/>
                <a:cs typeface="Arial" pitchFamily="34" charset="0"/>
              </a:rPr>
              <a:t>Генотипическая</a:t>
            </a:r>
            <a:r>
              <a:rPr lang="ru-RU" sz="2200" b="1" dirty="0">
                <a:ln w="0"/>
                <a:latin typeface="Arial" pitchFamily="34" charset="0"/>
                <a:cs typeface="Arial" pitchFamily="34" charset="0"/>
              </a:rPr>
              <a:t> изменчивость генотипа </a:t>
            </a:r>
            <a:r>
              <a:rPr lang="ru-RU" sz="2200" b="1" dirty="0" smtClean="0">
                <a:ln w="0"/>
                <a:latin typeface="Arial" pitchFamily="34" charset="0"/>
                <a:cs typeface="Arial" pitchFamily="34" charset="0"/>
              </a:rPr>
              <a:t>(</a:t>
            </a:r>
            <a:r>
              <a:rPr lang="ru-RU" sz="2200" b="1" dirty="0">
                <a:ln w="0"/>
                <a:latin typeface="Arial" pitchFamily="34" charset="0"/>
                <a:cs typeface="Arial" pitchFamily="34" charset="0"/>
              </a:rPr>
              <a:t>в хромосомах</a:t>
            </a:r>
            <a:r>
              <a:rPr lang="ru-RU" sz="2000" b="1" dirty="0">
                <a:ln w="0"/>
                <a:latin typeface="Arial" pitchFamily="34" charset="0"/>
                <a:cs typeface="Arial" pitchFamily="34" charset="0"/>
              </a:rPr>
              <a:t>)</a:t>
            </a:r>
          </a:p>
        </p:txBody>
      </p:sp>
      <p:sp>
        <p:nvSpPr>
          <p:cNvPr id="39" name="Прямоугольник 38"/>
          <p:cNvSpPr/>
          <p:nvPr/>
        </p:nvSpPr>
        <p:spPr>
          <a:xfrm>
            <a:off x="69818" y="5607172"/>
            <a:ext cx="2381358" cy="363176"/>
          </a:xfrm>
          <a:prstGeom prst="rect">
            <a:avLst/>
          </a:prstGeom>
          <a:ln w="38100">
            <a:solidFill>
              <a:schemeClr val="accent6">
                <a:lumMod val="50000"/>
              </a:schemeClr>
            </a:solidFill>
          </a:ln>
        </p:spPr>
        <p:txBody>
          <a:bodyPr wrap="none">
            <a:spAutoFit/>
          </a:bodyPr>
          <a:lstStyle/>
          <a:p>
            <a:pPr algn="ctr">
              <a:lnSpc>
                <a:spcPct val="80000"/>
              </a:lnSpc>
            </a:pPr>
            <a:r>
              <a:rPr lang="ru-RU" sz="2200" b="1" dirty="0">
                <a:ln w="0">
                  <a:solidFill>
                    <a:schemeClr val="accent6">
                      <a:lumMod val="50000"/>
                    </a:schemeClr>
                  </a:solidFill>
                </a:ln>
                <a:solidFill>
                  <a:srgbClr val="FF0000"/>
                </a:solidFill>
                <a:latin typeface="Arial" pitchFamily="34" charset="0"/>
                <a:cs typeface="Arial" pitchFamily="34" charset="0"/>
              </a:rPr>
              <a:t>Комбинативная</a:t>
            </a:r>
          </a:p>
        </p:txBody>
      </p:sp>
      <p:sp>
        <p:nvSpPr>
          <p:cNvPr id="41" name="Прямоугольник 40"/>
          <p:cNvSpPr/>
          <p:nvPr/>
        </p:nvSpPr>
        <p:spPr>
          <a:xfrm>
            <a:off x="5263542" y="5357410"/>
            <a:ext cx="2057230" cy="430887"/>
          </a:xfrm>
          <a:prstGeom prst="rect">
            <a:avLst/>
          </a:prstGeom>
          <a:ln w="38100">
            <a:solidFill>
              <a:schemeClr val="accent6">
                <a:lumMod val="50000"/>
              </a:schemeClr>
            </a:solidFill>
          </a:ln>
        </p:spPr>
        <p:txBody>
          <a:bodyPr wrap="none">
            <a:spAutoFit/>
          </a:bodyPr>
          <a:lstStyle/>
          <a:p>
            <a:pPr algn="ctr"/>
            <a:r>
              <a:rPr lang="ru-RU" sz="2200" b="1" dirty="0">
                <a:ln w="0">
                  <a:solidFill>
                    <a:schemeClr val="accent6">
                      <a:lumMod val="50000"/>
                    </a:schemeClr>
                  </a:solidFill>
                </a:ln>
                <a:solidFill>
                  <a:srgbClr val="FF0000"/>
                </a:solidFill>
                <a:latin typeface="Arial" pitchFamily="34" charset="0"/>
                <a:cs typeface="Arial" pitchFamily="34" charset="0"/>
              </a:rPr>
              <a:t>Мутационная</a:t>
            </a:r>
          </a:p>
        </p:txBody>
      </p:sp>
      <p:sp>
        <p:nvSpPr>
          <p:cNvPr id="51" name="Прямоугольник 50"/>
          <p:cNvSpPr/>
          <p:nvPr/>
        </p:nvSpPr>
        <p:spPr>
          <a:xfrm>
            <a:off x="431266" y="6093296"/>
            <a:ext cx="1658461"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chemeClr val="accent6">
                      <a:lumMod val="50000"/>
                    </a:schemeClr>
                  </a:solidFill>
                </a:ln>
                <a:solidFill>
                  <a:srgbClr val="FF0000"/>
                </a:solidFill>
                <a:latin typeface="Arial" pitchFamily="34" charset="0"/>
                <a:cs typeface="Arial" pitchFamily="34" charset="0"/>
              </a:rPr>
              <a:t>Генные</a:t>
            </a:r>
            <a:r>
              <a:rPr lang="ru-RU" sz="2200" b="1" dirty="0">
                <a:ln w="0"/>
                <a:latin typeface="Arial" pitchFamily="34" charset="0"/>
                <a:cs typeface="Arial" pitchFamily="34" charset="0"/>
              </a:rPr>
              <a:t> мутации</a:t>
            </a:r>
          </a:p>
        </p:txBody>
      </p:sp>
      <p:sp>
        <p:nvSpPr>
          <p:cNvPr id="52" name="Прямоугольник 51"/>
          <p:cNvSpPr/>
          <p:nvPr/>
        </p:nvSpPr>
        <p:spPr>
          <a:xfrm>
            <a:off x="2915816" y="6146453"/>
            <a:ext cx="2213638"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chemeClr val="accent6">
                      <a:lumMod val="50000"/>
                    </a:schemeClr>
                  </a:solidFill>
                </a:ln>
                <a:solidFill>
                  <a:srgbClr val="FF0000"/>
                </a:solidFill>
                <a:latin typeface="Arial" pitchFamily="34" charset="0"/>
                <a:cs typeface="Arial" pitchFamily="34" charset="0"/>
              </a:rPr>
              <a:t>Хромосомные </a:t>
            </a:r>
            <a:r>
              <a:rPr lang="ru-RU" sz="2200" b="1" dirty="0">
                <a:ln w="0"/>
                <a:latin typeface="Arial" pitchFamily="34" charset="0"/>
                <a:cs typeface="Arial" pitchFamily="34" charset="0"/>
              </a:rPr>
              <a:t>мутации</a:t>
            </a:r>
          </a:p>
        </p:txBody>
      </p:sp>
      <p:sp>
        <p:nvSpPr>
          <p:cNvPr id="54" name="Прямоугольник 53"/>
          <p:cNvSpPr/>
          <p:nvPr/>
        </p:nvSpPr>
        <p:spPr>
          <a:xfrm>
            <a:off x="5508104" y="6143401"/>
            <a:ext cx="1755144"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chemeClr val="accent6">
                      <a:lumMod val="50000"/>
                    </a:schemeClr>
                  </a:solidFill>
                </a:ln>
                <a:solidFill>
                  <a:srgbClr val="FF0000"/>
                </a:solidFill>
                <a:latin typeface="Arial" pitchFamily="34" charset="0"/>
                <a:cs typeface="Arial" pitchFamily="34" charset="0"/>
              </a:rPr>
              <a:t>Геномные</a:t>
            </a:r>
            <a:r>
              <a:rPr lang="ru-RU" sz="2200" b="1" dirty="0">
                <a:ln w="0"/>
                <a:latin typeface="Arial" pitchFamily="34" charset="0"/>
                <a:cs typeface="Arial" pitchFamily="34" charset="0"/>
              </a:rPr>
              <a:t> мутации</a:t>
            </a:r>
          </a:p>
        </p:txBody>
      </p:sp>
    </p:spTree>
    <p:extLst>
      <p:ext uri="{BB962C8B-B14F-4D97-AF65-F5344CB8AC3E}">
        <p14:creationId xmlns:p14="http://schemas.microsoft.com/office/powerpoint/2010/main" val="609486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67160"/>
            <a:ext cx="8572560" cy="93294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2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cs typeface="Arial" pitchFamily="34" charset="0"/>
              </a:rPr>
              <a:t>Основы селекции растений, животных и микроорганизмов</a:t>
            </a:r>
            <a:endParaRPr lang="ru-RU" sz="3200" b="1" dirty="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ndParaRPr>
          </a:p>
        </p:txBody>
      </p:sp>
      <p:sp>
        <p:nvSpPr>
          <p:cNvPr id="12" name="Прямоугольник 11"/>
          <p:cNvSpPr/>
          <p:nvPr/>
        </p:nvSpPr>
        <p:spPr>
          <a:xfrm>
            <a:off x="142844" y="1111950"/>
            <a:ext cx="8858312" cy="3388620"/>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Селе́кция</a:t>
            </a:r>
            <a:r>
              <a:rPr lang="ru-RU" sz="2800" b="1" dirty="0" smtClean="0">
                <a:latin typeface="Arial" pitchFamily="34" charset="0"/>
                <a:ea typeface="Times New Roman" pitchFamily="18" charset="0"/>
                <a:cs typeface="Arial" pitchFamily="34" charset="0"/>
              </a:rPr>
              <a:t> (лат. </a:t>
            </a:r>
            <a:r>
              <a:rPr lang="ru-RU" sz="2800" b="1" i="1" dirty="0" err="1" smtClean="0">
                <a:latin typeface="Arial" pitchFamily="34" charset="0"/>
                <a:ea typeface="Times New Roman" pitchFamily="18" charset="0"/>
                <a:cs typeface="Arial" pitchFamily="34" charset="0"/>
              </a:rPr>
              <a:t>selectio</a:t>
            </a:r>
            <a:r>
              <a:rPr lang="ru-RU" sz="2800" b="1" dirty="0" smtClean="0">
                <a:latin typeface="Arial" pitchFamily="34" charset="0"/>
                <a:ea typeface="Times New Roman" pitchFamily="18" charset="0"/>
                <a:cs typeface="Arial" pitchFamily="34" charset="0"/>
              </a:rPr>
              <a:t> – выбирать) – наука о методах создания новых и улучшении существующих пород животных, сортов растений, штаммов микроорганизмов, с полезными для человека свойствами. Селекцией называют также отрасль сельского хозяйства, занимающуюся выведением новых сортов и гибридов сельскохозяйственных культур и пород животных.</a:t>
            </a:r>
          </a:p>
        </p:txBody>
      </p:sp>
      <p:pic>
        <p:nvPicPr>
          <p:cNvPr id="13" name="Picture 4" descr="C:\Documents and Settings\Ирина\Рабочий стол\cелекция\simon4[1].jpg"/>
          <p:cNvPicPr>
            <a:picLocks noChangeAspect="1" noChangeArrowheads="1"/>
          </p:cNvPicPr>
          <p:nvPr/>
        </p:nvPicPr>
        <p:blipFill>
          <a:blip r:embed="rId5" cstate="print"/>
          <a:srcRect/>
          <a:stretch>
            <a:fillRect/>
          </a:stretch>
        </p:blipFill>
        <p:spPr bwMode="auto">
          <a:xfrm>
            <a:off x="428596" y="4643446"/>
            <a:ext cx="2124071" cy="2023843"/>
          </a:xfrm>
          <a:prstGeom prst="rect">
            <a:avLst/>
          </a:prstGeom>
          <a:noFill/>
          <a:ln w="9525">
            <a:noFill/>
            <a:miter lim="800000"/>
            <a:headEnd/>
            <a:tailEnd/>
          </a:ln>
        </p:spPr>
      </p:pic>
      <p:pic>
        <p:nvPicPr>
          <p:cNvPr id="14" name="Содержимое 4" descr="doberman[1].jpg"/>
          <p:cNvPicPr>
            <a:picLocks noChangeAspect="1"/>
          </p:cNvPicPr>
          <p:nvPr/>
        </p:nvPicPr>
        <p:blipFill>
          <a:blip r:embed="rId6" cstate="print"/>
          <a:srcRect/>
          <a:stretch>
            <a:fillRect/>
          </a:stretch>
        </p:blipFill>
        <p:spPr bwMode="auto">
          <a:xfrm>
            <a:off x="2714612" y="4643446"/>
            <a:ext cx="2571747" cy="1988002"/>
          </a:xfrm>
          <a:prstGeom prst="rect">
            <a:avLst/>
          </a:prstGeom>
        </p:spPr>
      </p:pic>
      <p:pic>
        <p:nvPicPr>
          <p:cNvPr id="15" name="Picture 2" descr="C:\Documents and Settings\Ирина\Рабочий стол\cелекция\62f8b2a3e21c[1].jpg"/>
          <p:cNvPicPr>
            <a:picLocks noChangeAspect="1" noChangeArrowheads="1"/>
          </p:cNvPicPr>
          <p:nvPr/>
        </p:nvPicPr>
        <p:blipFill>
          <a:blip r:embed="rId7" cstate="print"/>
          <a:srcRect b="3704"/>
          <a:stretch>
            <a:fillRect/>
          </a:stretch>
        </p:blipFill>
        <p:spPr bwMode="auto">
          <a:xfrm>
            <a:off x="5500694" y="4643446"/>
            <a:ext cx="2670681" cy="1928826"/>
          </a:xfrm>
          <a:prstGeom prst="rect">
            <a:avLst/>
          </a:prstGeom>
          <a:noFill/>
          <a:ln w="9525">
            <a:noFill/>
            <a:miter lim="800000"/>
            <a:headEnd/>
            <a:tailEnd/>
          </a:ln>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142844" y="142852"/>
            <a:ext cx="8858312" cy="3388620"/>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Первоначально в основе селекции лежал искусственный отбор, когда человек отбирает растения или животных с интересующими его признаками. До XVI–XVII веков отбор происходил бессознательно: то есть человек, например, отбирал для посева лучшие, самые крупные семена пшеницы, не задумываясь о том, что он изменяет растения в нужном ему направлении.</a:t>
            </a:r>
            <a:endParaRPr lang="ru-RU" sz="2800" b="1" dirty="0" smtClean="0">
              <a:latin typeface="Arial" pitchFamily="34" charset="0"/>
              <a:cs typeface="Arial" pitchFamily="34" charset="0"/>
            </a:endParaRPr>
          </a:p>
        </p:txBody>
      </p:sp>
      <p:pic>
        <p:nvPicPr>
          <p:cNvPr id="53250" name="Picture 2" descr="D:\23.05.13-домашние документы\Колледж Строитель\Биология\Лекции по биол\Селекция\th-4.jpg"/>
          <p:cNvPicPr>
            <a:picLocks noChangeAspect="1" noChangeArrowheads="1"/>
          </p:cNvPicPr>
          <p:nvPr/>
        </p:nvPicPr>
        <p:blipFill>
          <a:blip r:embed="rId6" cstate="print"/>
          <a:srcRect/>
          <a:stretch>
            <a:fillRect/>
          </a:stretch>
        </p:blipFill>
        <p:spPr bwMode="auto">
          <a:xfrm>
            <a:off x="4860032" y="3284984"/>
            <a:ext cx="3648405" cy="273630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266" name="Picture 2" descr="http://www.bionet.nsc.ru/booklet/images/imagesLaboratories/Pershina1Big.jpg"/>
          <p:cNvPicPr>
            <a:picLocks noChangeAspect="1" noChangeArrowheads="1"/>
          </p:cNvPicPr>
          <p:nvPr/>
        </p:nvPicPr>
        <p:blipFill>
          <a:blip r:embed="rId7" cstate="print"/>
          <a:srcRect l="3024" t="5631" r="4241" b="7085"/>
          <a:stretch>
            <a:fillRect/>
          </a:stretch>
        </p:blipFill>
        <p:spPr bwMode="auto">
          <a:xfrm>
            <a:off x="323528" y="3645024"/>
            <a:ext cx="4274023" cy="288032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71414"/>
            <a:ext cx="8858312" cy="375487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Только в последнее столетие человек, ещё не зная законов генетики, стал использовать отбор сознательно или целенаправленно, скрещивая те растения, которые удовлетворяли его в наибольшей степени.</a:t>
            </a: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Однако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методом отбора </a:t>
            </a:r>
            <a:r>
              <a:rPr lang="ru-RU" sz="2800" b="1" dirty="0" smtClean="0">
                <a:latin typeface="Arial" pitchFamily="34" charset="0"/>
                <a:ea typeface="Times New Roman" pitchFamily="18" charset="0"/>
                <a:cs typeface="Arial" pitchFamily="34" charset="0"/>
              </a:rPr>
              <a:t>человек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a:t>
            </a:r>
            <a:r>
              <a:rPr lang="ru-RU" sz="2800" b="1" u="sng" dirty="0" smtClean="0">
                <a:latin typeface="Arial" pitchFamily="34" charset="0"/>
                <a:ea typeface="Times New Roman" pitchFamily="18" charset="0"/>
                <a:cs typeface="Arial" pitchFamily="34" charset="0"/>
              </a:rPr>
              <a:t> может получить принципиально новых свойств у разводимых организмов</a:t>
            </a:r>
            <a:r>
              <a:rPr lang="ru-RU" sz="2800" b="1" dirty="0" smtClean="0">
                <a:latin typeface="Arial" pitchFamily="34" charset="0"/>
                <a:ea typeface="Times New Roman" pitchFamily="18" charset="0"/>
                <a:cs typeface="Arial" pitchFamily="34" charset="0"/>
              </a:rPr>
              <a:t>, так как при отборе можно выделить только те генотипы, которые уже существуют в популяции. </a:t>
            </a: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 action="ppaction://noaction"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395537" y="2339471"/>
            <a:ext cx="2412752" cy="1089529"/>
          </a:xfrm>
          <a:prstGeom prst="rect">
            <a:avLst/>
          </a:prstGeom>
          <a:noFill/>
          <a:ln w="9525">
            <a:noFill/>
            <a:miter lim="800000"/>
            <a:headEnd/>
            <a:tailEnd/>
          </a:ln>
        </p:spPr>
        <p:txBody>
          <a:bodyPr wrap="square">
            <a:spAutoFit/>
          </a:bodyPr>
          <a:lstStyle/>
          <a:p>
            <a:pPr algn="ctr" fontAlgn="auto">
              <a:lnSpc>
                <a:spcPct val="90000"/>
              </a:lnSpc>
              <a:spcBef>
                <a:spcPts val="0"/>
              </a:spcBef>
              <a:spcAft>
                <a:spcPts val="0"/>
              </a:spcAft>
              <a:defRPr/>
            </a:pPr>
            <a:r>
              <a:rPr lang="ru-RU" sz="2400" b="1" u="sng" dirty="0" smtClean="0">
                <a:solidFill>
                  <a:srgbClr val="C00000"/>
                </a:solidFill>
                <a:latin typeface="Arial" pitchFamily="34" charset="0"/>
                <a:cs typeface="Arial" pitchFamily="34" charset="0"/>
              </a:rPr>
              <a:t>Справочная таблица</a:t>
            </a:r>
          </a:p>
          <a:p>
            <a:pPr algn="ctr" fontAlgn="auto">
              <a:lnSpc>
                <a:spcPct val="90000"/>
              </a:lnSpc>
              <a:spcBef>
                <a:spcPts val="0"/>
              </a:spcBef>
              <a:spcAft>
                <a:spcPts val="0"/>
              </a:spcAft>
              <a:defRPr/>
            </a:pPr>
            <a:r>
              <a:rPr lang="ru-RU" sz="2400" b="1" u="sng" dirty="0" smtClean="0">
                <a:solidFill>
                  <a:srgbClr val="C00000"/>
                </a:solidFill>
                <a:latin typeface="Arial" pitchFamily="34" charset="0"/>
                <a:cs typeface="Arial" pitchFamily="34" charset="0"/>
              </a:rPr>
              <a:t>Вернемся к …</a:t>
            </a:r>
            <a:endParaRPr lang="ru-RU" sz="2400"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501090" y="5276872"/>
            <a:ext cx="649287" cy="1295400"/>
          </a:xfrm>
          <a:prstGeom prst="rect">
            <a:avLst/>
          </a:prstGeom>
          <a:noFill/>
          <a:ln w="9525">
            <a:noFill/>
            <a:miter lim="800000"/>
            <a:headEnd/>
            <a:tailEnd/>
          </a:ln>
        </p:spPr>
      </p:pic>
      <p:sp>
        <p:nvSpPr>
          <p:cNvPr id="7" name="Прямоугольник 6"/>
          <p:cNvSpPr/>
          <p:nvPr/>
        </p:nvSpPr>
        <p:spPr>
          <a:xfrm>
            <a:off x="142844" y="71414"/>
            <a:ext cx="8858312" cy="6318653"/>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u="sng" dirty="0" smtClean="0">
                <a:latin typeface="Arial" pitchFamily="34" charset="0"/>
                <a:ea typeface="Times New Roman" pitchFamily="18" charset="0"/>
                <a:cs typeface="Arial" pitchFamily="34" charset="0"/>
              </a:rPr>
              <a:t>Для получения</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новых пород </a:t>
            </a:r>
            <a:r>
              <a:rPr lang="ru-RU" sz="2800" b="1" dirty="0" smtClean="0">
                <a:latin typeface="Arial" pitchFamily="34" charset="0"/>
                <a:ea typeface="Times New Roman" pitchFamily="18" charset="0"/>
                <a:cs typeface="Arial" pitchFamily="34" charset="0"/>
              </a:rPr>
              <a:t>и</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сортов </a:t>
            </a:r>
            <a:r>
              <a:rPr lang="ru-RU" sz="2800" b="1" dirty="0" smtClean="0">
                <a:latin typeface="Arial" pitchFamily="34" charset="0"/>
                <a:ea typeface="Times New Roman" pitchFamily="18" charset="0"/>
                <a:cs typeface="Arial" pitchFamily="34" charset="0"/>
              </a:rPr>
              <a:t>животных и растений </a:t>
            </a:r>
            <a:r>
              <a:rPr lang="ru-RU" sz="2800" b="1" u="sng" dirty="0" smtClean="0">
                <a:latin typeface="Arial" pitchFamily="34" charset="0"/>
                <a:ea typeface="Times New Roman" pitchFamily="18" charset="0"/>
                <a:cs typeface="Arial" pitchFamily="34" charset="0"/>
              </a:rPr>
              <a:t>применяют гибридизацию</a:t>
            </a:r>
            <a:r>
              <a:rPr lang="ru-RU" sz="2800" b="1" dirty="0" smtClean="0">
                <a:latin typeface="Arial" pitchFamily="34" charset="0"/>
                <a:ea typeface="Times New Roman" pitchFamily="18" charset="0"/>
                <a:cs typeface="Arial" pitchFamily="34" charset="0"/>
              </a:rPr>
              <a:t>, скрещивая растения с желательными признаками и в дальнейшем отбирая из потомства те особи, у которых полезные свойства выражены наиболее сильно. </a:t>
            </a:r>
            <a:endParaRPr lang="ru-RU" sz="2800" b="1" smtClean="0">
              <a:latin typeface="Arial" pitchFamily="34" charset="0"/>
              <a:ea typeface="Times New Roman" pitchFamily="18" charset="0"/>
              <a:cs typeface="Arial" pitchFamily="34" charset="0"/>
            </a:endParaRPr>
          </a:p>
          <a:p>
            <a:pPr lvl="0" indent="450850" algn="just" eaLnBrk="0" fontAlgn="base" hangingPunct="0">
              <a:lnSpc>
                <a:spcPct val="85000"/>
              </a:lnSpc>
              <a:spcBef>
                <a:spcPct val="0"/>
              </a:spcBef>
              <a:spcAft>
                <a:spcPct val="0"/>
              </a:spcAft>
            </a:pPr>
            <a:r>
              <a:rPr lang="ru-RU" sz="2800" b="1" smtClean="0">
                <a:latin typeface="Arial" pitchFamily="34" charset="0"/>
                <a:ea typeface="Times New Roman" pitchFamily="18" charset="0"/>
                <a:cs typeface="Arial" pitchFamily="34" charset="0"/>
              </a:rPr>
              <a:t>Например</a:t>
            </a:r>
            <a:r>
              <a:rPr lang="ru-RU" sz="2800" b="1" dirty="0" smtClean="0">
                <a:latin typeface="Arial" pitchFamily="34" charset="0"/>
                <a:ea typeface="Times New Roman" pitchFamily="18" charset="0"/>
                <a:cs typeface="Arial" pitchFamily="34" charset="0"/>
              </a:rPr>
              <a:t>, один сорт пшеницы отличается прочным стволом и устойчив к полеганию, а сорт с тонкой соломиной не заражается стеблевой ржавчиной. При скрещивании растений из двух сортов в потомстве возникают различные комбинации признаков. Но отбирают именно те растения, которые одновременно имеют прочную соломину и не болеют стеблевой ржавчиной. Так создается новый сорт.</a:t>
            </a:r>
            <a:endParaRPr lang="ru-RU" sz="2800" b="1" dirty="0" smtClean="0">
              <a:latin typeface="Arial"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728" y="142852"/>
            <a:ext cx="5112297" cy="59683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4000" b="1" dirty="0" smtClean="0">
                <a:ln w="11430"/>
                <a:solidFill>
                  <a:srgbClr val="C00000"/>
                </a:solidFill>
                <a:effectLst>
                  <a:outerShdw blurRad="50800" dist="39000" dir="5460000" algn="tl">
                    <a:srgbClr val="000000">
                      <a:alpha val="38000"/>
                    </a:srgbClr>
                  </a:outerShdw>
                </a:effectLst>
                <a:latin typeface="Arial Black" pitchFamily="34" charset="0"/>
              </a:rPr>
              <a:t>Законы Менделя</a:t>
            </a:r>
            <a:endParaRPr lang="ru-RU" sz="4000" b="1" dirty="0">
              <a:ln w="11430"/>
              <a:solidFill>
                <a:srgbClr val="C00000"/>
              </a:solidFill>
              <a:effectLst>
                <a:outerShdw blurRad="50800" dist="39000" dir="5460000" algn="tl">
                  <a:srgbClr val="000000">
                    <a:alpha val="38000"/>
                  </a:srgbClr>
                </a:outerShdw>
              </a:effectLst>
              <a:latin typeface="Arial Black" pitchFamily="34" charset="0"/>
            </a:endParaRPr>
          </a:p>
        </p:txBody>
      </p:sp>
      <p:pic>
        <p:nvPicPr>
          <p:cNvPr id="12" name="Рисунок 11" descr="MendelCOLOR1884.jpg"/>
          <p:cNvPicPr/>
          <p:nvPr/>
        </p:nvPicPr>
        <p:blipFill>
          <a:blip r:embed="rId6" cstate="print"/>
          <a:srcRect/>
          <a:stretch>
            <a:fillRect/>
          </a:stretch>
        </p:blipFill>
        <p:spPr bwMode="auto">
          <a:xfrm>
            <a:off x="6929454" y="428604"/>
            <a:ext cx="2143108" cy="292893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3" name="Прямоугольник 12"/>
          <p:cNvSpPr/>
          <p:nvPr/>
        </p:nvSpPr>
        <p:spPr>
          <a:xfrm>
            <a:off x="142844" y="642918"/>
            <a:ext cx="6715172" cy="5389937"/>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Принципы передачи </a:t>
            </a:r>
            <a:r>
              <a:rPr lang="ru-RU" sz="2700" b="1" dirty="0" err="1" smtClean="0">
                <a:latin typeface="Arial" pitchFamily="34" charset="0"/>
                <a:cs typeface="Arial" pitchFamily="34" charset="0"/>
              </a:rPr>
              <a:t>наследствен-ных</a:t>
            </a:r>
            <a:r>
              <a:rPr lang="ru-RU" sz="2700" b="1" dirty="0" smtClean="0">
                <a:latin typeface="Arial" pitchFamily="34" charset="0"/>
                <a:cs typeface="Arial" pitchFamily="34" charset="0"/>
              </a:rPr>
              <a:t> признаков от родительских организмов к их потомкам, вытекают из экспериментов </a:t>
            </a:r>
            <a:r>
              <a:rPr lang="ru-RU" sz="2700" b="1" dirty="0" err="1" smtClean="0">
                <a:latin typeface="Arial" pitchFamily="34" charset="0"/>
                <a:cs typeface="Arial" pitchFamily="34" charset="0"/>
              </a:rPr>
              <a:t>Грегора</a:t>
            </a:r>
            <a:r>
              <a:rPr lang="ru-RU" sz="2700" b="1" dirty="0" smtClean="0">
                <a:latin typeface="Arial" pitchFamily="34" charset="0"/>
                <a:cs typeface="Arial" pitchFamily="34" charset="0"/>
              </a:rPr>
              <a:t> Менделя. Эти принципы </a:t>
            </a:r>
            <a:r>
              <a:rPr lang="ru-RU" sz="2700" b="1" u="sng" dirty="0" smtClean="0">
                <a:latin typeface="Arial" pitchFamily="34" charset="0"/>
                <a:cs typeface="Arial" pitchFamily="34" charset="0"/>
              </a:rPr>
              <a:t>послужили основой для</a:t>
            </a:r>
            <a:r>
              <a:rPr lang="ru-RU" sz="2700" b="1" dirty="0" smtClean="0">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классической генетики</a:t>
            </a:r>
            <a:r>
              <a:rPr lang="ru-RU" sz="2700" b="1" dirty="0" smtClean="0">
                <a:latin typeface="Arial" pitchFamily="34" charset="0"/>
                <a:cs typeface="Arial" pitchFamily="34" charset="0"/>
              </a:rPr>
              <a:t> и впоследствии были объяснены как следствие молекулярных </a:t>
            </a:r>
            <a:r>
              <a:rPr lang="ru-RU" sz="2700" b="1" dirty="0" err="1" smtClean="0">
                <a:latin typeface="Arial" pitchFamily="34" charset="0"/>
                <a:cs typeface="Arial" pitchFamily="34" charset="0"/>
              </a:rPr>
              <a:t>механиз-мов</a:t>
            </a:r>
            <a:r>
              <a:rPr lang="ru-RU" sz="2700" b="1" dirty="0" smtClean="0">
                <a:latin typeface="Arial" pitchFamily="34" charset="0"/>
                <a:cs typeface="Arial" pitchFamily="34" charset="0"/>
              </a:rPr>
              <a:t> наследственности. Хотя в русскоязычных учебниках обычно описывают три закона, «первый закон» не был открыт Менделем. Особое значение из открытых Менделем закономерностей имеет «гипотеза чистоты гамет».</a:t>
            </a:r>
            <a:endParaRPr lang="ru-RU" sz="2700" b="1" dirty="0">
              <a:latin typeface="Arial" pitchFamily="34" charset="0"/>
              <a:cs typeface="Arial" pitchFamily="34" charset="0"/>
            </a:endParaRPr>
          </a:p>
        </p:txBody>
      </p:sp>
      <p:sp>
        <p:nvSpPr>
          <p:cNvPr id="14" name="Прямоугольник 13"/>
          <p:cNvSpPr/>
          <p:nvPr/>
        </p:nvSpPr>
        <p:spPr>
          <a:xfrm>
            <a:off x="7000892" y="3429000"/>
            <a:ext cx="2094362" cy="1668149"/>
          </a:xfrm>
          <a:prstGeom prst="rect">
            <a:avLst/>
          </a:prstGeom>
        </p:spPr>
        <p:txBody>
          <a:bodyPr wrap="square">
            <a:spAutoFit/>
          </a:bodyPr>
          <a:lstStyle/>
          <a:p>
            <a:pPr algn="ctr">
              <a:lnSpc>
                <a:spcPct val="80000"/>
              </a:lnSpc>
            </a:pPr>
            <a:r>
              <a:rPr lang="ru-RU" sz="26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Грегор</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 Иоганн Мендель </a:t>
            </a: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(1822 – 1884 г.г.) </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 </a:t>
            </a:r>
            <a:endParaRPr lang="ru-RU" sz="2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3074" name="Picture 2" descr="D:\23.05.13-домашние документы\Колледж Строитель\Биология\Лекции по биол\Селекция\з-ны Менделя\mendel (1).jpg"/>
          <p:cNvPicPr>
            <a:picLocks noChangeAspect="1" noChangeArrowheads="1"/>
          </p:cNvPicPr>
          <p:nvPr/>
        </p:nvPicPr>
        <p:blipFill>
          <a:blip r:embed="rId5" cstate="print"/>
          <a:srcRect/>
          <a:stretch>
            <a:fillRect/>
          </a:stretch>
        </p:blipFill>
        <p:spPr bwMode="auto">
          <a:xfrm>
            <a:off x="71406" y="4500570"/>
            <a:ext cx="3075244" cy="2200279"/>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Прямоугольник 7"/>
          <p:cNvSpPr/>
          <p:nvPr/>
        </p:nvSpPr>
        <p:spPr>
          <a:xfrm>
            <a:off x="500034" y="0"/>
            <a:ext cx="7946406" cy="584775"/>
          </a:xfrm>
          <a:prstGeom prst="rect">
            <a:avLst/>
          </a:prstGeom>
        </p:spPr>
        <p:txBody>
          <a:bodyPr wrap="none">
            <a:spAutoFit/>
          </a:bodyPr>
          <a:lstStyle/>
          <a:p>
            <a:pPr lvl="0" fontAlgn="base">
              <a:spcBef>
                <a:spcPct val="0"/>
              </a:spcBef>
              <a:spcAft>
                <a:spcPct val="0"/>
              </a:spcAft>
              <a:tabLst>
                <a:tab pos="457200" algn="l"/>
              </a:tabLst>
            </a:pPr>
            <a:r>
              <a:rPr lang="ru-RU" sz="3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Arial" pitchFamily="34" charset="0"/>
              </a:rPr>
              <a:t>Эксперимент Менделя с горохом</a:t>
            </a:r>
            <a:endParaRPr lang="ru-RU" sz="3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pic>
        <p:nvPicPr>
          <p:cNvPr id="13" name="Picture 2" descr="D:\23.05.13-домашние документы\Колледж Строитель\Биология\Лекции по биол\Селекция\з-ны Менделя\314e1597461aff6dd7c364d49ac5f2b6.JPG"/>
          <p:cNvPicPr>
            <a:picLocks noChangeAspect="1" noChangeArrowheads="1"/>
          </p:cNvPicPr>
          <p:nvPr/>
        </p:nvPicPr>
        <p:blipFill>
          <a:blip r:embed="rId6" cstate="print"/>
          <a:srcRect l="46875" t="18750" r="1562" b="4166"/>
          <a:stretch>
            <a:fillRect/>
          </a:stretch>
        </p:blipFill>
        <p:spPr bwMode="auto">
          <a:xfrm>
            <a:off x="3214678" y="3714752"/>
            <a:ext cx="4297830" cy="300037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Прямоугольник 16"/>
          <p:cNvSpPr/>
          <p:nvPr/>
        </p:nvSpPr>
        <p:spPr>
          <a:xfrm>
            <a:off x="142844" y="571480"/>
            <a:ext cx="8786874" cy="3388620"/>
          </a:xfrm>
          <a:prstGeom prst="rect">
            <a:avLst/>
          </a:prstGeom>
        </p:spPr>
        <p:txBody>
          <a:bodyPr wrap="square">
            <a:spAutoFit/>
          </a:bodyPr>
          <a:lstStyle/>
          <a:p>
            <a:pPr lvl="0" indent="450000" algn="just" eaLnBrk="0" fontAlgn="base" hangingPunct="0">
              <a:lnSpc>
                <a:spcPct val="85000"/>
              </a:lnSpc>
              <a:spcBef>
                <a:spcPct val="0"/>
              </a:spcBef>
              <a:spcAft>
                <a:spcPct val="0"/>
              </a:spcAft>
              <a:tabLst>
                <a:tab pos="457200" algn="l"/>
              </a:tabLst>
            </a:pPr>
            <a:r>
              <a:rPr lang="ru-RU" sz="2800" b="1" dirty="0" smtClean="0">
                <a:latin typeface="Arial" pitchFamily="34" charset="0"/>
                <a:ea typeface="Times New Roman" pitchFamily="18" charset="0"/>
                <a:cs typeface="Arial" pitchFamily="34" charset="0"/>
              </a:rPr>
              <a:t>Мендель изучал, как наследуются отдельные признаки. Из всех признаков он выбрал только альтернативные – такие, которые имели у его сортов два чётко различающихся варианта (семена либо гладкие, либо морщинистые; промежуточных вариантов не бывает). Такое сознательное сужение задачи исследования позволило чётко установить общие </a:t>
            </a:r>
            <a:r>
              <a:rPr lang="ru-RU" sz="2800" b="1" dirty="0" err="1" smtClean="0">
                <a:latin typeface="Arial" pitchFamily="34" charset="0"/>
                <a:ea typeface="Times New Roman" pitchFamily="18" charset="0"/>
                <a:cs typeface="Arial" pitchFamily="34" charset="0"/>
              </a:rPr>
              <a:t>закономер-ности</a:t>
            </a:r>
            <a:r>
              <a:rPr lang="ru-RU" sz="2800" b="1" dirty="0" smtClean="0">
                <a:latin typeface="Arial" pitchFamily="34" charset="0"/>
                <a:ea typeface="Times New Roman" pitchFamily="18" charset="0"/>
                <a:cs typeface="Arial" pitchFamily="34" charset="0"/>
              </a:rPr>
              <a:t> наследования.</a:t>
            </a:r>
            <a:endParaRPr lang="ru-RU" sz="28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3074" name="Picture 2" descr="D:\23.05.13-домашние документы\Колледж Строитель\Биология\Лекции по биол\Селекция\з-ны Менделя\mendel (1).jpg"/>
          <p:cNvPicPr>
            <a:picLocks noChangeAspect="1" noChangeArrowheads="1"/>
          </p:cNvPicPr>
          <p:nvPr/>
        </p:nvPicPr>
        <p:blipFill>
          <a:blip r:embed="rId6" cstate="print"/>
          <a:srcRect/>
          <a:stretch>
            <a:fillRect/>
          </a:stretch>
        </p:blipFill>
        <p:spPr bwMode="auto">
          <a:xfrm>
            <a:off x="71406" y="5000636"/>
            <a:ext cx="2476201" cy="177167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42844" y="35311"/>
            <a:ext cx="8858312" cy="5036763"/>
          </a:xfrm>
          <a:prstGeom prst="rect">
            <a:avLst/>
          </a:prstGeom>
        </p:spPr>
        <p:txBody>
          <a:bodyPr wrap="square">
            <a:spAutoFit/>
          </a:bodyPr>
          <a:lstStyle/>
          <a:p>
            <a:pPr lvl="0" indent="450000" algn="just" eaLnBrk="0" fontAlgn="base" hangingPunct="0">
              <a:lnSpc>
                <a:spcPct val="85000"/>
              </a:lnSpc>
              <a:spcBef>
                <a:spcPct val="0"/>
              </a:spcBef>
              <a:spcAft>
                <a:spcPct val="0"/>
              </a:spcAft>
              <a:tabLst>
                <a:tab pos="457200" algn="l"/>
              </a:tabLst>
            </a:pPr>
            <a:r>
              <a:rPr lang="ru-RU" sz="2700" b="1" dirty="0" smtClean="0">
                <a:latin typeface="Arial" pitchFamily="34" charset="0"/>
                <a:ea typeface="Times New Roman" pitchFamily="18" charset="0"/>
                <a:cs typeface="Arial" pitchFamily="34" charset="0"/>
              </a:rPr>
              <a:t>Мендель спланировал и провёл масштабный эксперимент. Им было получено от семеноводческих фирм 34 сорта гороха, из которых он отобрал 22 «чистых» (не дающих расщепления по изучаемым признакам при самоопылении) сорта. Затем он проводил искусственную гибридизацию сортов, а полученные гибриды скрещивал между собой. Он изучил наследование семи признаков, изучив в общей сложности около 20000 гибридов второго поколения. Эксперимент облегчался удачным выбором объекта: горох в норме – самоопылитель, но на нём легко проводить искусственную гибридизацию.</a:t>
            </a:r>
            <a:endParaRPr lang="ru-RU" sz="2700" b="1" dirty="0" smtClean="0">
              <a:latin typeface="Arial" pitchFamily="34" charset="0"/>
              <a:cs typeface="Arial" pitchFamily="34" charset="0"/>
            </a:endParaRPr>
          </a:p>
        </p:txBody>
      </p:sp>
      <p:pic>
        <p:nvPicPr>
          <p:cNvPr id="8" name="Picture 2" descr="D:\23.05.13-домашние документы\Колледж Строитель\Биология\Лекции по биол\Селекция\з-ны Менделя\314e1597461aff6dd7c364d49ac5f2b6.JPG"/>
          <p:cNvPicPr>
            <a:picLocks noChangeAspect="1" noChangeArrowheads="1"/>
          </p:cNvPicPr>
          <p:nvPr/>
        </p:nvPicPr>
        <p:blipFill>
          <a:blip r:embed="rId7" cstate="print"/>
          <a:srcRect l="46875" t="18750" r="1562" b="4166"/>
          <a:stretch>
            <a:fillRect/>
          </a:stretch>
        </p:blipFill>
        <p:spPr bwMode="auto">
          <a:xfrm>
            <a:off x="3071802" y="5000636"/>
            <a:ext cx="2500330" cy="1745513"/>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2" descr="http://megabook.ru/stream/mediapreview?Key=%D0%9C%D0%B5%D0%BD%D0%B4%D0%B5%D0%BB%D1%8F%20%D0%B7%D0%B0%D0%BA%D0%BE%D0%BD%D1%8B%20(%D0%B0%D0%BD%D0%B8%D0%BC%D0%B0%D1%86%D0%B8%D1%8F)&amp;Width=200"/>
          <p:cNvPicPr>
            <a:picLocks noChangeAspect="1" noChangeArrowheads="1"/>
          </p:cNvPicPr>
          <p:nvPr/>
        </p:nvPicPr>
        <p:blipFill>
          <a:blip r:embed="rId8" cstate="print"/>
          <a:srcRect/>
          <a:stretch>
            <a:fillRect/>
          </a:stretch>
        </p:blipFill>
        <p:spPr bwMode="auto">
          <a:xfrm>
            <a:off x="6072198" y="4776807"/>
            <a:ext cx="1905000" cy="143827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026" name="Picture 2" descr="D:\23.05.13-домашние документы\Колледж Строитель\Биология\Лекции по биол\Селекция\з-ны Менделя\92315_html_500a045a.jpg"/>
          <p:cNvPicPr>
            <a:picLocks noChangeAspect="1" noChangeArrowheads="1"/>
          </p:cNvPicPr>
          <p:nvPr/>
        </p:nvPicPr>
        <p:blipFill>
          <a:blip r:embed="rId6" cstate="print"/>
          <a:srcRect/>
          <a:stretch>
            <a:fillRect/>
          </a:stretch>
        </p:blipFill>
        <p:spPr bwMode="auto">
          <a:xfrm>
            <a:off x="3643306" y="2143116"/>
            <a:ext cx="2936634" cy="457200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67572"/>
            <a:ext cx="8858312" cy="2289858"/>
          </a:xfrm>
          <a:prstGeom prst="rect">
            <a:avLst/>
          </a:prstGeom>
        </p:spPr>
        <p:txBody>
          <a:bodyPr wrap="square">
            <a:spAutoFit/>
          </a:bodyPr>
          <a:lstStyle/>
          <a:p>
            <a:pPr lvl="0" indent="450000" algn="just" eaLnBrk="0" fontAlgn="base" hangingPunct="0">
              <a:lnSpc>
                <a:spcPct val="85000"/>
              </a:lnSpc>
              <a:spcBef>
                <a:spcPct val="0"/>
              </a:spcBef>
              <a:spcAft>
                <a:spcPct val="0"/>
              </a:spcAft>
              <a:tabLst>
                <a:tab pos="457200" algn="l"/>
              </a:tabLs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Мендель</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одним из первых в биологии</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использовал</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точные количественные методы </a:t>
            </a:r>
            <a:r>
              <a:rPr lang="ru-RU" sz="2800" b="1" u="sng" dirty="0" smtClean="0">
                <a:latin typeface="Arial" pitchFamily="34" charset="0"/>
                <a:ea typeface="Times New Roman" pitchFamily="18" charset="0"/>
                <a:cs typeface="Arial" pitchFamily="34" charset="0"/>
              </a:rPr>
              <a:t>для анализа данных</a:t>
            </a:r>
            <a:r>
              <a:rPr lang="ru-RU" sz="2800" b="1" dirty="0" smtClean="0">
                <a:latin typeface="Arial" pitchFamily="34" charset="0"/>
                <a:ea typeface="Times New Roman" pitchFamily="18" charset="0"/>
                <a:cs typeface="Arial" pitchFamily="34" charset="0"/>
              </a:rPr>
              <a:t>. На основе знания теории вероятностей он понял необходимость анализа большого числа скрещиваний для устранения роли случайных отклонений.</a:t>
            </a:r>
            <a:endParaRPr lang="ru-RU" sz="2800" b="1" dirty="0" smtClean="0">
              <a:latin typeface="Arial" pitchFamily="34" charset="0"/>
              <a:cs typeface="Arial" pitchFamily="34" charset="0"/>
            </a:endParaRPr>
          </a:p>
        </p:txBody>
      </p:sp>
      <p:pic>
        <p:nvPicPr>
          <p:cNvPr id="1027" name="Picture 3" descr="D:\23.05.13-домашние документы\Колледж Строитель\Биология\Лекции по биол\Селекция\з-ны Менделя\mendelgenetica2.jpg"/>
          <p:cNvPicPr>
            <a:picLocks noChangeAspect="1" noChangeArrowheads="1"/>
          </p:cNvPicPr>
          <p:nvPr/>
        </p:nvPicPr>
        <p:blipFill>
          <a:blip r:embed="rId7" cstate="print"/>
          <a:srcRect/>
          <a:stretch>
            <a:fillRect/>
          </a:stretch>
        </p:blipFill>
        <p:spPr bwMode="auto">
          <a:xfrm>
            <a:off x="142860" y="3143248"/>
            <a:ext cx="2286000" cy="35814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7" name="Picture 4" descr="D:\23.05.13-домашние документы\Колледж Строитель\Биология\Лекции по биол\Селекция\з-ны Менделя\sddefault.jpg"/>
          <p:cNvPicPr>
            <a:picLocks noChangeAspect="1" noChangeArrowheads="1"/>
          </p:cNvPicPr>
          <p:nvPr/>
        </p:nvPicPr>
        <p:blipFill>
          <a:blip r:embed="rId5" cstate="print"/>
          <a:srcRect l="9782" t="10870" r="8696" b="10869"/>
          <a:stretch>
            <a:fillRect/>
          </a:stretch>
        </p:blipFill>
        <p:spPr bwMode="auto">
          <a:xfrm>
            <a:off x="5000628" y="4143380"/>
            <a:ext cx="3286148" cy="236602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6215074" y="6286520"/>
            <a:ext cx="667170" cy="43524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600" b="1" dirty="0" err="1"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Аа</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19" name="Прямоугольник 18"/>
          <p:cNvSpPr/>
          <p:nvPr/>
        </p:nvSpPr>
        <p:spPr>
          <a:xfrm>
            <a:off x="5286380" y="5214950"/>
            <a:ext cx="704039" cy="43524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АА</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0" name="Прямоугольник 19"/>
          <p:cNvSpPr/>
          <p:nvPr/>
        </p:nvSpPr>
        <p:spPr>
          <a:xfrm>
            <a:off x="7429520" y="5214950"/>
            <a:ext cx="630301" cy="43524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600" b="1" dirty="0" err="1"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аа</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1" name="Прямоугольник 20"/>
          <p:cNvSpPr/>
          <p:nvPr/>
        </p:nvSpPr>
        <p:spPr>
          <a:xfrm>
            <a:off x="5000628" y="5929330"/>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3" name="Прямоугольник 22"/>
          <p:cNvSpPr/>
          <p:nvPr/>
        </p:nvSpPr>
        <p:spPr>
          <a:xfrm>
            <a:off x="142844" y="58847"/>
            <a:ext cx="8858312" cy="4081117"/>
          </a:xfrm>
          <a:prstGeom prst="rect">
            <a:avLst/>
          </a:prstGeom>
        </p:spPr>
        <p:txBody>
          <a:bodyPr wrap="square">
            <a:spAutoFit/>
          </a:bodyPr>
          <a:lstStyle/>
          <a:p>
            <a:pPr lvl="0" indent="450850" algn="just" fontAlgn="base">
              <a:lnSpc>
                <a:spcPct val="80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Проявление у гибридов признака только одного из родителей Мендель назвал </a:t>
            </a:r>
            <a:r>
              <a:rPr lang="ru-RU"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доминированием</a:t>
            </a:r>
            <a:r>
              <a:rPr lang="ru-RU" sz="2700" b="1" dirty="0" smtClean="0">
                <a:solidFill>
                  <a:srgbClr val="252525"/>
                </a:solidFill>
                <a:latin typeface="Arial" pitchFamily="34" charset="0"/>
                <a:ea typeface="Times New Roman" pitchFamily="18" charset="0"/>
                <a:cs typeface="Arial" pitchFamily="34" charset="0"/>
              </a:rPr>
              <a:t>.</a:t>
            </a:r>
            <a:endParaRPr lang="ru-RU" sz="2700" b="1" dirty="0" smtClean="0">
              <a:latin typeface="Arial" pitchFamily="34" charset="0"/>
              <a:ea typeface="Times New Roman" pitchFamily="18" charset="0"/>
              <a:cs typeface="Arial" pitchFamily="34" charset="0"/>
            </a:endParaRPr>
          </a:p>
          <a:p>
            <a:pPr lvl="0" indent="450850" algn="just" eaLnBrk="0" fontAlgn="base" hangingPunct="0">
              <a:lnSpc>
                <a:spcPct val="80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единообразия гибридов первого поколения</a:t>
            </a:r>
            <a:r>
              <a:rPr lang="ru-RU" sz="2700" b="1" dirty="0" smtClean="0">
                <a:solidFill>
                  <a:srgbClr val="252525"/>
                </a:solidFill>
                <a:latin typeface="Arial" pitchFamily="34" charset="0"/>
                <a:ea typeface="Times New Roman" pitchFamily="18" charset="0"/>
                <a:cs typeface="Arial" pitchFamily="34" charset="0"/>
              </a:rPr>
              <a:t> (</a:t>
            </a:r>
            <a:r>
              <a:rPr lang="ru-RU" sz="27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первый</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закон Менделя</a:t>
            </a:r>
            <a:r>
              <a:rPr lang="ru-RU" sz="2700" b="1" dirty="0" smtClean="0">
                <a:solidFill>
                  <a:srgbClr val="252525"/>
                </a:solidFill>
                <a:latin typeface="Arial" pitchFamily="34" charset="0"/>
                <a:ea typeface="Times New Roman" pitchFamily="18" charset="0"/>
                <a:cs typeface="Arial" pitchFamily="34" charset="0"/>
              </a:rPr>
              <a:t>) – при скрещивании двух гомозиготных организмов, относящихся к разным чистым линиям и отличающихся друг от друга по одной паре альтернативных проявлений признака, всё </a:t>
            </a:r>
            <a:r>
              <a:rPr lang="ru-RU"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первое поколение гибридов</a:t>
            </a:r>
            <a:r>
              <a:rPr lang="ru-RU" sz="2700" b="1" dirty="0" smtClean="0">
                <a:solidFill>
                  <a:srgbClr val="252525"/>
                </a:solidFill>
                <a:latin typeface="Arial" pitchFamily="34" charset="0"/>
                <a:ea typeface="Times New Roman" pitchFamily="18" charset="0"/>
                <a:cs typeface="Arial" pitchFamily="34" charset="0"/>
              </a:rPr>
              <a:t> (</a:t>
            </a:r>
            <a:r>
              <a:rPr lang="ru-RU"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F</a:t>
            </a:r>
            <a:r>
              <a:rPr lang="ru-RU" sz="2700" b="1" baseline="-25000"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1</a:t>
            </a:r>
            <a:r>
              <a:rPr lang="ru-RU" sz="2700" b="1" dirty="0" smtClean="0">
                <a:solidFill>
                  <a:srgbClr val="252525"/>
                </a:solidFill>
                <a:latin typeface="Arial" pitchFamily="34" charset="0"/>
                <a:ea typeface="Times New Roman" pitchFamily="18" charset="0"/>
                <a:cs typeface="Arial" pitchFamily="34" charset="0"/>
              </a:rPr>
              <a:t>) окажется единообразным и будет нести проявление признака одного из родителей.</a:t>
            </a:r>
            <a:endParaRPr lang="ru-RU" sz="2700" b="1" dirty="0" smtClean="0">
              <a:latin typeface="Arial" pitchFamily="34" charset="0"/>
              <a:ea typeface="Times New Roman" pitchFamily="18" charset="0"/>
              <a:cs typeface="Arial" pitchFamily="34" charset="0"/>
            </a:endParaRPr>
          </a:p>
        </p:txBody>
      </p:sp>
      <p:sp>
        <p:nvSpPr>
          <p:cNvPr id="2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домой 2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7" name="Picture 4" descr="D:\23.05.13-домашние документы\Колледж Строитель\Биология\Лекции по биол\Селекция\з-ны Менделя\img14 (2).jpg"/>
          <p:cNvPicPr>
            <a:picLocks noChangeAspect="1" noChangeArrowheads="1"/>
          </p:cNvPicPr>
          <p:nvPr/>
        </p:nvPicPr>
        <p:blipFill>
          <a:blip r:embed="rId7" cstate="print"/>
          <a:srcRect l="5000" t="12500" r="46250" b="62500"/>
          <a:stretch>
            <a:fillRect/>
          </a:stretch>
        </p:blipFill>
        <p:spPr bwMode="auto">
          <a:xfrm>
            <a:off x="214282" y="4500570"/>
            <a:ext cx="4457732"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8" name="Прямоугольник 27"/>
          <p:cNvSpPr/>
          <p:nvPr/>
        </p:nvSpPr>
        <p:spPr>
          <a:xfrm>
            <a:off x="0" y="6143644"/>
            <a:ext cx="4945265" cy="492443"/>
          </a:xfrm>
          <a:prstGeom prst="rect">
            <a:avLst/>
          </a:prstGeom>
        </p:spPr>
        <p:txBody>
          <a:bodyPr wrap="none">
            <a:spAutoFit/>
          </a:bodyPr>
          <a:lstStyle/>
          <a:p>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 – родительское поколение</a:t>
            </a:r>
            <a:endParaRPr lang="ru-RU" sz="2600" dirty="0">
              <a:solidFill>
                <a:schemeClr val="accent2">
                  <a:lumMod val="50000"/>
                </a:schemeClr>
              </a:solidFill>
            </a:endParaRPr>
          </a:p>
        </p:txBody>
      </p:sp>
      <p:sp>
        <p:nvSpPr>
          <p:cNvPr id="29" name="Прямоугольник 28"/>
          <p:cNvSpPr/>
          <p:nvPr/>
        </p:nvSpPr>
        <p:spPr>
          <a:xfrm>
            <a:off x="4786314" y="4643446"/>
            <a:ext cx="425116"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Р</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58847"/>
            <a:ext cx="8858312" cy="291772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Этот закон также известен как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доминирования признаков</a:t>
            </a:r>
            <a:r>
              <a:rPr lang="ru-RU" sz="2700" b="1" dirty="0" smtClean="0">
                <a:solidFill>
                  <a:srgbClr val="252525"/>
                </a:solidFill>
                <a:latin typeface="Arial" pitchFamily="34" charset="0"/>
                <a:ea typeface="Times New Roman" pitchFamily="18" charset="0"/>
                <a:cs typeface="Arial" pitchFamily="34" charset="0"/>
              </a:rPr>
              <a:t>». Его формулировка основывается на понятии </a:t>
            </a:r>
            <a:r>
              <a:rPr lang="ru-RU" sz="2700" b="1" i="1" dirty="0" smtClean="0">
                <a:solidFill>
                  <a:srgbClr val="0B0080"/>
                </a:solidFill>
                <a:latin typeface="Arial" pitchFamily="34" charset="0"/>
                <a:ea typeface="Times New Roman" pitchFamily="18" charset="0"/>
                <a:cs typeface="Arial" pitchFamily="34" charset="0"/>
              </a:rPr>
              <a:t>чистой линии</a:t>
            </a:r>
            <a:r>
              <a:rPr lang="ru-RU" sz="2700" b="1" dirty="0" smtClean="0">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относительно исследуемого признака – на современном языке это означает </a:t>
            </a:r>
            <a:r>
              <a:rPr lang="ru-RU" sz="2700" b="1" dirty="0" smtClean="0">
                <a:solidFill>
                  <a:srgbClr val="0B0080"/>
                </a:solidFill>
                <a:latin typeface="Arial" pitchFamily="34" charset="0"/>
                <a:ea typeface="Times New Roman" pitchFamily="18" charset="0"/>
                <a:cs typeface="Arial" pitchFamily="34" charset="0"/>
              </a:rPr>
              <a:t>гомозиготность</a:t>
            </a:r>
            <a:r>
              <a:rPr lang="ru-RU" sz="2700" b="1" dirty="0" smtClean="0">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особей по этому признаку. Понятие </a:t>
            </a:r>
            <a:r>
              <a:rPr lang="ru-RU" sz="2700" b="1" dirty="0" err="1" smtClean="0">
                <a:solidFill>
                  <a:srgbClr val="252525"/>
                </a:solidFill>
                <a:latin typeface="Arial" pitchFamily="34" charset="0"/>
                <a:ea typeface="Times New Roman" pitchFamily="18" charset="0"/>
                <a:cs typeface="Arial" pitchFamily="34" charset="0"/>
              </a:rPr>
              <a:t>гомозиготности</a:t>
            </a:r>
            <a:r>
              <a:rPr lang="ru-RU" sz="2700" b="1" dirty="0" smtClean="0">
                <a:solidFill>
                  <a:srgbClr val="252525"/>
                </a:solidFill>
                <a:latin typeface="Arial" pitchFamily="34" charset="0"/>
                <a:ea typeface="Times New Roman" pitchFamily="18" charset="0"/>
                <a:cs typeface="Arial" pitchFamily="34" charset="0"/>
              </a:rPr>
              <a:t> было введено позднее </a:t>
            </a:r>
            <a:r>
              <a:rPr lang="ru-RU" sz="2700" b="1" dirty="0" smtClean="0">
                <a:solidFill>
                  <a:srgbClr val="0B0080"/>
                </a:solidFill>
                <a:latin typeface="Arial" pitchFamily="34" charset="0"/>
                <a:ea typeface="Times New Roman" pitchFamily="18" charset="0"/>
                <a:cs typeface="Arial" pitchFamily="34" charset="0"/>
              </a:rPr>
              <a:t>У. </a:t>
            </a:r>
            <a:r>
              <a:rPr lang="ru-RU" sz="2700" b="1" dirty="0" err="1" smtClean="0">
                <a:solidFill>
                  <a:srgbClr val="0B0080"/>
                </a:solidFill>
                <a:latin typeface="Arial" pitchFamily="34" charset="0"/>
                <a:ea typeface="Times New Roman" pitchFamily="18" charset="0"/>
                <a:cs typeface="Arial" pitchFamily="34" charset="0"/>
              </a:rPr>
              <a:t>Бэтсоном</a:t>
            </a:r>
            <a:r>
              <a:rPr lang="ru-RU" sz="2700" b="1" dirty="0" smtClean="0">
                <a:solidFill>
                  <a:srgbClr val="252525"/>
                </a:solidFill>
                <a:latin typeface="Arial" pitchFamily="34" charset="0"/>
                <a:ea typeface="Times New Roman" pitchFamily="18" charset="0"/>
                <a:cs typeface="Arial" pitchFamily="34" charset="0"/>
              </a:rPr>
              <a:t> в 1902 году.</a:t>
            </a:r>
            <a:endParaRPr lang="ru-RU" sz="2700" b="1" dirty="0" smtClean="0">
              <a:latin typeface="Arial" pitchFamily="34" charset="0"/>
              <a:cs typeface="Arial" pitchFamily="34" charset="0"/>
            </a:endParaRPr>
          </a:p>
        </p:txBody>
      </p:sp>
      <p:pic>
        <p:nvPicPr>
          <p:cNvPr id="8" name="Picture 2"/>
          <p:cNvPicPr>
            <a:picLocks noChangeAspect="1" noChangeArrowheads="1"/>
          </p:cNvPicPr>
          <p:nvPr/>
        </p:nvPicPr>
        <p:blipFill>
          <a:blip r:embed="rId6" cstate="print"/>
          <a:srcRect t="24170" r="49023" b="39208"/>
          <a:stretch>
            <a:fillRect/>
          </a:stretch>
        </p:blipFill>
        <p:spPr bwMode="auto">
          <a:xfrm>
            <a:off x="5436096" y="4509120"/>
            <a:ext cx="3000364" cy="1724347"/>
          </a:xfrm>
          <a:prstGeom prst="rect">
            <a:avLst/>
          </a:prstGeom>
          <a:noFill/>
          <a:ln w="9525">
            <a:noFill/>
            <a:miter lim="800000"/>
            <a:headEnd/>
            <a:tailEnd/>
          </a:ln>
          <a:effectLst/>
        </p:spPr>
      </p:pic>
      <p:pic>
        <p:nvPicPr>
          <p:cNvPr id="14" name="Picture 4" descr="D:\23.05.13-домашние документы\Колледж Строитель\Биология\Лекции по биол\Селекция\з-ны Менделя\img14 (2).jpg"/>
          <p:cNvPicPr>
            <a:picLocks noChangeAspect="1" noChangeArrowheads="1"/>
          </p:cNvPicPr>
          <p:nvPr/>
        </p:nvPicPr>
        <p:blipFill>
          <a:blip r:embed="rId7" cstate="print"/>
          <a:srcRect l="5000" t="12500" r="46250" b="62500"/>
          <a:stretch>
            <a:fillRect/>
          </a:stretch>
        </p:blipFill>
        <p:spPr bwMode="auto">
          <a:xfrm>
            <a:off x="4499992" y="2708920"/>
            <a:ext cx="4457732"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539553" y="6165304"/>
            <a:ext cx="3108350" cy="646331"/>
          </a:xfrm>
          <a:prstGeom prst="rect">
            <a:avLst/>
          </a:prstGeom>
        </p:spPr>
        <p:txBody>
          <a:bodyPr wrap="none">
            <a:spAutoFit/>
          </a:bodyPr>
          <a:lstStyle/>
          <a:p>
            <a:pPr algn="ctr"/>
            <a:r>
              <a:rPr lang="ru-RU" b="1" dirty="0" smtClean="0"/>
              <a:t>Уильям </a:t>
            </a:r>
            <a:r>
              <a:rPr lang="ru-RU" b="1" dirty="0" err="1" smtClean="0"/>
              <a:t>Бэтсон</a:t>
            </a:r>
            <a:r>
              <a:rPr lang="ru-RU" b="1" dirty="0" smtClean="0"/>
              <a:t> (</a:t>
            </a:r>
            <a:r>
              <a:rPr lang="ru-RU" b="1" dirty="0" err="1" smtClean="0"/>
              <a:t>Бейтсон</a:t>
            </a:r>
            <a:r>
              <a:rPr lang="ru-RU" b="1" dirty="0" smtClean="0"/>
              <a:t>)</a:t>
            </a:r>
          </a:p>
          <a:p>
            <a:pPr algn="ctr"/>
            <a:r>
              <a:rPr lang="ru-RU" dirty="0" smtClean="0"/>
              <a:t>(1861 – 1926) </a:t>
            </a:r>
            <a:endParaRPr lang="ru-RU" dirty="0"/>
          </a:p>
        </p:txBody>
      </p:sp>
      <p:sp>
        <p:nvSpPr>
          <p:cNvPr id="32770" name="AutoShape 2" descr="Bateson2 (cropped).jpg">
            <a:hlinkClick r:id="rId8"/>
          </p:cNvPr>
          <p:cNvSpPr>
            <a:spLocks noChangeAspect="1" noChangeArrowheads="1"/>
          </p:cNvSpPr>
          <p:nvPr/>
        </p:nvSpPr>
        <p:spPr bwMode="auto">
          <a:xfrm>
            <a:off x="130175" y="-1812925"/>
            <a:ext cx="2543175" cy="379095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2771" name="Picture 3" descr="E:\Лекции по биол\Селекция\Уильям Бэтсон (Бейтсон).jpg"/>
          <p:cNvPicPr>
            <a:picLocks noChangeAspect="1" noChangeArrowheads="1"/>
          </p:cNvPicPr>
          <p:nvPr/>
        </p:nvPicPr>
        <p:blipFill>
          <a:blip r:embed="rId9" cstate="print"/>
          <a:srcRect t="8065"/>
          <a:stretch>
            <a:fillRect/>
          </a:stretch>
        </p:blipFill>
        <p:spPr bwMode="auto">
          <a:xfrm>
            <a:off x="827584" y="3094333"/>
            <a:ext cx="2174801" cy="297787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85720" y="0"/>
            <a:ext cx="8501122" cy="45858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8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Принцип неполного доминирования</a:t>
            </a:r>
            <a:endParaRPr lang="ru-RU" sz="2800" b="1" dirty="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cs typeface="Arial" pitchFamily="34" charset="0"/>
            </a:endParaRPr>
          </a:p>
        </p:txBody>
      </p:sp>
      <p:pic>
        <p:nvPicPr>
          <p:cNvPr id="14" name="Picture 6"/>
          <p:cNvPicPr>
            <a:picLocks noChangeAspect="1" noChangeArrowheads="1"/>
          </p:cNvPicPr>
          <p:nvPr/>
        </p:nvPicPr>
        <p:blipFill>
          <a:blip r:embed="rId6" cstate="print"/>
          <a:srcRect/>
          <a:stretch>
            <a:fillRect/>
          </a:stretch>
        </p:blipFill>
        <p:spPr bwMode="auto">
          <a:xfrm>
            <a:off x="214282" y="3357586"/>
            <a:ext cx="4357108" cy="3429000"/>
          </a:xfrm>
          <a:prstGeom prst="rect">
            <a:avLst/>
          </a:prstGeom>
          <a:noFill/>
          <a:ln w="9525">
            <a:noFill/>
            <a:miter lim="800000"/>
            <a:headEnd/>
            <a:tailEnd/>
          </a:ln>
          <a:effectLst/>
          <a:scene3d>
            <a:camera prst="orthographicFront"/>
            <a:lightRig rig="threePt" dir="t"/>
          </a:scene3d>
          <a:sp3d>
            <a:bevelT prst="convex"/>
          </a:sp3d>
        </p:spPr>
      </p:pic>
      <p:sp>
        <p:nvSpPr>
          <p:cNvPr id="15" name="Прямоугольник 14"/>
          <p:cNvSpPr/>
          <p:nvPr/>
        </p:nvSpPr>
        <p:spPr>
          <a:xfrm>
            <a:off x="142844" y="500042"/>
            <a:ext cx="8858312" cy="2917722"/>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Некоторые противоположные признаки находятся не в отношении полного доминирования (когда один всегда подавляет другой у гетерозиготных особей), а в отношении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неполного доминирования</a:t>
            </a:r>
            <a:r>
              <a:rPr lang="ru-RU" sz="2700" b="1" dirty="0" smtClean="0">
                <a:latin typeface="Arial" pitchFamily="34" charset="0"/>
                <a:cs typeface="Arial" pitchFamily="34" charset="0"/>
              </a:rPr>
              <a:t>. Например, при скрещивании чистых линий львиного зева с пурпурными и белыми цветками особи первого поколения имеют розовые цветки. </a:t>
            </a:r>
          </a:p>
        </p:txBody>
      </p:sp>
      <p:sp>
        <p:nvSpPr>
          <p:cNvPr id="16" name="Прямоугольник 15"/>
          <p:cNvSpPr/>
          <p:nvPr/>
        </p:nvSpPr>
        <p:spPr>
          <a:xfrm>
            <a:off x="4500562" y="3571876"/>
            <a:ext cx="4214810" cy="140038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5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Принцип неполного доминирования на примере цветков ночной красавицы</a:t>
            </a:r>
            <a:endParaRPr lang="ru-RU" sz="2500" b="1" dirty="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cs typeface="Arial" pitchFamily="34" charset="0"/>
            </a:endParaRPr>
          </a:p>
        </p:txBody>
      </p:sp>
      <p:cxnSp>
        <p:nvCxnSpPr>
          <p:cNvPr id="18" name="Прямая со стрелкой 17"/>
          <p:cNvCxnSpPr/>
          <p:nvPr/>
        </p:nvCxnSpPr>
        <p:spPr>
          <a:xfrm rot="10800000">
            <a:off x="3571868" y="4786322"/>
            <a:ext cx="2071702" cy="1588"/>
          </a:xfrm>
          <a:prstGeom prst="straightConnector1">
            <a:avLst/>
          </a:prstGeom>
          <a:ln w="38100">
            <a:solidFill>
              <a:srgbClr val="9D2349"/>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32770" name="Picture 2" descr="http://mypresentation.ru/documents/b905d1562af714a2ab239c62443c51c8/img21.jpg"/>
          <p:cNvPicPr>
            <a:picLocks noChangeAspect="1" noChangeArrowheads="1"/>
          </p:cNvPicPr>
          <p:nvPr/>
        </p:nvPicPr>
        <p:blipFill>
          <a:blip r:embed="rId7" cstate="print"/>
          <a:srcRect l="60000" t="53750" r="6250" b="16250"/>
          <a:stretch>
            <a:fillRect/>
          </a:stretch>
        </p:blipFill>
        <p:spPr bwMode="auto">
          <a:xfrm>
            <a:off x="4786314" y="5000636"/>
            <a:ext cx="2571768"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21288"/>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0901" name="Picture 5" descr="D:\23.05.13-домашние документы\Колледж Строитель\Биология\Лекции по биол\Селекция\з-ны Менделя\mendelian-inheritance-sheila-terry (1).jpg"/>
          <p:cNvPicPr>
            <a:picLocks noChangeAspect="1" noChangeArrowheads="1"/>
          </p:cNvPicPr>
          <p:nvPr/>
        </p:nvPicPr>
        <p:blipFill>
          <a:blip r:embed="rId6" cstate="print"/>
          <a:srcRect/>
          <a:stretch>
            <a:fillRect/>
          </a:stretch>
        </p:blipFill>
        <p:spPr bwMode="auto">
          <a:xfrm>
            <a:off x="142844" y="3286124"/>
            <a:ext cx="4602558" cy="339566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0903" name="Picture 7"/>
          <p:cNvPicPr>
            <a:picLocks noChangeAspect="1" noChangeArrowheads="1"/>
          </p:cNvPicPr>
          <p:nvPr/>
        </p:nvPicPr>
        <p:blipFill>
          <a:blip r:embed="rId7" cstate="print"/>
          <a:srcRect/>
          <a:stretch>
            <a:fillRect/>
          </a:stretch>
        </p:blipFill>
        <p:spPr bwMode="auto">
          <a:xfrm>
            <a:off x="4929190" y="2500306"/>
            <a:ext cx="4071966" cy="218803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142852"/>
            <a:ext cx="8858312" cy="221137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При скрещивании чистых линий андалузских кур чёрной и белой окраски в первом поколении рождаются куры серой окраски. При неполном доминировании гетерозиготы имеют признаки, промежуточные между признаками рецессивной и доминантной гомозигот.</a:t>
            </a:r>
            <a:endParaRPr lang="ru-RU" sz="2700" b="1" dirty="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23.05.13-домашние документы\Колледж Строитель\Биология\Лекции по биол\Селекция\з-ны Менделя\11kl_T1_Konsp_Mendel_04.jpg"/>
          <p:cNvPicPr>
            <a:picLocks noChangeAspect="1" noChangeArrowheads="1"/>
          </p:cNvPicPr>
          <p:nvPr/>
        </p:nvPicPr>
        <p:blipFill>
          <a:blip r:embed="rId4" cstate="print"/>
          <a:srcRect l="1309" t="10465" r="1832" b="581"/>
          <a:stretch>
            <a:fillRect/>
          </a:stretch>
        </p:blipFill>
        <p:spPr bwMode="auto">
          <a:xfrm>
            <a:off x="3357554" y="3929066"/>
            <a:ext cx="4042550" cy="278608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3" descr="D:\23.05.13-домашние документы\Колледж Строитель\Биология\Лекции по биол\Селекция\з-ны Менделя\l_050234f8.jpg"/>
          <p:cNvPicPr>
            <a:picLocks noChangeAspect="1" noChangeArrowheads="1"/>
          </p:cNvPicPr>
          <p:nvPr/>
        </p:nvPicPr>
        <p:blipFill>
          <a:blip r:embed="rId5" cstate="print"/>
          <a:srcRect l="7031" t="9375" r="8593" b="9374"/>
          <a:stretch>
            <a:fillRect/>
          </a:stretch>
        </p:blipFill>
        <p:spPr bwMode="auto">
          <a:xfrm>
            <a:off x="71406" y="4572008"/>
            <a:ext cx="2769596" cy="200026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Стрелка вправо 15"/>
          <p:cNvSpPr/>
          <p:nvPr/>
        </p:nvSpPr>
        <p:spPr>
          <a:xfrm>
            <a:off x="2857488" y="5286388"/>
            <a:ext cx="500066" cy="357190"/>
          </a:xfrm>
          <a:prstGeom prst="rightArrow">
            <a:avLst/>
          </a:prstGeom>
          <a:solidFill>
            <a:srgbClr val="99CCFF"/>
          </a:solidFill>
          <a:ln>
            <a:solidFill>
              <a:srgbClr val="CCEC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552053" y="5022999"/>
            <a:ext cx="630301"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АА</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19" name="Прямоугольник 18"/>
          <p:cNvSpPr/>
          <p:nvPr/>
        </p:nvSpPr>
        <p:spPr>
          <a:xfrm>
            <a:off x="1829713" y="5000636"/>
            <a:ext cx="527709"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err="1"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аа</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0" name="Прямоугольник 19"/>
          <p:cNvSpPr/>
          <p:nvPr/>
        </p:nvSpPr>
        <p:spPr>
          <a:xfrm>
            <a:off x="917378" y="5523065"/>
            <a:ext cx="582788"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err="1"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Аа</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pic>
        <p:nvPicPr>
          <p:cNvPr id="13" name="Picture 2" descr="http://ppt4web.ru/images/848/22280/640/img19.jpg"/>
          <p:cNvPicPr>
            <a:picLocks noChangeAspect="1" noChangeArrowheads="1"/>
          </p:cNvPicPr>
          <p:nvPr/>
        </p:nvPicPr>
        <p:blipFill>
          <a:blip r:embed="rId6" cstate="print"/>
          <a:srcRect l="2344" t="9375" r="56640" b="3124"/>
          <a:stretch>
            <a:fillRect/>
          </a:stretch>
        </p:blipFill>
        <p:spPr bwMode="auto">
          <a:xfrm>
            <a:off x="7572396" y="4000504"/>
            <a:ext cx="1428760" cy="22860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Прямоугольник 13"/>
          <p:cNvSpPr/>
          <p:nvPr/>
        </p:nvSpPr>
        <p:spPr>
          <a:xfrm>
            <a:off x="142844" y="-24"/>
            <a:ext cx="8929750" cy="4487382"/>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расщепления</a:t>
            </a:r>
            <a:r>
              <a:rPr lang="ru-RU" sz="2800" b="1" dirty="0" smtClean="0">
                <a:solidFill>
                  <a:srgbClr val="252525"/>
                </a:solidFill>
                <a:latin typeface="Arial" pitchFamily="34" charset="0"/>
                <a:ea typeface="Times New Roman" pitchFamily="18" charset="0"/>
                <a:cs typeface="Arial" pitchFamily="34" charset="0"/>
              </a:rPr>
              <a:t> (</a:t>
            </a:r>
            <a:r>
              <a:rPr lang="ru-RU" sz="28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второй</a:t>
            </a:r>
            <a:r>
              <a:rPr lang="ru-RU" sz="2800" b="1" dirty="0" smtClean="0">
                <a:solidFill>
                  <a:srgbClr val="252525"/>
                </a:solidFill>
                <a:latin typeface="Arial" pitchFamily="34" charset="0"/>
                <a:ea typeface="Times New Roman" pitchFamily="18" charset="0"/>
                <a:cs typeface="Arial" pitchFamily="34" charset="0"/>
              </a:rPr>
              <a:t> закон Менделя) – при скрещивании двух гетерозиготных потомков первого поколения между собой, во втором поколении наблюдается расщепление в </a:t>
            </a:r>
            <a:r>
              <a:rPr lang="ru-RU" sz="2800" b="1" dirty="0" err="1" smtClean="0">
                <a:solidFill>
                  <a:srgbClr val="252525"/>
                </a:solidFill>
                <a:latin typeface="Arial" pitchFamily="34" charset="0"/>
                <a:ea typeface="Times New Roman" pitchFamily="18" charset="0"/>
                <a:cs typeface="Arial" pitchFamily="34" charset="0"/>
              </a:rPr>
              <a:t>опре-деленном</a:t>
            </a:r>
            <a:r>
              <a:rPr lang="ru-RU" sz="2800" b="1" dirty="0" smtClean="0">
                <a:solidFill>
                  <a:srgbClr val="252525"/>
                </a:solidFill>
                <a:latin typeface="Arial" pitchFamily="34" charset="0"/>
                <a:ea typeface="Times New Roman" pitchFamily="18" charset="0"/>
                <a:cs typeface="Arial" pitchFamily="34" charset="0"/>
              </a:rPr>
              <a:t> числовом отношении: по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фенотипу</a:t>
            </a:r>
            <a:r>
              <a:rPr lang="ru-RU" sz="2800" b="1" dirty="0" smtClean="0">
                <a:solidFill>
                  <a:srgbClr val="0B0080"/>
                </a:solidFill>
                <a:latin typeface="Arial" pitchFamily="34" charset="0"/>
                <a:ea typeface="Times New Roman" pitchFamily="18" charset="0"/>
                <a:cs typeface="Arial" pitchFamily="34" charset="0"/>
              </a:rPr>
              <a:t> </a:t>
            </a:r>
            <a:r>
              <a:rPr lang="ru-RU" sz="2800" b="1" dirty="0" smtClean="0">
                <a:solidFill>
                  <a:srgbClr val="252525"/>
                </a:solidFill>
                <a:latin typeface="Arial" pitchFamily="34" charset="0"/>
                <a:ea typeface="Times New Roman" pitchFamily="18" charset="0"/>
                <a:cs typeface="Arial" pitchFamily="34" charset="0"/>
              </a:rPr>
              <a:t>3:1 (например,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 красных </a:t>
            </a:r>
            <a:r>
              <a:rPr lang="ru-RU" sz="2800" b="1" dirty="0" smtClean="0">
                <a:solidFill>
                  <a:srgbClr val="252525"/>
                </a:solidFill>
                <a:latin typeface="Arial" pitchFamily="34" charset="0"/>
                <a:ea typeface="Times New Roman" pitchFamily="18" charset="0"/>
                <a:cs typeface="Arial" pitchFamily="34" charset="0"/>
              </a:rPr>
              <a:t>и </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1 белый </a:t>
            </a:r>
            <a:r>
              <a:rPr lang="ru-RU" sz="2800" b="1" dirty="0" smtClean="0">
                <a:solidFill>
                  <a:srgbClr val="252525"/>
                </a:solidFill>
                <a:latin typeface="Arial" pitchFamily="34" charset="0"/>
                <a:ea typeface="Times New Roman" pitchFamily="18" charset="0"/>
                <a:cs typeface="Arial" pitchFamily="34" charset="0"/>
              </a:rPr>
              <a:t>цветок), по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генотипу</a:t>
            </a:r>
            <a:r>
              <a:rPr lang="ru-RU" sz="2800" b="1" dirty="0" smtClean="0">
                <a:solidFill>
                  <a:srgbClr val="252525"/>
                </a:solidFill>
                <a:latin typeface="Arial" pitchFamily="34" charset="0"/>
                <a:ea typeface="Times New Roman" pitchFamily="18" charset="0"/>
                <a:cs typeface="Arial" pitchFamily="34" charset="0"/>
              </a:rPr>
              <a:t> 1:2:1 (например,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latin typeface="Arial" pitchFamily="34" charset="0"/>
                <a:ea typeface="Times New Roman" pitchFamily="18" charset="0"/>
                <a:cs typeface="Arial" pitchFamily="34" charset="0"/>
              </a:rPr>
              <a:t>,</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latin typeface="Arial" pitchFamily="34" charset="0"/>
                <a:ea typeface="Times New Roman" pitchFamily="18" charset="0"/>
                <a:cs typeface="Arial" pitchFamily="34" charset="0"/>
              </a:rPr>
              <a:t>,</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solidFill>
                  <a:srgbClr val="252525"/>
                </a:solidFill>
                <a:latin typeface="Arial" pitchFamily="34" charset="0"/>
                <a:ea typeface="Times New Roman" pitchFamily="18" charset="0"/>
                <a:cs typeface="Arial" pitchFamily="34" charset="0"/>
              </a:rPr>
              <a:t>, </a:t>
            </a:r>
            <a:r>
              <a:rPr lang="ru-RU" sz="2800" b="1" dirty="0" err="1" smtClean="0">
                <a:solidFill>
                  <a:srgbClr val="252525"/>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solidFill>
                  <a:srgbClr val="252525"/>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a:p>
            <a:pPr lvl="0" indent="450850" algn="just" eaLnBrk="0" fontAlgn="base" hangingPunct="0">
              <a:lnSpc>
                <a:spcPct val="85000"/>
              </a:lnSpc>
              <a:spcBef>
                <a:spcPct val="0"/>
              </a:spcBef>
              <a:spcAft>
                <a:spcPct val="0"/>
              </a:spcAft>
            </a:pPr>
            <a:r>
              <a:rPr lang="ru-RU" sz="2800" b="1" dirty="0" smtClean="0">
                <a:solidFill>
                  <a:srgbClr val="252525"/>
                </a:solidFill>
                <a:latin typeface="Arial" pitchFamily="34" charset="0"/>
                <a:ea typeface="Times New Roman" pitchFamily="18" charset="0"/>
                <a:cs typeface="Arial" pitchFamily="34" charset="0"/>
              </a:rPr>
              <a:t>Скрещиванием организмов двух чистых линий, различающихся по проявлениям </a:t>
            </a:r>
            <a:r>
              <a:rPr lang="ru-RU" sz="2800" b="1" u="sng" dirty="0" smtClean="0">
                <a:solidFill>
                  <a:srgbClr val="252525"/>
                </a:solidFill>
                <a:latin typeface="Arial" pitchFamily="34" charset="0"/>
                <a:ea typeface="Times New Roman" pitchFamily="18" charset="0"/>
                <a:cs typeface="Arial" pitchFamily="34" charset="0"/>
              </a:rPr>
              <a:t>одного изучаемого признака</a:t>
            </a:r>
            <a:r>
              <a:rPr lang="ru-RU" sz="2800" b="1" dirty="0" smtClean="0">
                <a:solidFill>
                  <a:srgbClr val="252525"/>
                </a:solidFill>
                <a:latin typeface="Arial" pitchFamily="34" charset="0"/>
                <a:ea typeface="Times New Roman" pitchFamily="18" charset="0"/>
                <a:cs typeface="Arial" pitchFamily="34" charset="0"/>
              </a:rPr>
              <a:t>, за которые отвечают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аллели</a:t>
            </a:r>
            <a:r>
              <a:rPr lang="ru-RU" sz="2800" b="1" dirty="0" smtClean="0">
                <a:solidFill>
                  <a:srgbClr val="252525"/>
                </a:solidFill>
                <a:latin typeface="Arial" pitchFamily="34" charset="0"/>
                <a:ea typeface="Times New Roman" pitchFamily="18" charset="0"/>
                <a:cs typeface="Arial" pitchFamily="34" charset="0"/>
              </a:rPr>
              <a:t> </a:t>
            </a:r>
            <a:r>
              <a:rPr lang="ru-RU" sz="2800" b="1" u="sng" dirty="0" smtClean="0">
                <a:solidFill>
                  <a:srgbClr val="252525"/>
                </a:solidFill>
                <a:latin typeface="Arial" pitchFamily="34" charset="0"/>
                <a:ea typeface="Times New Roman" pitchFamily="18" charset="0"/>
                <a:cs typeface="Arial" pitchFamily="34" charset="0"/>
              </a:rPr>
              <a:t>одного гена</a:t>
            </a:r>
            <a:r>
              <a:rPr lang="ru-RU" sz="2800" b="1" dirty="0" smtClean="0">
                <a:solidFill>
                  <a:srgbClr val="252525"/>
                </a:solidFill>
                <a:latin typeface="Arial" pitchFamily="34" charset="0"/>
                <a:ea typeface="Times New Roman" pitchFamily="18" charset="0"/>
                <a:cs typeface="Arial" pitchFamily="34" charset="0"/>
              </a:rPr>
              <a:t>, называется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моногибридное скрещивание</a:t>
            </a:r>
            <a:r>
              <a:rPr lang="ru-RU" sz="2800" b="1" dirty="0" smtClean="0">
                <a:solidFill>
                  <a:srgbClr val="252525"/>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p:txBody>
      </p:sp>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Прямоугольник 21"/>
          <p:cNvSpPr/>
          <p:nvPr/>
        </p:nvSpPr>
        <p:spPr>
          <a:xfrm>
            <a:off x="142844" y="4714884"/>
            <a:ext cx="38985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Р</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3" name="Прямоугольник 22"/>
          <p:cNvSpPr/>
          <p:nvPr/>
        </p:nvSpPr>
        <p:spPr>
          <a:xfrm>
            <a:off x="3214678" y="4214818"/>
            <a:ext cx="1093081" cy="40626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Р (</a:t>
            </a: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1</a:t>
            </a: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4" name="Прямоугольник 23"/>
          <p:cNvSpPr/>
          <p:nvPr/>
        </p:nvSpPr>
        <p:spPr>
          <a:xfrm>
            <a:off x="142844" y="5357826"/>
            <a:ext cx="48603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1</a:t>
            </a:r>
            <a:endParaRPr lang="ru-RU" sz="2400"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5" name="Прямоугольник 24"/>
          <p:cNvSpPr/>
          <p:nvPr/>
        </p:nvSpPr>
        <p:spPr>
          <a:xfrm>
            <a:off x="2871524" y="6000768"/>
            <a:ext cx="48603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sz="2400"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6" name="Прямоугольник 25"/>
          <p:cNvSpPr/>
          <p:nvPr/>
        </p:nvSpPr>
        <p:spPr>
          <a:xfrm>
            <a:off x="1214414" y="6215082"/>
            <a:ext cx="48603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sz="2400"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28926" y="142852"/>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5"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142844" y="941925"/>
            <a:ext cx="8715436" cy="3754874"/>
          </a:xfrm>
          <a:prstGeom prst="rect">
            <a:avLst/>
          </a:prstGeom>
        </p:spPr>
        <p:txBody>
          <a:bodyPr wrap="square">
            <a:spAutoFit/>
          </a:bodyPr>
          <a:lstStyle/>
          <a:p>
            <a:pPr marL="266700" indent="-266700" algn="just">
              <a:lnSpc>
                <a:spcPct val="85000"/>
              </a:lnSpc>
              <a:buClr>
                <a:srgbClr val="C00000"/>
              </a:buClr>
            </a:pPr>
            <a:r>
              <a:rPr lang="ru-RU" sz="2800" b="1" dirty="0" smtClean="0">
                <a:ln w="1905"/>
                <a:solidFill>
                  <a:schemeClr val="accent6">
                    <a:lumMod val="50000"/>
                  </a:schemeClr>
                </a:solidFill>
                <a:latin typeface="Arial" pitchFamily="34" charset="0"/>
                <a:cs typeface="Arial" pitchFamily="34" charset="0"/>
                <a:hlinkClick r:id="rId6" action="ppaction://hlinksldjump"/>
              </a:rPr>
              <a:t>Инструкция по использованию интерфейса</a:t>
            </a:r>
            <a:endParaRPr lang="ru-RU" sz="2800" b="1" dirty="0" smtClean="0">
              <a:ln w="1905"/>
              <a:solidFill>
                <a:schemeClr val="accent6">
                  <a:lumMod val="50000"/>
                </a:schemeClr>
              </a:solidFill>
              <a:latin typeface="Arial" pitchFamily="34" charset="0"/>
              <a:cs typeface="Arial" pitchFamily="34" charset="0"/>
            </a:endParaRPr>
          </a:p>
          <a:p>
            <a:pPr algn="just">
              <a:lnSpc>
                <a:spcPct val="85000"/>
              </a:lnSpc>
            </a:pPr>
            <a:r>
              <a:rPr lang="ru-RU" sz="2800" b="1" dirty="0" smtClean="0">
                <a:solidFill>
                  <a:schemeClr val="accent6">
                    <a:lumMod val="50000"/>
                  </a:schemeClr>
                </a:solidFill>
                <a:latin typeface="Arial" pitchFamily="34" charset="0"/>
                <a:cs typeface="Arial" pitchFamily="34" charset="0"/>
                <a:hlinkClick r:id="rId7" action="ppaction://hlinksldjump"/>
              </a:rPr>
              <a:t>Основы учения о наследственности и изменчивости.</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8" action="ppaction://hlinksldjump"/>
              </a:rPr>
              <a:t>Закономерности изменчивости. </a:t>
            </a:r>
            <a:r>
              <a:rPr lang="ru-RU" sz="2800" b="1" dirty="0" smtClean="0">
                <a:solidFill>
                  <a:schemeClr val="accent6">
                    <a:lumMod val="50000"/>
                  </a:schemeClr>
                </a:solidFill>
                <a:latin typeface="Arial" pitchFamily="34" charset="0"/>
                <a:cs typeface="Arial" pitchFamily="34" charset="0"/>
                <a:hlinkClick r:id="rId9" action="ppaction://hlinksldjump"/>
              </a:rPr>
              <a:t>Основы селекции растений, животных и микроорганизмов.</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10" action="ppaction://hlinksldjump"/>
              </a:rPr>
              <a:t>Законы Менделя.</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11" action="ppaction://hlinksldjump"/>
              </a:rPr>
              <a:t>1 закон.</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ea typeface="Times New Roman" pitchFamily="18" charset="0"/>
                <a:cs typeface="Arial" pitchFamily="34" charset="0"/>
                <a:hlinkClick r:id="rId12" action="ppaction://hlinksldjump"/>
              </a:rPr>
              <a:t>Принцип неполного доминирования.</a:t>
            </a:r>
            <a:r>
              <a:rPr lang="ru-RU" sz="2800" b="1" dirty="0" smtClean="0">
                <a:solidFill>
                  <a:schemeClr val="accent6">
                    <a:lumMod val="50000"/>
                  </a:schemeClr>
                </a:solidFill>
                <a:latin typeface="Arial" pitchFamily="34" charset="0"/>
                <a:ea typeface="Times New Roman" pitchFamily="18"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13" action="ppaction://hlinksldjump"/>
              </a:rPr>
              <a:t>2 закон.</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14" action="ppaction://hlinksldjump"/>
              </a:rPr>
              <a:t>3 закон.</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15" action="ppaction://hlinksldjump"/>
              </a:rPr>
              <a:t>Практическая работа № 1 «Составление простейших схем моногибридного и </a:t>
            </a:r>
            <a:r>
              <a:rPr lang="ru-RU" sz="2800" b="1" dirty="0" err="1" smtClean="0">
                <a:solidFill>
                  <a:schemeClr val="accent6">
                    <a:lumMod val="50000"/>
                  </a:schemeClr>
                </a:solidFill>
                <a:latin typeface="Arial" pitchFamily="34" charset="0"/>
                <a:cs typeface="Arial" pitchFamily="34" charset="0"/>
                <a:hlinkClick r:id="rId15" action="ppaction://hlinksldjump"/>
              </a:rPr>
              <a:t>дигибридного</a:t>
            </a:r>
            <a:r>
              <a:rPr lang="ru-RU" sz="2800" b="1" dirty="0" smtClean="0">
                <a:solidFill>
                  <a:schemeClr val="accent6">
                    <a:lumMod val="50000"/>
                  </a:schemeClr>
                </a:solidFill>
                <a:latin typeface="Arial" pitchFamily="34" charset="0"/>
                <a:cs typeface="Arial" pitchFamily="34" charset="0"/>
                <a:hlinkClick r:id="rId15" action="ppaction://hlinksldjump"/>
              </a:rPr>
              <a:t> скрещивания». </a:t>
            </a:r>
            <a:endParaRPr lang="ru-RU" sz="2800" b="1" dirty="0" smtClean="0">
              <a:solidFill>
                <a:schemeClr val="accent6">
                  <a:lumMod val="50000"/>
                </a:schemeClr>
              </a:solidFill>
              <a:latin typeface="Arial" pitchFamily="34" charset="0"/>
              <a:cs typeface="Arial" pitchFamily="34" charset="0"/>
            </a:endParaRPr>
          </a:p>
          <a:p>
            <a:pPr algn="just">
              <a:lnSpc>
                <a:spcPct val="85000"/>
              </a:lnSpc>
            </a:pPr>
            <a:r>
              <a:rPr lang="ru-RU" sz="2800" b="1" dirty="0" smtClean="0">
                <a:solidFill>
                  <a:schemeClr val="accent6">
                    <a:lumMod val="50000"/>
                  </a:schemeClr>
                </a:solidFill>
                <a:latin typeface="Arial" pitchFamily="34" charset="0"/>
                <a:cs typeface="Arial" pitchFamily="34" charset="0"/>
                <a:hlinkClick r:id="rId16" action="ppaction://hlinksldjump"/>
              </a:rPr>
              <a:t>Использованные источники.</a:t>
            </a:r>
            <a:endParaRPr lang="ru-RU" sz="2800" b="1" dirty="0">
              <a:solidFill>
                <a:schemeClr val="accent6">
                  <a:lumMod val="50000"/>
                </a:schemeClr>
              </a:solidFill>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1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srcRect t="24903" r="49023" b="39209"/>
          <a:stretch>
            <a:fillRect/>
          </a:stretch>
        </p:blipFill>
        <p:spPr bwMode="auto">
          <a:xfrm>
            <a:off x="0" y="5530266"/>
            <a:ext cx="2357422" cy="1327734"/>
          </a:xfrm>
          <a:prstGeom prst="rect">
            <a:avLst/>
          </a:prstGeom>
          <a:noFill/>
          <a:ln w="9525">
            <a:noFill/>
            <a:miter lim="800000"/>
            <a:headEnd/>
            <a:tailEnd/>
          </a:ln>
          <a:effectLst/>
        </p:spPr>
      </p:pic>
      <p:pic>
        <p:nvPicPr>
          <p:cNvPr id="16" name="Picture 1" descr="D:\23.05.13-домашние документы\Колледж Строитель\Биология\Лекции по биол\Селекция\з-ны Менделя\mendel.jpg"/>
          <p:cNvPicPr>
            <a:picLocks noChangeAspect="1" noChangeArrowheads="1"/>
          </p:cNvPicPr>
          <p:nvPr/>
        </p:nvPicPr>
        <p:blipFill>
          <a:blip r:embed="rId6" cstate="print"/>
          <a:srcRect l="1875" t="4500" r="2499" b="11499"/>
          <a:stretch>
            <a:fillRect/>
          </a:stretch>
        </p:blipFill>
        <p:spPr bwMode="auto">
          <a:xfrm>
            <a:off x="1928794" y="3786190"/>
            <a:ext cx="2714644" cy="2980785"/>
          </a:xfrm>
          <a:prstGeom prst="round2DiagRect">
            <a:avLst/>
          </a:prstGeom>
          <a:no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1" name="Picture 2" descr="D:\23.05.13-домашние документы\Колледж Строитель\Биология\Лекции по биол\Селекция\з-ны Менделя\img8 (2).jpg"/>
          <p:cNvPicPr>
            <a:picLocks noChangeAspect="1" noChangeArrowheads="1"/>
          </p:cNvPicPr>
          <p:nvPr/>
        </p:nvPicPr>
        <p:blipFill>
          <a:blip r:embed="rId7" cstate="print">
            <a:lum bright="-10000" contrast="10000"/>
          </a:blip>
          <a:srcRect l="58280" t="30565" r="4840" b="32377"/>
          <a:stretch>
            <a:fillRect/>
          </a:stretch>
        </p:blipFill>
        <p:spPr bwMode="auto">
          <a:xfrm>
            <a:off x="0" y="4071942"/>
            <a:ext cx="1810212" cy="1214446"/>
          </a:xfrm>
          <a:prstGeom prst="rect">
            <a:avLst/>
          </a:prstGeom>
          <a:noFill/>
        </p:spPr>
      </p:pic>
      <p:pic>
        <p:nvPicPr>
          <p:cNvPr id="22" name="Picture 4" descr="D:\23.05.13-домашние документы\Колледж Строитель\Биология\Лекции по биол\Селекция\з-ны Менделя\img14 (2).jpg"/>
          <p:cNvPicPr>
            <a:picLocks noChangeAspect="1" noChangeArrowheads="1"/>
          </p:cNvPicPr>
          <p:nvPr/>
        </p:nvPicPr>
        <p:blipFill>
          <a:blip r:embed="rId8" cstate="print"/>
          <a:srcRect l="5000" t="12500" r="46250" b="7500"/>
          <a:stretch>
            <a:fillRect/>
          </a:stretch>
        </p:blipFill>
        <p:spPr bwMode="auto">
          <a:xfrm>
            <a:off x="4786314" y="3429000"/>
            <a:ext cx="2728039" cy="335758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Прямоугольник 26"/>
          <p:cNvSpPr/>
          <p:nvPr/>
        </p:nvSpPr>
        <p:spPr>
          <a:xfrm>
            <a:off x="142844" y="71414"/>
            <a:ext cx="8929750" cy="3884140"/>
          </a:xfrm>
          <a:prstGeom prst="rect">
            <a:avLst/>
          </a:prstGeom>
        </p:spPr>
        <p:txBody>
          <a:bodyPr wrap="square">
            <a:spAutoFit/>
          </a:bodyPr>
          <a:lstStyle/>
          <a:p>
            <a:pPr lvl="0" indent="450850" algn="just" eaLnBrk="0" fontAlgn="base" hangingPunct="0">
              <a:lnSpc>
                <a:spcPct val="80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Явление, при котором скрещивание </a:t>
            </a:r>
            <a:r>
              <a:rPr lang="ru-RU" sz="2700" b="1" dirty="0" smtClean="0">
                <a:solidFill>
                  <a:srgbClr val="0B0080"/>
                </a:solidFill>
                <a:latin typeface="Arial" pitchFamily="34" charset="0"/>
                <a:ea typeface="Times New Roman" pitchFamily="18" charset="0"/>
                <a:cs typeface="Arial" pitchFamily="34" charset="0"/>
              </a:rPr>
              <a:t>гетерозиготных </a:t>
            </a:r>
            <a:r>
              <a:rPr lang="ru-RU" sz="2700" b="1" dirty="0" smtClean="0">
                <a:solidFill>
                  <a:srgbClr val="252525"/>
                </a:solidFill>
                <a:latin typeface="Arial" pitchFamily="34" charset="0"/>
                <a:ea typeface="Times New Roman" pitchFamily="18" charset="0"/>
                <a:cs typeface="Arial" pitchFamily="34" charset="0"/>
              </a:rPr>
              <a:t>особей приводит к образованию потомства, часть которого несёт доминантный признак, а часть – рецессивный, </a:t>
            </a:r>
            <a:r>
              <a:rPr lang="ru-RU" sz="2700" b="1" u="sng" dirty="0" smtClean="0">
                <a:solidFill>
                  <a:srgbClr val="252525"/>
                </a:solidFill>
                <a:latin typeface="Arial" pitchFamily="34" charset="0"/>
                <a:ea typeface="Times New Roman" pitchFamily="18" charset="0"/>
                <a:cs typeface="Arial" pitchFamily="34" charset="0"/>
              </a:rPr>
              <a:t>называется</a:t>
            </a:r>
            <a:r>
              <a:rPr lang="ru-RU" sz="2700" b="1" dirty="0" smtClean="0">
                <a:solidFill>
                  <a:srgbClr val="252525"/>
                </a:solidFill>
                <a:latin typeface="Arial" pitchFamily="34" charset="0"/>
                <a:ea typeface="Times New Roman" pitchFamily="18"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расщеплением</a:t>
            </a:r>
            <a:r>
              <a:rPr lang="ru-RU" sz="2700" b="1" dirty="0" smtClean="0">
                <a:solidFill>
                  <a:srgbClr val="252525"/>
                </a:solidFill>
                <a:latin typeface="Arial" pitchFamily="34" charset="0"/>
                <a:ea typeface="Times New Roman" pitchFamily="18" charset="0"/>
                <a:cs typeface="Arial" pitchFamily="34" charset="0"/>
              </a:rPr>
              <a:t>. Следовательно,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расщепление</a:t>
            </a:r>
            <a:r>
              <a:rPr lang="ru-RU" sz="2700" b="1" dirty="0" smtClean="0">
                <a:solidFill>
                  <a:srgbClr val="252525"/>
                </a:solidFill>
                <a:latin typeface="Arial" pitchFamily="34" charset="0"/>
                <a:ea typeface="Times New Roman" pitchFamily="18" charset="0"/>
                <a:cs typeface="Arial" pitchFamily="34" charset="0"/>
              </a:rPr>
              <a:t>  – это </a:t>
            </a:r>
            <a:r>
              <a:rPr lang="ru-RU" sz="2700" b="1" u="sng" dirty="0" smtClean="0">
                <a:solidFill>
                  <a:srgbClr val="252525"/>
                </a:solidFill>
                <a:latin typeface="Arial" pitchFamily="34" charset="0"/>
                <a:ea typeface="Times New Roman" pitchFamily="18" charset="0"/>
                <a:cs typeface="Arial" pitchFamily="34" charset="0"/>
              </a:rPr>
              <a:t>распределение доминантных и рецессивных признаков среди потомства в определённом числовом соотношении</a:t>
            </a:r>
            <a:r>
              <a:rPr lang="ru-RU" sz="2700" b="1" dirty="0" smtClean="0">
                <a:solidFill>
                  <a:srgbClr val="252525"/>
                </a:solidFill>
                <a:latin typeface="Arial" pitchFamily="34" charset="0"/>
                <a:ea typeface="Times New Roman" pitchFamily="18" charset="0"/>
                <a:cs typeface="Arial" pitchFamily="34" charset="0"/>
              </a:rPr>
              <a:t>. Рецессивный признак у гибридов первого поколения не исчезает, а только подавляется и проявляется во втором гибридном поколении.</a:t>
            </a:r>
            <a:endParaRPr lang="ru-RU" sz="27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29652" y="-24"/>
            <a:ext cx="649287" cy="1295400"/>
          </a:xfrm>
          <a:prstGeom prst="rect">
            <a:avLst/>
          </a:prstGeom>
          <a:noFill/>
          <a:ln w="9525">
            <a:noFill/>
            <a:miter lim="800000"/>
            <a:headEnd/>
            <a:tailEnd/>
          </a:ln>
        </p:spPr>
      </p:pic>
      <p:pic>
        <p:nvPicPr>
          <p:cNvPr id="16386" name="Picture 2" descr="D:\23.05.13-домашние документы\Колледж Строитель\Биология\Лекции по биол\Селекция\з-ны Менделя\skre.jpg"/>
          <p:cNvPicPr>
            <a:picLocks noChangeAspect="1" noChangeArrowheads="1"/>
          </p:cNvPicPr>
          <p:nvPr/>
        </p:nvPicPr>
        <p:blipFill>
          <a:blip r:embed="rId5" cstate="print">
            <a:lum bright="-10000" contrast="20000"/>
          </a:blip>
          <a:srcRect/>
          <a:stretch>
            <a:fillRect/>
          </a:stretch>
        </p:blipFill>
        <p:spPr bwMode="auto">
          <a:xfrm>
            <a:off x="0" y="285728"/>
            <a:ext cx="4447880" cy="2217465"/>
          </a:xfrm>
          <a:prstGeom prst="rect">
            <a:avLst/>
          </a:prstGeom>
          <a:noFill/>
          <a:ln>
            <a:solidFill>
              <a:schemeClr val="tx1"/>
            </a:solidFill>
          </a:ln>
          <a:scene3d>
            <a:camera prst="orthographicFront"/>
            <a:lightRig rig="threePt" dir="t"/>
          </a:scene3d>
          <a:sp3d>
            <a:bevelT prst="convex"/>
          </a:sp3d>
        </p:spPr>
      </p:pic>
      <p:pic>
        <p:nvPicPr>
          <p:cNvPr id="81922" name="Picture 2" descr="D:\23.05.13-домашние документы\Колледж Строитель\Биология\Лекции по биол\Селекция\з-ны Менделя\71b99a626cfbff7643af3234b9baac50.png"/>
          <p:cNvPicPr>
            <a:picLocks noChangeAspect="1" noChangeArrowheads="1"/>
          </p:cNvPicPr>
          <p:nvPr/>
        </p:nvPicPr>
        <p:blipFill>
          <a:blip r:embed="rId6" cstate="print">
            <a:lum bright="-20000" contrast="30000"/>
          </a:blip>
          <a:srcRect/>
          <a:stretch>
            <a:fillRect/>
          </a:stretch>
        </p:blipFill>
        <p:spPr bwMode="auto">
          <a:xfrm>
            <a:off x="118526" y="2852945"/>
            <a:ext cx="3953408" cy="3933641"/>
          </a:xfrm>
          <a:prstGeom prst="rect">
            <a:avLst/>
          </a:prstGeom>
          <a:noFill/>
          <a:scene3d>
            <a:camera prst="orthographicFront"/>
            <a:lightRig rig="threePt" dir="t"/>
          </a:scene3d>
          <a:sp3d>
            <a:bevelT prst="convex"/>
          </a:sp3d>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1926" name="Picture 6"/>
          <p:cNvPicPr>
            <a:picLocks noChangeAspect="1" noChangeArrowheads="1"/>
          </p:cNvPicPr>
          <p:nvPr/>
        </p:nvPicPr>
        <p:blipFill>
          <a:blip r:embed="rId8" cstate="print"/>
          <a:srcRect/>
          <a:stretch>
            <a:fillRect/>
          </a:stretch>
        </p:blipFill>
        <p:spPr bwMode="auto">
          <a:xfrm>
            <a:off x="4143372" y="2285992"/>
            <a:ext cx="5000660" cy="3935469"/>
          </a:xfrm>
          <a:prstGeom prst="rect">
            <a:avLst/>
          </a:prstGeom>
          <a:noFill/>
          <a:ln w="9525">
            <a:solidFill>
              <a:schemeClr val="tx1"/>
            </a:solidFill>
            <a:miter lim="800000"/>
            <a:headEnd/>
            <a:tailEnd/>
          </a:ln>
          <a:effectLst/>
          <a:scene3d>
            <a:camera prst="orthographicFront"/>
            <a:lightRig rig="threePt" dir="t"/>
          </a:scene3d>
          <a:sp3d>
            <a:bevelT prst="convex"/>
          </a:sp3d>
        </p:spPr>
      </p:pic>
      <p:sp>
        <p:nvSpPr>
          <p:cNvPr id="21" name="Прямоугольник 20"/>
          <p:cNvSpPr/>
          <p:nvPr/>
        </p:nvSpPr>
        <p:spPr>
          <a:xfrm>
            <a:off x="4429124" y="1141183"/>
            <a:ext cx="4714876" cy="107337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5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Принцип неполного доминирования на примере цветков ночной красавицы</a:t>
            </a:r>
            <a:endParaRPr lang="ru-RU" sz="2500" b="1" dirty="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71414"/>
            <a:ext cx="8858312" cy="302236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независимого наследования</a:t>
            </a:r>
            <a:r>
              <a:rPr lang="ru-RU" sz="2800" b="1" dirty="0" smtClean="0">
                <a:solidFill>
                  <a:srgbClr val="252525"/>
                </a:solidFill>
                <a:latin typeface="Arial" pitchFamily="34" charset="0"/>
                <a:ea typeface="Times New Roman" pitchFamily="18" charset="0"/>
                <a:cs typeface="Arial" pitchFamily="34" charset="0"/>
              </a:rPr>
              <a:t> (</a:t>
            </a:r>
            <a:r>
              <a:rPr lang="ru-RU" sz="28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третий</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закон Менделя</a:t>
            </a:r>
            <a:r>
              <a:rPr lang="ru-RU" sz="2800" b="1" dirty="0" smtClean="0">
                <a:solidFill>
                  <a:srgbClr val="252525"/>
                </a:solidFill>
                <a:latin typeface="Arial" pitchFamily="34" charset="0"/>
                <a:ea typeface="Times New Roman" pitchFamily="18" charset="0"/>
                <a:cs typeface="Arial" pitchFamily="34" charset="0"/>
              </a:rPr>
              <a:t>) – при скрещивании двух особей, отличающихся друг от друга по двум (и более) парам альтернативных признаков, гены и соответствующие им признаки наследуются независимо друг от друга и комбинируются во всех возможных сочетаниях (как и при моногибридном скрещивании).</a:t>
            </a:r>
            <a:endParaRPr lang="ru-RU" sz="2800" b="1" dirty="0" smtClean="0">
              <a:latin typeface="Arial" pitchFamily="34" charset="0"/>
              <a:ea typeface="Times New Roman" pitchFamily="18" charset="0"/>
              <a:cs typeface="Arial" pitchFamily="34" charset="0"/>
            </a:endParaRPr>
          </a:p>
        </p:txBody>
      </p:sp>
      <p:pic>
        <p:nvPicPr>
          <p:cNvPr id="14" name="Picture 12" descr="пишу 1"/>
          <p:cNvPicPr>
            <a:picLocks noChangeAspect="1" noChangeArrowheads="1" noCrop="1"/>
          </p:cNvPicPr>
          <p:nvPr/>
        </p:nvPicPr>
        <p:blipFill>
          <a:blip r:embed="rId4" cstate="print"/>
          <a:srcRect/>
          <a:stretch>
            <a:fillRect/>
          </a:stretch>
        </p:blipFill>
        <p:spPr bwMode="auto">
          <a:xfrm>
            <a:off x="8566183" y="5062558"/>
            <a:ext cx="649287" cy="1295400"/>
          </a:xfrm>
          <a:prstGeom prst="rect">
            <a:avLst/>
          </a:prstGeom>
          <a:noFill/>
          <a:ln w="9525">
            <a:noFill/>
            <a:miter lim="800000"/>
            <a:headEnd/>
            <a:tailEnd/>
          </a:ln>
        </p:spPr>
      </p:pic>
      <p:pic>
        <p:nvPicPr>
          <p:cNvPr id="16391" name="Picture 7" descr="D:\23.05.13-домашние документы\Колледж Строитель\Биология\Лекции по биол\Селекция\з-ны Менделя\img11.jpg"/>
          <p:cNvPicPr>
            <a:picLocks noChangeAspect="1" noChangeArrowheads="1"/>
          </p:cNvPicPr>
          <p:nvPr/>
        </p:nvPicPr>
        <p:blipFill>
          <a:blip r:embed="rId5" cstate="print"/>
          <a:srcRect l="53125" t="42708" r="7812" b="6250"/>
          <a:stretch>
            <a:fillRect/>
          </a:stretch>
        </p:blipFill>
        <p:spPr bwMode="auto">
          <a:xfrm>
            <a:off x="4857752" y="3071810"/>
            <a:ext cx="3353212" cy="3286148"/>
          </a:xfrm>
          <a:prstGeom prst="roundRect">
            <a:avLst/>
          </a:prstGeom>
          <a:noFill/>
          <a:scene3d>
            <a:camera prst="orthographicFront"/>
            <a:lightRig rig="threePt" dir="t"/>
          </a:scene3d>
          <a:sp3d>
            <a:bevelT prst="convex"/>
          </a:sp3d>
        </p:spPr>
      </p:pic>
      <p:pic>
        <p:nvPicPr>
          <p:cNvPr id="16392" name="Picture 8" descr="D:\23.05.13-домашние документы\Колледж Строитель\Биология\Лекции по биол\Селекция\з-ны Менделя\img11.jpg"/>
          <p:cNvPicPr>
            <a:picLocks noChangeAspect="1" noChangeArrowheads="1"/>
          </p:cNvPicPr>
          <p:nvPr/>
        </p:nvPicPr>
        <p:blipFill>
          <a:blip r:embed="rId5" cstate="print"/>
          <a:srcRect l="14843" t="64583" r="59376" b="10416"/>
          <a:stretch>
            <a:fillRect/>
          </a:stretch>
        </p:blipFill>
        <p:spPr bwMode="auto">
          <a:xfrm>
            <a:off x="1571604" y="5403263"/>
            <a:ext cx="2000264" cy="1454737"/>
          </a:xfrm>
          <a:prstGeom prst="roundRect">
            <a:avLst/>
          </a:prstGeom>
          <a:noFill/>
          <a:scene3d>
            <a:camera prst="orthographicFront"/>
            <a:lightRig rig="threePt" dir="t"/>
          </a:scene3d>
          <a:sp3d>
            <a:bevelT prst="convex"/>
          </a:sp3d>
        </p:spPr>
      </p:pic>
      <p:sp>
        <p:nvSpPr>
          <p:cNvPr id="19" name="Прямоугольник 18"/>
          <p:cNvSpPr/>
          <p:nvPr/>
        </p:nvSpPr>
        <p:spPr>
          <a:xfrm>
            <a:off x="4857752" y="3143248"/>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0" name="Прямоугольник 19"/>
          <p:cNvSpPr/>
          <p:nvPr/>
        </p:nvSpPr>
        <p:spPr>
          <a:xfrm>
            <a:off x="4857752" y="3786190"/>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2</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2" name="Прямоугольник 21"/>
          <p:cNvSpPr/>
          <p:nvPr/>
        </p:nvSpPr>
        <p:spPr>
          <a:xfrm>
            <a:off x="1714480" y="6215082"/>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3" name="Прямоугольник 22"/>
          <p:cNvSpPr/>
          <p:nvPr/>
        </p:nvSpPr>
        <p:spPr>
          <a:xfrm>
            <a:off x="1500166" y="5508325"/>
            <a:ext cx="425116"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rPr>
              <a:t>Р</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4" name="Стрелка вправо 23"/>
          <p:cNvSpPr/>
          <p:nvPr/>
        </p:nvSpPr>
        <p:spPr>
          <a:xfrm rot="20051270">
            <a:off x="3350402" y="5846100"/>
            <a:ext cx="1657377" cy="309336"/>
          </a:xfrm>
          <a:prstGeom prst="rightArrow">
            <a:avLst/>
          </a:prstGeom>
          <a:solidFill>
            <a:srgbClr val="FFFF00"/>
          </a:solidFill>
          <a:ln w="381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5" name="Picture 4" descr="D:\23.05.13-домашние документы\Колледж Строитель\Биология\Лекции по биол\Селекция\з-ны Менделя\0020-020-Formulirovka-zakonov-Mendelja.jpg"/>
          <p:cNvPicPr>
            <a:picLocks noChangeAspect="1" noChangeArrowheads="1"/>
          </p:cNvPicPr>
          <p:nvPr/>
        </p:nvPicPr>
        <p:blipFill>
          <a:blip r:embed="rId6" cstate="print">
            <a:lum bright="-20000" contrast="30000"/>
          </a:blip>
          <a:srcRect l="6250" t="13541" r="14844" b="54167"/>
          <a:stretch>
            <a:fillRect/>
          </a:stretch>
        </p:blipFill>
        <p:spPr bwMode="auto">
          <a:xfrm>
            <a:off x="214282" y="3071810"/>
            <a:ext cx="4413293" cy="21431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8" name="Управляющая кнопка: домой 27">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Прямоугольник 29"/>
          <p:cNvSpPr/>
          <p:nvPr/>
        </p:nvSpPr>
        <p:spPr>
          <a:xfrm>
            <a:off x="285720" y="4643446"/>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31" name="Прямоугольник 30"/>
          <p:cNvSpPr/>
          <p:nvPr/>
        </p:nvSpPr>
        <p:spPr>
          <a:xfrm>
            <a:off x="357158" y="3143248"/>
            <a:ext cx="425116"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rPr>
              <a:t>Р</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501090" y="5634062"/>
            <a:ext cx="649287" cy="1295400"/>
          </a:xfrm>
          <a:prstGeom prst="rect">
            <a:avLst/>
          </a:prstGeom>
          <a:noFill/>
          <a:ln w="9525">
            <a:noFill/>
            <a:miter lim="800000"/>
            <a:headEnd/>
            <a:tailEnd/>
          </a:ln>
        </p:spPr>
      </p:pic>
      <p:sp>
        <p:nvSpPr>
          <p:cNvPr id="7" name="Прямоугольник 6"/>
          <p:cNvSpPr/>
          <p:nvPr/>
        </p:nvSpPr>
        <p:spPr>
          <a:xfrm>
            <a:off x="142844" y="31316"/>
            <a:ext cx="8858312" cy="3754874"/>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252525"/>
                </a:solidFill>
                <a:latin typeface="Arial" pitchFamily="34" charset="0"/>
                <a:ea typeface="Times New Roman" pitchFamily="18" charset="0"/>
                <a:cs typeface="Arial" pitchFamily="34" charset="0"/>
              </a:rPr>
              <a:t>Когда скрещивались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гомозиготные</a:t>
            </a:r>
            <a:r>
              <a:rPr lang="ru-RU" sz="2800" b="1" dirty="0" smtClean="0">
                <a:solidFill>
                  <a:srgbClr val="252525"/>
                </a:solidFill>
                <a:latin typeface="Arial" pitchFamily="34" charset="0"/>
                <a:ea typeface="Times New Roman" pitchFamily="18" charset="0"/>
                <a:cs typeface="Arial" pitchFamily="34" charset="0"/>
              </a:rPr>
              <a:t> растения, </a:t>
            </a:r>
            <a:r>
              <a:rPr lang="ru-RU" sz="2800" b="1" u="sng" dirty="0" smtClean="0">
                <a:solidFill>
                  <a:srgbClr val="252525"/>
                </a:solidFill>
                <a:latin typeface="Arial" pitchFamily="34" charset="0"/>
                <a:ea typeface="Times New Roman" pitchFamily="18" charset="0"/>
                <a:cs typeface="Arial" pitchFamily="34" charset="0"/>
              </a:rPr>
              <a:t>отличающиеся по нескольким признакам</a:t>
            </a:r>
            <a:r>
              <a:rPr lang="ru-RU" sz="2800" b="1" dirty="0" smtClean="0">
                <a:solidFill>
                  <a:srgbClr val="252525"/>
                </a:solidFill>
                <a:latin typeface="Arial" pitchFamily="34" charset="0"/>
                <a:ea typeface="Times New Roman" pitchFamily="18" charset="0"/>
                <a:cs typeface="Arial" pitchFamily="34" charset="0"/>
              </a:rPr>
              <a:t>, таким как белые и пурпурные цветы и желтые или зелёные горошины, наследование каждого из признаков следовало первым двум законам, и в потомстве они комбинировались таким образом, как будто их наследование происходило независимо друг от друга. </a:t>
            </a:r>
            <a:r>
              <a:rPr lang="ru-RU" sz="2800" b="1" u="sng" dirty="0" smtClean="0">
                <a:solidFill>
                  <a:srgbClr val="252525"/>
                </a:solidFill>
                <a:latin typeface="Arial" pitchFamily="34" charset="0"/>
                <a:ea typeface="Times New Roman" pitchFamily="18" charset="0"/>
                <a:cs typeface="Arial" pitchFamily="34" charset="0"/>
              </a:rPr>
              <a:t>Первое поколение</a:t>
            </a:r>
            <a:r>
              <a:rPr lang="ru-RU" sz="2800" b="1" dirty="0" smtClean="0">
                <a:solidFill>
                  <a:srgbClr val="252525"/>
                </a:solidFill>
                <a:latin typeface="Arial" pitchFamily="34" charset="0"/>
                <a:ea typeface="Times New Roman" pitchFamily="18" charset="0"/>
                <a:cs typeface="Arial" pitchFamily="34" charset="0"/>
              </a:rPr>
              <a:t> после скрещивания обладало доминантным фенотипом по всем признакам. </a:t>
            </a:r>
          </a:p>
        </p:txBody>
      </p:sp>
      <p:pic>
        <p:nvPicPr>
          <p:cNvPr id="15" name="Picture 4" descr="D:\23.05.13-домашние документы\Колледж Строитель\Биология\Лекции по биол\Селекция\з-ны Менделя\0020-020-Formulirovka-zakonov-Mendelja.jpg"/>
          <p:cNvPicPr>
            <a:picLocks noChangeAspect="1" noChangeArrowheads="1"/>
          </p:cNvPicPr>
          <p:nvPr/>
        </p:nvPicPr>
        <p:blipFill>
          <a:blip r:embed="rId5" cstate="print">
            <a:lum bright="-20000" contrast="30000"/>
          </a:blip>
          <a:srcRect l="6250" t="13541" r="14844" b="54167"/>
          <a:stretch>
            <a:fillRect/>
          </a:stretch>
        </p:blipFill>
        <p:spPr bwMode="auto">
          <a:xfrm>
            <a:off x="142844" y="4429132"/>
            <a:ext cx="4707512" cy="228601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6627" name="Picture 3" descr="D:\23.05.13-домашние документы\Колледж Строитель\Биология\Лекции по биол\Селекция\з-ны Менделя\мендель.jpg"/>
          <p:cNvPicPr>
            <a:picLocks noChangeAspect="1" noChangeArrowheads="1"/>
          </p:cNvPicPr>
          <p:nvPr/>
        </p:nvPicPr>
        <p:blipFill>
          <a:blip r:embed="rId6" cstate="print"/>
          <a:srcRect/>
          <a:stretch>
            <a:fillRect/>
          </a:stretch>
        </p:blipFill>
        <p:spPr bwMode="auto">
          <a:xfrm>
            <a:off x="5000628" y="3786190"/>
            <a:ext cx="3175022" cy="285752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501090" y="5634062"/>
            <a:ext cx="649287" cy="1295400"/>
          </a:xfrm>
          <a:prstGeom prst="rect">
            <a:avLst/>
          </a:prstGeom>
          <a:noFill/>
          <a:ln w="9525">
            <a:noFill/>
            <a:miter lim="800000"/>
            <a:headEnd/>
            <a:tailEnd/>
          </a:ln>
        </p:spPr>
      </p:pic>
      <p:sp>
        <p:nvSpPr>
          <p:cNvPr id="7" name="Прямоугольник 6"/>
          <p:cNvSpPr/>
          <p:nvPr/>
        </p:nvSpPr>
        <p:spPr>
          <a:xfrm>
            <a:off x="142844" y="-24"/>
            <a:ext cx="8858312" cy="265611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252525"/>
                </a:solidFill>
                <a:latin typeface="Arial" pitchFamily="34" charset="0"/>
                <a:ea typeface="Times New Roman" pitchFamily="18" charset="0"/>
                <a:cs typeface="Arial" pitchFamily="34" charset="0"/>
              </a:rPr>
              <a:t>Во втором поколении наблюдалось расщепление фенотипов по формуле 9:3:3:1, то есть 9:16 были с пурпурными цветами и желтыми горошинами, 3:16 с белыми цветами и желтыми горошинами, 3:16 с пурпурными цветами и зелёными горошинами, 1:16 с белыми цветами и зелёными горошинами.</a:t>
            </a:r>
            <a:endParaRPr lang="ru-RU" sz="2800" b="1" dirty="0"/>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3" descr="D:\23.05.13-домашние документы\Колледж Строитель\Биология\Лекции по биол\Селекция\з-ны Менделя\0020-020-Formulirovka-zakonov-Mendelja.jpg"/>
          <p:cNvPicPr>
            <a:picLocks noChangeAspect="1" noChangeArrowheads="1"/>
          </p:cNvPicPr>
          <p:nvPr/>
        </p:nvPicPr>
        <p:blipFill>
          <a:blip r:embed="rId6" cstate="print">
            <a:lum bright="-20000" contrast="30000"/>
          </a:blip>
          <a:srcRect l="6250" t="13541" r="15625" b="6250"/>
          <a:stretch>
            <a:fillRect/>
          </a:stretch>
        </p:blipFill>
        <p:spPr bwMode="auto">
          <a:xfrm>
            <a:off x="214282" y="2714620"/>
            <a:ext cx="3646517" cy="4000528"/>
          </a:xfrm>
          <a:prstGeom prst="rect">
            <a:avLst/>
          </a:prstGeom>
          <a:noFill/>
          <a:ln>
            <a:noFill/>
          </a:ln>
          <a:effectLst>
            <a:outerShdw blurRad="190500" dist="228600" dir="2700000" algn="ctr">
              <a:srgbClr val="000000">
                <a:alpha val="30000"/>
              </a:srgbClr>
            </a:outerShdw>
          </a:effectLst>
          <a:scene3d>
            <a:camera prst="orthographicFront"/>
            <a:lightRig rig="threePt" dir="t"/>
          </a:scene3d>
          <a:sp3d>
            <a:bevelT prst="convex"/>
          </a:sp3d>
        </p:spPr>
      </p:pic>
      <p:pic>
        <p:nvPicPr>
          <p:cNvPr id="16" name="Picture 1" descr="D:\23.05.13-домашние документы\Колледж Строитель\Биология\Лекции по биол\Селекция\з-ны Менделя\img8 (3).jpg"/>
          <p:cNvPicPr>
            <a:picLocks noChangeAspect="1" noChangeArrowheads="1"/>
          </p:cNvPicPr>
          <p:nvPr/>
        </p:nvPicPr>
        <p:blipFill>
          <a:blip r:embed="rId7" cstate="print">
            <a:lum bright="-10000" contrast="10000"/>
          </a:blip>
          <a:srcRect l="6094" t="15416" r="57578" b="12708"/>
          <a:stretch>
            <a:fillRect/>
          </a:stretch>
        </p:blipFill>
        <p:spPr bwMode="auto">
          <a:xfrm>
            <a:off x="3929058" y="2714620"/>
            <a:ext cx="2714644" cy="402818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nvex"/>
          </a:sp3d>
        </p:spPr>
      </p:pic>
      <p:pic>
        <p:nvPicPr>
          <p:cNvPr id="18" name="Picture 2" descr="D:\23.05.13-домашние документы\Колледж Строитель\Биология\Лекции по биол\Селекция\171545_html_5a817a94.jpg"/>
          <p:cNvPicPr>
            <a:picLocks noChangeAspect="1" noChangeArrowheads="1"/>
          </p:cNvPicPr>
          <p:nvPr/>
        </p:nvPicPr>
        <p:blipFill>
          <a:blip r:embed="rId8" cstate="print"/>
          <a:srcRect l="4661" t="8491" r="6355" b="9433"/>
          <a:stretch>
            <a:fillRect/>
          </a:stretch>
        </p:blipFill>
        <p:spPr bwMode="auto">
          <a:xfrm>
            <a:off x="6643702" y="3214686"/>
            <a:ext cx="2428860" cy="1677070"/>
          </a:xfrm>
          <a:prstGeom prst="rect">
            <a:avLst/>
          </a:prstGeom>
          <a:noFill/>
          <a:scene3d>
            <a:camera prst="orthographicFront"/>
            <a:lightRig rig="threePt" dir="t"/>
          </a:scene3d>
          <a:sp3d>
            <a:bevelT prst="convex"/>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79875" name="Picture 3" descr="D:\23.05.13-домашние документы\Колледж Строитель\Биология\Лекции по биол\Селекция\з-ны Менделя\9738-img_24.jpg"/>
          <p:cNvPicPr>
            <a:picLocks noChangeAspect="1" noChangeArrowheads="1"/>
          </p:cNvPicPr>
          <p:nvPr/>
        </p:nvPicPr>
        <p:blipFill>
          <a:blip r:embed="rId6" cstate="print">
            <a:lum bright="-10000" contrast="20000"/>
          </a:blip>
          <a:srcRect l="7407" t="16050" r="47186" b="3229"/>
          <a:stretch>
            <a:fillRect/>
          </a:stretch>
        </p:blipFill>
        <p:spPr bwMode="auto">
          <a:xfrm>
            <a:off x="71406" y="1214422"/>
            <a:ext cx="3643338" cy="485778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nvex"/>
          </a:sp3d>
        </p:spPr>
      </p:pic>
      <p:sp>
        <p:nvSpPr>
          <p:cNvPr id="8" name="Прямоугольник 7"/>
          <p:cNvSpPr/>
          <p:nvPr/>
        </p:nvSpPr>
        <p:spPr>
          <a:xfrm>
            <a:off x="357158" y="71414"/>
            <a:ext cx="8429684" cy="98546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4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Схема наследования признаков при </a:t>
            </a:r>
            <a:r>
              <a:rPr lang="ru-RU" sz="3400" b="1" dirty="0" err="1"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дигибридном</a:t>
            </a:r>
            <a:r>
              <a:rPr lang="ru-RU" sz="34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 скрещивании</a:t>
            </a:r>
            <a:endParaRPr lang="ru-RU" sz="3400" b="1" dirty="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ndParaRPr>
          </a:p>
        </p:txBody>
      </p:sp>
      <p:sp>
        <p:nvSpPr>
          <p:cNvPr id="12" name="Прямоугольник 11"/>
          <p:cNvSpPr/>
          <p:nvPr/>
        </p:nvSpPr>
        <p:spPr>
          <a:xfrm>
            <a:off x="3714744" y="1317178"/>
            <a:ext cx="5286412" cy="4683590"/>
          </a:xfrm>
          <a:prstGeom prst="rect">
            <a:avLst/>
          </a:prstGeom>
        </p:spPr>
        <p:txBody>
          <a:bodyPr wrap="square">
            <a:spAutoFit/>
          </a:bodyPr>
          <a:lstStyle/>
          <a:p>
            <a:pPr marL="1341438" indent="-1341438" algn="just">
              <a:lnSpc>
                <a:spcPct val="85000"/>
              </a:lnSpc>
            </a:pPr>
            <a:r>
              <a:rPr lang="ru-RU" sz="2700" b="1" dirty="0" smtClean="0">
                <a:solidFill>
                  <a:srgbClr val="252525"/>
                </a:solidFill>
                <a:latin typeface="Arial" pitchFamily="34" charset="0"/>
                <a:ea typeface="Times New Roman" pitchFamily="18" charset="0"/>
                <a:cs typeface="Arial" pitchFamily="34" charset="0"/>
              </a:rPr>
              <a:t>ААВВ –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a:t>
            </a:r>
            <a:r>
              <a:rPr lang="ru-RU" sz="2700" b="1" dirty="0" smtClean="0">
                <a:solidFill>
                  <a:srgbClr val="252525"/>
                </a:solidFill>
                <a:latin typeface="Arial" pitchFamily="34" charset="0"/>
                <a:ea typeface="Times New Roman" pitchFamily="18" charset="0"/>
                <a:cs typeface="Arial" pitchFamily="34" charset="0"/>
              </a:rPr>
              <a:t>елтые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a:t>
            </a:r>
            <a:r>
              <a:rPr lang="ru-RU" sz="2700" b="1" dirty="0" smtClean="0">
                <a:solidFill>
                  <a:srgbClr val="252525"/>
                </a:solidFill>
                <a:latin typeface="Arial" pitchFamily="34" charset="0"/>
                <a:ea typeface="Times New Roman" pitchFamily="18" charset="0"/>
                <a:cs typeface="Arial" pitchFamily="34" charset="0"/>
              </a:rPr>
              <a:t>ладкие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жг</a:t>
            </a:r>
            <a:r>
              <a:rPr lang="ru-RU" sz="2700" b="1" dirty="0" smtClean="0">
                <a:solidFill>
                  <a:srgbClr val="252525"/>
                </a:solidFill>
                <a:latin typeface="Arial" pitchFamily="34" charset="0"/>
                <a:ea typeface="Times New Roman" pitchFamily="18" charset="0"/>
                <a:cs typeface="Arial" pitchFamily="34" charset="0"/>
              </a:rPr>
              <a:t>) семена</a:t>
            </a:r>
          </a:p>
          <a:p>
            <a:pPr marL="1341438" indent="-1341438" algn="just">
              <a:lnSpc>
                <a:spcPct val="85000"/>
              </a:lnSpc>
            </a:pPr>
            <a:r>
              <a:rPr lang="en-US" sz="2700" b="1" dirty="0" err="1" smtClean="0">
                <a:solidFill>
                  <a:srgbClr val="252525"/>
                </a:solidFill>
                <a:latin typeface="Arial" pitchFamily="34" charset="0"/>
                <a:ea typeface="Times New Roman" pitchFamily="18" charset="0"/>
                <a:cs typeface="Arial" pitchFamily="34" charset="0"/>
              </a:rPr>
              <a:t>aabb</a:t>
            </a:r>
            <a:r>
              <a:rPr lang="en-US" sz="2700" b="1" dirty="0" smtClean="0">
                <a:solidFill>
                  <a:srgbClr val="252525"/>
                </a:solidFill>
                <a:latin typeface="Arial" pitchFamily="34" charset="0"/>
                <a:ea typeface="Times New Roman" pitchFamily="18" charset="0"/>
                <a:cs typeface="Arial" pitchFamily="34" charset="0"/>
              </a:rPr>
              <a:t> –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a:t>
            </a:r>
            <a:r>
              <a:rPr lang="ru-RU" sz="2700" b="1" dirty="0" smtClean="0">
                <a:solidFill>
                  <a:srgbClr val="252525"/>
                </a:solidFill>
                <a:latin typeface="Arial" pitchFamily="34" charset="0"/>
                <a:ea typeface="Times New Roman" pitchFamily="18" charset="0"/>
                <a:cs typeface="Arial" pitchFamily="34" charset="0"/>
              </a:rPr>
              <a:t>еленые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a:t>
            </a:r>
            <a:r>
              <a:rPr lang="ru-RU" sz="2700" b="1" dirty="0" err="1" smtClean="0">
                <a:solidFill>
                  <a:srgbClr val="252525"/>
                </a:solidFill>
                <a:latin typeface="Arial" pitchFamily="34" charset="0"/>
                <a:ea typeface="Times New Roman" pitchFamily="18" charset="0"/>
                <a:cs typeface="Arial" pitchFamily="34" charset="0"/>
              </a:rPr>
              <a:t>орщинис-тые</a:t>
            </a:r>
            <a:r>
              <a:rPr lang="ru-RU" sz="2700" b="1" dirty="0" smtClean="0">
                <a:solidFill>
                  <a:srgbClr val="252525"/>
                </a:solidFill>
                <a:latin typeface="Arial" pitchFamily="34" charset="0"/>
                <a:ea typeface="Times New Roman" pitchFamily="18" charset="0"/>
                <a:cs typeface="Arial" pitchFamily="34" charset="0"/>
              </a:rPr>
              <a:t>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зм</a:t>
            </a:r>
            <a:r>
              <a:rPr lang="ru-RU" sz="2700" b="1" dirty="0" smtClean="0">
                <a:solidFill>
                  <a:srgbClr val="252525"/>
                </a:solidFill>
                <a:latin typeface="Arial" pitchFamily="34" charset="0"/>
                <a:ea typeface="Times New Roman" pitchFamily="18" charset="0"/>
                <a:cs typeface="Arial" pitchFamily="34" charset="0"/>
              </a:rPr>
              <a:t>) семена</a:t>
            </a:r>
          </a:p>
          <a:p>
            <a:pPr algn="just">
              <a:lnSpc>
                <a:spcPct val="85000"/>
              </a:lnSpc>
            </a:pPr>
            <a:r>
              <a:rPr lang="ru-RU" sz="2700" b="1" dirty="0" smtClean="0">
                <a:solidFill>
                  <a:srgbClr val="252525"/>
                </a:solidFill>
                <a:latin typeface="Arial" pitchFamily="34" charset="0"/>
                <a:ea typeface="Times New Roman" pitchFamily="18" charset="0"/>
                <a:cs typeface="Arial" pitchFamily="34" charset="0"/>
              </a:rPr>
              <a:t>Фенотипы </a:t>
            </a:r>
            <a:r>
              <a:rPr lang="en-US" sz="2700" b="1" dirty="0" smtClean="0">
                <a:solidFill>
                  <a:srgbClr val="252525"/>
                </a:solidFill>
                <a:latin typeface="Arial" pitchFamily="34" charset="0"/>
                <a:ea typeface="Times New Roman" pitchFamily="18" charset="0"/>
                <a:cs typeface="Arial" pitchFamily="34" charset="0"/>
              </a:rPr>
              <a:t>F</a:t>
            </a:r>
            <a:r>
              <a:rPr lang="en-US" sz="2700" b="1" baseline="-25000" dirty="0" smtClean="0">
                <a:solidFill>
                  <a:srgbClr val="252525"/>
                </a:solidFill>
                <a:latin typeface="Arial" pitchFamily="34" charset="0"/>
                <a:ea typeface="Times New Roman" pitchFamily="18" charset="0"/>
                <a:cs typeface="Arial" pitchFamily="34" charset="0"/>
              </a:rPr>
              <a:t>2</a:t>
            </a:r>
            <a:r>
              <a:rPr lang="ru-RU" sz="2700" b="1" dirty="0" smtClean="0">
                <a:solidFill>
                  <a:srgbClr val="252525"/>
                </a:solidFill>
                <a:latin typeface="Arial" pitchFamily="34" charset="0"/>
                <a:ea typeface="Times New Roman" pitchFamily="18" charset="0"/>
                <a:cs typeface="Arial" pitchFamily="34" charset="0"/>
              </a:rPr>
              <a:t>:</a:t>
            </a:r>
          </a:p>
          <a:p>
            <a:pPr algn="ctr">
              <a:lnSpc>
                <a:spcPct val="85000"/>
              </a:lnSpc>
            </a:pPr>
            <a:r>
              <a:rPr lang="ru-RU" sz="2700" b="1" dirty="0" smtClean="0">
                <a:solidFill>
                  <a:srgbClr val="252525"/>
                </a:solidFill>
                <a:latin typeface="Arial" pitchFamily="34" charset="0"/>
                <a:ea typeface="Times New Roman" pitchFamily="18" charset="0"/>
                <a:cs typeface="Arial" pitchFamily="34" charset="0"/>
              </a:rPr>
              <a:t>315 </a:t>
            </a:r>
            <a:r>
              <a:rPr lang="ru-RU" sz="2700" b="1" dirty="0" err="1" smtClean="0">
                <a:solidFill>
                  <a:srgbClr val="252525"/>
                </a:solidFill>
                <a:latin typeface="Arial" pitchFamily="34" charset="0"/>
                <a:ea typeface="Times New Roman" pitchFamily="18" charset="0"/>
                <a:cs typeface="Arial" pitchFamily="34" charset="0"/>
              </a:rPr>
              <a:t>жг</a:t>
            </a:r>
            <a:r>
              <a:rPr lang="ru-RU" sz="2700" b="1" dirty="0" smtClean="0">
                <a:solidFill>
                  <a:srgbClr val="252525"/>
                </a:solidFill>
                <a:latin typeface="Arial" pitchFamily="34" charset="0"/>
                <a:ea typeface="Times New Roman" pitchFamily="18" charset="0"/>
                <a:cs typeface="Arial" pitchFamily="34" charset="0"/>
              </a:rPr>
              <a:t> : </a:t>
            </a:r>
            <a:r>
              <a:rPr lang="ru-RU" sz="2700" b="1" dirty="0" smtClean="0">
                <a:latin typeface="Arial" pitchFamily="34" charset="0"/>
                <a:ea typeface="Times New Roman" pitchFamily="18" charset="0"/>
                <a:cs typeface="Arial" pitchFamily="34" charset="0"/>
              </a:rPr>
              <a:t>101 </a:t>
            </a:r>
            <a:r>
              <a:rPr lang="ru-RU" sz="2700" b="1" dirty="0" err="1" smtClean="0">
                <a:latin typeface="Arial" pitchFamily="34" charset="0"/>
                <a:ea typeface="Times New Roman" pitchFamily="18" charset="0"/>
                <a:cs typeface="Arial" pitchFamily="34" charset="0"/>
              </a:rPr>
              <a:t>жм</a:t>
            </a:r>
            <a:r>
              <a:rPr lang="ru-RU" sz="2700" b="1" dirty="0" smtClean="0">
                <a:latin typeface="Arial" pitchFamily="34" charset="0"/>
                <a:ea typeface="Times New Roman" pitchFamily="18" charset="0"/>
                <a:cs typeface="Arial" pitchFamily="34" charset="0"/>
              </a:rPr>
              <a:t> : 108 </a:t>
            </a:r>
            <a:r>
              <a:rPr lang="ru-RU" sz="2700" b="1" dirty="0" err="1" smtClean="0">
                <a:latin typeface="Arial" pitchFamily="34" charset="0"/>
                <a:ea typeface="Times New Roman" pitchFamily="18" charset="0"/>
                <a:cs typeface="Arial" pitchFamily="34" charset="0"/>
              </a:rPr>
              <a:t>зг</a:t>
            </a:r>
            <a:r>
              <a:rPr lang="ru-RU" sz="2700" b="1" dirty="0" smtClean="0">
                <a:latin typeface="Arial" pitchFamily="34" charset="0"/>
                <a:ea typeface="Times New Roman" pitchFamily="18" charset="0"/>
                <a:cs typeface="Arial" pitchFamily="34" charset="0"/>
              </a:rPr>
              <a:t> : 32 </a:t>
            </a:r>
            <a:r>
              <a:rPr lang="ru-RU" sz="2700" b="1" dirty="0" err="1" smtClean="0">
                <a:latin typeface="Arial" pitchFamily="34" charset="0"/>
                <a:ea typeface="Times New Roman" pitchFamily="18" charset="0"/>
                <a:cs typeface="Arial" pitchFamily="34" charset="0"/>
              </a:rPr>
              <a:t>зм</a:t>
            </a:r>
            <a:endParaRPr lang="ru-RU" sz="2700" b="1" dirty="0" smtClean="0">
              <a:latin typeface="Arial" pitchFamily="34" charset="0"/>
              <a:ea typeface="Times New Roman" pitchFamily="18" charset="0"/>
              <a:cs typeface="Arial" pitchFamily="34" charset="0"/>
            </a:endParaRPr>
          </a:p>
          <a:p>
            <a:pPr algn="ctr">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9 : 3 : 3 : 1</a:t>
            </a:r>
          </a:p>
          <a:p>
            <a:pPr algn="ctr">
              <a:lnSpc>
                <a:spcPct val="85000"/>
              </a:lnSpc>
            </a:pPr>
            <a:r>
              <a:rPr lang="ru-RU" sz="2700" b="1" dirty="0" smtClean="0">
                <a:latin typeface="Arial" pitchFamily="34" charset="0"/>
                <a:ea typeface="Times New Roman" pitchFamily="18" charset="0"/>
                <a:cs typeface="Arial" pitchFamily="34" charset="0"/>
              </a:rPr>
              <a:t>423 желтых : 133 зеленых = </a:t>
            </a:r>
          </a:p>
          <a:p>
            <a:pPr algn="ctr">
              <a:lnSpc>
                <a:spcPct val="85000"/>
              </a:lnSpc>
            </a:pPr>
            <a:r>
              <a:rPr lang="ru-RU" sz="2700" b="1" dirty="0" smtClean="0">
                <a:latin typeface="Arial" pitchFamily="34" charset="0"/>
                <a:ea typeface="Times New Roman" pitchFamily="18" charset="0"/>
                <a:cs typeface="Arial" pitchFamily="34" charset="0"/>
              </a:rPr>
              <a:t>= 3,12 : 1</a:t>
            </a:r>
          </a:p>
          <a:p>
            <a:pPr algn="ctr">
              <a:lnSpc>
                <a:spcPct val="85000"/>
              </a:lnSpc>
            </a:pPr>
            <a:r>
              <a:rPr lang="ru-RU" sz="2700" b="1" dirty="0" smtClean="0">
                <a:latin typeface="Arial" pitchFamily="34" charset="0"/>
                <a:ea typeface="Times New Roman" pitchFamily="18" charset="0"/>
                <a:cs typeface="Arial" pitchFamily="34" charset="0"/>
              </a:rPr>
              <a:t>416гладких:133</a:t>
            </a:r>
            <a:r>
              <a:rPr lang="ru-RU" sz="2500" b="1" dirty="0" smtClean="0">
                <a:latin typeface="Arial" pitchFamily="34" charset="0"/>
                <a:ea typeface="Times New Roman" pitchFamily="18" charset="0"/>
                <a:cs typeface="Arial" pitchFamily="34" charset="0"/>
              </a:rPr>
              <a:t>морщинистых=</a:t>
            </a:r>
            <a:r>
              <a:rPr lang="ru-RU" sz="2700" b="1" dirty="0" smtClean="0">
                <a:latin typeface="Arial" pitchFamily="34" charset="0"/>
                <a:ea typeface="Times New Roman" pitchFamily="18" charset="0"/>
                <a:cs typeface="Arial" pitchFamily="34" charset="0"/>
              </a:rPr>
              <a:t> = 2,97 : 1</a:t>
            </a:r>
          </a:p>
          <a:p>
            <a:pPr>
              <a:lnSpc>
                <a:spcPct val="85000"/>
              </a:lnSpc>
            </a:pPr>
            <a:r>
              <a:rPr lang="ru-RU" sz="2700" b="1" dirty="0" smtClean="0">
                <a:latin typeface="Arial" pitchFamily="34" charset="0"/>
                <a:ea typeface="Times New Roman" pitchFamily="18" charset="0"/>
                <a:cs typeface="Arial" pitchFamily="34" charset="0"/>
              </a:rPr>
              <a:t>Соотношение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 : </a:t>
            </a:r>
            <a:r>
              <a:rPr lang="ru-RU" sz="27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3 : 1</a:t>
            </a:r>
          </a:p>
          <a:p>
            <a:pPr marL="2425700">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 : </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b</a:t>
            </a:r>
            <a:r>
              <a:rPr lang="ru-RU" sz="2700" b="1" dirty="0" smtClean="0">
                <a:latin typeface="Arial" pitchFamily="34" charset="0"/>
                <a:ea typeface="Times New Roman" pitchFamily="18"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3 : 1</a:t>
            </a:r>
            <a:endParaRPr lang="ru-RU" sz="2700" dirty="0"/>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2050" name="Picture 2" descr="D:\23.05.13-домашние документы\Колледж Строитель\Биология\Лекции по биол\Селекция\эксперимент Менделя.png"/>
          <p:cNvPicPr>
            <a:picLocks noChangeAspect="1" noChangeArrowheads="1"/>
          </p:cNvPicPr>
          <p:nvPr/>
        </p:nvPicPr>
        <p:blipFill>
          <a:blip r:embed="rId6" cstate="print"/>
          <a:srcRect/>
          <a:stretch>
            <a:fillRect/>
          </a:stretch>
        </p:blipFill>
        <p:spPr bwMode="auto">
          <a:xfrm>
            <a:off x="142844" y="71414"/>
            <a:ext cx="6418869" cy="664373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Прямоугольник 6"/>
          <p:cNvSpPr/>
          <p:nvPr/>
        </p:nvSpPr>
        <p:spPr>
          <a:xfrm>
            <a:off x="5286380" y="71414"/>
            <a:ext cx="3694882" cy="175432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smtClean="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Эксперимент Менделя с горохом</a:t>
            </a:r>
            <a:endParaRPr lang="ru-RU" sz="36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 action="ppaction://noaction"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4" cstate="print"/>
          <a:srcRect/>
          <a:stretch>
            <a:fillRect/>
          </a:stretch>
        </p:blipFill>
        <p:spPr bwMode="auto">
          <a:xfrm>
            <a:off x="8566183" y="5072074"/>
            <a:ext cx="649287" cy="1295400"/>
          </a:xfrm>
          <a:prstGeom prst="rect">
            <a:avLst/>
          </a:prstGeom>
          <a:noFill/>
          <a:ln w="9525">
            <a:noFill/>
            <a:miter lim="800000"/>
            <a:headEnd/>
            <a:tailEnd/>
          </a:ln>
        </p:spPr>
      </p:pic>
      <p:pic>
        <p:nvPicPr>
          <p:cNvPr id="8" name="Picture 1" descr="D:\23.05.13-домашние документы\Колледж Строитель\Биология\Лекции по биол\Селекция\з-ны Менделя\slide_2.jpg"/>
          <p:cNvPicPr>
            <a:picLocks noChangeAspect="1" noChangeArrowheads="1"/>
          </p:cNvPicPr>
          <p:nvPr/>
        </p:nvPicPr>
        <p:blipFill rotWithShape="1">
          <a:blip r:embed="rId5" cstate="print"/>
          <a:srcRect l="6927" t="48819" r="72760" b="16284"/>
          <a:stretch/>
        </p:blipFill>
        <p:spPr bwMode="auto">
          <a:xfrm>
            <a:off x="2699792" y="3667823"/>
            <a:ext cx="1473106" cy="189805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2" name="Picture 1" descr="D:\23.05.13-домашние документы\Колледж Строитель\Биология\Лекции по биол\Селекция\з-ны Менделя\slide_2.jpg"/>
          <p:cNvPicPr>
            <a:picLocks noChangeAspect="1" noChangeArrowheads="1"/>
          </p:cNvPicPr>
          <p:nvPr/>
        </p:nvPicPr>
        <p:blipFill>
          <a:blip r:embed="rId5" cstate="print"/>
          <a:srcRect l="37291" t="48819" r="40052" b="13680"/>
          <a:stretch>
            <a:fillRect/>
          </a:stretch>
        </p:blipFill>
        <p:spPr bwMode="auto">
          <a:xfrm>
            <a:off x="5484277" y="3693899"/>
            <a:ext cx="1584176" cy="18459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Picture 1" descr="D:\23.05.13-домашние документы\Колледж Строитель\Биология\Лекции по биол\Селекция\з-ны Менделя\slide_2.jpg"/>
          <p:cNvPicPr>
            <a:picLocks noChangeAspect="1" noChangeArrowheads="1"/>
          </p:cNvPicPr>
          <p:nvPr/>
        </p:nvPicPr>
        <p:blipFill>
          <a:blip r:embed="rId5" cstate="print">
            <a:lum bright="-10000" contrast="10000"/>
          </a:blip>
          <a:srcRect l="70781" t="48819" r="7343" b="11597"/>
          <a:stretch>
            <a:fillRect/>
          </a:stretch>
        </p:blipFill>
        <p:spPr bwMode="auto">
          <a:xfrm>
            <a:off x="395536" y="3875502"/>
            <a:ext cx="1245544" cy="169038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4" name="Прямоугольник 13"/>
          <p:cNvSpPr/>
          <p:nvPr/>
        </p:nvSpPr>
        <p:spPr>
          <a:xfrm>
            <a:off x="-70283" y="5573237"/>
            <a:ext cx="2500298" cy="1243610"/>
          </a:xfrm>
          <a:prstGeom prst="rect">
            <a:avLst/>
          </a:prstGeom>
        </p:spPr>
        <p:txBody>
          <a:bodyPr wrap="square">
            <a:spAutoFit/>
          </a:bodyPr>
          <a:lstStyle/>
          <a:p>
            <a:pPr algn="ctr">
              <a:lnSpc>
                <a:spcPct val="85000"/>
              </a:lnSpc>
            </a:pPr>
            <a:r>
              <a:rPr lang="ru-RU" sz="2200" b="1" dirty="0" err="1">
                <a:ln w="11430">
                  <a:solidFill>
                    <a:sysClr val="windowText" lastClr="000000"/>
                  </a:solidFill>
                </a:ln>
                <a:effectLst>
                  <a:outerShdw blurRad="50800" dist="39000" dir="5460000" algn="tl">
                    <a:srgbClr val="000000">
                      <a:alpha val="38000"/>
                    </a:srgbClr>
                  </a:outerShdw>
                </a:effectLst>
                <a:latin typeface="Arial Black" pitchFamily="34" charset="0"/>
              </a:rPr>
              <a:t>Гуго</a:t>
            </a:r>
            <a:r>
              <a:rPr lang="ru-RU" sz="2200" b="1" dirty="0">
                <a:ln w="11430">
                  <a:solidFill>
                    <a:sysClr val="windowText" lastClr="000000"/>
                  </a:solidFill>
                </a:ln>
                <a:effectLst>
                  <a:outerShdw blurRad="50800" dist="39000" dir="5460000" algn="tl">
                    <a:srgbClr val="000000">
                      <a:alpha val="38000"/>
                    </a:srgbClr>
                  </a:outerShdw>
                </a:effectLst>
                <a:latin typeface="Arial Black" pitchFamily="34" charset="0"/>
              </a:rPr>
              <a:t> (</a:t>
            </a:r>
            <a:r>
              <a:rPr lang="ru-RU" sz="2200" b="1" dirty="0" err="1">
                <a:ln w="11430">
                  <a:solidFill>
                    <a:sysClr val="windowText" lastClr="000000"/>
                  </a:solidFill>
                </a:ln>
                <a:effectLst>
                  <a:outerShdw blurRad="50800" dist="39000" dir="5460000" algn="tl">
                    <a:srgbClr val="000000">
                      <a:alpha val="38000"/>
                    </a:srgbClr>
                  </a:outerShdw>
                </a:effectLst>
                <a:latin typeface="Arial Black" pitchFamily="34" charset="0"/>
              </a:rPr>
              <a:t>Хуго</a:t>
            </a:r>
            <a:r>
              <a:rPr lang="ru-RU" sz="2200" b="1" dirty="0">
                <a:ln w="11430">
                  <a:solidFill>
                    <a:sysClr val="windowText" lastClr="000000"/>
                  </a:solidFill>
                </a:ln>
                <a:effectLst>
                  <a:outerShdw blurRad="50800" dist="39000" dir="5460000" algn="tl">
                    <a:srgbClr val="000000">
                      <a:alpha val="38000"/>
                    </a:srgbClr>
                  </a:outerShdw>
                </a:effectLst>
                <a:latin typeface="Arial Black" pitchFamily="34" charset="0"/>
              </a:rPr>
              <a:t>) де Фриз </a:t>
            </a:r>
          </a:p>
          <a:p>
            <a:pPr algn="ctr">
              <a:lnSpc>
                <a:spcPct val="85000"/>
              </a:lnSpc>
            </a:pPr>
            <a:r>
              <a:rPr lang="ru-RU" sz="2200" b="1" dirty="0">
                <a:ln w="11430">
                  <a:solidFill>
                    <a:sysClr val="windowText" lastClr="000000"/>
                  </a:solidFill>
                </a:ln>
                <a:effectLst>
                  <a:outerShdw blurRad="50800" dist="39000" dir="5460000" algn="tl">
                    <a:srgbClr val="000000">
                      <a:alpha val="38000"/>
                    </a:srgbClr>
                  </a:outerShdw>
                </a:effectLst>
                <a:latin typeface="Arial Black" pitchFamily="34" charset="0"/>
              </a:rPr>
              <a:t>(1848 – 1935, Голландия)</a:t>
            </a:r>
            <a:endParaRPr lang="ru-RU" sz="2200" dirty="0"/>
          </a:p>
        </p:txBody>
      </p:sp>
      <p:sp>
        <p:nvSpPr>
          <p:cNvPr id="16" name="Прямоугольник 15"/>
          <p:cNvSpPr/>
          <p:nvPr/>
        </p:nvSpPr>
        <p:spPr>
          <a:xfrm>
            <a:off x="4806195" y="5614583"/>
            <a:ext cx="2952328" cy="1243417"/>
          </a:xfrm>
          <a:prstGeom prst="rect">
            <a:avLst/>
          </a:prstGeom>
        </p:spPr>
        <p:txBody>
          <a:bodyPr wrap="square">
            <a:spAutoFit/>
          </a:bodyPr>
          <a:lstStyle/>
          <a:p>
            <a:pPr algn="ctr">
              <a:lnSpc>
                <a:spcPct val="85000"/>
              </a:lnSpc>
            </a:pPr>
            <a:r>
              <a:rPr lang="ru-RU" sz="22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Эрих </a:t>
            </a:r>
            <a:r>
              <a:rPr lang="ru-RU" sz="2200" b="1" dirty="0" err="1">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Чермак-Зейзенегг</a:t>
            </a:r>
            <a:endParaRPr lang="ru-RU" sz="22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endParaRPr>
          </a:p>
          <a:p>
            <a:pPr algn="ctr">
              <a:lnSpc>
                <a:spcPct val="85000"/>
              </a:lnSpc>
            </a:pPr>
            <a:r>
              <a:rPr lang="ru-RU" sz="22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(1871 – 1962, Австрия)</a:t>
            </a:r>
            <a:endParaRPr lang="ru-RU" sz="2200" dirty="0">
              <a:solidFill>
                <a:schemeClr val="accent2">
                  <a:lumMod val="50000"/>
                </a:schemeClr>
              </a:solidFill>
            </a:endParaRPr>
          </a:p>
        </p:txBody>
      </p:sp>
      <p:sp>
        <p:nvSpPr>
          <p:cNvPr id="17" name="Прямоугольник 16"/>
          <p:cNvSpPr/>
          <p:nvPr/>
        </p:nvSpPr>
        <p:spPr>
          <a:xfrm>
            <a:off x="2430015" y="5573237"/>
            <a:ext cx="2285984" cy="1243610"/>
          </a:xfrm>
          <a:prstGeom prst="rect">
            <a:avLst/>
          </a:prstGeom>
        </p:spPr>
        <p:txBody>
          <a:bodyPr wrap="square">
            <a:spAutoFit/>
          </a:bodyPr>
          <a:lstStyle/>
          <a:p>
            <a:pPr algn="ctr">
              <a:lnSpc>
                <a:spcPct val="85000"/>
              </a:lnSpc>
            </a:pPr>
            <a:r>
              <a:rPr lang="ru-RU" sz="2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Карл Эрих </a:t>
            </a:r>
            <a:r>
              <a:rPr lang="ru-RU" sz="2200" b="1" dirty="0" err="1">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Корренс</a:t>
            </a:r>
            <a:endParaRPr lang="ru-RU" sz="2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endParaRPr>
          </a:p>
          <a:p>
            <a:pPr algn="ctr">
              <a:lnSpc>
                <a:spcPct val="85000"/>
              </a:lnSpc>
            </a:pPr>
            <a:r>
              <a:rPr lang="ru-RU" sz="2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(1864 – 1933, Германия)</a:t>
            </a:r>
            <a:endParaRPr lang="ru-RU" sz="2200" dirty="0">
              <a:solidFill>
                <a:srgbClr val="336600"/>
              </a:solidFill>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
        <p:nvSpPr>
          <p:cNvPr id="4" name="Прямоугольник 3"/>
          <p:cNvSpPr/>
          <p:nvPr/>
        </p:nvSpPr>
        <p:spPr>
          <a:xfrm>
            <a:off x="0" y="116163"/>
            <a:ext cx="8890826" cy="3555717"/>
          </a:xfrm>
          <a:prstGeom prst="rect">
            <a:avLst/>
          </a:prstGeom>
        </p:spPr>
        <p:txBody>
          <a:bodyPr wrap="square">
            <a:spAutoFit/>
          </a:bodyPr>
          <a:lstStyle/>
          <a:p>
            <a:pPr indent="450000" algn="just">
              <a:lnSpc>
                <a:spcPct val="75000"/>
              </a:lnSpc>
            </a:pPr>
            <a:r>
              <a:rPr lang="ru-RU" sz="2500" b="1" dirty="0">
                <a:ln>
                  <a:solidFill>
                    <a:schemeClr val="accent6">
                      <a:lumMod val="50000"/>
                    </a:schemeClr>
                  </a:solidFill>
                </a:ln>
                <a:solidFill>
                  <a:srgbClr val="FF0000"/>
                </a:solidFill>
                <a:latin typeface="Arial" pitchFamily="34" charset="0"/>
                <a:cs typeface="Arial" pitchFamily="34" charset="0"/>
              </a:rPr>
              <a:t>Законы </a:t>
            </a:r>
            <a:r>
              <a:rPr lang="ru-RU" sz="2500" b="1" dirty="0" smtClean="0">
                <a:ln>
                  <a:solidFill>
                    <a:schemeClr val="accent6">
                      <a:lumMod val="50000"/>
                    </a:schemeClr>
                  </a:solidFill>
                </a:ln>
                <a:solidFill>
                  <a:srgbClr val="FF0000"/>
                </a:solidFill>
                <a:latin typeface="Arial" pitchFamily="34" charset="0"/>
                <a:cs typeface="Arial" pitchFamily="34" charset="0"/>
              </a:rPr>
              <a:t>Менделя </a:t>
            </a:r>
            <a:r>
              <a:rPr lang="ru-RU" sz="2500" b="1" dirty="0" smtClean="0">
                <a:latin typeface="Arial" pitchFamily="34" charset="0"/>
                <a:cs typeface="Arial" pitchFamily="34" charset="0"/>
              </a:rPr>
              <a:t>не </a:t>
            </a:r>
            <a:r>
              <a:rPr lang="ru-RU" sz="2500" b="1" dirty="0">
                <a:latin typeface="Arial" pitchFamily="34" charset="0"/>
                <a:cs typeface="Arial" pitchFamily="34" charset="0"/>
              </a:rPr>
              <a:t>были восприняты мировым научным сообществом. В 1900 году </a:t>
            </a:r>
            <a:r>
              <a:rPr lang="ru-RU" sz="2500" b="1" dirty="0" err="1">
                <a:latin typeface="Arial" pitchFamily="34" charset="0"/>
                <a:cs typeface="Arial" pitchFamily="34" charset="0"/>
              </a:rPr>
              <a:t>Хуго</a:t>
            </a:r>
            <a:r>
              <a:rPr lang="ru-RU" sz="2500" b="1" dirty="0">
                <a:latin typeface="Arial" pitchFamily="34" charset="0"/>
                <a:cs typeface="Arial" pitchFamily="34" charset="0"/>
              </a:rPr>
              <a:t> де Фриз, Карл </a:t>
            </a:r>
            <a:r>
              <a:rPr lang="ru-RU" sz="2500" b="1" dirty="0" err="1">
                <a:latin typeface="Arial" pitchFamily="34" charset="0"/>
                <a:cs typeface="Arial" pitchFamily="34" charset="0"/>
              </a:rPr>
              <a:t>Корренс</a:t>
            </a:r>
            <a:r>
              <a:rPr lang="ru-RU" sz="2500" b="1" dirty="0">
                <a:latin typeface="Arial" pitchFamily="34" charset="0"/>
                <a:cs typeface="Arial" pitchFamily="34" charset="0"/>
              </a:rPr>
              <a:t> и Эрих Чермак независимо друг от друга заново открыли законы Менделя, сформулировав их в форме, близкой к современной. Одновременно по мере совершенствования микроскопа стала очевидной роль ядра и хромосом в передаче наследственных факторов. В результате была создана хромосомная теория </a:t>
            </a:r>
            <a:r>
              <a:rPr lang="ru-RU" sz="2500" b="1" dirty="0" err="1" smtClean="0">
                <a:latin typeface="Arial" pitchFamily="34" charset="0"/>
                <a:cs typeface="Arial" pitchFamily="34" charset="0"/>
              </a:rPr>
              <a:t>наследствен-ности</a:t>
            </a:r>
            <a:r>
              <a:rPr lang="ru-RU" sz="2500" b="1" dirty="0">
                <a:latin typeface="Arial" pitchFamily="34" charset="0"/>
                <a:cs typeface="Arial" pitchFamily="34" charset="0"/>
              </a:rPr>
              <a:t>, согласно которой каждая пара генов локализована в паре хромосом, причём каждая хромосома несёт по одному фактору.</a:t>
            </a:r>
          </a:p>
        </p:txBody>
      </p:sp>
    </p:spTree>
    <p:extLst>
      <p:ext uri="{BB962C8B-B14F-4D97-AF65-F5344CB8AC3E}">
        <p14:creationId xmlns:p14="http://schemas.microsoft.com/office/powerpoint/2010/main" val="3598696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2947" name="Picture 3" descr="D:\23.05.13-домашние документы\Колледж Строитель\Биология\Лекции по биол\Селекция\з-ны Менделя\11kl_T1_Konsp_Mendel_04.jpg"/>
          <p:cNvPicPr>
            <a:picLocks noChangeAspect="1" noChangeArrowheads="1"/>
          </p:cNvPicPr>
          <p:nvPr/>
        </p:nvPicPr>
        <p:blipFill>
          <a:blip r:embed="rId6" cstate="print"/>
          <a:srcRect l="1309" t="11046" r="1832" b="1744"/>
          <a:stretch>
            <a:fillRect/>
          </a:stretch>
        </p:blipFill>
        <p:spPr bwMode="auto">
          <a:xfrm>
            <a:off x="142844" y="3929066"/>
            <a:ext cx="4017649" cy="271464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1505" name="Picture 1" descr="D:\23.05.13-домашние документы\Колледж Строитель\Биология\Лекции по биол\Селекция\з-ны Менделя\img1.gif"/>
          <p:cNvPicPr>
            <a:picLocks noChangeAspect="1" noChangeArrowheads="1"/>
          </p:cNvPicPr>
          <p:nvPr/>
        </p:nvPicPr>
        <p:blipFill>
          <a:blip r:embed="rId7" cstate="print">
            <a:lum bright="30000" contrast="-20000"/>
          </a:blip>
          <a:srcRect/>
          <a:stretch>
            <a:fillRect/>
          </a:stretch>
        </p:blipFill>
        <p:spPr bwMode="auto">
          <a:xfrm>
            <a:off x="6429388" y="54934"/>
            <a:ext cx="2643174" cy="19453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6429388" y="642918"/>
            <a:ext cx="410690" cy="327782"/>
          </a:xfrm>
          <a:prstGeom prst="rect">
            <a:avLst/>
          </a:prstGeom>
        </p:spPr>
        <p:txBody>
          <a:bodyPr wrap="none">
            <a:spAutoFit/>
          </a:bodyPr>
          <a:lstStyle/>
          <a:p>
            <a:pPr>
              <a:lnSpc>
                <a:spcPct val="85000"/>
              </a:lnSpc>
            </a:pPr>
            <a:r>
              <a:rPr lang="en-US"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1</a:t>
            </a:r>
            <a:endParaRPr lang="ru-RU"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14" name="Прямоугольник 13"/>
          <p:cNvSpPr/>
          <p:nvPr/>
        </p:nvSpPr>
        <p:spPr>
          <a:xfrm>
            <a:off x="6018698" y="1142984"/>
            <a:ext cx="410690" cy="327782"/>
          </a:xfrm>
          <a:prstGeom prst="rect">
            <a:avLst/>
          </a:prstGeom>
        </p:spPr>
        <p:txBody>
          <a:bodyPr wrap="none">
            <a:spAutoFit/>
          </a:bodyPr>
          <a:lstStyle/>
          <a:p>
            <a:pPr>
              <a:lnSpc>
                <a:spcPct val="85000"/>
              </a:lnSpc>
            </a:pPr>
            <a:r>
              <a:rPr lang="en-US"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15" name="Прямоугольник 14"/>
          <p:cNvSpPr/>
          <p:nvPr/>
        </p:nvSpPr>
        <p:spPr>
          <a:xfrm>
            <a:off x="6019396" y="214290"/>
            <a:ext cx="338554" cy="327782"/>
          </a:xfrm>
          <a:prstGeom prst="rect">
            <a:avLst/>
          </a:prstGeom>
        </p:spPr>
        <p:txBody>
          <a:bodyPr wrap="none">
            <a:spAutoFit/>
          </a:bodyPr>
          <a:lstStyle/>
          <a:p>
            <a:pPr>
              <a:lnSpc>
                <a:spcPct val="85000"/>
              </a:lnSpc>
            </a:pPr>
            <a:r>
              <a:rPr lang="ru-RU"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Р</a:t>
            </a:r>
            <a:endParaRPr lang="ru-RU"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16" name="Прямоугольник 15"/>
          <p:cNvSpPr/>
          <p:nvPr/>
        </p:nvSpPr>
        <p:spPr>
          <a:xfrm>
            <a:off x="8715404" y="714356"/>
            <a:ext cx="285752"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
        <p:nvSpPr>
          <p:cNvPr id="17" name="Прямоугольник 16"/>
          <p:cNvSpPr/>
          <p:nvPr/>
        </p:nvSpPr>
        <p:spPr>
          <a:xfrm>
            <a:off x="357158" y="1928802"/>
            <a:ext cx="8429684" cy="197983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6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Практическая работа № 1 «Составление простейших схем моногибридного и </a:t>
            </a:r>
            <a:r>
              <a:rPr lang="ru-RU" sz="3600" b="1" dirty="0" err="1"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дигибридного</a:t>
            </a:r>
            <a:r>
              <a:rPr lang="ru-RU" sz="36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 скрещивания»</a:t>
            </a:r>
            <a:endParaRPr lang="ru-RU" sz="36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214282" y="285728"/>
            <a:ext cx="8715436" cy="3754874"/>
          </a:xfrm>
          <a:prstGeom prst="rect">
            <a:avLst/>
          </a:prstGeom>
        </p:spPr>
        <p:txBody>
          <a:bodyPr wrap="square">
            <a:spAutoFit/>
          </a:bodyPr>
          <a:lstStyle/>
          <a:p>
            <a:pPr marL="452438" indent="-452438"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Цель</a:t>
            </a:r>
            <a:r>
              <a:rPr lang="ru-RU" sz="2800" b="1" dirty="0" smtClean="0">
                <a:latin typeface="Arial" pitchFamily="34" charset="0"/>
                <a:cs typeface="Arial" pitchFamily="34" charset="0"/>
              </a:rPr>
              <a:t> – закрепить знания закономерностей наследования признаков, выявленные Менделем, продолжить формирование умений объяснять механизмы передачи признаков и свойств из поколения в поколение, а также возникновение отличий от родительских форм у потомков и научиться составлять простейшие схемы моно- и </a:t>
            </a:r>
            <a:r>
              <a:rPr lang="ru-RU" sz="2800" b="1" dirty="0" err="1" smtClean="0">
                <a:latin typeface="Arial" pitchFamily="34" charset="0"/>
                <a:cs typeface="Arial" pitchFamily="34" charset="0"/>
              </a:rPr>
              <a:t>дигибридного</a:t>
            </a:r>
            <a:r>
              <a:rPr lang="ru-RU" sz="2800" b="1" dirty="0" smtClean="0">
                <a:latin typeface="Arial" pitchFamily="34" charset="0"/>
                <a:cs typeface="Arial" pitchFamily="34" charset="0"/>
              </a:rPr>
              <a:t> скрещивания на основе предложенных данных.</a:t>
            </a:r>
            <a:endParaRPr lang="ru-RU" sz="2800" b="1" dirty="0">
              <a:latin typeface="Arial" pitchFamily="34" charset="0"/>
              <a:cs typeface="Arial"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026" name="Picture 2" descr="D:\23.05.13-домашние документы\Колледж Строитель\Биология\Лекции по биол\Селекция\selekciya-1.jpg"/>
          <p:cNvPicPr>
            <a:picLocks noChangeAspect="1" noChangeArrowheads="1"/>
          </p:cNvPicPr>
          <p:nvPr/>
        </p:nvPicPr>
        <p:blipFill>
          <a:blip r:embed="rId6" cstate="print"/>
          <a:srcRect/>
          <a:stretch>
            <a:fillRect/>
          </a:stretch>
        </p:blipFill>
        <p:spPr bwMode="auto">
          <a:xfrm>
            <a:off x="6667500" y="0"/>
            <a:ext cx="2476500" cy="18478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7" name="Picture 3" descr="D:\23.05.13-домашние документы\Колледж Строитель\Биология\Лекции по биол\Селекция\176065185.jpg"/>
          <p:cNvPicPr>
            <a:picLocks noChangeAspect="1" noChangeArrowheads="1"/>
          </p:cNvPicPr>
          <p:nvPr/>
        </p:nvPicPr>
        <p:blipFill>
          <a:blip r:embed="rId7" cstate="print"/>
          <a:srcRect t="5340"/>
          <a:stretch>
            <a:fillRect/>
          </a:stretch>
        </p:blipFill>
        <p:spPr bwMode="auto">
          <a:xfrm>
            <a:off x="-32" y="3929066"/>
            <a:ext cx="5715000" cy="278605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8" name="Picture 4" descr="D:\23.05.13-домашние документы\Колледж Строитель\Биология\Лекции по биол\Селекция\SELEKCIYA.jpg"/>
          <p:cNvPicPr>
            <a:picLocks noChangeAspect="1" noChangeArrowheads="1"/>
          </p:cNvPicPr>
          <p:nvPr/>
        </p:nvPicPr>
        <p:blipFill>
          <a:blip r:embed="rId8" cstate="print"/>
          <a:srcRect l="1052" r="2631"/>
          <a:stretch>
            <a:fillRect/>
          </a:stretch>
        </p:blipFill>
        <p:spPr bwMode="auto">
          <a:xfrm>
            <a:off x="-32" y="-24"/>
            <a:ext cx="2706883" cy="192882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071538" y="2038669"/>
            <a:ext cx="7215238" cy="1818959"/>
          </a:xfrm>
          <a:prstGeom prst="rect">
            <a:avLst/>
          </a:prstGeom>
        </p:spPr>
        <p:txBody>
          <a:bodyPr wrap="square">
            <a:spAutoFit/>
          </a:bodyPr>
          <a:lstStyle/>
          <a:p>
            <a:pPr algn="ctr">
              <a:lnSpc>
                <a:spcPct val="85000"/>
              </a:lnSpc>
            </a:pPr>
            <a:r>
              <a:rPr lang="ru-RU" sz="4400" b="1" dirty="0" smtClean="0">
                <a:solidFill>
                  <a:schemeClr val="accent6">
                    <a:lumMod val="50000"/>
                  </a:schemeClr>
                </a:solidFill>
                <a:latin typeface="Arial Black" pitchFamily="34" charset="0"/>
                <a:cs typeface="Arial" pitchFamily="34" charset="0"/>
              </a:rPr>
              <a:t>Основы учения о наследственности и изменчивости</a:t>
            </a:r>
            <a:endParaRPr lang="ru-RU" sz="4400" dirty="0">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3395731170"/>
              </p:ext>
            </p:extLst>
          </p:nvPr>
        </p:nvGraphicFramePr>
        <p:xfrm>
          <a:off x="142844" y="500042"/>
          <a:ext cx="8858312" cy="5362956"/>
        </p:xfrm>
        <a:graphic>
          <a:graphicData uri="http://schemas.openxmlformats.org/drawingml/2006/table">
            <a:tbl>
              <a:tblPr>
                <a:tableStyleId>{35758FB7-9AC5-4552-8A53-C91805E547FA}</a:tableStyleId>
              </a:tblPr>
              <a:tblGrid>
                <a:gridCol w="2556948"/>
                <a:gridCol w="6301364"/>
              </a:tblGrid>
              <a:tr h="81988">
                <a:tc>
                  <a:txBody>
                    <a:bodyPr/>
                    <a:lstStyle/>
                    <a:p>
                      <a:pPr algn="ctr">
                        <a:lnSpc>
                          <a:spcPct val="85000"/>
                        </a:lnSpc>
                        <a:spcAft>
                          <a:spcPts val="0"/>
                        </a:spcAft>
                      </a:pPr>
                      <a:r>
                        <a:rPr lang="ru-RU" sz="2300" b="1" dirty="0"/>
                        <a:t>Термины</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300" b="1" dirty="0"/>
                        <a:t>Определения</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261938" indent="-261938"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1</a:t>
                      </a:r>
                      <a:r>
                        <a:rPr lang="ru-RU" sz="2300" b="1" dirty="0"/>
                        <a:t> Ген</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А</a:t>
                      </a:r>
                      <a:r>
                        <a:rPr lang="ru-RU" sz="2300" b="1" dirty="0" smtClean="0"/>
                        <a:t> </a:t>
                      </a:r>
                      <a:r>
                        <a:rPr lang="ru-RU" sz="2300" b="1" dirty="0"/>
                        <a:t>Наука о закономерностях наследственности и изменчивости</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2</a:t>
                      </a:r>
                      <a:r>
                        <a:rPr lang="ru-RU" sz="2300" b="1" dirty="0"/>
                        <a:t> Генетика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Б</a:t>
                      </a:r>
                      <a:r>
                        <a:rPr lang="ru-RU" sz="2300" b="1" dirty="0" smtClean="0"/>
                        <a:t> </a:t>
                      </a:r>
                      <a:r>
                        <a:rPr lang="ru-RU" sz="2300" b="1" dirty="0"/>
                        <a:t>Совокупность всех генов организма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3</a:t>
                      </a:r>
                      <a:r>
                        <a:rPr lang="ru-RU" sz="2300" b="1" dirty="0"/>
                        <a:t> </a:t>
                      </a:r>
                      <a:r>
                        <a:rPr lang="ru-RU" sz="2300" b="1" dirty="0" err="1"/>
                        <a:t>Гомозигота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В</a:t>
                      </a:r>
                      <a:r>
                        <a:rPr lang="ru-RU" sz="2300" b="1" dirty="0" smtClean="0"/>
                        <a:t> </a:t>
                      </a:r>
                      <a:r>
                        <a:rPr lang="ru-RU" sz="2300" b="1" dirty="0"/>
                        <a:t>Совокупность всех признаков организма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4 </a:t>
                      </a:r>
                      <a:r>
                        <a:rPr lang="ru-RU" sz="2300" b="1" dirty="0" err="1"/>
                        <a:t>Гетерозигота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Г</a:t>
                      </a:r>
                      <a:r>
                        <a:rPr lang="ru-RU" sz="2300" b="1" dirty="0" smtClean="0"/>
                        <a:t> </a:t>
                      </a:r>
                      <a:r>
                        <a:rPr lang="ru-RU" sz="2300" b="1" dirty="0"/>
                        <a:t>Подавляемый признак у гибридов</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363538" indent="-363538"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5</a:t>
                      </a:r>
                      <a:r>
                        <a:rPr lang="ru-RU" sz="2300" b="1" dirty="0"/>
                        <a:t> Доминантный признак</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Д</a:t>
                      </a:r>
                      <a:r>
                        <a:rPr lang="ru-RU" sz="2300" b="1" dirty="0" smtClean="0"/>
                        <a:t> </a:t>
                      </a:r>
                      <a:r>
                        <a:rPr lang="ru-RU" sz="2300" b="1" dirty="0"/>
                        <a:t>Признак,  проявляющийся у гибридов первого поколения</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6</a:t>
                      </a:r>
                      <a:r>
                        <a:rPr lang="ru-RU" sz="2300" b="1" dirty="0"/>
                        <a:t> Фенотип</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Е</a:t>
                      </a:r>
                      <a:r>
                        <a:rPr lang="ru-RU" sz="2300" b="1" dirty="0" smtClean="0"/>
                        <a:t> </a:t>
                      </a:r>
                      <a:r>
                        <a:rPr lang="ru-RU" sz="2300" b="1" dirty="0"/>
                        <a:t>Клетка или организм, содержащие одинаковые аллели одного и того же гена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7</a:t>
                      </a:r>
                      <a:r>
                        <a:rPr lang="ru-RU" sz="2300" b="1" dirty="0"/>
                        <a:t> Генотип</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Ж</a:t>
                      </a:r>
                      <a:r>
                        <a:rPr lang="ru-RU" sz="2300" b="1" dirty="0" smtClean="0"/>
                        <a:t> </a:t>
                      </a:r>
                      <a:r>
                        <a:rPr lang="ru-RU" sz="2300" b="1" dirty="0"/>
                        <a:t>Клетка или организм, содержащие разные аллели одного и того же гена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363538" indent="-363538"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8</a:t>
                      </a:r>
                      <a:r>
                        <a:rPr lang="ru-RU" sz="2300" b="1" dirty="0"/>
                        <a:t> Рецессивный признак</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З</a:t>
                      </a:r>
                      <a:r>
                        <a:rPr lang="ru-RU" sz="2300" b="1" dirty="0" smtClean="0"/>
                        <a:t> </a:t>
                      </a:r>
                      <a:r>
                        <a:rPr lang="ru-RU" sz="2300" b="1" dirty="0"/>
                        <a:t>Элементарная единица наследственности</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9</a:t>
                      </a:r>
                      <a:r>
                        <a:rPr lang="ru-RU" sz="2300" b="1" dirty="0"/>
                        <a:t> Аллели</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И</a:t>
                      </a:r>
                      <a:r>
                        <a:rPr lang="ru-RU" sz="2300" b="1" dirty="0" smtClean="0"/>
                        <a:t> </a:t>
                      </a:r>
                      <a:r>
                        <a:rPr lang="ru-RU" sz="2300" b="1" dirty="0"/>
                        <a:t>Одно из возможных структурных состояний гена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10</a:t>
                      </a:r>
                      <a:r>
                        <a:rPr lang="ru-RU" sz="2300" b="1" dirty="0"/>
                        <a:t> Г. Мендель</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К</a:t>
                      </a:r>
                      <a:r>
                        <a:rPr lang="ru-RU" sz="2300" b="1" dirty="0" smtClean="0"/>
                        <a:t> </a:t>
                      </a:r>
                      <a:r>
                        <a:rPr lang="ru-RU" sz="2300" b="1" dirty="0"/>
                        <a:t>Основоположник генетики</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506204" y="0"/>
            <a:ext cx="8363187" cy="523220"/>
          </a:xfrm>
          <a:prstGeom prst="rect">
            <a:avLst/>
          </a:prstGeom>
        </p:spPr>
        <p:txBody>
          <a:bodyPr wrap="none">
            <a:spAutoFit/>
          </a:bodyPr>
          <a:lstStyle/>
          <a:p>
            <a:pPr lvl="0" algn="ctr" fontAlgn="base">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Проверим, как Вы запомнили материал</a:t>
            </a:r>
            <a:endParaRPr lang="ru-RU" sz="2800"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endParaRPr>
          </a:p>
        </p:txBody>
      </p:sp>
      <p:graphicFrame>
        <p:nvGraphicFramePr>
          <p:cNvPr id="13" name="Таблица 12"/>
          <p:cNvGraphicFramePr>
            <a:graphicFrameLocks noGrp="1"/>
          </p:cNvGraphicFramePr>
          <p:nvPr/>
        </p:nvGraphicFramePr>
        <p:xfrm>
          <a:off x="428596" y="6072206"/>
          <a:ext cx="6649085" cy="673608"/>
        </p:xfrm>
        <a:graphic>
          <a:graphicData uri="http://schemas.openxmlformats.org/drawingml/2006/table">
            <a:tbl>
              <a:tblPr>
                <a:tableStyleId>{35758FB7-9AC5-4552-8A53-C91805E547FA}</a:tableStyleId>
              </a:tblPr>
              <a:tblGrid>
                <a:gridCol w="664839"/>
                <a:gridCol w="664839"/>
                <a:gridCol w="664839"/>
                <a:gridCol w="664839"/>
                <a:gridCol w="664839"/>
                <a:gridCol w="664839"/>
                <a:gridCol w="664839"/>
                <a:gridCol w="664839"/>
                <a:gridCol w="664839"/>
                <a:gridCol w="665534"/>
              </a:tblGrid>
              <a:tr h="0">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1</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2</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3</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4</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5</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6</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7</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8</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9</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10</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endParaRPr lang="ru-RU" sz="2600" b="1">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8" name="Таблица 7"/>
          <p:cNvGraphicFramePr>
            <a:graphicFrameLocks noGrp="1"/>
          </p:cNvGraphicFramePr>
          <p:nvPr>
            <p:extLst>
              <p:ext uri="{D42A27DB-BD31-4B8C-83A1-F6EECF244321}">
                <p14:modId xmlns:p14="http://schemas.microsoft.com/office/powerpoint/2010/main" val="1247676771"/>
              </p:ext>
            </p:extLst>
          </p:nvPr>
        </p:nvGraphicFramePr>
        <p:xfrm>
          <a:off x="285718" y="500042"/>
          <a:ext cx="8506466" cy="621792"/>
        </p:xfrm>
        <a:graphic>
          <a:graphicData uri="http://schemas.openxmlformats.org/drawingml/2006/table">
            <a:tbl>
              <a:tblPr>
                <a:tableStyleId>{35758FB7-9AC5-4552-8A53-C91805E547FA}</a:tableStyleId>
              </a:tblPr>
              <a:tblGrid>
                <a:gridCol w="2714646"/>
                <a:gridCol w="579182"/>
                <a:gridCol w="579182"/>
                <a:gridCol w="579182"/>
                <a:gridCol w="579182"/>
                <a:gridCol w="579182"/>
                <a:gridCol w="579182"/>
                <a:gridCol w="579182"/>
                <a:gridCol w="579182"/>
                <a:gridCol w="579182"/>
                <a:gridCol w="579182"/>
              </a:tblGrid>
              <a:tr h="0">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effectLst>
                            <a:outerShdw blurRad="38100" dist="38100" dir="2700000" algn="tl">
                              <a:srgbClr val="000000">
                                <a:alpha val="43137"/>
                              </a:srgbClr>
                            </a:outerShdw>
                          </a:effectLst>
                          <a:latin typeface="Arial" pitchFamily="34" charset="0"/>
                          <a:cs typeface="Arial" pitchFamily="34" charset="0"/>
                        </a:rPr>
                        <a:t>Термины</a:t>
                      </a:r>
                      <a:endParaRPr lang="ru-RU" sz="2400" b="1" dirty="0">
                        <a:solidFill>
                          <a:schemeClr val="tx1"/>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1</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2</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3</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4</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5</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6</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7</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9</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10</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effectLst>
                            <a:outerShdw blurRad="38100" dist="38100" dir="2700000" algn="tl">
                              <a:srgbClr val="000000">
                                <a:alpha val="43137"/>
                              </a:srgbClr>
                            </a:outerShdw>
                          </a:effectLst>
                          <a:latin typeface="Arial" pitchFamily="34" charset="0"/>
                          <a:cs typeface="Arial" pitchFamily="34" charset="0"/>
                        </a:rPr>
                        <a:t>Определения</a:t>
                      </a:r>
                      <a:endParaRPr lang="ru-RU" sz="2400" b="1" dirty="0">
                        <a:solidFill>
                          <a:srgbClr val="9D2349"/>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З</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А</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Е</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Ж</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Д</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В</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Б</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Г</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И</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К</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12" name="Прямоугольник 11"/>
          <p:cNvSpPr/>
          <p:nvPr/>
        </p:nvSpPr>
        <p:spPr>
          <a:xfrm>
            <a:off x="1643042" y="0"/>
            <a:ext cx="6286512" cy="458587"/>
          </a:xfrm>
          <a:prstGeom prst="rect">
            <a:avLst/>
          </a:prstGeom>
        </p:spPr>
        <p:txBody>
          <a:bodyPr wrap="square">
            <a:spAutoFit/>
          </a:bodyPr>
          <a:lstStyle/>
          <a:p>
            <a:pPr lvl="0" algn="ctr"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Проверим, как Вы ответили:</a:t>
            </a:r>
            <a:endParaRPr lang="ru-RU" sz="2800"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13" name="Прямоугольник 12"/>
          <p:cNvSpPr/>
          <p:nvPr/>
        </p:nvSpPr>
        <p:spPr>
          <a:xfrm>
            <a:off x="71406" y="1285860"/>
            <a:ext cx="8929750" cy="5324535"/>
          </a:xfrm>
          <a:prstGeom prst="rect">
            <a:avLst/>
          </a:prstGeom>
        </p:spPr>
        <p:txBody>
          <a:bodyPr wrap="square">
            <a:spAutoFit/>
          </a:bodyPr>
          <a:lstStyle/>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 Ген </a:t>
            </a:r>
            <a:r>
              <a:rPr lang="ru-RU" sz="2500" b="1" dirty="0" smtClean="0">
                <a:latin typeface="Arial" pitchFamily="34" charset="0"/>
                <a:cs typeface="Arial" pitchFamily="34" charset="0"/>
              </a:rPr>
              <a:t>– </a:t>
            </a:r>
            <a:r>
              <a:rPr lang="ru-RU" sz="2500" b="1" dirty="0" smtClean="0">
                <a:latin typeface="Arial" pitchFamily="34" charset="0"/>
                <a:ea typeface="Times New Roman" pitchFamily="18" charset="0"/>
                <a:cs typeface="Arial" pitchFamily="34" charset="0"/>
              </a:rPr>
              <a:t>элементарная единица наследственности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a:t>
            </a:r>
            <a:r>
              <a:rPr lang="ru-RU" sz="2500" b="1" dirty="0" smtClean="0">
                <a:latin typeface="Arial" pitchFamily="34" charset="0"/>
                <a:ea typeface="Times New Roman" pitchFamily="18" charset="0"/>
                <a:cs typeface="Arial" pitchFamily="34" charset="0"/>
              </a:rPr>
              <a:t>)</a:t>
            </a:r>
            <a:r>
              <a:rPr lang="ru-RU" sz="2500" b="1" dirty="0" smtClean="0">
                <a:latin typeface="Arial" pitchFamily="34" charset="0"/>
                <a:cs typeface="Arial" pitchFamily="34" charset="0"/>
              </a:rPr>
              <a:t> </a:t>
            </a: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 </a:t>
            </a:r>
            <a:r>
              <a:rPr lang="ru-RU" sz="25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Гене́тика</a:t>
            </a:r>
            <a:r>
              <a:rPr lang="ru-RU" sz="2500" b="1" dirty="0" smtClean="0">
                <a:latin typeface="Arial" pitchFamily="34" charset="0"/>
                <a:cs typeface="Arial" pitchFamily="34" charset="0"/>
              </a:rPr>
              <a:t> – наука о закономерностях наследственности и изменчивости (</a:t>
            </a: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А</a:t>
            </a:r>
            <a:r>
              <a:rPr lang="ru-RU" sz="2500" b="1" dirty="0" smtClean="0">
                <a:latin typeface="Arial" pitchFamily="34" charset="0"/>
                <a:cs typeface="Arial" pitchFamily="34" charset="0"/>
              </a:rPr>
              <a:t>)</a:t>
            </a:r>
          </a:p>
          <a:p>
            <a:pPr marL="355600" lvl="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 </a:t>
            </a:r>
            <a:r>
              <a:rPr lang="ru-RU" sz="25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Гомозигота</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smtClean="0">
                <a:latin typeface="Arial" pitchFamily="34" charset="0"/>
                <a:ea typeface="Times New Roman" pitchFamily="18" charset="0"/>
                <a:cs typeface="Arial" pitchFamily="34" charset="0"/>
              </a:rPr>
              <a:t>– клетка или организм, содержащие одинаковые аллели одного и того же гена </a:t>
            </a:r>
            <a:r>
              <a:rPr lang="ru-RU" sz="2500" b="1" dirty="0" smtClean="0">
                <a:latin typeface="Arial" pitchFamily="34" charset="0"/>
                <a:cs typeface="Arial" pitchFamily="34" charset="0"/>
              </a:rPr>
              <a:t>(</a:t>
            </a: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Е</a:t>
            </a:r>
            <a:r>
              <a:rPr lang="ru-RU" sz="2500" b="1" dirty="0" smtClean="0">
                <a:latin typeface="Arial" pitchFamily="34" charset="0"/>
                <a:cs typeface="Arial" pitchFamily="34" charset="0"/>
              </a:rPr>
              <a:t>)</a:t>
            </a:r>
            <a:endParaRPr lang="ru-RU" sz="2500" b="1" dirty="0" smtClean="0">
              <a:latin typeface="Arial" pitchFamily="34" charset="0"/>
              <a:ea typeface="Times New Roman" pitchFamily="18" charset="0"/>
              <a:cs typeface="Arial" pitchFamily="34" charset="0"/>
            </a:endParaRP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 </a:t>
            </a:r>
            <a:r>
              <a:rPr lang="ru-RU" sz="25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Гетерозигота</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smtClean="0">
                <a:latin typeface="Arial" pitchFamily="34" charset="0"/>
                <a:ea typeface="Times New Roman" pitchFamily="18" charset="0"/>
                <a:cs typeface="Arial" pitchFamily="34" charset="0"/>
              </a:rPr>
              <a:t>– клетка или организм, содержащие разные аллели одного и того же гена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a:t>
            </a:r>
            <a:r>
              <a:rPr lang="ru-RU" sz="2500" b="1" dirty="0" smtClean="0">
                <a:latin typeface="Arial" pitchFamily="34" charset="0"/>
                <a:ea typeface="Times New Roman" pitchFamily="18" charset="0"/>
                <a:cs typeface="Arial" pitchFamily="34" charset="0"/>
              </a:rPr>
              <a:t>) </a:t>
            </a:r>
          </a:p>
          <a:p>
            <a:pPr marL="355600" lvl="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Доминантный признак </a:t>
            </a:r>
            <a:r>
              <a:rPr lang="ru-RU" sz="2500" b="1" dirty="0" smtClean="0">
                <a:latin typeface="Arial" pitchFamily="34" charset="0"/>
                <a:ea typeface="Times New Roman" pitchFamily="18" charset="0"/>
                <a:cs typeface="Arial" pitchFamily="34" charset="0"/>
              </a:rPr>
              <a:t>– признак,  проявляющийся у гибридов первого поколения (</a:t>
            </a:r>
            <a:r>
              <a:rPr lang="ru-RU" sz="2500" b="1" dirty="0" smtClean="0">
                <a:solidFill>
                  <a:srgbClr val="C00000"/>
                </a:solidFill>
                <a:latin typeface="Arial" pitchFamily="34" charset="0"/>
                <a:ea typeface="Times New Roman" pitchFamily="18" charset="0"/>
                <a:cs typeface="Arial" pitchFamily="34" charset="0"/>
              </a:rPr>
              <a:t>Д</a:t>
            </a:r>
            <a:r>
              <a:rPr lang="ru-RU" sz="2500" b="1" dirty="0" smtClean="0">
                <a:latin typeface="Arial" pitchFamily="34" charset="0"/>
                <a:ea typeface="Times New Roman" pitchFamily="18" charset="0"/>
                <a:cs typeface="Arial" pitchFamily="34" charset="0"/>
              </a:rPr>
              <a:t>). </a:t>
            </a:r>
          </a:p>
          <a:p>
            <a:pPr marL="355600" lvl="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6.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Фенотип </a:t>
            </a:r>
            <a:r>
              <a:rPr lang="ru-RU" sz="2500" b="1" dirty="0" smtClean="0">
                <a:latin typeface="Arial" pitchFamily="34" charset="0"/>
                <a:ea typeface="Times New Roman" pitchFamily="18" charset="0"/>
                <a:cs typeface="Arial" pitchFamily="34" charset="0"/>
              </a:rPr>
              <a:t>– совокупность всех признаков организма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a:t>
            </a:r>
            <a:r>
              <a:rPr lang="ru-RU" sz="2500" b="1" dirty="0" smtClean="0">
                <a:latin typeface="Arial" pitchFamily="34" charset="0"/>
                <a:ea typeface="Times New Roman" pitchFamily="18" charset="0"/>
                <a:cs typeface="Arial" pitchFamily="34" charset="0"/>
              </a:rPr>
              <a:t>)</a:t>
            </a: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7. Генотип</a:t>
            </a:r>
            <a:r>
              <a:rPr lang="ru-RU" sz="2500" b="1" dirty="0" smtClean="0">
                <a:latin typeface="Arial" pitchFamily="34" charset="0"/>
                <a:cs typeface="Arial" pitchFamily="34" charset="0"/>
              </a:rPr>
              <a:t> – </a:t>
            </a:r>
            <a:r>
              <a:rPr lang="ru-RU" sz="2500" b="1" dirty="0" smtClean="0">
                <a:latin typeface="Arial" pitchFamily="34" charset="0"/>
                <a:ea typeface="Times New Roman" pitchFamily="18" charset="0"/>
                <a:cs typeface="Arial" pitchFamily="34" charset="0"/>
              </a:rPr>
              <a:t>совокупность всех генов организма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Б</a:t>
            </a:r>
            <a:r>
              <a:rPr lang="ru-RU" sz="2500" b="1" dirty="0" smtClean="0">
                <a:latin typeface="Arial" pitchFamily="34" charset="0"/>
                <a:ea typeface="Times New Roman" pitchFamily="18" charset="0"/>
                <a:cs typeface="Arial" pitchFamily="34" charset="0"/>
              </a:rPr>
              <a:t>)</a:t>
            </a:r>
            <a:r>
              <a:rPr lang="ru-RU" sz="2500" b="1" dirty="0" smtClean="0">
                <a:latin typeface="Arial" pitchFamily="34" charset="0"/>
                <a:cs typeface="Arial" pitchFamily="34" charset="0"/>
              </a:rPr>
              <a:t> </a:t>
            </a: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8.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Рецессивный признак </a:t>
            </a:r>
            <a:r>
              <a:rPr lang="ru-RU" sz="2500" b="1" dirty="0" smtClean="0">
                <a:latin typeface="Arial" pitchFamily="34" charset="0"/>
                <a:ea typeface="Times New Roman" pitchFamily="18" charset="0"/>
                <a:cs typeface="Arial" pitchFamily="34" charset="0"/>
              </a:rPr>
              <a:t>– подавляемый признак у гибридов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a:t>
            </a:r>
            <a:r>
              <a:rPr lang="ru-RU" sz="2500" b="1" dirty="0" smtClean="0">
                <a:latin typeface="Arial" pitchFamily="34" charset="0"/>
                <a:ea typeface="Times New Roman" pitchFamily="18" charset="0"/>
                <a:cs typeface="Arial" pitchFamily="34" charset="0"/>
              </a:rPr>
              <a:t>) </a:t>
            </a:r>
            <a:endPar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marL="355600" lvl="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9. </a:t>
            </a:r>
            <a:r>
              <a:rPr lang="ru-RU" sz="25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Алле́ли</a:t>
            </a:r>
            <a:r>
              <a:rPr lang="ru-RU" sz="2500" b="1" dirty="0" smtClean="0">
                <a:latin typeface="Arial" pitchFamily="34" charset="0"/>
                <a:cs typeface="Arial" pitchFamily="34" charset="0"/>
              </a:rPr>
              <a:t> – </a:t>
            </a:r>
            <a:r>
              <a:rPr lang="ru-RU" sz="2500" b="1" dirty="0" smtClean="0">
                <a:latin typeface="Arial" pitchFamily="34" charset="0"/>
                <a:ea typeface="Times New Roman" pitchFamily="18" charset="0"/>
                <a:cs typeface="Arial" pitchFamily="34" charset="0"/>
              </a:rPr>
              <a:t>одно из возможных структурных состояний гена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a:t>
            </a:r>
            <a:r>
              <a:rPr lang="ru-RU" sz="2500" b="1" dirty="0" smtClean="0">
                <a:latin typeface="Arial" pitchFamily="34" charset="0"/>
                <a:ea typeface="Times New Roman" pitchFamily="18" charset="0"/>
                <a:cs typeface="Arial" pitchFamily="34" charset="0"/>
              </a:rPr>
              <a:t>) </a:t>
            </a: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10.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 Мендель </a:t>
            </a:r>
            <a:r>
              <a:rPr lang="ru-RU" sz="2500" b="1" dirty="0" smtClean="0">
                <a:latin typeface="Arial" pitchFamily="34" charset="0"/>
                <a:ea typeface="Times New Roman" pitchFamily="18" charset="0"/>
                <a:cs typeface="Arial" pitchFamily="34" charset="0"/>
              </a:rPr>
              <a:t>– основоположник генетики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a:t>
            </a:r>
            <a:r>
              <a:rPr lang="ru-RU" sz="2500" b="1" dirty="0" smtClean="0">
                <a:latin typeface="Arial" pitchFamily="34" charset="0"/>
                <a:ea typeface="Times New Roman" pitchFamily="18" charset="0"/>
                <a:cs typeface="Arial" pitchFamily="34" charset="0"/>
              </a:rPr>
              <a:t>)</a:t>
            </a:r>
            <a:endParaRPr lang="ru-RU" b="1" dirty="0" smtClean="0">
              <a:latin typeface="Arial" pitchFamily="34" charset="0"/>
              <a:cs typeface="Arial"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023040" y="0"/>
            <a:ext cx="720101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a typeface="Times New Roman" pitchFamily="18" charset="0"/>
                <a:cs typeface="Calibri" pitchFamily="34" charset="0"/>
              </a:rPr>
              <a:t>Общепринятые обозначения</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3" name="Прямоугольник 12"/>
          <p:cNvSpPr/>
          <p:nvPr/>
        </p:nvSpPr>
        <p:spPr>
          <a:xfrm>
            <a:off x="71406" y="500042"/>
            <a:ext cx="8715436" cy="6096284"/>
          </a:xfrm>
          <a:prstGeom prst="rect">
            <a:avLst/>
          </a:prstGeom>
        </p:spPr>
        <p:txBody>
          <a:bodyPr wrap="square">
            <a:spAutoFit/>
          </a:bodyPr>
          <a:lstStyle/>
          <a:p>
            <a:pPr marL="355600" lvl="0" indent="-360000">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a:t>
            </a:r>
            <a:r>
              <a:rPr lang="ru-RU" sz="2700" b="1" dirty="0" smtClean="0">
                <a:latin typeface="Arial" pitchFamily="34" charset="0"/>
                <a:cs typeface="Arial" pitchFamily="34" charset="0"/>
              </a:rPr>
              <a:t> – родительские организмы;</a:t>
            </a:r>
          </a:p>
          <a:p>
            <a:pPr marL="355600" indent="-360000">
              <a:lnSpc>
                <a:spcPct val="85000"/>
              </a:lnSpc>
            </a:pPr>
            <a:r>
              <a:rPr lang="ru-RU" sz="2700" b="1" dirty="0" smtClean="0">
                <a:solidFill>
                  <a:srgbClr val="C00000"/>
                </a:solidFill>
                <a:latin typeface="Arial Black" pitchFamily="34" charset="0"/>
                <a:cs typeface="Arial" pitchFamily="34" charset="0"/>
              </a:rPr>
              <a:t>♀</a:t>
            </a:r>
            <a:r>
              <a:rPr lang="ru-RU" sz="2700" b="1" dirty="0" smtClean="0">
                <a:latin typeface="Arial" pitchFamily="34" charset="0"/>
                <a:cs typeface="Arial" pitchFamily="34" charset="0"/>
              </a:rPr>
              <a:t> – женский пол;</a:t>
            </a:r>
          </a:p>
          <a:p>
            <a:pPr marL="355600" indent="-360000">
              <a:lnSpc>
                <a:spcPct val="85000"/>
              </a:lnSpc>
            </a:pPr>
            <a:r>
              <a:rPr lang="ru-RU" sz="2700" b="1" dirty="0" smtClean="0">
                <a:solidFill>
                  <a:srgbClr val="C00000"/>
                </a:solidFill>
                <a:latin typeface="Arial Black" pitchFamily="34" charset="0"/>
                <a:cs typeface="Arial" pitchFamily="34" charset="0"/>
              </a:rPr>
              <a:t>♂</a:t>
            </a:r>
            <a:r>
              <a:rPr lang="ru-RU" sz="2700" b="1" dirty="0" smtClean="0">
                <a:latin typeface="Arial" pitchFamily="34" charset="0"/>
                <a:cs typeface="Arial" pitchFamily="34" charset="0"/>
              </a:rPr>
              <a:t> – мужской пол;</a:t>
            </a:r>
          </a:p>
          <a:p>
            <a:pPr marL="355600" indent="-360000">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ru-RU" sz="2700" b="1" dirty="0" smtClean="0">
                <a:latin typeface="Arial" pitchFamily="34" charset="0"/>
                <a:cs typeface="Arial" pitchFamily="34" charset="0"/>
                <a:sym typeface="Symbol"/>
              </a:rPr>
              <a:t> </a:t>
            </a:r>
            <a:r>
              <a:rPr lang="ru-RU" sz="2700" b="1" dirty="0" smtClean="0">
                <a:latin typeface="Arial" pitchFamily="34" charset="0"/>
                <a:cs typeface="Arial" pitchFamily="34" charset="0"/>
              </a:rPr>
              <a:t>– скрещивание;</a:t>
            </a:r>
          </a:p>
          <a:p>
            <a:pPr marL="355600" lvl="0" indent="-360000" algn="just">
              <a:lnSpc>
                <a:spcPct val="85000"/>
              </a:lnSpc>
            </a:pPr>
            <a:r>
              <a:rPr lang="en-US"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G</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g</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700" b="1" dirty="0" smtClean="0">
                <a:latin typeface="Arial" pitchFamily="34" charset="0"/>
                <a:cs typeface="Arial" pitchFamily="34" charset="0"/>
              </a:rPr>
              <a:t> – гаметы , обводятся кружком (!); удобнее: кружком – яйцеклетки, кружком с хвостиком – сперматозоиды (спермии);</a:t>
            </a:r>
          </a:p>
          <a:p>
            <a:pPr marL="355600" indent="-360000" algn="just">
              <a:lnSpc>
                <a:spcPct val="85000"/>
              </a:lnSpc>
            </a:pPr>
            <a:r>
              <a:rPr lang="ru-RU" sz="2700" b="1" i="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гибриды</a:t>
            </a:r>
            <a:r>
              <a:rPr lang="ru-RU" sz="2700" b="1" i="1" dirty="0" smtClean="0">
                <a:latin typeface="Arial" pitchFamily="34" charset="0"/>
                <a:cs typeface="Arial" pitchFamily="34" charset="0"/>
              </a:rPr>
              <a:t> </a:t>
            </a:r>
            <a:r>
              <a:rPr lang="ru-RU" sz="2700" b="1" dirty="0" smtClean="0">
                <a:latin typeface="Arial" pitchFamily="34" charset="0"/>
                <a:cs typeface="Arial" pitchFamily="34" charset="0"/>
              </a:rPr>
              <a:t>– организмы, полученные от скрещивания особей с различными признаками;</a:t>
            </a:r>
          </a:p>
          <a:p>
            <a:pPr marL="355600" indent="-360000" algn="just">
              <a:lnSpc>
                <a:spcPct val="85000"/>
              </a:lnSpc>
            </a:pPr>
            <a:r>
              <a:rPr lang="ru-RU" sz="2700" b="1" dirty="0" smtClean="0">
                <a:latin typeface="Arial" pitchFamily="34" charset="0"/>
                <a:cs typeface="Arial" pitchFamily="34" charset="0"/>
              </a:rPr>
              <a:t> </a:t>
            </a:r>
            <a:r>
              <a:rPr lang="ru-RU" sz="2700" b="1" i="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гибридное поколение </a:t>
            </a:r>
            <a:r>
              <a:rPr lang="ru-RU" sz="2700" b="1" dirty="0" smtClean="0">
                <a:latin typeface="Arial" pitchFamily="34" charset="0"/>
                <a:cs typeface="Arial" pitchFamily="34" charset="0"/>
              </a:rPr>
              <a:t>– совокупность гибридов, полученных от скрещивания особей с различными признаками;  </a:t>
            </a:r>
          </a:p>
          <a:p>
            <a:pPr marL="355600" indent="-36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F</a:t>
            </a:r>
            <a:r>
              <a:rPr lang="ru-RU" sz="27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a:t>
            </a:r>
            <a:r>
              <a:rPr lang="ru-RU" sz="2700" b="1" baseline="-25000" dirty="0" smtClean="0">
                <a:latin typeface="Arial" pitchFamily="34" charset="0"/>
                <a:cs typeface="Arial" pitchFamily="34" charset="0"/>
              </a:rPr>
              <a:t> </a:t>
            </a:r>
            <a:r>
              <a:rPr lang="ru-RU" sz="2700" b="1" dirty="0" smtClean="0">
                <a:latin typeface="Arial" pitchFamily="34" charset="0"/>
                <a:cs typeface="Arial" pitchFamily="34" charset="0"/>
              </a:rPr>
              <a:t>– первое поколение (дети);</a:t>
            </a:r>
          </a:p>
          <a:p>
            <a:pPr marL="355600" indent="-36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F</a:t>
            </a:r>
            <a:r>
              <a:rPr lang="ru-RU" sz="27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700" b="1" baseline="-25000" dirty="0" smtClean="0">
                <a:latin typeface="Arial" pitchFamily="34" charset="0"/>
                <a:cs typeface="Arial" pitchFamily="34" charset="0"/>
              </a:rPr>
              <a:t> </a:t>
            </a:r>
            <a:r>
              <a:rPr lang="ru-RU" sz="2700" b="1" dirty="0" smtClean="0">
                <a:latin typeface="Arial" pitchFamily="34" charset="0"/>
                <a:cs typeface="Arial" pitchFamily="34" charset="0"/>
              </a:rPr>
              <a:t>– второе поколение (внуки) – гибридные организмы скрещиваются между собой;</a:t>
            </a:r>
          </a:p>
          <a:p>
            <a:pPr marL="355600" indent="-36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F</a:t>
            </a:r>
            <a:r>
              <a:rPr lang="ru-RU" sz="27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700" b="1" baseline="-25000" dirty="0" smtClean="0">
                <a:latin typeface="Arial" pitchFamily="34" charset="0"/>
                <a:cs typeface="Arial" pitchFamily="34" charset="0"/>
              </a:rPr>
              <a:t> </a:t>
            </a:r>
            <a:r>
              <a:rPr lang="ru-RU" sz="2700" b="1" dirty="0" smtClean="0">
                <a:latin typeface="Arial" pitchFamily="34" charset="0"/>
                <a:cs typeface="Arial" pitchFamily="34" charset="0"/>
              </a:rPr>
              <a:t>– третье поколение (правнуки).</a:t>
            </a:r>
            <a:endParaRPr lang="ru-RU" sz="2700" b="1" dirty="0">
              <a:latin typeface="Arial" pitchFamily="34" charset="0"/>
              <a:cs typeface="Arial"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14282" y="142852"/>
            <a:ext cx="8786874" cy="798680"/>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Условие генетической задачи</a:t>
            </a:r>
            <a:r>
              <a:rPr lang="ru-RU" sz="2700" b="1" dirty="0" smtClean="0">
                <a:latin typeface="Arial" pitchFamily="34" charset="0"/>
                <a:cs typeface="Arial" pitchFamily="34" charset="0"/>
              </a:rPr>
              <a:t> </a:t>
            </a:r>
            <a:r>
              <a:rPr lang="ru-RU" sz="2700" b="1" u="sng" dirty="0" smtClean="0">
                <a:latin typeface="Arial" pitchFamily="34" charset="0"/>
                <a:cs typeface="Arial" pitchFamily="34" charset="0"/>
              </a:rPr>
              <a:t>удобнее оформлять</a:t>
            </a:r>
            <a:r>
              <a:rPr lang="ru-RU" sz="2700" b="1" dirty="0" smtClean="0">
                <a:latin typeface="Arial" pitchFamily="34" charset="0"/>
                <a:cs typeface="Arial" pitchFamily="34" charset="0"/>
              </a:rPr>
              <a:t> в виде таблицы:</a:t>
            </a:r>
            <a:endParaRPr lang="ru-RU" sz="2700" b="1" dirty="0">
              <a:latin typeface="Arial" pitchFamily="34" charset="0"/>
              <a:cs typeface="Arial" pitchFamily="34" charset="0"/>
            </a:endParaRPr>
          </a:p>
        </p:txBody>
      </p:sp>
      <p:graphicFrame>
        <p:nvGraphicFramePr>
          <p:cNvPr id="8" name="Таблица 7"/>
          <p:cNvGraphicFramePr>
            <a:graphicFrameLocks noGrp="1"/>
          </p:cNvGraphicFramePr>
          <p:nvPr/>
        </p:nvGraphicFramePr>
        <p:xfrm>
          <a:off x="1142976" y="993446"/>
          <a:ext cx="6077585" cy="792480"/>
        </p:xfrm>
        <a:graphic>
          <a:graphicData uri="http://schemas.openxmlformats.org/drawingml/2006/table">
            <a:tbl>
              <a:tblPr>
                <a:tableStyleId>{35758FB7-9AC5-4552-8A53-C91805E547FA}</a:tableStyleId>
              </a:tblPr>
              <a:tblGrid>
                <a:gridCol w="2025650"/>
                <a:gridCol w="2025650"/>
                <a:gridCol w="2026285"/>
              </a:tblGrid>
              <a:tr h="0">
                <a:tc>
                  <a:txBody>
                    <a:bodyPr/>
                    <a:lstStyle/>
                    <a:p>
                      <a:pPr algn="ctr">
                        <a:spcAft>
                          <a:spcPts val="0"/>
                        </a:spcAft>
                      </a:pPr>
                      <a:r>
                        <a:rPr lang="ru-RU" sz="2600" b="1" dirty="0">
                          <a:latin typeface="Arial" pitchFamily="34" charset="0"/>
                          <a:cs typeface="Arial" pitchFamily="34" charset="0"/>
                        </a:rPr>
                        <a:t>признак</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600" b="1" dirty="0">
                          <a:latin typeface="Arial" pitchFamily="34" charset="0"/>
                          <a:cs typeface="Arial" pitchFamily="34" charset="0"/>
                        </a:rPr>
                        <a:t>ген</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600" b="1" dirty="0">
                          <a:latin typeface="Arial" pitchFamily="34" charset="0"/>
                          <a:cs typeface="Arial" pitchFamily="34" charset="0"/>
                        </a:rPr>
                        <a:t>генотип</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spcAft>
                          <a:spcPts val="0"/>
                        </a:spcAft>
                      </a:pP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spcAft>
                          <a:spcPts val="0"/>
                        </a:spcAft>
                      </a:pP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spcAft>
                          <a:spcPts val="0"/>
                        </a:spcAft>
                      </a:pP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12" name="Прямоугольник 11"/>
          <p:cNvSpPr/>
          <p:nvPr/>
        </p:nvSpPr>
        <p:spPr>
          <a:xfrm>
            <a:off x="214282" y="1785926"/>
            <a:ext cx="8643998" cy="3624069"/>
          </a:xfrm>
          <a:prstGeom prst="rect">
            <a:avLst/>
          </a:prstGeom>
        </p:spPr>
        <p:txBody>
          <a:bodyPr wrap="square">
            <a:spAutoFit/>
          </a:bodyPr>
          <a:lstStyle/>
          <a:p>
            <a:pPr indent="449263" algn="just">
              <a:lnSpc>
                <a:spcPct val="85000"/>
              </a:lnSpc>
            </a:pPr>
            <a:r>
              <a:rPr lang="ru-RU" sz="2700" b="1" dirty="0" smtClean="0">
                <a:latin typeface="Arial" pitchFamily="34" charset="0"/>
                <a:cs typeface="Arial" pitchFamily="34" charset="0"/>
              </a:rPr>
              <a:t>За формирование </a:t>
            </a:r>
            <a:r>
              <a:rPr lang="ru-RU" sz="2700" b="1"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признака</a:t>
            </a:r>
            <a:r>
              <a:rPr lang="ru-RU" sz="2700" b="1" dirty="0" smtClean="0">
                <a:latin typeface="Arial" pitchFamily="34" charset="0"/>
                <a:cs typeface="Arial" pitchFamily="34" charset="0"/>
              </a:rPr>
              <a:t> отвечает ген, который существует в состоянии двух аллелей –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доминантного</a:t>
            </a:r>
            <a:r>
              <a:rPr lang="ru-RU" sz="2700" b="1" dirty="0" smtClean="0">
                <a:latin typeface="Arial" pitchFamily="34" charset="0"/>
                <a:cs typeface="Arial" pitchFamily="34" charset="0"/>
              </a:rPr>
              <a:t> и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рецессивного</a:t>
            </a:r>
            <a:r>
              <a:rPr lang="ru-RU" sz="2700" b="1" dirty="0" smtClean="0">
                <a:latin typeface="Arial" pitchFamily="34" charset="0"/>
                <a:cs typeface="Arial" pitchFamily="34" charset="0"/>
              </a:rPr>
              <a:t>. Из результатов </a:t>
            </a:r>
            <a:r>
              <a:rPr lang="ru-RU" sz="2700" b="1" dirty="0" err="1" smtClean="0">
                <a:latin typeface="Arial" pitchFamily="34" charset="0"/>
                <a:cs typeface="Arial" pitchFamily="34" charset="0"/>
              </a:rPr>
              <a:t>менделевского</a:t>
            </a:r>
            <a:r>
              <a:rPr lang="ru-RU" sz="2700" b="1" dirty="0" smtClean="0">
                <a:latin typeface="Arial" pitchFamily="34" charset="0"/>
                <a:cs typeface="Arial" pitchFamily="34" charset="0"/>
              </a:rPr>
              <a:t> скрещивания следует, что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желтый цвет </a:t>
            </a:r>
            <a:r>
              <a:rPr lang="ru-RU" sz="2700" b="1" dirty="0" smtClean="0">
                <a:latin typeface="Arial" pitchFamily="34" charset="0"/>
                <a:cs typeface="Arial" pitchFamily="34" charset="0"/>
              </a:rPr>
              <a:t>доминирует над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зеленым</a:t>
            </a:r>
            <a:r>
              <a:rPr lang="ru-RU" sz="2700" b="1" dirty="0" smtClean="0">
                <a:latin typeface="Arial" pitchFamily="34" charset="0"/>
                <a:cs typeface="Arial" pitchFamily="34" charset="0"/>
              </a:rPr>
              <a:t>, то есть можно смело внести в таблицу и обозначения аллелей гена, отвечающих за развитие альтернативных признаков: развитие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желтого цвета </a:t>
            </a:r>
            <a:r>
              <a:rPr lang="ru-RU" sz="2700" b="1" u="sng" dirty="0" smtClean="0">
                <a:latin typeface="Arial" pitchFamily="34" charset="0"/>
                <a:cs typeface="Arial" pitchFamily="34" charset="0"/>
              </a:rPr>
              <a:t>определяет</a:t>
            </a:r>
            <a:r>
              <a:rPr lang="ru-RU" sz="2700" b="1" dirty="0" smtClean="0">
                <a:latin typeface="Arial" pitchFamily="34" charset="0"/>
                <a:cs typeface="Arial" pitchFamily="34" charset="0"/>
              </a:rPr>
              <a:t>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доминантный аллель</a:t>
            </a:r>
            <a:r>
              <a:rPr lang="ru-RU" sz="2700" b="1" dirty="0" smtClean="0">
                <a:solidFill>
                  <a:srgbClr val="9D2349"/>
                </a:solidFill>
                <a:latin typeface="Arial" pitchFamily="34" charset="0"/>
                <a:cs typeface="Arial" pitchFamily="34" charset="0"/>
              </a:rPr>
              <a:t> </a:t>
            </a:r>
            <a:r>
              <a:rPr lang="ru-RU" sz="2700" b="1" dirty="0" smtClean="0">
                <a:latin typeface="Arial" pitchFamily="34" charset="0"/>
                <a:cs typeface="Arial" pitchFamily="34" charset="0"/>
              </a:rPr>
              <a:t>гена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A</a:t>
            </a:r>
            <a:r>
              <a:rPr lang="ru-RU" sz="2700" b="1" dirty="0" smtClean="0">
                <a:latin typeface="Arial" pitchFamily="34" charset="0"/>
                <a:cs typeface="Arial" pitchFamily="34" charset="0"/>
              </a:rPr>
              <a:t>,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зеленый</a:t>
            </a:r>
            <a:r>
              <a:rPr lang="ru-RU" sz="2700" b="1" dirty="0" smtClean="0">
                <a:latin typeface="Arial" pitchFamily="34" charset="0"/>
                <a:cs typeface="Arial" pitchFamily="34" charset="0"/>
              </a:rPr>
              <a:t> –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рецессивный аллель </a:t>
            </a:r>
            <a:r>
              <a:rPr lang="ru-RU" sz="27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a</a:t>
            </a:r>
            <a:r>
              <a:rPr lang="ru-RU" sz="2700" b="1" dirty="0" smtClean="0">
                <a:latin typeface="Arial" pitchFamily="34" charset="0"/>
                <a:cs typeface="Arial" pitchFamily="34" charset="0"/>
              </a:rPr>
              <a:t>. </a:t>
            </a:r>
            <a:endParaRPr lang="ru-RU" sz="2700" dirty="0"/>
          </a:p>
        </p:txBody>
      </p:sp>
      <p:graphicFrame>
        <p:nvGraphicFramePr>
          <p:cNvPr id="13" name="Таблица 12"/>
          <p:cNvGraphicFramePr>
            <a:graphicFrameLocks noGrp="1"/>
          </p:cNvGraphicFramePr>
          <p:nvPr/>
        </p:nvGraphicFramePr>
        <p:xfrm>
          <a:off x="71405" y="5480708"/>
          <a:ext cx="7715305" cy="1234440"/>
        </p:xfrm>
        <a:graphic>
          <a:graphicData uri="http://schemas.openxmlformats.org/drawingml/2006/table">
            <a:tbl>
              <a:tblPr>
                <a:tableStyleId>{35758FB7-9AC5-4552-8A53-C91805E547FA}</a:tableStyleId>
              </a:tblPr>
              <a:tblGrid>
                <a:gridCol w="5286412"/>
                <a:gridCol w="785818"/>
                <a:gridCol w="1643075"/>
              </a:tblGrid>
              <a:tr h="0">
                <a:tc>
                  <a:txBody>
                    <a:bodyPr/>
                    <a:lstStyle/>
                    <a:p>
                      <a:pPr algn="ctr">
                        <a:spcAft>
                          <a:spcPts val="0"/>
                        </a:spcAft>
                      </a:pPr>
                      <a:r>
                        <a:rPr lang="ru-RU" sz="2700" b="1" dirty="0">
                          <a:latin typeface="Arial" pitchFamily="34" charset="0"/>
                          <a:ea typeface="Times New Roman"/>
                          <a:cs typeface="Arial" pitchFamily="34" charset="0"/>
                        </a:rPr>
                        <a:t>признак </a:t>
                      </a:r>
                      <a:r>
                        <a:rPr lang="ru-RU" sz="2700" b="1" i="1" dirty="0">
                          <a:latin typeface="Arial" pitchFamily="34" charset="0"/>
                          <a:ea typeface="Times New Roman"/>
                          <a:cs typeface="Arial" pitchFamily="34" charset="0"/>
                        </a:rPr>
                        <a:t>(цвет семян гороха)</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latin typeface="Arial" pitchFamily="34" charset="0"/>
                          <a:cs typeface="Arial" pitchFamily="34" charset="0"/>
                        </a:rPr>
                        <a:t>ген</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latin typeface="Arial" pitchFamily="34" charset="0"/>
                          <a:cs typeface="Arial" pitchFamily="34" charset="0"/>
                        </a:rPr>
                        <a:t>генотип</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r>
                        <a:rPr lang="ru-RU" sz="2700" b="1" i="1" dirty="0" smtClean="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rPr>
                        <a:t>желтый</a:t>
                      </a:r>
                      <a:endParaRPr lang="ru-RU" sz="2700" b="1" dirty="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E4670A"/>
                          </a:solidFill>
                          <a:effectLst>
                            <a:outerShdw blurRad="38100" dist="38100" dir="2700000" algn="tl">
                              <a:srgbClr val="000000">
                                <a:alpha val="43137"/>
                              </a:srgbClr>
                            </a:outerShdw>
                          </a:effectLst>
                          <a:latin typeface="Arial" pitchFamily="34" charset="0"/>
                          <a:cs typeface="Arial" pitchFamily="34" charset="0"/>
                        </a:rPr>
                        <a:t>A</a:t>
                      </a:r>
                      <a:endParaRPr lang="ru-RU" sz="2700" b="1" dirty="0">
                        <a:solidFill>
                          <a:srgbClr val="E4670A"/>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r>
                        <a:rPr lang="ru-RU" sz="2700" b="1" i="1" dirty="0" smtClean="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rPr>
                        <a:t>зеленый</a:t>
                      </a:r>
                      <a:endParaRPr lang="ru-RU" sz="2700" b="1" dirty="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а</a:t>
                      </a:r>
                      <a:endParaRPr lang="ru-RU" sz="2700" b="1" dirty="0">
                        <a:solidFill>
                          <a:srgbClr val="336600"/>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700" b="1" dirty="0">
                        <a:solidFill>
                          <a:srgbClr val="336600"/>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4"/>
          <p:cNvPicPr>
            <a:picLocks noChangeAspect="1" noChangeArrowheads="1"/>
          </p:cNvPicPr>
          <p:nvPr/>
        </p:nvPicPr>
        <p:blipFill>
          <a:blip r:embed="rId6" cstate="print"/>
          <a:srcRect/>
          <a:stretch>
            <a:fillRect/>
          </a:stretch>
        </p:blipFill>
        <p:spPr bwMode="auto">
          <a:xfrm>
            <a:off x="4071934" y="5857892"/>
            <a:ext cx="540812" cy="500066"/>
          </a:xfrm>
          <a:prstGeom prst="ellipse">
            <a:avLst/>
          </a:prstGeom>
          <a:noFill/>
          <a:ln w="9525">
            <a:noFill/>
            <a:miter lim="800000"/>
            <a:headEnd/>
            <a:tailEnd/>
          </a:ln>
          <a:effectLst/>
        </p:spPr>
      </p:pic>
      <p:pic>
        <p:nvPicPr>
          <p:cNvPr id="11" name="Picture 5"/>
          <p:cNvPicPr>
            <a:picLocks noChangeAspect="1" noChangeArrowheads="1"/>
          </p:cNvPicPr>
          <p:nvPr/>
        </p:nvPicPr>
        <p:blipFill>
          <a:blip r:embed="rId7" cstate="print"/>
          <a:srcRect/>
          <a:stretch>
            <a:fillRect/>
          </a:stretch>
        </p:blipFill>
        <p:spPr bwMode="auto">
          <a:xfrm>
            <a:off x="3143240" y="6286520"/>
            <a:ext cx="514344" cy="467910"/>
          </a:xfrm>
          <a:prstGeom prst="ellipse">
            <a:avLst/>
          </a:prstGeom>
          <a:noFill/>
          <a:ln w="9525">
            <a:noFill/>
            <a:miter lim="800000"/>
            <a:headEnd/>
            <a:tailEnd/>
          </a:ln>
          <a:effec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85720" y="71414"/>
            <a:ext cx="8643998" cy="3022366"/>
          </a:xfrm>
          <a:prstGeom prst="rect">
            <a:avLst/>
          </a:prstGeom>
        </p:spPr>
        <p:txBody>
          <a:bodyPr wrap="square">
            <a:spAutoFit/>
          </a:bodyPr>
          <a:lstStyle/>
          <a:p>
            <a:pPr indent="449263" algn="just">
              <a:lnSpc>
                <a:spcPct val="85000"/>
              </a:lnSpc>
            </a:pPr>
            <a:r>
              <a:rPr lang="ru-RU" sz="2800" b="1" dirty="0" smtClean="0">
                <a:latin typeface="Arial" pitchFamily="34" charset="0"/>
                <a:cs typeface="Arial" pitchFamily="34" charset="0"/>
              </a:rPr>
              <a:t>Генотип всегда содержит парное количество генов, следовательно, растение с </a:t>
            </a:r>
            <a:r>
              <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зелеными</a:t>
            </a:r>
            <a:r>
              <a:rPr lang="ru-RU" sz="2800" b="1" dirty="0" smtClean="0">
                <a:latin typeface="Arial" pitchFamily="34" charset="0"/>
                <a:cs typeface="Arial" pitchFamily="34" charset="0"/>
              </a:rPr>
              <a:t> семенами может иметь </a:t>
            </a:r>
            <a:r>
              <a:rPr lang="ru-RU" sz="2800" b="1" u="sng" dirty="0" smtClean="0">
                <a:latin typeface="Arial" pitchFamily="34" charset="0"/>
                <a:cs typeface="Arial" pitchFamily="34" charset="0"/>
              </a:rPr>
              <a:t>только один генотип</a:t>
            </a:r>
            <a:r>
              <a:rPr lang="ru-RU" sz="2800" b="1" dirty="0" smtClean="0">
                <a:latin typeface="Arial" pitchFamily="34" charset="0"/>
                <a:cs typeface="Arial" pitchFamily="34" charset="0"/>
              </a:rPr>
              <a:t> – особи, </a:t>
            </a:r>
            <a:r>
              <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гомозиготной</a:t>
            </a:r>
            <a:r>
              <a:rPr lang="ru-RU" sz="2800" b="1" dirty="0" smtClean="0">
                <a:latin typeface="Arial" pitchFamily="34" charset="0"/>
                <a:cs typeface="Arial" pitchFamily="34" charset="0"/>
              </a:rPr>
              <a:t> по </a:t>
            </a:r>
            <a:r>
              <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рецессивному</a:t>
            </a:r>
            <a:r>
              <a:rPr lang="ru-RU" sz="2800" b="1" dirty="0" smtClean="0">
                <a:latin typeface="Arial" pitchFamily="34" charset="0"/>
                <a:cs typeface="Arial" pitchFamily="34" charset="0"/>
              </a:rPr>
              <a:t> признаку </a:t>
            </a:r>
            <a:r>
              <a:rPr lang="ru-RU" sz="28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aa</a:t>
            </a:r>
            <a:r>
              <a:rPr lang="ru-RU" sz="2800" b="1" dirty="0" smtClean="0">
                <a:latin typeface="Arial" pitchFamily="34" charset="0"/>
                <a:cs typeface="Arial" pitchFamily="34" charset="0"/>
              </a:rPr>
              <a:t>, растение с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желтыми</a:t>
            </a:r>
            <a:r>
              <a:rPr lang="ru-RU" sz="2800" b="1" dirty="0" smtClean="0">
                <a:latin typeface="Arial" pitchFamily="34" charset="0"/>
                <a:cs typeface="Arial" pitchFamily="34" charset="0"/>
              </a:rPr>
              <a:t> семенами может иметь </a:t>
            </a:r>
            <a:r>
              <a:rPr lang="ru-RU" sz="2800" b="1" u="sng" dirty="0" smtClean="0">
                <a:latin typeface="Arial" pitchFamily="34" charset="0"/>
                <a:cs typeface="Arial" pitchFamily="34" charset="0"/>
              </a:rPr>
              <a:t>два генотипа</a:t>
            </a:r>
            <a:r>
              <a:rPr lang="ru-RU" sz="2800" b="1" dirty="0" smtClean="0">
                <a:latin typeface="Arial" pitchFamily="34" charset="0"/>
                <a:cs typeface="Arial" pitchFamily="34" charset="0"/>
              </a:rPr>
              <a:t>: особи,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гомозиготной</a:t>
            </a:r>
            <a:r>
              <a:rPr lang="ru-RU" sz="2800" b="1" dirty="0" smtClean="0">
                <a:latin typeface="Arial" pitchFamily="34" charset="0"/>
                <a:cs typeface="Arial" pitchFamily="34" charset="0"/>
              </a:rPr>
              <a:t> по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доминантному</a:t>
            </a:r>
            <a:r>
              <a:rPr lang="ru-RU" sz="2800" b="1" dirty="0" smtClean="0">
                <a:latin typeface="Arial" pitchFamily="34" charset="0"/>
                <a:cs typeface="Arial" pitchFamily="34" charset="0"/>
              </a:rPr>
              <a:t> признаку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AA</a:t>
            </a:r>
            <a:r>
              <a:rPr lang="ru-RU" sz="2800" b="1" dirty="0" smtClean="0">
                <a:latin typeface="Arial" pitchFamily="34" charset="0"/>
                <a:cs typeface="Arial" pitchFamily="34" charset="0"/>
              </a:rPr>
              <a:t> и </a:t>
            </a:r>
            <a:r>
              <a:rPr lang="ru-RU" sz="2800" b="1" dirty="0" err="1" smtClean="0">
                <a:latin typeface="Arial" pitchFamily="34" charset="0"/>
                <a:cs typeface="Arial" pitchFamily="34" charset="0"/>
              </a:rPr>
              <a:t>гетерозиготы</a:t>
            </a:r>
            <a:r>
              <a:rPr lang="ru-RU" sz="2800" b="1" dirty="0" smtClean="0">
                <a:latin typeface="Arial" pitchFamily="34" charset="0"/>
                <a:cs typeface="Arial" pitchFamily="34" charset="0"/>
              </a:rPr>
              <a:t> </a:t>
            </a:r>
            <a:r>
              <a:rPr lang="ru-RU" sz="28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A</a:t>
            </a:r>
            <a:r>
              <a:rPr lang="ru-RU" sz="28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a</a:t>
            </a:r>
            <a:r>
              <a:rPr lang="ru-RU" sz="2800" b="1" dirty="0" smtClean="0">
                <a:latin typeface="Arial" pitchFamily="34" charset="0"/>
                <a:cs typeface="Arial" pitchFamily="34" charset="0"/>
              </a:rPr>
              <a:t>.</a:t>
            </a:r>
            <a:endParaRPr lang="ru-RU" sz="2800" dirty="0"/>
          </a:p>
        </p:txBody>
      </p:sp>
      <p:graphicFrame>
        <p:nvGraphicFramePr>
          <p:cNvPr id="14" name="Таблица 13"/>
          <p:cNvGraphicFramePr>
            <a:graphicFrameLocks noGrp="1"/>
          </p:cNvGraphicFramePr>
          <p:nvPr/>
        </p:nvGraphicFramePr>
        <p:xfrm>
          <a:off x="1285852" y="3194692"/>
          <a:ext cx="7715305" cy="1234440"/>
        </p:xfrm>
        <a:graphic>
          <a:graphicData uri="http://schemas.openxmlformats.org/drawingml/2006/table">
            <a:tbl>
              <a:tblPr>
                <a:tableStyleId>{35758FB7-9AC5-4552-8A53-C91805E547FA}</a:tableStyleId>
              </a:tblPr>
              <a:tblGrid>
                <a:gridCol w="5286412"/>
                <a:gridCol w="785818"/>
                <a:gridCol w="1643075"/>
              </a:tblGrid>
              <a:tr h="0">
                <a:tc>
                  <a:txBody>
                    <a:bodyPr/>
                    <a:lstStyle/>
                    <a:p>
                      <a:pPr algn="ctr">
                        <a:spcAft>
                          <a:spcPts val="0"/>
                        </a:spcAft>
                      </a:pPr>
                      <a:r>
                        <a:rPr lang="ru-RU" sz="2700" b="1" dirty="0">
                          <a:latin typeface="Arial" pitchFamily="34" charset="0"/>
                          <a:ea typeface="Times New Roman"/>
                          <a:cs typeface="Arial" pitchFamily="34" charset="0"/>
                        </a:rPr>
                        <a:t>признак </a:t>
                      </a:r>
                      <a:r>
                        <a:rPr lang="ru-RU" sz="2700" b="1" i="1" dirty="0">
                          <a:latin typeface="Arial" pitchFamily="34" charset="0"/>
                          <a:ea typeface="Times New Roman"/>
                          <a:cs typeface="Arial" pitchFamily="34" charset="0"/>
                        </a:rPr>
                        <a:t>(цвет семян гороха)</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latin typeface="Arial" pitchFamily="34" charset="0"/>
                          <a:cs typeface="Arial" pitchFamily="34" charset="0"/>
                        </a:rPr>
                        <a:t>ген</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latin typeface="Arial" pitchFamily="34" charset="0"/>
                          <a:cs typeface="Arial" pitchFamily="34" charset="0"/>
                        </a:rPr>
                        <a:t>генотип</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r>
                        <a:rPr lang="ru-RU" sz="2700" b="1" i="1" dirty="0" smtClean="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rPr>
                        <a:t>желтый</a:t>
                      </a:r>
                      <a:endParaRPr lang="ru-RU" sz="2700" b="1" dirty="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E4670A"/>
                          </a:solidFill>
                          <a:effectLst>
                            <a:outerShdw blurRad="38100" dist="38100" dir="2700000" algn="tl">
                              <a:srgbClr val="000000">
                                <a:alpha val="43137"/>
                              </a:srgbClr>
                            </a:outerShdw>
                          </a:effectLst>
                          <a:latin typeface="Arial" pitchFamily="34" charset="0"/>
                          <a:cs typeface="Arial" pitchFamily="34" charset="0"/>
                        </a:rPr>
                        <a:t>A</a:t>
                      </a:r>
                      <a:endParaRPr lang="ru-RU" sz="2700" b="1" dirty="0">
                        <a:solidFill>
                          <a:srgbClr val="E4670A"/>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E4670A"/>
                          </a:solidFill>
                          <a:effectLst>
                            <a:outerShdw blurRad="38100" dist="38100" dir="2700000" algn="tl">
                              <a:srgbClr val="000000">
                                <a:alpha val="43137"/>
                              </a:srgbClr>
                            </a:outerShdw>
                          </a:effectLst>
                          <a:latin typeface="Arial" pitchFamily="34" charset="0"/>
                          <a:cs typeface="Arial" pitchFamily="34" charset="0"/>
                        </a:rPr>
                        <a:t>AA</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  </a:t>
                      </a:r>
                      <a:r>
                        <a:rPr lang="ru-RU" sz="2700" b="1" dirty="0" err="1" smtClean="0">
                          <a:solidFill>
                            <a:srgbClr val="E4670A"/>
                          </a:solidFill>
                          <a:effectLst>
                            <a:outerShdw blurRad="38100" dist="38100" dir="2700000" algn="tl">
                              <a:srgbClr val="000000">
                                <a:alpha val="43137"/>
                              </a:srgbClr>
                            </a:outerShdw>
                          </a:effectLst>
                          <a:latin typeface="Arial" pitchFamily="34" charset="0"/>
                          <a:cs typeface="Arial" pitchFamily="34" charset="0"/>
                        </a:rPr>
                        <a:t>A</a:t>
                      </a:r>
                      <a:r>
                        <a:rPr lang="ru-RU" sz="27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а</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 </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r>
                        <a:rPr lang="ru-RU" sz="2700" b="1" i="1" dirty="0" smtClean="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rPr>
                        <a:t>зеленый</a:t>
                      </a:r>
                      <a:endParaRPr lang="ru-RU" sz="2700" b="1" dirty="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а</a:t>
                      </a:r>
                      <a:endParaRPr lang="ru-RU" sz="2700" b="1" dirty="0">
                        <a:solidFill>
                          <a:srgbClr val="336600"/>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аа</a:t>
                      </a:r>
                      <a:endParaRPr lang="ru-RU" sz="2700" b="1" dirty="0">
                        <a:solidFill>
                          <a:srgbClr val="336600"/>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1030" name="Picture 6" descr="D:\23.05.13-домашние документы\Колледж Строитель\Биология\Лекции по биол\Селекция\з-ны Менделя\img6 (3).jpg"/>
          <p:cNvPicPr>
            <a:picLocks noChangeAspect="1" noChangeArrowheads="1"/>
          </p:cNvPicPr>
          <p:nvPr/>
        </p:nvPicPr>
        <p:blipFill>
          <a:blip r:embed="rId6" cstate="print"/>
          <a:srcRect l="1875" t="41250" r="69062" b="6249"/>
          <a:stretch>
            <a:fillRect/>
          </a:stretch>
        </p:blipFill>
        <p:spPr bwMode="auto">
          <a:xfrm>
            <a:off x="0" y="4286232"/>
            <a:ext cx="1898210" cy="257176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71414"/>
            <a:ext cx="8858312" cy="632942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Для эксперимента Мендель брал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самоопыляющееся растение </a:t>
            </a:r>
            <a:r>
              <a:rPr lang="ru-RU" sz="2700" b="1" dirty="0" smtClean="0">
                <a:latin typeface="Arial" pitchFamily="34" charset="0"/>
                <a:cs typeface="Arial" pitchFamily="34" charset="0"/>
              </a:rPr>
              <a:t>–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горох</a:t>
            </a:r>
            <a:r>
              <a:rPr lang="ru-RU" sz="2700" b="1" dirty="0" smtClean="0">
                <a:latin typeface="Arial" pitchFamily="34" charset="0"/>
                <a:cs typeface="Arial" pitchFamily="34" charset="0"/>
              </a:rPr>
              <a:t>, из чего следует, что исходные растения не имели возможности приобрести «чужие» гены, т.е. были </a:t>
            </a:r>
            <a:r>
              <a:rPr lang="ru-RU" sz="27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гомозиготны</a:t>
            </a:r>
            <a:r>
              <a:rPr lang="ru-RU" sz="2700" b="1" dirty="0" smtClean="0">
                <a:latin typeface="Arial" pitchFamily="34" charset="0"/>
                <a:cs typeface="Arial" pitchFamily="34" charset="0"/>
              </a:rPr>
              <a:t>. Подобные растения принято называть </a:t>
            </a:r>
            <a:r>
              <a:rPr lang="ru-RU" sz="27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чистыми линиями</a:t>
            </a:r>
            <a:r>
              <a:rPr lang="ru-RU" sz="2700" b="1" dirty="0" smtClean="0">
                <a:latin typeface="Arial" pitchFamily="34" charset="0"/>
                <a:cs typeface="Arial" pitchFamily="34" charset="0"/>
              </a:rPr>
              <a:t>. По условию, Мендель скрещивал растения с желтыми и зелеными семенами, меняя окраску семян «мамы» и «папы», получая при этом одинаковые результаты, т.е. пол родительских особей не имеет значения, поэтому принимаем его произвольно. В схеме скрещивания указываем фенотипы родительских особей:</a:t>
            </a:r>
          </a:p>
          <a:p>
            <a:pPr marL="539750"/>
            <a:endParaRPr lang="ru-RU" sz="2800" b="1" dirty="0" smtClean="0">
              <a:latin typeface="Arial" pitchFamily="34" charset="0"/>
              <a:cs typeface="Arial" pitchFamily="34" charset="0"/>
            </a:endParaRPr>
          </a:p>
          <a:p>
            <a:pPr marL="539750"/>
            <a:r>
              <a:rPr lang="ru-RU" sz="2800" b="1" dirty="0" smtClean="0">
                <a:latin typeface="Arial" pitchFamily="34" charset="0"/>
                <a:cs typeface="Arial" pitchFamily="34" charset="0"/>
              </a:rPr>
              <a:t>(фенотип)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желтые</a:t>
            </a:r>
            <a:r>
              <a:rPr lang="ru-RU" sz="2800" b="1" dirty="0" smtClean="0">
                <a:latin typeface="Arial" pitchFamily="34" charset="0"/>
                <a:cs typeface="Arial" pitchFamily="34" charset="0"/>
              </a:rPr>
              <a:t>      </a:t>
            </a:r>
            <a:r>
              <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зеленые</a:t>
            </a:r>
          </a:p>
          <a:p>
            <a:pPr marL="539750"/>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a:t>
            </a:r>
            <a:r>
              <a:rPr lang="ru-RU" sz="2800" b="1" dirty="0" smtClean="0">
                <a:latin typeface="Arial" pitchFamily="34" charset="0"/>
                <a:cs typeface="Arial" pitchFamily="34" charset="0"/>
              </a:rPr>
              <a:t> (генотип)    ♀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АА</a:t>
            </a:r>
            <a:r>
              <a:rPr lang="ru-RU" sz="2800" b="1" dirty="0" smtClean="0">
                <a:latin typeface="Arial" pitchFamily="34" charset="0"/>
                <a:cs typeface="Arial" pitchFamily="34" charset="0"/>
              </a:rPr>
              <a:t>    </a:t>
            </a:r>
            <a:r>
              <a:rPr lang="ru-RU" sz="2800" b="1" dirty="0" smtClean="0">
                <a:latin typeface="Arial" pitchFamily="34" charset="0"/>
                <a:cs typeface="Arial" pitchFamily="34" charset="0"/>
                <a:sym typeface="Wingdings 2"/>
              </a:rPr>
              <a:t></a:t>
            </a:r>
            <a:r>
              <a:rPr lang="ru-RU" sz="2800" b="1" dirty="0" smtClean="0">
                <a:latin typeface="Arial" pitchFamily="34" charset="0"/>
                <a:cs typeface="Arial" pitchFamily="34" charset="0"/>
              </a:rPr>
              <a:t>    ♂ </a:t>
            </a:r>
            <a:r>
              <a:rPr lang="ru-RU" sz="28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аа</a:t>
            </a:r>
            <a:endPar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endParaRPr>
          </a:p>
          <a:p>
            <a:pPr indent="450000" algn="just">
              <a:lnSpc>
                <a:spcPct val="85000"/>
              </a:lnSpc>
            </a:pPr>
            <a:endParaRPr lang="ru-RU" sz="2700" b="1" dirty="0">
              <a:latin typeface="Arial" pitchFamily="34" charset="0"/>
              <a:cs typeface="Arial" pitchFamily="34" charset="0"/>
            </a:endParaRPr>
          </a:p>
        </p:txBody>
      </p:sp>
      <p:pic>
        <p:nvPicPr>
          <p:cNvPr id="13" name="Picture 4"/>
          <p:cNvPicPr>
            <a:picLocks noChangeAspect="1" noChangeArrowheads="1"/>
          </p:cNvPicPr>
          <p:nvPr/>
        </p:nvPicPr>
        <p:blipFill>
          <a:blip r:embed="rId6" cstate="print"/>
          <a:srcRect/>
          <a:stretch>
            <a:fillRect/>
          </a:stretch>
        </p:blipFill>
        <p:spPr bwMode="auto">
          <a:xfrm>
            <a:off x="3286116" y="4714884"/>
            <a:ext cx="540812" cy="500066"/>
          </a:xfrm>
          <a:prstGeom prst="ellipse">
            <a:avLst/>
          </a:prstGeom>
          <a:noFill/>
          <a:ln w="9525">
            <a:noFill/>
            <a:miter lim="800000"/>
            <a:headEnd/>
            <a:tailEnd/>
          </a:ln>
          <a:effectLst/>
        </p:spPr>
      </p:pic>
      <p:pic>
        <p:nvPicPr>
          <p:cNvPr id="14" name="Picture 5"/>
          <p:cNvPicPr>
            <a:picLocks noChangeAspect="1" noChangeArrowheads="1"/>
          </p:cNvPicPr>
          <p:nvPr/>
        </p:nvPicPr>
        <p:blipFill>
          <a:blip r:embed="rId7" cstate="print"/>
          <a:srcRect/>
          <a:stretch>
            <a:fillRect/>
          </a:stretch>
        </p:blipFill>
        <p:spPr bwMode="auto">
          <a:xfrm>
            <a:off x="5286380" y="4714884"/>
            <a:ext cx="514344" cy="467910"/>
          </a:xfrm>
          <a:prstGeom prst="ellipse">
            <a:avLst/>
          </a:prstGeom>
          <a:noFill/>
          <a:ln w="9525">
            <a:noFill/>
            <a:miter lim="800000"/>
            <a:headEnd/>
            <a:tailEnd/>
          </a:ln>
          <a:effec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71438" y="71414"/>
            <a:ext cx="8929718" cy="2917722"/>
          </a:xfrm>
          <a:prstGeom prst="rect">
            <a:avLst/>
          </a:prstGeom>
        </p:spPr>
        <p:txBody>
          <a:bodyPr wrap="square">
            <a:spAutoFit/>
          </a:bodyPr>
          <a:lstStyle/>
          <a:p>
            <a:pPr lvl="0" indent="450000" algn="just" fontAlgn="base">
              <a:lnSpc>
                <a:spcPct val="85000"/>
              </a:lnSpc>
              <a:spcBef>
                <a:spcPct val="0"/>
              </a:spcBef>
              <a:spcAft>
                <a:spcPct val="0"/>
              </a:spcAft>
              <a:tabLst>
                <a:tab pos="228600" algn="l"/>
              </a:tabLst>
            </a:pPr>
            <a:r>
              <a:rPr lang="ru-RU" sz="2700" b="1" dirty="0" smtClean="0">
                <a:latin typeface="Arial" pitchFamily="34" charset="0"/>
                <a:ea typeface="Times New Roman" pitchFamily="18" charset="0"/>
                <a:cs typeface="Arial" pitchFamily="34" charset="0"/>
              </a:rPr>
              <a:t>Данными фенотипами обладают половозрелые особи, поэтому </a:t>
            </a:r>
            <a:r>
              <a:rPr lang="ru-RU" sz="2700" b="1" u="sng" dirty="0" smtClean="0">
                <a:latin typeface="Arial" pitchFamily="34" charset="0"/>
                <a:ea typeface="Times New Roman" pitchFamily="18" charset="0"/>
                <a:cs typeface="Arial" pitchFamily="34" charset="0"/>
              </a:rPr>
              <a:t>для получения потомства необходимы</a:t>
            </a:r>
            <a:r>
              <a:rPr lang="ru-RU" sz="2700" b="1" dirty="0" smtClean="0">
                <a:latin typeface="Arial" pitchFamily="34" charset="0"/>
                <a:ea typeface="Times New Roman" pitchFamily="18" charset="0"/>
                <a:cs typeface="Arial" pitchFamily="34" charset="0"/>
              </a:rPr>
              <a:t> специализированные клетки – </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гаметы</a:t>
            </a:r>
            <a:r>
              <a:rPr lang="ru-RU" sz="2700" b="1" dirty="0" smtClean="0">
                <a:latin typeface="Arial" pitchFamily="34" charset="0"/>
                <a:ea typeface="Times New Roman" pitchFamily="18" charset="0"/>
                <a:cs typeface="Arial" pitchFamily="34" charset="0"/>
              </a:rPr>
              <a:t>, содержащие гаплоидный набор хромосом, а значит и непарное число генов. Гаметы образуются в результате мейоза, при котором гомологичные хромосомы в норме не могут попасть в одну клетку. </a:t>
            </a:r>
            <a:endParaRPr lang="ru-RU" sz="2700" b="1" dirty="0" smtClean="0">
              <a:latin typeface="Arial" pitchFamily="34" charset="0"/>
              <a:ea typeface="Times New Roman" pitchFamily="18" charset="0"/>
              <a:cs typeface="Arial" pitchFamily="34" charset="0"/>
              <a:sym typeface="Wingdings 2" pitchFamily="18" charset="2"/>
            </a:endParaRPr>
          </a:p>
        </p:txBody>
      </p:sp>
      <p:pic>
        <p:nvPicPr>
          <p:cNvPr id="91139" name="Picture 3"/>
          <p:cNvPicPr>
            <a:picLocks noChangeAspect="1" noChangeArrowheads="1"/>
          </p:cNvPicPr>
          <p:nvPr/>
        </p:nvPicPr>
        <p:blipFill>
          <a:blip r:embed="rId6" cstate="print"/>
          <a:srcRect/>
          <a:stretch>
            <a:fillRect/>
          </a:stretch>
        </p:blipFill>
        <p:spPr bwMode="auto">
          <a:xfrm>
            <a:off x="857224" y="3286124"/>
            <a:ext cx="7400920" cy="2466973"/>
          </a:xfrm>
          <a:prstGeom prst="rect">
            <a:avLst/>
          </a:prstGeom>
          <a:noFill/>
          <a:ln w="9525">
            <a:noFill/>
            <a:miter lim="800000"/>
            <a:headEnd/>
            <a:tailEnd/>
          </a:ln>
          <a:effec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71438" y="71414"/>
            <a:ext cx="8929718" cy="4513543"/>
          </a:xfrm>
          <a:prstGeom prst="rect">
            <a:avLst/>
          </a:prstGeom>
        </p:spPr>
        <p:txBody>
          <a:bodyPr wrap="square">
            <a:spAutoFit/>
          </a:bodyPr>
          <a:lstStyle/>
          <a:p>
            <a:pPr lvl="0" indent="450000" algn="just" fontAlgn="base">
              <a:lnSpc>
                <a:spcPct val="85000"/>
              </a:lnSpc>
              <a:spcBef>
                <a:spcPct val="0"/>
              </a:spcBef>
              <a:spcAft>
                <a:spcPct val="0"/>
              </a:spcAft>
              <a:tabLst>
                <a:tab pos="228600" algn="l"/>
              </a:tabLst>
            </a:pPr>
            <a:r>
              <a:rPr lang="ru-RU" sz="2700" b="1" dirty="0" smtClean="0">
                <a:latin typeface="Arial" pitchFamily="34" charset="0"/>
                <a:ea typeface="Times New Roman" pitchFamily="18" charset="0"/>
                <a:cs typeface="Arial" pitchFamily="34" charset="0"/>
              </a:rPr>
              <a:t>На основании этого можно сформулировать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правило </a:t>
            </a:r>
            <a:r>
              <a:rPr lang="ru-RU" sz="27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чистоты гамет</a:t>
            </a:r>
            <a:r>
              <a:rPr lang="ru-RU" sz="2700" b="1" dirty="0" smtClean="0">
                <a:latin typeface="Arial" pitchFamily="34" charset="0"/>
                <a:ea typeface="Times New Roman" pitchFamily="18" charset="0"/>
                <a:cs typeface="Arial" pitchFamily="34" charset="0"/>
              </a:rPr>
              <a:t>: </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при образовании половых клеток в каждую гамету попадает только один ген из каждой аллельной пары. Чистота гамет обеспечивается независимым </a:t>
            </a:r>
            <a:r>
              <a:rPr lang="ru-RU" sz="2700" b="1" dirty="0" err="1"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расхожде-нием</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хромосом при мейозе</a:t>
            </a:r>
            <a:r>
              <a:rPr lang="ru-RU" sz="2700" b="1" dirty="0" smtClean="0">
                <a:latin typeface="Arial" pitchFamily="34" charset="0"/>
                <a:ea typeface="Times New Roman" pitchFamily="18" charset="0"/>
                <a:cs typeface="Arial" pitchFamily="34" charset="0"/>
              </a:rPr>
              <a:t>.</a:t>
            </a:r>
          </a:p>
          <a:p>
            <a:pPr lvl="0" indent="450000" algn="just" eaLnBrk="0" fontAlgn="base" hangingPunct="0">
              <a:lnSpc>
                <a:spcPct val="85000"/>
              </a:lnSpc>
              <a:spcBef>
                <a:spcPct val="0"/>
              </a:spcBef>
              <a:spcAft>
                <a:spcPct val="0"/>
              </a:spcAft>
              <a:tabLst>
                <a:tab pos="228600" algn="l"/>
              </a:tabLst>
            </a:pPr>
            <a:r>
              <a:rPr lang="ru-RU" sz="2700" b="1" dirty="0" smtClean="0">
                <a:latin typeface="Arial" pitchFamily="34" charset="0"/>
                <a:ea typeface="Times New Roman" pitchFamily="18" charset="0"/>
                <a:cs typeface="Arial" pitchFamily="34" charset="0"/>
              </a:rPr>
              <a:t>Используя это правило, записываем </a:t>
            </a:r>
            <a:r>
              <a:rPr lang="ru-RU" sz="2700" b="1" u="sng" dirty="0" smtClean="0">
                <a:latin typeface="Arial" pitchFamily="34" charset="0"/>
                <a:ea typeface="Times New Roman" pitchFamily="18" charset="0"/>
                <a:cs typeface="Arial" pitchFamily="34" charset="0"/>
              </a:rPr>
              <a:t>гаметы родительских особей</a:t>
            </a:r>
            <a:r>
              <a:rPr lang="ru-RU" sz="2700" b="1" dirty="0" smtClean="0">
                <a:latin typeface="Arial" pitchFamily="34" charset="0"/>
                <a:ea typeface="Times New Roman" pitchFamily="18" charset="0"/>
                <a:cs typeface="Arial" pitchFamily="34" charset="0"/>
              </a:rPr>
              <a:t>:</a:t>
            </a:r>
          </a:p>
          <a:p>
            <a:pPr lvl="0" indent="342900" eaLnBrk="0" fontAlgn="base" hangingPunct="0">
              <a:lnSpc>
                <a:spcPct val="85000"/>
              </a:lnSpc>
              <a:spcBef>
                <a:spcPct val="0"/>
              </a:spcBef>
              <a:spcAft>
                <a:spcPct val="0"/>
              </a:spcAft>
              <a:tabLst>
                <a:tab pos="228600" algn="l"/>
              </a:tabLst>
            </a:pPr>
            <a:r>
              <a:rPr lang="ru-RU" sz="2700" b="1" i="1" dirty="0" smtClean="0">
                <a:latin typeface="Arial" pitchFamily="34" charset="0"/>
                <a:ea typeface="Times New Roman" pitchFamily="18" charset="0"/>
                <a:cs typeface="Arial" pitchFamily="34" charset="0"/>
              </a:rPr>
              <a:t>     </a:t>
            </a:r>
            <a:endParaRPr lang="ru-RU" sz="24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indent="342900" eaLnBrk="0" fontAlgn="base" hangingPunct="0">
              <a:lnSpc>
                <a:spcPct val="85000"/>
              </a:lnSpc>
              <a:spcBef>
                <a:spcPct val="0"/>
              </a:spcBef>
              <a:spcAft>
                <a:spcPct val="0"/>
              </a:spcAft>
              <a:tabLst>
                <a:tab pos="228600" algn="l"/>
              </a:tabLst>
            </a:pPr>
            <a:endParaRPr lang="ru-RU" sz="2700" b="1" dirty="0" smtClean="0">
              <a:latin typeface="Arial" pitchFamily="34" charset="0"/>
              <a:ea typeface="Times New Roman" pitchFamily="18" charset="0"/>
              <a:cs typeface="Arial" pitchFamily="34" charset="0"/>
            </a:endParaRPr>
          </a:p>
          <a:p>
            <a:pPr lvl="0" indent="342900" eaLnBrk="0" fontAlgn="base" hangingPunct="0">
              <a:lnSpc>
                <a:spcPct val="85000"/>
              </a:lnSpc>
              <a:spcBef>
                <a:spcPct val="0"/>
              </a:spcBef>
              <a:spcAft>
                <a:spcPct val="0"/>
              </a:spcAft>
              <a:tabLst>
                <a:tab pos="228600" algn="l"/>
              </a:tabLst>
            </a:pPr>
            <a:r>
              <a:rPr lang="ru-RU" sz="2700" b="1" dirty="0" smtClean="0">
                <a:latin typeface="Arial" pitchFamily="34" charset="0"/>
                <a:ea typeface="Times New Roman" pitchFamily="18" charset="0"/>
                <a:cs typeface="Arial" pitchFamily="34" charset="0"/>
              </a:rPr>
              <a:t>Р:    ♀ АА</a:t>
            </a:r>
            <a:r>
              <a:rPr lang="ru-RU" sz="2700" b="1" dirty="0" smtClean="0">
                <a:latin typeface="Arial" pitchFamily="34" charset="0"/>
                <a:ea typeface="Times New Roman" pitchFamily="18" charset="0"/>
                <a:cs typeface="Arial" pitchFamily="34" charset="0"/>
                <a:sym typeface="Wingdings 2" pitchFamily="18" charset="2"/>
              </a:rPr>
              <a:t>♂ </a:t>
            </a:r>
            <a:r>
              <a:rPr lang="ru-RU" sz="2700" b="1" dirty="0" err="1" smtClean="0">
                <a:latin typeface="Arial" pitchFamily="34" charset="0"/>
                <a:ea typeface="Times New Roman" pitchFamily="18" charset="0"/>
                <a:cs typeface="Arial" pitchFamily="34" charset="0"/>
                <a:sym typeface="Wingdings 2" pitchFamily="18" charset="2"/>
              </a:rPr>
              <a:t>аа</a:t>
            </a:r>
            <a:endParaRPr lang="ru-RU" sz="2700" b="1" dirty="0" smtClean="0">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tabLst>
                <a:tab pos="228600" algn="l"/>
              </a:tabLst>
            </a:pPr>
            <a:endParaRPr lang="ru-RU" sz="1400" b="1" dirty="0" smtClean="0">
              <a:latin typeface="Arial" pitchFamily="34" charset="0"/>
              <a:cs typeface="Arial" pitchFamily="34" charset="0"/>
            </a:endParaRPr>
          </a:p>
          <a:p>
            <a:pPr lvl="0" indent="342900" eaLnBrk="0" fontAlgn="base" hangingPunct="0">
              <a:lnSpc>
                <a:spcPct val="85000"/>
              </a:lnSpc>
              <a:spcBef>
                <a:spcPct val="0"/>
              </a:spcBef>
              <a:spcAft>
                <a:spcPct val="0"/>
              </a:spcAft>
              <a:tabLst>
                <a:tab pos="228600" algn="l"/>
              </a:tabLst>
            </a:pPr>
            <a:r>
              <a:rPr lang="en-US" sz="2700" b="1" dirty="0" smtClean="0">
                <a:latin typeface="Arial" pitchFamily="34" charset="0"/>
                <a:cs typeface="Arial" pitchFamily="34" charset="0"/>
              </a:rPr>
              <a:t>G</a:t>
            </a:r>
            <a:r>
              <a:rPr lang="ru-RU" sz="2700" b="1" dirty="0" smtClean="0">
                <a:latin typeface="Arial" pitchFamily="34" charset="0"/>
                <a:cs typeface="Arial" pitchFamily="34" charset="0"/>
              </a:rPr>
              <a:t>:</a:t>
            </a:r>
            <a:endParaRPr lang="ru-RU" sz="2700" b="1" dirty="0" smtClean="0">
              <a:latin typeface="Arial" pitchFamily="34" charset="0"/>
              <a:ea typeface="Times New Roman" pitchFamily="18" charset="0"/>
              <a:cs typeface="Arial" pitchFamily="34" charset="0"/>
              <a:sym typeface="Wingdings 2" pitchFamily="18" charset="2"/>
            </a:endParaRPr>
          </a:p>
        </p:txBody>
      </p:sp>
      <p:sp>
        <p:nvSpPr>
          <p:cNvPr id="972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pSp>
        <p:nvGrpSpPr>
          <p:cNvPr id="2" name="Group 1"/>
          <p:cNvGrpSpPr>
            <a:grpSpLocks noChangeAspect="1"/>
          </p:cNvGrpSpPr>
          <p:nvPr/>
        </p:nvGrpSpPr>
        <p:grpSpPr bwMode="auto">
          <a:xfrm>
            <a:off x="1428728" y="3929066"/>
            <a:ext cx="1600200" cy="457200"/>
            <a:chOff x="2422" y="10453"/>
            <a:chExt cx="1977" cy="557"/>
          </a:xfrm>
        </p:grpSpPr>
        <p:sp>
          <p:nvSpPr>
            <p:cNvPr id="97286" name="AutoShape 6"/>
            <p:cNvSpPr>
              <a:spLocks noChangeAspect="1" noChangeArrowheads="1" noTextEdit="1"/>
            </p:cNvSpPr>
            <p:nvPr/>
          </p:nvSpPr>
          <p:spPr bwMode="auto">
            <a:xfrm>
              <a:off x="2422" y="10453"/>
              <a:ext cx="1977" cy="557"/>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7285" name="Oval 5"/>
            <p:cNvSpPr>
              <a:spLocks noChangeArrowheads="1"/>
            </p:cNvSpPr>
            <p:nvPr/>
          </p:nvSpPr>
          <p:spPr bwMode="auto">
            <a:xfrm>
              <a:off x="2422" y="10592"/>
              <a:ext cx="424" cy="418"/>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7284" name="Oval 4"/>
            <p:cNvSpPr>
              <a:spLocks noChangeArrowheads="1"/>
            </p:cNvSpPr>
            <p:nvPr/>
          </p:nvSpPr>
          <p:spPr bwMode="auto">
            <a:xfrm>
              <a:off x="2846" y="10592"/>
              <a:ext cx="424"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7283" name="Oval 3"/>
            <p:cNvSpPr>
              <a:spLocks noChangeArrowheads="1"/>
            </p:cNvSpPr>
            <p:nvPr/>
          </p:nvSpPr>
          <p:spPr bwMode="auto">
            <a:xfrm>
              <a:off x="3552" y="10592"/>
              <a:ext cx="423"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7282" name="Oval 2"/>
            <p:cNvSpPr>
              <a:spLocks noChangeArrowheads="1"/>
            </p:cNvSpPr>
            <p:nvPr/>
          </p:nvSpPr>
          <p:spPr bwMode="auto">
            <a:xfrm>
              <a:off x="3975" y="10592"/>
              <a:ext cx="422"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5" name="Прямоугольник 14"/>
          <p:cNvSpPr/>
          <p:nvPr/>
        </p:nvSpPr>
        <p:spPr>
          <a:xfrm>
            <a:off x="142844" y="4577230"/>
            <a:ext cx="8501122" cy="1505027"/>
          </a:xfrm>
          <a:prstGeom prst="rect">
            <a:avLst/>
          </a:prstGeom>
        </p:spPr>
        <p:txBody>
          <a:bodyPr wrap="square">
            <a:spAutoFit/>
          </a:bodyPr>
          <a:lstStyle/>
          <a:p>
            <a:pPr lvl="0" indent="450000" algn="just" fontAlgn="base">
              <a:lnSpc>
                <a:spcPct val="85000"/>
              </a:lnSpc>
              <a:spcBef>
                <a:spcPct val="0"/>
              </a:spcBef>
              <a:spcAft>
                <a:spcPct val="0"/>
              </a:spcAft>
            </a:pPr>
            <a:r>
              <a:rPr lang="ru-RU" sz="2700" b="1" dirty="0" smtClean="0">
                <a:latin typeface="Arial" pitchFamily="34" charset="0"/>
                <a:ea typeface="Times New Roman" pitchFamily="18" charset="0"/>
                <a:cs typeface="Calibri" pitchFamily="34" charset="0"/>
              </a:rPr>
              <a:t>Знать заранее, какой из спермиев примет участие в оплодотворении данной яйцеклетки, невозможно. Поэтому рассмотрим все возможные ситуации. </a:t>
            </a:r>
          </a:p>
        </p:txBody>
      </p:sp>
      <p:pic>
        <p:nvPicPr>
          <p:cNvPr id="16" name="Picture 4"/>
          <p:cNvPicPr>
            <a:picLocks noChangeAspect="1" noChangeArrowheads="1"/>
          </p:cNvPicPr>
          <p:nvPr/>
        </p:nvPicPr>
        <p:blipFill>
          <a:blip r:embed="rId6" cstate="print"/>
          <a:srcRect/>
          <a:stretch>
            <a:fillRect/>
          </a:stretch>
        </p:blipFill>
        <p:spPr bwMode="auto">
          <a:xfrm>
            <a:off x="1500166" y="3000372"/>
            <a:ext cx="540812" cy="500066"/>
          </a:xfrm>
          <a:prstGeom prst="ellipse">
            <a:avLst/>
          </a:prstGeom>
          <a:noFill/>
          <a:ln w="9525">
            <a:noFill/>
            <a:miter lim="800000"/>
            <a:headEnd/>
            <a:tailEnd/>
          </a:ln>
          <a:effectLst/>
        </p:spPr>
      </p:pic>
      <p:pic>
        <p:nvPicPr>
          <p:cNvPr id="17" name="Picture 5"/>
          <p:cNvPicPr>
            <a:picLocks noChangeAspect="1" noChangeArrowheads="1"/>
          </p:cNvPicPr>
          <p:nvPr/>
        </p:nvPicPr>
        <p:blipFill>
          <a:blip r:embed="rId7" cstate="print"/>
          <a:srcRect/>
          <a:stretch>
            <a:fillRect/>
          </a:stretch>
        </p:blipFill>
        <p:spPr bwMode="auto">
          <a:xfrm>
            <a:off x="2500298" y="3071810"/>
            <a:ext cx="514344" cy="467910"/>
          </a:xfrm>
          <a:prstGeom prst="ellipse">
            <a:avLst/>
          </a:prstGeom>
          <a:noFill/>
          <a:ln w="9525">
            <a:noFill/>
            <a:miter lim="800000"/>
            <a:headEnd/>
            <a:tailEnd/>
          </a:ln>
          <a:effec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972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5" name="Прямоугольник 14"/>
          <p:cNvSpPr/>
          <p:nvPr/>
        </p:nvSpPr>
        <p:spPr>
          <a:xfrm>
            <a:off x="142844" y="71414"/>
            <a:ext cx="8858312" cy="5493042"/>
          </a:xfrm>
          <a:prstGeom prst="rect">
            <a:avLst/>
          </a:prstGeom>
        </p:spPr>
        <p:txBody>
          <a:bodyPr wrap="square">
            <a:spAutoFit/>
          </a:bodyPr>
          <a:lstStyle/>
          <a:p>
            <a:pPr lvl="0" indent="45000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Постольку, поскольку </a:t>
            </a:r>
            <a:r>
              <a:rPr lang="ru-RU" sz="2700" b="1" u="sng" dirty="0" smtClean="0">
                <a:latin typeface="Arial" pitchFamily="34" charset="0"/>
                <a:ea typeface="Times New Roman" pitchFamily="18" charset="0"/>
                <a:cs typeface="Arial" pitchFamily="34" charset="0"/>
              </a:rPr>
              <a:t>родительские особи </a:t>
            </a:r>
            <a:r>
              <a:rPr lang="ru-RU" sz="2700" b="1" u="sng" dirty="0" err="1" smtClean="0">
                <a:latin typeface="Arial" pitchFamily="34" charset="0"/>
                <a:ea typeface="Times New Roman" pitchFamily="18" charset="0"/>
                <a:cs typeface="Arial" pitchFamily="34" charset="0"/>
              </a:rPr>
              <a:t>гомозиготны</a:t>
            </a:r>
            <a:r>
              <a:rPr lang="ru-RU" sz="2700" b="1" dirty="0" smtClean="0">
                <a:latin typeface="Arial" pitchFamily="34" charset="0"/>
                <a:ea typeface="Times New Roman" pitchFamily="18" charset="0"/>
                <a:cs typeface="Arial" pitchFamily="34" charset="0"/>
              </a:rPr>
              <a:t> и из записи видно, что каждая из них образует только по одному сорту гамет, в любом случае при оплодотворении </a:t>
            </a:r>
            <a:r>
              <a:rPr lang="ru-RU" sz="2700" b="1" u="sng" dirty="0" smtClean="0">
                <a:latin typeface="Arial" pitchFamily="34" charset="0"/>
                <a:ea typeface="Times New Roman" pitchFamily="18" charset="0"/>
                <a:cs typeface="Arial" pitchFamily="34" charset="0"/>
              </a:rPr>
              <a:t>возможен только один результат</a:t>
            </a:r>
            <a:r>
              <a:rPr lang="ru-RU" sz="2700" b="1" dirty="0" smtClean="0">
                <a:latin typeface="Arial" pitchFamily="34" charset="0"/>
                <a:ea typeface="Times New Roman" pitchFamily="18" charset="0"/>
                <a:cs typeface="Arial" pitchFamily="34" charset="0"/>
              </a:rPr>
              <a:t>:</a:t>
            </a:r>
          </a:p>
          <a:p>
            <a:pPr algn="just">
              <a:lnSpc>
                <a:spcPct val="85000"/>
              </a:lnSpc>
            </a:pPr>
            <a:r>
              <a:rPr lang="ru-RU" sz="2800" b="1" dirty="0" smtClean="0">
                <a:latin typeface="Arial" pitchFamily="34" charset="0"/>
                <a:cs typeface="Arial" pitchFamily="34" charset="0"/>
              </a:rPr>
              <a:t>    F</a:t>
            </a:r>
            <a:r>
              <a:rPr lang="ru-RU" sz="2800" b="1" baseline="-25000" dirty="0" smtClean="0">
                <a:latin typeface="Arial" pitchFamily="34" charset="0"/>
                <a:cs typeface="Arial" pitchFamily="34" charset="0"/>
              </a:rPr>
              <a:t>1</a:t>
            </a:r>
            <a:r>
              <a:rPr lang="ru-RU" sz="2800" b="1" dirty="0" smtClean="0">
                <a:latin typeface="Arial" pitchFamily="34" charset="0"/>
                <a:cs typeface="Arial" pitchFamily="34" charset="0"/>
              </a:rPr>
              <a:t>:  (генотип)       </a:t>
            </a:r>
            <a:r>
              <a:rPr lang="ru-RU" sz="2800" b="1" dirty="0" err="1" smtClean="0">
                <a:solidFill>
                  <a:srgbClr val="B45208"/>
                </a:solidFill>
                <a:effectLst>
                  <a:outerShdw blurRad="38100" dist="38100" dir="2700000" algn="tl">
                    <a:srgbClr val="000000">
                      <a:alpha val="43137"/>
                    </a:srgbClr>
                  </a:outerShdw>
                </a:effectLst>
                <a:latin typeface="Arial" pitchFamily="34" charset="0"/>
                <a:cs typeface="Arial" pitchFamily="34" charset="0"/>
              </a:rPr>
              <a:t>А</a:t>
            </a:r>
            <a:r>
              <a:rPr lang="ru-RU" sz="28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а</a:t>
            </a:r>
            <a:endParaRPr lang="ru-RU" sz="2800" b="1" dirty="0" smtClean="0">
              <a:latin typeface="Arial" pitchFamily="34" charset="0"/>
              <a:cs typeface="Arial" pitchFamily="34" charset="0"/>
            </a:endParaRPr>
          </a:p>
          <a:p>
            <a:pPr algn="just">
              <a:lnSpc>
                <a:spcPct val="85000"/>
              </a:lnSpc>
            </a:pPr>
            <a:r>
              <a:rPr lang="ru-RU" sz="2800" b="1" dirty="0" smtClean="0">
                <a:latin typeface="Arial" pitchFamily="34" charset="0"/>
                <a:cs typeface="Arial" pitchFamily="34" charset="0"/>
              </a:rPr>
              <a:t>           (фенотип)  </a:t>
            </a:r>
            <a:r>
              <a:rPr lang="ru-RU" sz="2800" b="1" dirty="0" smtClean="0">
                <a:solidFill>
                  <a:srgbClr val="B45208"/>
                </a:solidFill>
                <a:effectLst>
                  <a:outerShdw blurRad="38100" dist="38100" dir="2700000" algn="tl">
                    <a:srgbClr val="000000">
                      <a:alpha val="43137"/>
                    </a:srgbClr>
                  </a:outerShdw>
                </a:effectLst>
                <a:latin typeface="Arial" pitchFamily="34" charset="0"/>
                <a:cs typeface="Arial" pitchFamily="34" charset="0"/>
              </a:rPr>
              <a:t>желтые</a:t>
            </a:r>
          </a:p>
          <a:p>
            <a:pPr indent="450000"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Итоговая схема</a:t>
            </a:r>
            <a:r>
              <a:rPr lang="ru-RU" sz="2800" b="1" dirty="0" smtClean="0">
                <a:latin typeface="Arial" pitchFamily="34" charset="0"/>
                <a:cs typeface="Arial" pitchFamily="34" charset="0"/>
              </a:rPr>
              <a:t>:</a:t>
            </a:r>
          </a:p>
          <a:p>
            <a:pPr lvl="0" indent="342900" eaLnBrk="0" fontAlgn="base" hangingPunct="0">
              <a:lnSpc>
                <a:spcPct val="85000"/>
              </a:lnSpc>
              <a:spcBef>
                <a:spcPct val="0"/>
              </a:spcBef>
              <a:spcAft>
                <a:spcPct val="0"/>
              </a:spcAft>
              <a:tabLst>
                <a:tab pos="228600" algn="l"/>
              </a:tabLst>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     </a:t>
            </a:r>
            <a:r>
              <a:rPr lang="ru-RU" sz="2500" b="1" dirty="0" smtClean="0">
                <a:solidFill>
                  <a:srgbClr val="B45208"/>
                </a:solidFill>
                <a:effectLst>
                  <a:outerShdw blurRad="38100" dist="38100" dir="2700000" algn="tl">
                    <a:srgbClr val="000000">
                      <a:alpha val="43137"/>
                    </a:srgbClr>
                  </a:outerShdw>
                </a:effectLst>
                <a:latin typeface="Arial" pitchFamily="34" charset="0"/>
                <a:cs typeface="Arial" pitchFamily="34" charset="0"/>
              </a:rPr>
              <a:t>желтые</a:t>
            </a:r>
            <a:r>
              <a:rPr lang="ru-RU" sz="2500" b="1" dirty="0" smtClean="0">
                <a:latin typeface="Arial" pitchFamily="34" charset="0"/>
                <a:cs typeface="Arial" pitchFamily="34" charset="0"/>
              </a:rPr>
              <a:t>   </a:t>
            </a:r>
            <a:r>
              <a:rPr lang="ru-RU" sz="25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зеленые</a:t>
            </a:r>
            <a:endParaRPr lang="ru-RU" sz="2500" b="1" dirty="0" smtClean="0">
              <a:latin typeface="Arial" pitchFamily="34" charset="0"/>
              <a:ea typeface="Times New Roman" pitchFamily="18" charset="0"/>
              <a:cs typeface="Arial" pitchFamily="34" charset="0"/>
            </a:endParaRPr>
          </a:p>
          <a:p>
            <a:pPr lvl="0" indent="342900" eaLnBrk="0" fontAlgn="base" hangingPunct="0">
              <a:lnSpc>
                <a:spcPct val="85000"/>
              </a:lnSpc>
              <a:spcBef>
                <a:spcPct val="0"/>
              </a:spcBef>
              <a:spcAft>
                <a:spcPct val="0"/>
              </a:spcAft>
              <a:tabLst>
                <a:tab pos="228600" algn="l"/>
              </a:tabLst>
            </a:pPr>
            <a:r>
              <a:rPr lang="ru-RU" sz="2800" b="1" dirty="0" smtClean="0">
                <a:latin typeface="Arial" pitchFamily="34" charset="0"/>
                <a:ea typeface="Times New Roman" pitchFamily="18" charset="0"/>
                <a:cs typeface="Arial" pitchFamily="34" charset="0"/>
              </a:rPr>
              <a:t>Р:    ♀ АА</a:t>
            </a:r>
            <a:r>
              <a:rPr lang="ru-RU" sz="2800" b="1" dirty="0" smtClean="0">
                <a:latin typeface="Arial" pitchFamily="34" charset="0"/>
                <a:ea typeface="Times New Roman" pitchFamily="18" charset="0"/>
                <a:cs typeface="Arial" pitchFamily="34" charset="0"/>
                <a:sym typeface="Wingdings 2" pitchFamily="18" charset="2"/>
              </a:rPr>
              <a:t>♂ </a:t>
            </a:r>
            <a:r>
              <a:rPr lang="ru-RU" sz="2800" b="1" dirty="0" err="1" smtClean="0">
                <a:latin typeface="Arial" pitchFamily="34" charset="0"/>
                <a:ea typeface="Times New Roman" pitchFamily="18" charset="0"/>
                <a:cs typeface="Arial" pitchFamily="34" charset="0"/>
                <a:sym typeface="Wingdings 2" pitchFamily="18" charset="2"/>
              </a:rPr>
              <a:t>аа</a:t>
            </a:r>
            <a:endParaRPr lang="ru-RU" sz="2800" b="1" dirty="0" smtClean="0">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tabLst>
                <a:tab pos="228600" algn="l"/>
              </a:tabLst>
            </a:pPr>
            <a:endParaRPr lang="ru-RU" sz="1600" b="1" dirty="0" smtClean="0">
              <a:latin typeface="Arial" pitchFamily="34" charset="0"/>
              <a:cs typeface="Arial" pitchFamily="34" charset="0"/>
            </a:endParaRPr>
          </a:p>
          <a:p>
            <a:pPr lvl="0" indent="342900" eaLnBrk="0" fontAlgn="base" hangingPunct="0">
              <a:lnSpc>
                <a:spcPct val="85000"/>
              </a:lnSpc>
              <a:spcBef>
                <a:spcPct val="0"/>
              </a:spcBef>
              <a:spcAft>
                <a:spcPct val="0"/>
              </a:spcAft>
              <a:tabLst>
                <a:tab pos="228600" algn="l"/>
              </a:tabLst>
            </a:pPr>
            <a:r>
              <a:rPr lang="en-US" sz="2800" b="1" dirty="0" smtClean="0">
                <a:latin typeface="Arial" pitchFamily="34" charset="0"/>
                <a:cs typeface="Arial" pitchFamily="34" charset="0"/>
              </a:rPr>
              <a:t>G</a:t>
            </a:r>
            <a:r>
              <a:rPr lang="ru-RU" sz="2800" b="1" dirty="0" smtClean="0">
                <a:latin typeface="Arial" pitchFamily="34" charset="0"/>
                <a:cs typeface="Arial" pitchFamily="34" charset="0"/>
              </a:rPr>
              <a:t>:</a:t>
            </a:r>
          </a:p>
          <a:p>
            <a:pPr lvl="0" indent="342900" eaLnBrk="0" fontAlgn="base" hangingPunct="0">
              <a:lnSpc>
                <a:spcPct val="85000"/>
              </a:lnSpc>
              <a:spcBef>
                <a:spcPct val="0"/>
              </a:spcBef>
              <a:spcAft>
                <a:spcPct val="0"/>
              </a:spcAft>
              <a:tabLst>
                <a:tab pos="228600" algn="l"/>
              </a:tabLst>
            </a:pPr>
            <a:endParaRPr lang="ru-RU" sz="2800" b="1" dirty="0" smtClean="0">
              <a:latin typeface="Arial" pitchFamily="34" charset="0"/>
              <a:cs typeface="Arial" pitchFamily="34" charset="0"/>
            </a:endParaRPr>
          </a:p>
          <a:p>
            <a:r>
              <a:rPr lang="ru-RU" sz="2800" b="1" dirty="0" smtClean="0"/>
              <a:t>     </a:t>
            </a:r>
            <a:r>
              <a:rPr lang="ru-RU" sz="2800" b="1" dirty="0" smtClean="0">
                <a:latin typeface="Arial" pitchFamily="34" charset="0"/>
                <a:cs typeface="Arial" pitchFamily="34" charset="0"/>
              </a:rPr>
              <a:t>F</a:t>
            </a:r>
            <a:r>
              <a:rPr lang="ru-RU" sz="2800" b="1" baseline="-25000" dirty="0" smtClean="0">
                <a:latin typeface="Arial" pitchFamily="34" charset="0"/>
                <a:cs typeface="Arial" pitchFamily="34" charset="0"/>
              </a:rPr>
              <a:t>1</a:t>
            </a:r>
            <a:r>
              <a:rPr lang="ru-RU" sz="2800" b="1" dirty="0" smtClean="0">
                <a:latin typeface="Arial" pitchFamily="34" charset="0"/>
                <a:cs typeface="Arial" pitchFamily="34" charset="0"/>
              </a:rPr>
              <a:t>:         </a:t>
            </a:r>
            <a:r>
              <a:rPr lang="ru-RU" sz="2800" b="1" dirty="0" err="1" smtClean="0">
                <a:latin typeface="Arial" pitchFamily="34" charset="0"/>
                <a:cs typeface="Arial" pitchFamily="34" charset="0"/>
              </a:rPr>
              <a:t>Аа</a:t>
            </a:r>
            <a:r>
              <a:rPr lang="ru-RU" sz="2800" b="1" dirty="0" smtClean="0">
                <a:latin typeface="Arial" pitchFamily="34" charset="0"/>
                <a:cs typeface="Arial" pitchFamily="34" charset="0"/>
              </a:rPr>
              <a:t>        – 100%</a:t>
            </a:r>
          </a:p>
          <a:p>
            <a:r>
              <a:rPr lang="ru-RU" sz="2800" b="1" dirty="0" smtClean="0">
                <a:latin typeface="Arial" pitchFamily="34" charset="0"/>
                <a:cs typeface="Arial" pitchFamily="34" charset="0"/>
              </a:rPr>
              <a:t>              </a:t>
            </a:r>
            <a:r>
              <a:rPr lang="ru-RU" sz="2800" b="1" dirty="0" smtClean="0">
                <a:solidFill>
                  <a:srgbClr val="B45208"/>
                </a:solidFill>
                <a:effectLst>
                  <a:outerShdw blurRad="38100" dist="38100" dir="2700000" algn="tl">
                    <a:srgbClr val="000000">
                      <a:alpha val="43137"/>
                    </a:srgbClr>
                  </a:outerShdw>
                </a:effectLst>
                <a:latin typeface="Arial" pitchFamily="34" charset="0"/>
                <a:cs typeface="Arial" pitchFamily="34" charset="0"/>
              </a:rPr>
              <a:t>желтые</a:t>
            </a:r>
            <a:endParaRPr lang="ru-RU" sz="2700" b="1" dirty="0" smtClean="0">
              <a:solidFill>
                <a:srgbClr val="B45208"/>
              </a:solidFill>
              <a:latin typeface="Arial" pitchFamily="34" charset="0"/>
              <a:cs typeface="Arial" pitchFamily="34" charset="0"/>
            </a:endParaRPr>
          </a:p>
        </p:txBody>
      </p:sp>
      <p:grpSp>
        <p:nvGrpSpPr>
          <p:cNvPr id="16" name="Group 1"/>
          <p:cNvGrpSpPr>
            <a:grpSpLocks noChangeAspect="1"/>
          </p:cNvGrpSpPr>
          <p:nvPr/>
        </p:nvGrpSpPr>
        <p:grpSpPr bwMode="auto">
          <a:xfrm>
            <a:off x="1571604" y="3714752"/>
            <a:ext cx="1600200" cy="457200"/>
            <a:chOff x="2422" y="10453"/>
            <a:chExt cx="1977" cy="557"/>
          </a:xfrm>
        </p:grpSpPr>
        <p:sp>
          <p:nvSpPr>
            <p:cNvPr id="17" name="AutoShape 6"/>
            <p:cNvSpPr>
              <a:spLocks noChangeAspect="1" noChangeArrowheads="1" noTextEdit="1"/>
            </p:cNvSpPr>
            <p:nvPr/>
          </p:nvSpPr>
          <p:spPr bwMode="auto">
            <a:xfrm>
              <a:off x="2422" y="10453"/>
              <a:ext cx="1977" cy="557"/>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 name="Oval 5"/>
            <p:cNvSpPr>
              <a:spLocks noChangeArrowheads="1"/>
            </p:cNvSpPr>
            <p:nvPr/>
          </p:nvSpPr>
          <p:spPr bwMode="auto">
            <a:xfrm>
              <a:off x="2422" y="10592"/>
              <a:ext cx="424" cy="418"/>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Oval 4"/>
            <p:cNvSpPr>
              <a:spLocks noChangeArrowheads="1"/>
            </p:cNvSpPr>
            <p:nvPr/>
          </p:nvSpPr>
          <p:spPr bwMode="auto">
            <a:xfrm>
              <a:off x="2846" y="10592"/>
              <a:ext cx="424"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Oval 3"/>
            <p:cNvSpPr>
              <a:spLocks noChangeArrowheads="1"/>
            </p:cNvSpPr>
            <p:nvPr/>
          </p:nvSpPr>
          <p:spPr bwMode="auto">
            <a:xfrm>
              <a:off x="3552" y="10592"/>
              <a:ext cx="423"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Oval 2"/>
            <p:cNvSpPr>
              <a:spLocks noChangeArrowheads="1"/>
            </p:cNvSpPr>
            <p:nvPr/>
          </p:nvSpPr>
          <p:spPr bwMode="auto">
            <a:xfrm>
              <a:off x="3975" y="10592"/>
              <a:ext cx="422"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cxnSp>
        <p:nvCxnSpPr>
          <p:cNvPr id="23" name="Прямая соединительная линия 22"/>
          <p:cNvCxnSpPr/>
          <p:nvPr/>
        </p:nvCxnSpPr>
        <p:spPr>
          <a:xfrm rot="16200000" flipV="1">
            <a:off x="2035951" y="4250537"/>
            <a:ext cx="500066" cy="285752"/>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rot="16200000" flipV="1">
            <a:off x="1714480" y="4214818"/>
            <a:ext cx="500066" cy="35719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rot="5400000" flipH="1" flipV="1">
            <a:off x="2143108" y="4143380"/>
            <a:ext cx="500066" cy="500066"/>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a:endCxn id="21" idx="4"/>
          </p:cNvCxnSpPr>
          <p:nvPr/>
        </p:nvCxnSpPr>
        <p:spPr>
          <a:xfrm flipV="1">
            <a:off x="2428860" y="4171131"/>
            <a:ext cx="570540" cy="472315"/>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972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5" name="Прямоугольник 14"/>
          <p:cNvSpPr/>
          <p:nvPr/>
        </p:nvSpPr>
        <p:spPr>
          <a:xfrm>
            <a:off x="142844" y="2773152"/>
            <a:ext cx="8858312" cy="2656112"/>
          </a:xfrm>
          <a:prstGeom prst="rect">
            <a:avLst/>
          </a:prstGeom>
        </p:spPr>
        <p:txBody>
          <a:bodyPr wrap="square">
            <a:spAutoFit/>
          </a:bodyPr>
          <a:lstStyle/>
          <a:p>
            <a:pPr indent="450000" algn="just" eaLnBrk="0" fontAlgn="base" hangingPunct="0">
              <a:lnSpc>
                <a:spcPct val="85000"/>
              </a:lnSpc>
              <a:spcBef>
                <a:spcPct val="0"/>
              </a:spcBef>
              <a:spcAft>
                <a:spcPct val="0"/>
              </a:spcAft>
              <a:tabLst>
                <a:tab pos="228600" algn="l"/>
              </a:tabLst>
            </a:pPr>
            <a:r>
              <a:rPr lang="ru-RU" sz="2800" b="1" dirty="0" smtClean="0">
                <a:latin typeface="Arial" pitchFamily="34" charset="0"/>
                <a:cs typeface="Arial" pitchFamily="34" charset="0"/>
              </a:rPr>
              <a:t>У нас получилась запись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правила единообразия гибридов первого поколения </a:t>
            </a:r>
            <a:r>
              <a:rPr lang="ru-RU" sz="2800" b="1" dirty="0" smtClean="0">
                <a:latin typeface="Arial" pitchFamily="34" charset="0"/>
                <a:cs typeface="Arial" pitchFamily="34" charset="0"/>
              </a:rPr>
              <a:t>(</a:t>
            </a:r>
            <a:r>
              <a:rPr lang="ru-RU" sz="2800"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первый</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закон Менделя</a:t>
            </a:r>
            <a:r>
              <a:rPr lang="ru-RU" sz="2800" b="1" dirty="0" smtClean="0">
                <a:latin typeface="Arial" pitchFamily="34" charset="0"/>
                <a:cs typeface="Arial" pitchFamily="34" charset="0"/>
              </a:rPr>
              <a:t>): гибриды первого поколения (</a:t>
            </a:r>
            <a:r>
              <a:rPr lang="en-US" sz="2800" b="1" dirty="0" smtClean="0">
                <a:latin typeface="Arial" pitchFamily="34" charset="0"/>
                <a:cs typeface="Arial" pitchFamily="34" charset="0"/>
              </a:rPr>
              <a:t>F</a:t>
            </a:r>
            <a:r>
              <a:rPr lang="ru-RU" sz="2800" b="1" baseline="-25000" dirty="0" smtClean="0">
                <a:latin typeface="Arial" pitchFamily="34" charset="0"/>
                <a:cs typeface="Arial" pitchFamily="34" charset="0"/>
              </a:rPr>
              <a:t>1</a:t>
            </a:r>
            <a:r>
              <a:rPr lang="ru-RU" sz="2800" b="1" dirty="0" smtClean="0">
                <a:latin typeface="Arial" pitchFamily="34" charset="0"/>
                <a:cs typeface="Arial" pitchFamily="34" charset="0"/>
              </a:rPr>
              <a:t>), полученные при скрещивании гомозиготных особей, однообразны по генотипу и фенотипу и обладают доминантным признаком. </a:t>
            </a:r>
            <a:endParaRPr lang="ru-RU" sz="2700" b="1" dirty="0" smtClean="0">
              <a:latin typeface="Arial" pitchFamily="34" charset="0"/>
              <a:cs typeface="Arial" pitchFamily="34" charset="0"/>
            </a:endParaRPr>
          </a:p>
        </p:txBody>
      </p:sp>
      <p:pic>
        <p:nvPicPr>
          <p:cNvPr id="22" name="Picture 1"/>
          <p:cNvPicPr>
            <a:picLocks noChangeAspect="1" noChangeArrowheads="1"/>
          </p:cNvPicPr>
          <p:nvPr/>
        </p:nvPicPr>
        <p:blipFill>
          <a:blip r:embed="rId6" cstate="print"/>
          <a:srcRect l="25195" t="30414" r="4492" b="15244"/>
          <a:stretch>
            <a:fillRect/>
          </a:stretch>
        </p:blipFill>
        <p:spPr bwMode="auto">
          <a:xfrm>
            <a:off x="2071670" y="142852"/>
            <a:ext cx="4328541" cy="2571768"/>
          </a:xfrm>
          <a:prstGeom prst="rect">
            <a:avLst/>
          </a:prstGeom>
          <a:noFill/>
          <a:ln w="9525">
            <a:noFill/>
            <a:miter lim="800000"/>
            <a:headEnd/>
            <a:tailEnd/>
          </a:ln>
          <a:effec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03785"/>
            <a:ext cx="8858312" cy="4487382"/>
          </a:xfrm>
          <a:prstGeom prst="rect">
            <a:avLst/>
          </a:prstGeom>
        </p:spPr>
        <p:txBody>
          <a:bodyPr wrap="square">
            <a:spAutoFit/>
          </a:bodyPr>
          <a:lstStyle/>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Наследственность </a:t>
            </a:r>
            <a:r>
              <a:rPr lang="ru-RU" sz="2800" b="1" dirty="0" smtClean="0">
                <a:latin typeface="Arial" pitchFamily="34" charset="0"/>
                <a:cs typeface="Arial" pitchFamily="34" charset="0"/>
              </a:rPr>
              <a:t>и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изменчивость </a:t>
            </a:r>
            <a:r>
              <a:rPr lang="ru-RU" sz="2800" b="1" dirty="0" smtClean="0">
                <a:latin typeface="Arial" pitchFamily="34" charset="0"/>
                <a:cs typeface="Arial" pitchFamily="34" charset="0"/>
              </a:rPr>
              <a:t>– два взаимосвязанных основных свойства всех живых организмов.</a:t>
            </a:r>
          </a:p>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Наследственность</a:t>
            </a:r>
            <a:r>
              <a:rPr lang="ru-RU" sz="2800" b="1" dirty="0" smtClean="0">
                <a:latin typeface="Arial" pitchFamily="34" charset="0"/>
                <a:cs typeface="Arial" pitchFamily="34" charset="0"/>
              </a:rPr>
              <a:t> – это свойство организмов при любых формах размножения сохранять свои видовые, сортовые и породные, а частично и индивидуальные особенности. При этом, как видно из материалов предыдущей главы, свойство это реализуется через очень сложный многоступенчатый процесс индивидуального развития организмов в каждом поколении. </a:t>
            </a:r>
          </a:p>
        </p:txBody>
      </p:sp>
      <p:pic>
        <p:nvPicPr>
          <p:cNvPr id="65537" name="Picture 1" descr="D:\23.05.13-домашние документы\Колледж Строитель\Биология\Лекции по биол\Селекция\Генетика\0018-018-Izmenchivost.jpg"/>
          <p:cNvPicPr>
            <a:picLocks noChangeAspect="1" noChangeArrowheads="1"/>
          </p:cNvPicPr>
          <p:nvPr/>
        </p:nvPicPr>
        <p:blipFill>
          <a:blip r:embed="rId6" cstate="print"/>
          <a:srcRect l="21094" t="39583" r="29687" b="12500"/>
          <a:stretch>
            <a:fillRect/>
          </a:stretch>
        </p:blipFill>
        <p:spPr bwMode="auto">
          <a:xfrm>
            <a:off x="3000364" y="4572008"/>
            <a:ext cx="2837330"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numSld="999"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24"/>
            <a:ext cx="8858312" cy="6174767"/>
          </a:xfrm>
          <a:prstGeom prst="rect">
            <a:avLst/>
          </a:prstGeom>
        </p:spPr>
        <p:txBody>
          <a:bodyPr wrap="square">
            <a:spAutoFit/>
          </a:bodyPr>
          <a:lstStyle/>
          <a:p>
            <a:pPr lvl="0" indent="450000" algn="just" fontAlgn="base">
              <a:lnSpc>
                <a:spcPct val="85000"/>
              </a:lnSpc>
              <a:spcBef>
                <a:spcPct val="0"/>
              </a:spcBef>
              <a:spcAft>
                <a:spcPct val="0"/>
              </a:spcAft>
            </a:pPr>
            <a:r>
              <a:rPr lang="ru-RU" sz="2600" b="1" dirty="0" smtClean="0">
                <a:latin typeface="Arial" pitchFamily="34" charset="0"/>
                <a:ea typeface="Times New Roman" pitchFamily="18" charset="0"/>
                <a:cs typeface="Arial" pitchFamily="34" charset="0"/>
              </a:rPr>
              <a:t>Подобным образом анализируем продолжение эксперимента Менделя, в котором он скрещивает между собой гибриды первого поколения, обращая внимание на то, что </a:t>
            </a:r>
            <a:r>
              <a:rPr lang="ru-RU" sz="2600" b="1" dirty="0" err="1" smtClean="0">
                <a:latin typeface="Arial" pitchFamily="34" charset="0"/>
                <a:ea typeface="Times New Roman" pitchFamily="18" charset="0"/>
                <a:cs typeface="Arial" pitchFamily="34" charset="0"/>
              </a:rPr>
              <a:t>гетерозиготы</a:t>
            </a:r>
            <a:r>
              <a:rPr lang="ru-RU" sz="2600" b="1" dirty="0" smtClean="0">
                <a:latin typeface="Arial" pitchFamily="34" charset="0"/>
                <a:ea typeface="Times New Roman" pitchFamily="18" charset="0"/>
                <a:cs typeface="Arial" pitchFamily="34" charset="0"/>
              </a:rPr>
              <a:t> образуют несколько сортов гамет. Для удобства определения генотипов гибридов второго поколения используем решетку </a:t>
            </a:r>
            <a:r>
              <a:rPr lang="ru-RU" sz="2600" b="1" dirty="0" err="1" smtClean="0">
                <a:latin typeface="Arial" pitchFamily="34" charset="0"/>
                <a:ea typeface="Times New Roman" pitchFamily="18" charset="0"/>
                <a:cs typeface="Arial" pitchFamily="34" charset="0"/>
              </a:rPr>
              <a:t>Пеннета</a:t>
            </a:r>
            <a:r>
              <a:rPr lang="ru-RU" sz="2600" b="1" dirty="0" smtClean="0">
                <a:latin typeface="Arial" pitchFamily="34" charset="0"/>
                <a:ea typeface="Times New Roman" pitchFamily="18" charset="0"/>
                <a:cs typeface="Arial" pitchFamily="34" charset="0"/>
              </a:rPr>
              <a:t>, в которой по вертикали указываем гаметы «мамы», а по горизонтали – «папы»; в таблице указываем и фенотипы гибридов второго поколения. Запись принимает следующий вид:</a:t>
            </a:r>
          </a:p>
          <a:p>
            <a:pPr lvl="0" indent="4500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          </a:t>
            </a:r>
            <a:r>
              <a:rPr lang="ru-RU" sz="2500" b="1" dirty="0"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желтые</a:t>
            </a:r>
            <a:r>
              <a:rPr lang="ru-RU" sz="2500" b="1" dirty="0" smtClean="0">
                <a:latin typeface="Arial" pitchFamily="34" charset="0"/>
                <a:ea typeface="Times New Roman" pitchFamily="18" charset="0"/>
                <a:cs typeface="Arial" pitchFamily="34" charset="0"/>
              </a:rPr>
              <a:t>     </a:t>
            </a:r>
            <a:r>
              <a:rPr lang="ru-RU" sz="2500" b="1" dirty="0" err="1"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желтые</a:t>
            </a:r>
            <a:endParaRPr lang="ru-RU" sz="2500" b="1" dirty="0"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indent="4500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Р(F</a:t>
            </a:r>
            <a:r>
              <a:rPr lang="ru-RU" sz="2700" b="1" baseline="-30000" dirty="0" smtClean="0">
                <a:latin typeface="Arial" pitchFamily="34" charset="0"/>
                <a:ea typeface="Times New Roman" pitchFamily="18" charset="0"/>
                <a:cs typeface="Arial" pitchFamily="34" charset="0"/>
              </a:rPr>
              <a:t>1</a:t>
            </a:r>
            <a:r>
              <a:rPr lang="ru-RU" sz="2700" b="1" dirty="0" smtClean="0">
                <a:latin typeface="Arial" pitchFamily="34" charset="0"/>
                <a:ea typeface="Times New Roman" pitchFamily="18" charset="0"/>
                <a:cs typeface="Arial" pitchFamily="34" charset="0"/>
              </a:rPr>
              <a:t>):    ♀ </a:t>
            </a:r>
            <a:r>
              <a:rPr lang="ru-RU" sz="2700" b="1" dirty="0" err="1"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ru-RU" sz="2700" b="1" dirty="0" err="1"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ru-RU" sz="2700" b="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sym typeface="Wingdings 2" pitchFamily="18" charset="2"/>
              </a:rPr>
              <a:t> ♂ </a:t>
            </a:r>
            <a:r>
              <a:rPr lang="ru-RU" sz="2700" b="1" dirty="0" err="1"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2" pitchFamily="18" charset="2"/>
              </a:rPr>
              <a:t>А</a:t>
            </a:r>
            <a:r>
              <a:rPr lang="ru-RU" sz="2700" b="1" dirty="0" err="1"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2" pitchFamily="18" charset="2"/>
              </a:rPr>
              <a:t>а</a:t>
            </a:r>
            <a:endParaRPr lang="en-US"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2" pitchFamily="18" charset="2"/>
            </a:endParaRPr>
          </a:p>
          <a:p>
            <a:pPr lvl="0" indent="450000" eaLnBrk="0" fontAlgn="base" hangingPunct="0">
              <a:lnSpc>
                <a:spcPct val="85000"/>
              </a:lnSpc>
              <a:spcBef>
                <a:spcPct val="0"/>
              </a:spcBef>
              <a:spcAft>
                <a:spcPct val="0"/>
              </a:spcAft>
            </a:pPr>
            <a:endParaRPr lang="ru-RU" sz="1400" b="1" dirty="0" smtClean="0">
              <a:latin typeface="Arial" pitchFamily="34" charset="0"/>
              <a:ea typeface="Times New Roman" pitchFamily="18" charset="0"/>
              <a:cs typeface="Arial" pitchFamily="34" charset="0"/>
              <a:sym typeface="Wingdings 2" pitchFamily="18" charset="2"/>
            </a:endParaRPr>
          </a:p>
          <a:p>
            <a:pPr lvl="0" indent="450000" eaLnBrk="0" fontAlgn="base" hangingPunct="0">
              <a:lnSpc>
                <a:spcPct val="85000"/>
              </a:lnSpc>
              <a:spcBef>
                <a:spcPct val="0"/>
              </a:spcBef>
              <a:spcAft>
                <a:spcPct val="0"/>
              </a:spcAft>
            </a:pPr>
            <a:r>
              <a:rPr lang="en-US" sz="2700" b="1" dirty="0" smtClean="0">
                <a:latin typeface="Arial" pitchFamily="34" charset="0"/>
                <a:ea typeface="Times New Roman" pitchFamily="18" charset="0"/>
                <a:cs typeface="Arial" pitchFamily="34" charset="0"/>
                <a:sym typeface="Wingdings 2" pitchFamily="18" charset="2"/>
              </a:rPr>
              <a:t>G</a:t>
            </a:r>
            <a:r>
              <a:rPr lang="ru-RU" sz="2700" b="1" dirty="0" smtClean="0">
                <a:latin typeface="Arial" pitchFamily="34" charset="0"/>
                <a:ea typeface="Times New Roman" pitchFamily="18" charset="0"/>
                <a:cs typeface="Arial" pitchFamily="34" charset="0"/>
                <a:sym typeface="Wingdings 2" pitchFamily="18" charset="2"/>
              </a:rPr>
              <a:t>:           А  </a:t>
            </a:r>
            <a:r>
              <a:rPr lang="ru-RU" sz="2700" b="1" dirty="0" err="1" smtClean="0">
                <a:latin typeface="Arial" pitchFamily="34" charset="0"/>
                <a:ea typeface="Times New Roman" pitchFamily="18" charset="0"/>
                <a:cs typeface="Arial" pitchFamily="34" charset="0"/>
                <a:sym typeface="Wingdings 2" pitchFamily="18" charset="2"/>
              </a:rPr>
              <a:t>а</a:t>
            </a:r>
            <a:r>
              <a:rPr lang="ru-RU" sz="2700" b="1" dirty="0" smtClean="0">
                <a:latin typeface="Arial" pitchFamily="34" charset="0"/>
                <a:ea typeface="Times New Roman" pitchFamily="18" charset="0"/>
                <a:cs typeface="Arial" pitchFamily="34" charset="0"/>
                <a:sym typeface="Wingdings 2" pitchFamily="18" charset="2"/>
              </a:rPr>
              <a:t>        А  </a:t>
            </a:r>
            <a:r>
              <a:rPr lang="ru-RU" sz="2700" b="1" dirty="0" err="1" smtClean="0">
                <a:latin typeface="Arial" pitchFamily="34" charset="0"/>
                <a:ea typeface="Times New Roman" pitchFamily="18" charset="0"/>
                <a:cs typeface="Arial" pitchFamily="34" charset="0"/>
                <a:sym typeface="Wingdings 2" pitchFamily="18" charset="2"/>
              </a:rPr>
              <a:t>а</a:t>
            </a:r>
            <a:endParaRPr lang="ru-RU" sz="2700" b="1" dirty="0" smtClean="0">
              <a:latin typeface="Arial" pitchFamily="34" charset="0"/>
              <a:ea typeface="Times New Roman" pitchFamily="18" charset="0"/>
              <a:cs typeface="Arial" pitchFamily="34" charset="0"/>
              <a:sym typeface="Wingdings 2" pitchFamily="18" charset="2"/>
            </a:endParaRPr>
          </a:p>
          <a:p>
            <a:pPr lvl="0" indent="450000" eaLnBrk="0" fontAlgn="base" hangingPunct="0">
              <a:lnSpc>
                <a:spcPct val="85000"/>
              </a:lnSpc>
              <a:spcBef>
                <a:spcPct val="0"/>
              </a:spcBef>
              <a:spcAft>
                <a:spcPct val="0"/>
              </a:spcAft>
            </a:pPr>
            <a:endParaRPr lang="ru-RU" sz="2800" b="1" dirty="0" smtClean="0">
              <a:latin typeface="Arial" pitchFamily="34" charset="0"/>
              <a:cs typeface="Arial" pitchFamily="34" charset="0"/>
            </a:endParaRPr>
          </a:p>
          <a:p>
            <a:pPr lvl="0" indent="450000" eaLnBrk="0" fontAlgn="base" hangingPunct="0">
              <a:lnSpc>
                <a:spcPct val="85000"/>
              </a:lnSpc>
              <a:spcBef>
                <a:spcPct val="0"/>
              </a:spcBef>
              <a:spcAft>
                <a:spcPct val="0"/>
              </a:spcAft>
            </a:pPr>
            <a:endParaRPr lang="ru-RU" sz="2800" b="1" dirty="0" smtClean="0">
              <a:latin typeface="Arial" pitchFamily="34" charset="0"/>
              <a:cs typeface="Arial" pitchFamily="34" charset="0"/>
            </a:endParaRPr>
          </a:p>
          <a:p>
            <a:pPr lvl="0" indent="450000" eaLnBrk="0" fontAlgn="base" hangingPunct="0">
              <a:lnSpc>
                <a:spcPct val="85000"/>
              </a:lnSpc>
              <a:spcBef>
                <a:spcPct val="0"/>
              </a:spcBef>
              <a:spcAft>
                <a:spcPct val="0"/>
              </a:spcAft>
            </a:pPr>
            <a:r>
              <a:rPr lang="ru-RU" sz="2800" b="1" dirty="0" smtClean="0">
                <a:latin typeface="Arial" pitchFamily="34" charset="0"/>
                <a:cs typeface="Arial" pitchFamily="34" charset="0"/>
              </a:rPr>
              <a:t>F</a:t>
            </a:r>
            <a:r>
              <a:rPr lang="ru-RU" sz="2800" b="1" baseline="-25000" dirty="0" smtClean="0">
                <a:latin typeface="Arial" pitchFamily="34" charset="0"/>
                <a:cs typeface="Arial" pitchFamily="34" charset="0"/>
              </a:rPr>
              <a:t>2</a:t>
            </a:r>
            <a:r>
              <a:rPr lang="ru-RU" sz="2800" b="1" dirty="0" smtClean="0">
                <a:latin typeface="Arial" pitchFamily="34" charset="0"/>
                <a:cs typeface="Arial" pitchFamily="34" charset="0"/>
              </a:rPr>
              <a:t>:</a:t>
            </a:r>
            <a:r>
              <a:rPr lang="ru-RU" sz="2700" b="1" dirty="0" smtClean="0">
                <a:latin typeface="Arial" pitchFamily="34" charset="0"/>
                <a:ea typeface="Times New Roman" pitchFamily="18" charset="0"/>
                <a:cs typeface="Arial" pitchFamily="34" charset="0"/>
                <a:sym typeface="Wingdings 2" pitchFamily="18" charset="2"/>
              </a:rPr>
              <a:t>       </a:t>
            </a:r>
          </a:p>
        </p:txBody>
      </p:sp>
      <p:graphicFrame>
        <p:nvGraphicFramePr>
          <p:cNvPr id="15" name="Таблица 14"/>
          <p:cNvGraphicFramePr>
            <a:graphicFrameLocks noGrp="1"/>
          </p:cNvGraphicFramePr>
          <p:nvPr>
            <p:extLst>
              <p:ext uri="{D42A27DB-BD31-4B8C-83A1-F6EECF244321}">
                <p14:modId xmlns:p14="http://schemas.microsoft.com/office/powerpoint/2010/main" val="2504808778"/>
              </p:ext>
            </p:extLst>
          </p:nvPr>
        </p:nvGraphicFramePr>
        <p:xfrm>
          <a:off x="1428727" y="5053034"/>
          <a:ext cx="5572165" cy="1682496"/>
        </p:xfrm>
        <a:graphic>
          <a:graphicData uri="http://schemas.openxmlformats.org/drawingml/2006/table">
            <a:tbl>
              <a:tblPr>
                <a:tableStyleId>{616DA210-FB5B-4158-B5E0-FEB733F419BA}</a:tableStyleId>
              </a:tblPr>
              <a:tblGrid>
                <a:gridCol w="1772961"/>
                <a:gridCol w="1899602"/>
                <a:gridCol w="1899602"/>
              </a:tblGrid>
              <a:tr h="0">
                <a:tc>
                  <a:txBody>
                    <a:bodyPr/>
                    <a:lstStyle/>
                    <a:p>
                      <a:pPr algn="l">
                        <a:lnSpc>
                          <a:spcPct val="60000"/>
                        </a:lnSpc>
                        <a:spcAft>
                          <a:spcPts val="0"/>
                        </a:spcAft>
                      </a:pPr>
                      <a:r>
                        <a:rPr lang="ru-RU" sz="2300" dirty="0">
                          <a:ln>
                            <a:solidFill>
                              <a:sysClr val="windowText" lastClr="000000"/>
                            </a:solidFill>
                          </a:ln>
                        </a:rPr>
                        <a:t> </a:t>
                      </a:r>
                      <a:r>
                        <a:rPr lang="ru-RU" sz="2300" dirty="0" smtClean="0">
                          <a:ln>
                            <a:solidFill>
                              <a:sysClr val="windowText" lastClr="000000"/>
                            </a:solidFill>
                          </a:ln>
                        </a:rPr>
                        <a:t>     </a:t>
                      </a:r>
                      <a:r>
                        <a:rPr lang="ru-RU" sz="2300" dirty="0">
                          <a:ln>
                            <a:solidFill>
                              <a:sysClr val="windowText" lastClr="000000"/>
                            </a:solidFill>
                          </a:ln>
                        </a:rPr>
                        <a:t>гаметы           </a:t>
                      </a:r>
                    </a:p>
                    <a:p>
                      <a:pPr algn="l">
                        <a:lnSpc>
                          <a:spcPct val="60000"/>
                        </a:lnSpc>
                        <a:spcAft>
                          <a:spcPts val="0"/>
                        </a:spcAft>
                      </a:pPr>
                      <a:r>
                        <a:rPr lang="ru-RU" sz="2300" dirty="0" smtClean="0">
                          <a:ln>
                            <a:solidFill>
                              <a:sysClr val="windowText" lastClr="000000"/>
                            </a:solidFill>
                          </a:ln>
                        </a:rPr>
                        <a:t>              ♀                ♂       </a:t>
                      </a:r>
                      <a:endParaRPr lang="ru-RU" sz="2300" dirty="0">
                        <a:ln>
                          <a:solidFill>
                            <a:sysClr val="windowText" lastClr="000000"/>
                          </a:solidFill>
                        </a:ln>
                      </a:endParaRPr>
                    </a:p>
                    <a:p>
                      <a:pPr algn="l">
                        <a:lnSpc>
                          <a:spcPct val="60000"/>
                        </a:lnSpc>
                        <a:spcAft>
                          <a:spcPts val="0"/>
                        </a:spcAft>
                      </a:pPr>
                      <a:r>
                        <a:rPr lang="ru-RU" sz="2300" dirty="0">
                          <a:ln>
                            <a:solidFill>
                              <a:sysClr val="windowText" lastClr="000000"/>
                            </a:solidFill>
                          </a:ln>
                        </a:rPr>
                        <a:t>гаметы</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А</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а</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r>
              <a:tr h="0">
                <a:tc>
                  <a:txBody>
                    <a:bodyPr/>
                    <a:lstStyle/>
                    <a:p>
                      <a:pPr algn="ctr">
                        <a:lnSpc>
                          <a:spcPct val="60000"/>
                        </a:lnSpc>
                        <a:spcAft>
                          <a:spcPts val="0"/>
                        </a:spcAft>
                      </a:pP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А</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r>
                        <a:rPr lang="ru-RU" sz="2300" dirty="0">
                          <a:ln>
                            <a:solidFill>
                              <a:sysClr val="windowText" lastClr="000000"/>
                            </a:solidFill>
                          </a:ln>
                        </a:rPr>
                        <a:t>АА</a:t>
                      </a:r>
                    </a:p>
                    <a:p>
                      <a:pPr algn="ctr">
                        <a:lnSpc>
                          <a:spcPct val="60000"/>
                        </a:lnSpc>
                        <a:spcAft>
                          <a:spcPts val="0"/>
                        </a:spcAft>
                      </a:pPr>
                      <a:r>
                        <a:rPr lang="ru-RU" sz="2300" dirty="0">
                          <a:ln>
                            <a:solidFill>
                              <a:sysClr val="windowText" lastClr="000000"/>
                            </a:solidFill>
                          </a:ln>
                        </a:rPr>
                        <a:t>желтые</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r>
                        <a:rPr lang="ru-RU" sz="2300" dirty="0" err="1">
                          <a:ln>
                            <a:solidFill>
                              <a:sysClr val="windowText" lastClr="000000"/>
                            </a:solidFill>
                          </a:ln>
                        </a:rPr>
                        <a:t>Аа</a:t>
                      </a: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желтые</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r>
              <a:tr h="0">
                <a:tc>
                  <a:txBody>
                    <a:bodyPr/>
                    <a:lstStyle/>
                    <a:p>
                      <a:pPr algn="ctr">
                        <a:lnSpc>
                          <a:spcPct val="60000"/>
                        </a:lnSpc>
                        <a:spcAft>
                          <a:spcPts val="0"/>
                        </a:spcAft>
                      </a:pPr>
                      <a:endParaRPr lang="ru-RU" sz="2300">
                        <a:ln>
                          <a:solidFill>
                            <a:sysClr val="windowText" lastClr="000000"/>
                          </a:solidFill>
                        </a:ln>
                      </a:endParaRPr>
                    </a:p>
                    <a:p>
                      <a:pPr algn="ctr">
                        <a:lnSpc>
                          <a:spcPct val="60000"/>
                        </a:lnSpc>
                        <a:spcAft>
                          <a:spcPts val="0"/>
                        </a:spcAft>
                      </a:pPr>
                      <a:r>
                        <a:rPr lang="ru-RU" sz="2300">
                          <a:ln>
                            <a:solidFill>
                              <a:sysClr val="windowText" lastClr="000000"/>
                            </a:solidFill>
                          </a:ln>
                        </a:rPr>
                        <a:t>а</a:t>
                      </a:r>
                      <a:endParaRPr lang="ru-RU" sz="2300" b="1">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r>
                        <a:rPr lang="ru-RU" sz="2300" dirty="0" err="1">
                          <a:ln>
                            <a:solidFill>
                              <a:sysClr val="windowText" lastClr="000000"/>
                            </a:solidFill>
                          </a:ln>
                        </a:rPr>
                        <a:t>Аа</a:t>
                      </a: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желтые</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r>
                        <a:rPr lang="ru-RU" sz="2300" dirty="0" err="1">
                          <a:ln>
                            <a:solidFill>
                              <a:sysClr val="windowText" lastClr="000000"/>
                            </a:solidFill>
                          </a:ln>
                        </a:rPr>
                        <a:t>аа</a:t>
                      </a: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зеленые</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r>
            </a:tbl>
          </a:graphicData>
        </a:graphic>
      </p:graphicFrame>
      <p:cxnSp>
        <p:nvCxnSpPr>
          <p:cNvPr id="17" name="Прямая соединительная линия 16"/>
          <p:cNvCxnSpPr/>
          <p:nvPr/>
        </p:nvCxnSpPr>
        <p:spPr>
          <a:xfrm>
            <a:off x="1403648" y="5085184"/>
            <a:ext cx="1800200" cy="792088"/>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a:off x="2000232" y="4572008"/>
            <a:ext cx="42862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2428860" y="4572008"/>
            <a:ext cx="42862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a:off x="3786182" y="4572008"/>
            <a:ext cx="42862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p:cNvSpPr/>
          <p:nvPr/>
        </p:nvSpPr>
        <p:spPr>
          <a:xfrm>
            <a:off x="3357554" y="4572008"/>
            <a:ext cx="42862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566183" y="5000636"/>
            <a:ext cx="649287" cy="1295400"/>
          </a:xfrm>
          <a:prstGeom prst="rect">
            <a:avLst/>
          </a:prstGeom>
          <a:noFill/>
          <a:ln w="9525">
            <a:noFill/>
            <a:miter lim="800000"/>
            <a:headEnd/>
            <a:tailEnd/>
          </a:ln>
        </p:spPr>
      </p:pic>
      <p:graphicFrame>
        <p:nvGraphicFramePr>
          <p:cNvPr id="7" name="Таблица 6"/>
          <p:cNvGraphicFramePr>
            <a:graphicFrameLocks noGrp="1"/>
          </p:cNvGraphicFramePr>
          <p:nvPr/>
        </p:nvGraphicFramePr>
        <p:xfrm>
          <a:off x="1785918" y="142852"/>
          <a:ext cx="5572165" cy="1577340"/>
        </p:xfrm>
        <a:graphic>
          <a:graphicData uri="http://schemas.openxmlformats.org/drawingml/2006/table">
            <a:tbl>
              <a:tblPr>
                <a:tableStyleId>{35758FB7-9AC5-4552-8A53-C91805E547FA}</a:tableStyleId>
              </a:tblPr>
              <a:tblGrid>
                <a:gridCol w="1772961"/>
                <a:gridCol w="1899602"/>
                <a:gridCol w="1899602"/>
              </a:tblGrid>
              <a:tr h="736092">
                <a:tc>
                  <a:txBody>
                    <a:bodyPr/>
                    <a:lstStyle/>
                    <a:p>
                      <a:pPr algn="l">
                        <a:lnSpc>
                          <a:spcPct val="70000"/>
                        </a:lnSpc>
                        <a:spcAft>
                          <a:spcPts val="0"/>
                        </a:spcAft>
                      </a:pPr>
                      <a:r>
                        <a:rPr lang="ru-RU" sz="2300" b="1" dirty="0"/>
                        <a:t>    гаметы           </a:t>
                      </a:r>
                    </a:p>
                    <a:p>
                      <a:pPr algn="l">
                        <a:lnSpc>
                          <a:spcPct val="70000"/>
                        </a:lnSpc>
                        <a:spcAft>
                          <a:spcPts val="0"/>
                        </a:spcAft>
                      </a:pPr>
                      <a:r>
                        <a:rPr lang="ru-RU" sz="2300" b="1" dirty="0"/>
                        <a:t>♀           ♂       </a:t>
                      </a:r>
                    </a:p>
                    <a:p>
                      <a:pPr algn="l">
                        <a:lnSpc>
                          <a:spcPct val="70000"/>
                        </a:lnSpc>
                        <a:spcAft>
                          <a:spcPts val="0"/>
                        </a:spcAft>
                      </a:pPr>
                      <a:r>
                        <a:rPr lang="ru-RU" sz="2300" b="1" dirty="0"/>
                        <a:t>гаметы</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0000"/>
                        </a:lnSpc>
                        <a:spcAft>
                          <a:spcPts val="0"/>
                        </a:spcAft>
                      </a:pPr>
                      <a:endParaRPr lang="ru-RU" sz="2300" b="1" dirty="0"/>
                    </a:p>
                    <a:p>
                      <a:pPr algn="ctr">
                        <a:lnSpc>
                          <a:spcPct val="70000"/>
                        </a:lnSpc>
                        <a:spcAft>
                          <a:spcPts val="0"/>
                        </a:spcAft>
                      </a:pPr>
                      <a:r>
                        <a:rPr lang="ru-RU" sz="2300" b="1" dirty="0"/>
                        <a:t>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0000"/>
                        </a:lnSpc>
                        <a:spcAft>
                          <a:spcPts val="0"/>
                        </a:spcAft>
                      </a:pPr>
                      <a:endParaRPr lang="ru-RU" sz="2300" b="1"/>
                    </a:p>
                    <a:p>
                      <a:pPr algn="ctr">
                        <a:lnSpc>
                          <a:spcPct val="70000"/>
                        </a:lnSpc>
                        <a:spcAft>
                          <a:spcPts val="0"/>
                        </a:spcAft>
                      </a:pPr>
                      <a:r>
                        <a:rPr lang="ru-RU" sz="2300" b="1"/>
                        <a:t>а</a:t>
                      </a:r>
                      <a:endParaRPr lang="ru-RU" sz="2300" b="1">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60000"/>
                        </a:lnSpc>
                        <a:spcAft>
                          <a:spcPts val="0"/>
                        </a:spcAft>
                      </a:pPr>
                      <a:endParaRPr lang="ru-RU" sz="2300" b="1" dirty="0"/>
                    </a:p>
                    <a:p>
                      <a:pPr algn="ctr">
                        <a:lnSpc>
                          <a:spcPct val="60000"/>
                        </a:lnSpc>
                        <a:spcAft>
                          <a:spcPts val="0"/>
                        </a:spcAft>
                      </a:pPr>
                      <a:r>
                        <a:rPr lang="ru-RU" sz="2300" b="1" dirty="0"/>
                        <a:t>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60000"/>
                        </a:lnSpc>
                        <a:spcAft>
                          <a:spcPts val="0"/>
                        </a:spcAft>
                      </a:pPr>
                      <a:r>
                        <a:rPr lang="ru-RU" sz="2300" b="1" dirty="0"/>
                        <a:t>АА</a:t>
                      </a:r>
                    </a:p>
                    <a:p>
                      <a:pPr algn="ctr">
                        <a:lnSpc>
                          <a:spcPct val="60000"/>
                        </a:lnSpc>
                        <a:spcAft>
                          <a:spcPts val="0"/>
                        </a:spcAft>
                      </a:pPr>
                      <a:r>
                        <a:rPr lang="ru-RU" sz="2300" b="1" dirty="0"/>
                        <a:t>желтые</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60000"/>
                        </a:lnSpc>
                        <a:spcAft>
                          <a:spcPts val="0"/>
                        </a:spcAft>
                      </a:pPr>
                      <a:r>
                        <a:rPr lang="ru-RU" sz="2300" b="1" dirty="0" err="1"/>
                        <a:t>Аа</a:t>
                      </a:r>
                      <a:endParaRPr lang="ru-RU" sz="2300" b="1" dirty="0"/>
                    </a:p>
                    <a:p>
                      <a:pPr algn="ctr">
                        <a:lnSpc>
                          <a:spcPct val="60000"/>
                        </a:lnSpc>
                        <a:spcAft>
                          <a:spcPts val="0"/>
                        </a:spcAft>
                      </a:pPr>
                      <a:r>
                        <a:rPr lang="ru-RU" sz="2300" b="1" dirty="0"/>
                        <a:t>желтые</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60000"/>
                        </a:lnSpc>
                        <a:spcAft>
                          <a:spcPts val="0"/>
                        </a:spcAft>
                      </a:pPr>
                      <a:endParaRPr lang="ru-RU" sz="2300" b="1"/>
                    </a:p>
                    <a:p>
                      <a:pPr algn="ctr">
                        <a:lnSpc>
                          <a:spcPct val="60000"/>
                        </a:lnSpc>
                        <a:spcAft>
                          <a:spcPts val="0"/>
                        </a:spcAft>
                      </a:pPr>
                      <a:r>
                        <a:rPr lang="ru-RU" sz="2300" b="1"/>
                        <a:t>а</a:t>
                      </a:r>
                      <a:endParaRPr lang="ru-RU" sz="2300" b="1">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60000"/>
                        </a:lnSpc>
                        <a:spcAft>
                          <a:spcPts val="0"/>
                        </a:spcAft>
                      </a:pPr>
                      <a:r>
                        <a:rPr lang="ru-RU" sz="2300" b="1" dirty="0" err="1"/>
                        <a:t>Аа</a:t>
                      </a:r>
                      <a:endParaRPr lang="ru-RU" sz="2300" b="1" dirty="0"/>
                    </a:p>
                    <a:p>
                      <a:pPr algn="ctr">
                        <a:lnSpc>
                          <a:spcPct val="60000"/>
                        </a:lnSpc>
                        <a:spcAft>
                          <a:spcPts val="0"/>
                        </a:spcAft>
                      </a:pPr>
                      <a:r>
                        <a:rPr lang="ru-RU" sz="2300" b="1" dirty="0"/>
                        <a:t>желтые</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60000"/>
                        </a:lnSpc>
                        <a:spcAft>
                          <a:spcPts val="0"/>
                        </a:spcAft>
                      </a:pPr>
                      <a:r>
                        <a:rPr lang="ru-RU" sz="2300" b="1" dirty="0" err="1"/>
                        <a:t>аа</a:t>
                      </a:r>
                      <a:endParaRPr lang="ru-RU" sz="2300" b="1" dirty="0"/>
                    </a:p>
                    <a:p>
                      <a:pPr algn="ctr">
                        <a:lnSpc>
                          <a:spcPct val="60000"/>
                        </a:lnSpc>
                        <a:spcAft>
                          <a:spcPts val="0"/>
                        </a:spcAft>
                      </a:pPr>
                      <a:r>
                        <a:rPr lang="ru-RU" sz="2300" b="1" dirty="0"/>
                        <a:t>зеленые</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8" name="Прямоугольник 7"/>
          <p:cNvSpPr/>
          <p:nvPr/>
        </p:nvSpPr>
        <p:spPr>
          <a:xfrm>
            <a:off x="71406" y="1857364"/>
            <a:ext cx="8858312" cy="4919039"/>
          </a:xfrm>
          <a:prstGeom prst="rect">
            <a:avLst/>
          </a:prstGeom>
        </p:spPr>
        <p:txBody>
          <a:bodyPr wrap="square">
            <a:spAutoFit/>
          </a:bodyPr>
          <a:lstStyle/>
          <a:p>
            <a:pPr lvl="0" indent="452438" fontAlgn="base">
              <a:lnSpc>
                <a:spcPct val="85000"/>
              </a:lnSpc>
              <a:spcBef>
                <a:spcPct val="0"/>
              </a:spcBef>
              <a:spcAft>
                <a:spcPct val="0"/>
              </a:spcAft>
            </a:pPr>
            <a:r>
              <a:rPr lang="ru-RU" sz="2700" b="1" dirty="0" smtClean="0">
                <a:latin typeface="Arial" pitchFamily="34" charset="0"/>
                <a:ea typeface="Times New Roman" pitchFamily="18" charset="0"/>
                <a:cs typeface="Calibri" pitchFamily="34" charset="0"/>
              </a:rPr>
              <a:t>Из таблицы видно, что:</a:t>
            </a:r>
          </a:p>
          <a:p>
            <a:pPr lvl="0"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расщепление</a:t>
            </a:r>
            <a:r>
              <a:rPr lang="ru-RU" sz="2700" b="1" dirty="0" smtClean="0">
                <a:latin typeface="Arial" pitchFamily="34" charset="0"/>
                <a:ea typeface="Times New Roman" pitchFamily="18" charset="0"/>
                <a:cs typeface="Calibri" pitchFamily="34" charset="0"/>
              </a:rPr>
              <a:t> </a:t>
            </a:r>
            <a:r>
              <a:rPr lang="ru-RU" sz="2700" b="1" u="sng" dirty="0" smtClean="0">
                <a:latin typeface="Arial" pitchFamily="34" charset="0"/>
                <a:ea typeface="Times New Roman" pitchFamily="18" charset="0"/>
                <a:cs typeface="Calibri" pitchFamily="34" charset="0"/>
              </a:rPr>
              <a:t>по генотипу</a:t>
            </a:r>
            <a:r>
              <a:rPr lang="ru-RU" sz="2700" b="1" dirty="0" smtClean="0">
                <a:latin typeface="Arial" pitchFamily="34" charset="0"/>
                <a:ea typeface="Times New Roman" pitchFamily="18" charset="0"/>
                <a:cs typeface="Calibri"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1:2:1</a:t>
            </a:r>
            <a:r>
              <a:rPr lang="ru-RU" sz="2700" b="1" dirty="0" smtClean="0">
                <a:latin typeface="Arial" pitchFamily="34" charset="0"/>
                <a:ea typeface="Times New Roman" pitchFamily="18" charset="0"/>
                <a:cs typeface="Calibri" pitchFamily="34" charset="0"/>
              </a:rPr>
              <a:t> (АА, </a:t>
            </a:r>
            <a:r>
              <a:rPr lang="ru-RU" sz="2700" b="1" dirty="0" err="1" smtClean="0">
                <a:latin typeface="Arial" pitchFamily="34" charset="0"/>
                <a:ea typeface="Times New Roman" pitchFamily="18" charset="0"/>
                <a:cs typeface="Calibri" pitchFamily="34" charset="0"/>
              </a:rPr>
              <a:t>Аа</a:t>
            </a:r>
            <a:r>
              <a:rPr lang="ru-RU" sz="2700" b="1" dirty="0" smtClean="0">
                <a:latin typeface="Arial" pitchFamily="34" charset="0"/>
                <a:ea typeface="Times New Roman" pitchFamily="18" charset="0"/>
                <a:cs typeface="Calibri" pitchFamily="34" charset="0"/>
              </a:rPr>
              <a:t>, </a:t>
            </a:r>
            <a:r>
              <a:rPr lang="ru-RU" sz="2700" b="1" dirty="0" err="1" smtClean="0">
                <a:latin typeface="Arial" pitchFamily="34" charset="0"/>
                <a:ea typeface="Times New Roman" pitchFamily="18" charset="0"/>
                <a:cs typeface="Calibri" pitchFamily="34" charset="0"/>
              </a:rPr>
              <a:t>Аа</a:t>
            </a:r>
            <a:r>
              <a:rPr lang="ru-RU" sz="2700" b="1" dirty="0" smtClean="0">
                <a:latin typeface="Arial" pitchFamily="34" charset="0"/>
                <a:ea typeface="Times New Roman" pitchFamily="18" charset="0"/>
                <a:cs typeface="Calibri" pitchFamily="34" charset="0"/>
              </a:rPr>
              <a:t>, </a:t>
            </a:r>
            <a:r>
              <a:rPr lang="ru-RU" sz="2700" b="1" dirty="0" err="1" smtClean="0">
                <a:latin typeface="Arial" pitchFamily="34" charset="0"/>
                <a:ea typeface="Times New Roman" pitchFamily="18" charset="0"/>
                <a:cs typeface="Calibri" pitchFamily="34" charset="0"/>
              </a:rPr>
              <a:t>аа</a:t>
            </a:r>
            <a:r>
              <a:rPr lang="ru-RU" sz="2700" b="1" dirty="0" smtClean="0">
                <a:latin typeface="Arial" pitchFamily="34" charset="0"/>
                <a:ea typeface="Times New Roman" pitchFamily="18" charset="0"/>
                <a:cs typeface="Calibri" pitchFamily="34" charset="0"/>
              </a:rPr>
              <a:t>)</a:t>
            </a:r>
            <a:endParaRPr lang="ru-RU" sz="2700" dirty="0" smtClean="0">
              <a:latin typeface="Arial" pitchFamily="34" charset="0"/>
              <a:cs typeface="Arial" pitchFamily="34" charset="0"/>
            </a:endParaRPr>
          </a:p>
          <a:p>
            <a:pPr lvl="0" eaLnBrk="0" fontAlgn="base" hangingPunct="0">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расщепление</a:t>
            </a:r>
            <a:r>
              <a:rPr lang="ru-RU" sz="2700" b="1" dirty="0" smtClean="0">
                <a:latin typeface="Arial" pitchFamily="34" charset="0"/>
                <a:ea typeface="Times New Roman" pitchFamily="18" charset="0"/>
                <a:cs typeface="Calibri" pitchFamily="34" charset="0"/>
              </a:rPr>
              <a:t> </a:t>
            </a:r>
            <a:r>
              <a:rPr lang="ru-RU" sz="2700" b="1" u="sng" dirty="0" smtClean="0">
                <a:latin typeface="Arial" pitchFamily="34" charset="0"/>
                <a:ea typeface="Times New Roman" pitchFamily="18" charset="0"/>
                <a:cs typeface="Calibri" pitchFamily="34" charset="0"/>
              </a:rPr>
              <a:t>по фенотипу</a:t>
            </a:r>
            <a:r>
              <a:rPr lang="ru-RU" sz="2700" b="1" dirty="0" smtClean="0">
                <a:latin typeface="Arial" pitchFamily="34" charset="0"/>
                <a:ea typeface="Times New Roman" pitchFamily="18" charset="0"/>
                <a:cs typeface="Calibri"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3:1</a:t>
            </a:r>
            <a:r>
              <a:rPr lang="ru-RU" sz="2700" b="1" dirty="0" smtClean="0">
                <a:latin typeface="Arial" pitchFamily="34" charset="0"/>
                <a:ea typeface="Times New Roman" pitchFamily="18" charset="0"/>
                <a:cs typeface="Calibri" pitchFamily="34" charset="0"/>
              </a:rPr>
              <a:t> </a:t>
            </a:r>
          </a:p>
          <a:p>
            <a:pPr marL="4032250" lvl="0"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Calibri" pitchFamily="34" charset="0"/>
              </a:rPr>
              <a:t>        </a:t>
            </a:r>
            <a:r>
              <a:rPr lang="ru-RU" sz="2600" b="1" dirty="0" smtClean="0">
                <a:latin typeface="Arial" pitchFamily="34" charset="0"/>
                <a:ea typeface="Times New Roman" pitchFamily="18" charset="0"/>
                <a:cs typeface="Calibri" pitchFamily="34" charset="0"/>
              </a:rPr>
              <a:t>(3 желтых: 1 зеленый)</a:t>
            </a:r>
          </a:p>
          <a:p>
            <a:pPr lvl="0" indent="450000" algn="just">
              <a:lnSpc>
                <a:spcPct val="85000"/>
              </a:lnSpc>
            </a:pPr>
            <a:r>
              <a:rPr lang="ru-RU" sz="2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Закон расщепления </a:t>
            </a:r>
            <a:r>
              <a:rPr lang="ru-RU" sz="2600" b="1" dirty="0" smtClean="0">
                <a:latin typeface="Arial" pitchFamily="34" charset="0"/>
                <a:cs typeface="Arial" pitchFamily="34" charset="0"/>
              </a:rPr>
              <a:t>(</a:t>
            </a:r>
            <a:r>
              <a:rPr lang="ru-RU" sz="2600"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второй</a:t>
            </a:r>
            <a:r>
              <a:rPr lang="ru-RU" sz="2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закон Менделя</a:t>
            </a:r>
            <a:r>
              <a:rPr lang="ru-RU" sz="2600" b="1" dirty="0" smtClean="0">
                <a:latin typeface="Arial" pitchFamily="34" charset="0"/>
                <a:cs typeface="Arial" pitchFamily="34" charset="0"/>
              </a:rPr>
              <a:t>): в потомстве (F</a:t>
            </a:r>
            <a:r>
              <a:rPr lang="ru-RU" sz="2600" b="1" baseline="-25000" dirty="0" smtClean="0">
                <a:latin typeface="Arial" pitchFamily="34" charset="0"/>
                <a:cs typeface="Arial" pitchFamily="34" charset="0"/>
              </a:rPr>
              <a:t>2</a:t>
            </a:r>
            <a:r>
              <a:rPr lang="ru-RU" sz="2600" b="1" dirty="0" smtClean="0">
                <a:latin typeface="Arial" pitchFamily="34" charset="0"/>
                <a:cs typeface="Arial" pitchFamily="34" charset="0"/>
              </a:rPr>
              <a:t>), полученном при скрещивании гибридов первого поколения (F</a:t>
            </a:r>
            <a:r>
              <a:rPr lang="ru-RU" sz="2600" b="1" baseline="-25000" dirty="0" smtClean="0">
                <a:latin typeface="Arial" pitchFamily="34" charset="0"/>
                <a:cs typeface="Arial" pitchFamily="34" charset="0"/>
              </a:rPr>
              <a:t>1</a:t>
            </a:r>
            <a:r>
              <a:rPr lang="ru-RU" sz="2600" b="1" dirty="0" smtClean="0">
                <a:latin typeface="Arial" pitchFamily="34" charset="0"/>
                <a:cs typeface="Arial" pitchFamily="34" charset="0"/>
              </a:rPr>
              <a:t>), наблюдается расщепление признаков в соотношении 3 к 1 (75 % гибридов второго поколения обладают </a:t>
            </a:r>
            <a:r>
              <a:rPr lang="ru-RU" sz="2600" b="1" dirty="0" err="1" smtClean="0">
                <a:latin typeface="Arial" pitchFamily="34" charset="0"/>
                <a:cs typeface="Arial" pitchFamily="34" charset="0"/>
              </a:rPr>
              <a:t>доминант-ными</a:t>
            </a:r>
            <a:r>
              <a:rPr lang="ru-RU" sz="2600" b="1" dirty="0" smtClean="0">
                <a:latin typeface="Arial" pitchFamily="34" charset="0"/>
                <a:cs typeface="Arial" pitchFamily="34" charset="0"/>
              </a:rPr>
              <a:t> и 25 % – рецессивными признаками). </a:t>
            </a:r>
          </a:p>
          <a:p>
            <a:pPr indent="450000" algn="just">
              <a:lnSpc>
                <a:spcPct val="85000"/>
              </a:lnSpc>
            </a:pPr>
            <a:r>
              <a:rPr lang="ru-RU" sz="2600" b="1" dirty="0" smtClean="0">
                <a:latin typeface="Arial" pitchFamily="34" charset="0"/>
                <a:cs typeface="Arial" pitchFamily="34" charset="0"/>
              </a:rPr>
              <a:t>(</a:t>
            </a:r>
            <a:r>
              <a:rPr lang="ru-RU" sz="2600" b="1" u="sng" dirty="0" smtClean="0">
                <a:latin typeface="Arial" pitchFamily="34" charset="0"/>
                <a:cs typeface="Arial" pitchFamily="34" charset="0"/>
              </a:rPr>
              <a:t>Обратная формулировка</a:t>
            </a:r>
            <a:r>
              <a:rPr lang="ru-RU" sz="2600" b="1" dirty="0" smtClean="0">
                <a:latin typeface="Arial" pitchFamily="34" charset="0"/>
                <a:cs typeface="Arial" pitchFamily="34" charset="0"/>
              </a:rPr>
              <a:t>: Если в потомстве наблюдается расщепление по фенотипу в соотношении 3:1, то родительские особи </a:t>
            </a:r>
            <a:r>
              <a:rPr lang="ru-RU" sz="2600" b="1" dirty="0" err="1" smtClean="0">
                <a:latin typeface="Arial" pitchFamily="34" charset="0"/>
                <a:cs typeface="Arial" pitchFamily="34" charset="0"/>
              </a:rPr>
              <a:t>гетерозиготны</a:t>
            </a:r>
            <a:r>
              <a:rPr lang="ru-RU" sz="2600" b="1" dirty="0" smtClean="0">
                <a:latin typeface="Arial" pitchFamily="34" charset="0"/>
                <a:cs typeface="Arial" pitchFamily="34" charset="0"/>
              </a:rPr>
              <a:t> по данному признаку).</a:t>
            </a:r>
          </a:p>
        </p:txBody>
      </p:sp>
      <p:cxnSp>
        <p:nvCxnSpPr>
          <p:cNvPr id="13" name="Прямая соединительная линия 12"/>
          <p:cNvCxnSpPr/>
          <p:nvPr/>
        </p:nvCxnSpPr>
        <p:spPr>
          <a:xfrm>
            <a:off x="1857356" y="214290"/>
            <a:ext cx="1571636" cy="57150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1142976" y="785794"/>
            <a:ext cx="657552" cy="523220"/>
          </a:xfrm>
          <a:prstGeom prst="rect">
            <a:avLst/>
          </a:prstGeom>
        </p:spPr>
        <p:txBody>
          <a:bodyPr wrap="none">
            <a:spAutoFit/>
          </a:bodyPr>
          <a:lstStyle/>
          <a:p>
            <a:r>
              <a:rPr lang="ru-RU" sz="2800" b="1" dirty="0" smtClean="0">
                <a:latin typeface="Arial" pitchFamily="34" charset="0"/>
                <a:cs typeface="Arial" pitchFamily="34" charset="0"/>
              </a:rPr>
              <a:t>F</a:t>
            </a:r>
            <a:r>
              <a:rPr lang="ru-RU" sz="2800" b="1" baseline="-25000" dirty="0" smtClean="0">
                <a:latin typeface="Arial" pitchFamily="34" charset="0"/>
                <a:cs typeface="Arial" pitchFamily="34" charset="0"/>
              </a:rPr>
              <a:t>2</a:t>
            </a:r>
            <a:r>
              <a:rPr lang="ru-RU" sz="2800" b="1" dirty="0" smtClean="0">
                <a:latin typeface="Arial" pitchFamily="34" charset="0"/>
                <a:cs typeface="Arial" pitchFamily="34" charset="0"/>
              </a:rPr>
              <a:t>:</a:t>
            </a:r>
            <a:endParaRPr lang="ru-RU" sz="2800"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2000232" y="13755"/>
            <a:ext cx="5717655" cy="486287"/>
          </a:xfrm>
          <a:prstGeom prst="rect">
            <a:avLst/>
          </a:prstGeom>
        </p:spPr>
        <p:txBody>
          <a:bodyPr wrap="none">
            <a:spAutoFit/>
          </a:bodyPr>
          <a:lstStyle/>
          <a:p>
            <a:pPr>
              <a:lnSpc>
                <a:spcPct val="80000"/>
              </a:lnSpc>
            </a:pPr>
            <a:r>
              <a:rPr lang="ru-RU" sz="32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Дигибридное</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скрещивание</a:t>
            </a:r>
            <a:endParaRPr lang="ru-RU" sz="3200"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12" name="Таблица 11"/>
          <p:cNvGraphicFramePr>
            <a:graphicFrameLocks noGrp="1"/>
          </p:cNvGraphicFramePr>
          <p:nvPr/>
        </p:nvGraphicFramePr>
        <p:xfrm>
          <a:off x="71406" y="571480"/>
          <a:ext cx="9072594" cy="3791668"/>
        </p:xfrm>
        <a:graphic>
          <a:graphicData uri="http://schemas.openxmlformats.org/drawingml/2006/table">
            <a:tbl>
              <a:tblPr>
                <a:tableStyleId>{35758FB7-9AC5-4552-8A53-C91805E547FA}</a:tableStyleId>
              </a:tblPr>
              <a:tblGrid>
                <a:gridCol w="2156600"/>
                <a:gridCol w="1338580"/>
                <a:gridCol w="1862670"/>
                <a:gridCol w="219566"/>
                <a:gridCol w="137624"/>
                <a:gridCol w="1275419"/>
                <a:gridCol w="2082135"/>
              </a:tblGrid>
              <a:tr h="280276">
                <a:tc rowSpan="2">
                  <a:txBody>
                    <a:bodyPr/>
                    <a:lstStyle/>
                    <a:p>
                      <a:pPr algn="ctr">
                        <a:lnSpc>
                          <a:spcPct val="80000"/>
                        </a:lnSpc>
                        <a:spcAft>
                          <a:spcPts val="0"/>
                        </a:spcAft>
                      </a:pPr>
                      <a:r>
                        <a:rPr lang="ru-RU" sz="2600" b="1" dirty="0"/>
                        <a:t>Р:</a:t>
                      </a:r>
                      <a:endParaRPr lang="ru-RU" sz="2600" b="1" dirty="0">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2">
                  <a:txBody>
                    <a:bodyPr/>
                    <a:lstStyle/>
                    <a:p>
                      <a:pPr algn="ctr">
                        <a:lnSpc>
                          <a:spcPct val="80000"/>
                        </a:lnSpc>
                        <a:spcAft>
                          <a:spcPts val="0"/>
                        </a:spcAft>
                      </a:pPr>
                      <a:r>
                        <a:rPr lang="ru-RU" sz="2600" b="1"/>
                        <a:t>Растение с желтыми</a:t>
                      </a:r>
                      <a:endParaRPr lang="ru-RU" sz="2600" b="1">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rowSpan="2" gridSpan="2">
                  <a:txBody>
                    <a:bodyPr/>
                    <a:lstStyle/>
                    <a:p>
                      <a:pPr algn="ctr">
                        <a:lnSpc>
                          <a:spcPct val="80000"/>
                        </a:lnSpc>
                        <a:spcAft>
                          <a:spcPts val="0"/>
                        </a:spcAft>
                      </a:pPr>
                      <a:r>
                        <a:rPr lang="ru-RU" sz="2600" b="1">
                          <a:sym typeface="Wingdings 2"/>
                        </a:rPr>
                        <a:t></a:t>
                      </a:r>
                      <a:endParaRPr lang="ru-RU" sz="2600" b="1">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rowSpan="2" hMerge="1">
                  <a:txBody>
                    <a:bodyPr/>
                    <a:lstStyle/>
                    <a:p>
                      <a:endParaRPr lang="ru-RU"/>
                    </a:p>
                  </a:txBody>
                  <a:tcPr/>
                </a:tc>
                <a:tc gridSpan="2">
                  <a:txBody>
                    <a:bodyPr/>
                    <a:lstStyle/>
                    <a:p>
                      <a:pPr algn="ctr">
                        <a:lnSpc>
                          <a:spcPct val="80000"/>
                        </a:lnSpc>
                        <a:spcAft>
                          <a:spcPts val="0"/>
                        </a:spcAft>
                      </a:pPr>
                      <a:r>
                        <a:rPr lang="ru-RU" sz="2600" b="1"/>
                        <a:t>Растение с зелеными</a:t>
                      </a:r>
                      <a:endParaRPr lang="ru-RU" sz="2600" b="1">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r>
              <a:tr h="280276">
                <a:tc vMerge="1">
                  <a:txBody>
                    <a:bodyPr/>
                    <a:lstStyle/>
                    <a:p>
                      <a:endParaRPr lang="ru-RU"/>
                    </a:p>
                  </a:txBody>
                  <a:tcPr/>
                </a:tc>
                <a:tc gridSpan="2">
                  <a:txBody>
                    <a:bodyPr/>
                    <a:lstStyle/>
                    <a:p>
                      <a:pPr algn="ctr">
                        <a:lnSpc>
                          <a:spcPct val="80000"/>
                        </a:lnSpc>
                        <a:spcAft>
                          <a:spcPts val="0"/>
                        </a:spcAft>
                      </a:pPr>
                      <a:r>
                        <a:rPr lang="ru-RU" sz="2600" b="1" dirty="0"/>
                        <a:t>гладкими семенами</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vMerge="1">
                  <a:txBody>
                    <a:bodyPr/>
                    <a:lstStyle/>
                    <a:p>
                      <a:endParaRPr lang="ru-RU"/>
                    </a:p>
                  </a:txBody>
                  <a:tcPr/>
                </a:tc>
                <a:tc hMerge="1" vMerge="1">
                  <a:txBody>
                    <a:bodyPr/>
                    <a:lstStyle/>
                    <a:p>
                      <a:endParaRPr lang="ru-RU"/>
                    </a:p>
                  </a:txBody>
                  <a:tcPr/>
                </a:tc>
                <a:tc gridSpan="2">
                  <a:txBody>
                    <a:bodyPr/>
                    <a:lstStyle/>
                    <a:p>
                      <a:pPr algn="ctr">
                        <a:lnSpc>
                          <a:spcPct val="75000"/>
                        </a:lnSpc>
                        <a:spcAft>
                          <a:spcPts val="0"/>
                        </a:spcAft>
                      </a:pPr>
                      <a:r>
                        <a:rPr lang="ru-RU" sz="2600" b="1" dirty="0"/>
                        <a:t>морщинистыми семенами</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r>
              <a:tr h="280276">
                <a:tc>
                  <a:txBody>
                    <a:bodyPr/>
                    <a:lstStyle/>
                    <a:p>
                      <a:pPr algn="ctr">
                        <a:lnSpc>
                          <a:spcPct val="80000"/>
                        </a:lnSpc>
                        <a:spcAft>
                          <a:spcPts val="0"/>
                        </a:spcAft>
                      </a:pPr>
                      <a:r>
                        <a:rPr lang="ru-RU" sz="2600" b="1"/>
                        <a:t>F1:</a:t>
                      </a:r>
                      <a:endParaRPr lang="ru-RU" sz="2600" b="1">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6">
                  <a:txBody>
                    <a:bodyPr/>
                    <a:lstStyle/>
                    <a:p>
                      <a:pPr algn="ctr">
                        <a:lnSpc>
                          <a:spcPct val="75000"/>
                        </a:lnSpc>
                        <a:spcAft>
                          <a:spcPts val="0"/>
                        </a:spcAft>
                      </a:pPr>
                      <a:r>
                        <a:rPr lang="ru-RU" sz="2600" b="1" dirty="0"/>
                        <a:t>Растения с желтыми гладкими семенами (100%, </a:t>
                      </a:r>
                      <a:r>
                        <a:rPr lang="ru-RU" sz="2600" b="1" dirty="0">
                          <a:sym typeface="Symbol"/>
                        </a:rPr>
                        <a:t></a:t>
                      </a:r>
                      <a:r>
                        <a:rPr lang="ru-RU" sz="2600" b="1" dirty="0"/>
                        <a:t> единообразие)</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43866">
                <a:tc rowSpan="2">
                  <a:txBody>
                    <a:bodyPr/>
                    <a:lstStyle/>
                    <a:p>
                      <a:pPr algn="ctr">
                        <a:lnSpc>
                          <a:spcPct val="80000"/>
                        </a:lnSpc>
                        <a:spcAft>
                          <a:spcPts val="0"/>
                        </a:spcAft>
                      </a:pPr>
                      <a:r>
                        <a:rPr lang="ru-RU" sz="2600" b="1"/>
                        <a:t>F2:</a:t>
                      </a:r>
                      <a:endParaRPr lang="ru-RU" sz="2600" b="1">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t>315</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2">
                  <a:txBody>
                    <a:bodyPr/>
                    <a:lstStyle/>
                    <a:p>
                      <a:pPr algn="ctr">
                        <a:lnSpc>
                          <a:spcPct val="90000"/>
                        </a:lnSpc>
                        <a:spcAft>
                          <a:spcPts val="0"/>
                        </a:spcAft>
                      </a:pPr>
                      <a:r>
                        <a:rPr lang="ru-RU" sz="2600" b="1" dirty="0"/>
                        <a:t>108	</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a:txBody>
                    <a:bodyPr/>
                    <a:lstStyle/>
                    <a:p>
                      <a:pPr algn="ctr">
                        <a:lnSpc>
                          <a:spcPct val="90000"/>
                        </a:lnSpc>
                        <a:spcAft>
                          <a:spcPts val="0"/>
                        </a:spcAft>
                      </a:pPr>
                      <a:r>
                        <a:rPr lang="ru-RU" sz="2600" b="1" dirty="0"/>
                        <a:t>101</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a:txBody>
                    <a:bodyPr/>
                    <a:lstStyle/>
                    <a:p>
                      <a:pPr algn="ctr">
                        <a:lnSpc>
                          <a:spcPct val="90000"/>
                        </a:lnSpc>
                        <a:spcAft>
                          <a:spcPts val="0"/>
                        </a:spcAft>
                      </a:pPr>
                      <a:r>
                        <a:rPr lang="ru-RU" sz="2600" b="1" dirty="0"/>
                        <a:t>32</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975316">
                <a:tc vMerge="1">
                  <a:txBody>
                    <a:bodyPr/>
                    <a:lstStyle/>
                    <a:p>
                      <a:endParaRPr lang="ru-RU"/>
                    </a:p>
                  </a:txBody>
                  <a:tcPr/>
                </a:tc>
                <a:tc>
                  <a:txBody>
                    <a:bodyPr/>
                    <a:lstStyle/>
                    <a:p>
                      <a:pPr algn="ctr">
                        <a:lnSpc>
                          <a:spcPct val="75000"/>
                        </a:lnSpc>
                        <a:spcAft>
                          <a:spcPts val="0"/>
                        </a:spcAft>
                      </a:pPr>
                      <a:r>
                        <a:rPr lang="ru-RU" sz="2200" b="1" dirty="0"/>
                        <a:t>желтые гладкие</a:t>
                      </a:r>
                      <a:endParaRPr lang="ru-RU" sz="22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2">
                  <a:txBody>
                    <a:bodyPr/>
                    <a:lstStyle/>
                    <a:p>
                      <a:pPr algn="ctr">
                        <a:lnSpc>
                          <a:spcPct val="75000"/>
                        </a:lnSpc>
                        <a:spcAft>
                          <a:spcPts val="0"/>
                        </a:spcAft>
                      </a:pPr>
                      <a:r>
                        <a:rPr lang="ru-RU" sz="2200" b="1" dirty="0"/>
                        <a:t>желтые морщинистые</a:t>
                      </a:r>
                      <a:endParaRPr lang="ru-RU" sz="22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a:txBody>
                    <a:bodyPr/>
                    <a:lstStyle/>
                    <a:p>
                      <a:pPr algn="ctr">
                        <a:lnSpc>
                          <a:spcPct val="75000"/>
                        </a:lnSpc>
                        <a:spcAft>
                          <a:spcPts val="0"/>
                        </a:spcAft>
                      </a:pPr>
                      <a:r>
                        <a:rPr lang="ru-RU" sz="2200" b="1" dirty="0"/>
                        <a:t>зеленые гладкие</a:t>
                      </a:r>
                      <a:endParaRPr lang="ru-RU" sz="22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a:txBody>
                    <a:bodyPr/>
                    <a:lstStyle/>
                    <a:p>
                      <a:pPr algn="ctr">
                        <a:lnSpc>
                          <a:spcPct val="75000"/>
                        </a:lnSpc>
                        <a:spcAft>
                          <a:spcPts val="0"/>
                        </a:spcAft>
                      </a:pPr>
                      <a:r>
                        <a:rPr lang="ru-RU" sz="2200" b="1" dirty="0"/>
                        <a:t>зеленые морщинистые</a:t>
                      </a:r>
                      <a:endParaRPr lang="ru-RU" sz="22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80276">
                <a:tc>
                  <a:txBody>
                    <a:bodyPr/>
                    <a:lstStyle/>
                    <a:p>
                      <a:pPr marL="0" indent="0" algn="ctr">
                        <a:lnSpc>
                          <a:spcPct val="80000"/>
                        </a:lnSpc>
                        <a:spcAft>
                          <a:spcPts val="0"/>
                        </a:spcAft>
                      </a:pPr>
                      <a:r>
                        <a:rPr lang="ru-RU" sz="2300" b="1" dirty="0"/>
                        <a:t>Расщепление по </a:t>
                      </a:r>
                      <a:r>
                        <a:rPr lang="ru-RU" sz="2600" b="1" dirty="0"/>
                        <a:t>фенотипу</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a:t>9</a:t>
                      </a:r>
                      <a:endParaRPr lang="ru-RU" sz="2300" b="1" dirty="0">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2">
                  <a:txBody>
                    <a:bodyPr/>
                    <a:lstStyle/>
                    <a:p>
                      <a:pPr algn="ctr">
                        <a:lnSpc>
                          <a:spcPct val="80000"/>
                        </a:lnSpc>
                        <a:spcAft>
                          <a:spcPts val="0"/>
                        </a:spcAft>
                      </a:pPr>
                      <a:r>
                        <a:rPr lang="ru-RU" sz="2300" b="1"/>
                        <a:t>3</a:t>
                      </a:r>
                      <a:endParaRPr lang="ru-RU" sz="2300" b="1">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a:txBody>
                    <a:bodyPr/>
                    <a:lstStyle/>
                    <a:p>
                      <a:pPr algn="ctr">
                        <a:lnSpc>
                          <a:spcPct val="80000"/>
                        </a:lnSpc>
                        <a:spcAft>
                          <a:spcPts val="0"/>
                        </a:spcAft>
                      </a:pPr>
                      <a:r>
                        <a:rPr lang="ru-RU" sz="2300" b="1" dirty="0"/>
                        <a:t>3</a:t>
                      </a:r>
                      <a:endParaRPr lang="ru-RU" sz="2300" b="1" dirty="0">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a:txBody>
                    <a:bodyPr/>
                    <a:lstStyle/>
                    <a:p>
                      <a:pPr algn="ctr">
                        <a:lnSpc>
                          <a:spcPct val="80000"/>
                        </a:lnSpc>
                        <a:spcAft>
                          <a:spcPts val="0"/>
                        </a:spcAft>
                      </a:pPr>
                      <a:r>
                        <a:rPr lang="ru-RU" sz="2300" b="1" dirty="0"/>
                        <a:t>1</a:t>
                      </a:r>
                      <a:endParaRPr lang="ru-RU" sz="2300" b="1" dirty="0">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a:stretch>
            <a:fillRect/>
          </a:stretch>
        </p:blipFill>
        <p:spPr bwMode="auto">
          <a:xfrm>
            <a:off x="2699792" y="3212976"/>
            <a:ext cx="397936" cy="367954"/>
          </a:xfrm>
          <a:prstGeom prst="ellipse">
            <a:avLst/>
          </a:prstGeom>
          <a:noFill/>
          <a:ln w="9525">
            <a:noFill/>
            <a:miter lim="800000"/>
            <a:headEnd/>
            <a:tailEnd/>
          </a:ln>
          <a:effectLst/>
        </p:spPr>
      </p:pic>
      <p:pic>
        <p:nvPicPr>
          <p:cNvPr id="15" name="Picture 5"/>
          <p:cNvPicPr>
            <a:picLocks noChangeAspect="1" noChangeArrowheads="1"/>
          </p:cNvPicPr>
          <p:nvPr/>
        </p:nvPicPr>
        <p:blipFill>
          <a:blip r:embed="rId7" cstate="print"/>
          <a:srcRect/>
          <a:stretch>
            <a:fillRect/>
          </a:stretch>
        </p:blipFill>
        <p:spPr bwMode="auto">
          <a:xfrm>
            <a:off x="6012160" y="3356992"/>
            <a:ext cx="392636" cy="357190"/>
          </a:xfrm>
          <a:prstGeom prst="ellipse">
            <a:avLst/>
          </a:prstGeom>
          <a:noFill/>
          <a:ln w="9525">
            <a:noFill/>
            <a:miter lim="800000"/>
            <a:headEnd/>
            <a:tailEnd/>
          </a:ln>
          <a:effectLst/>
        </p:spPr>
      </p:pic>
      <p:pic>
        <p:nvPicPr>
          <p:cNvPr id="93186" name="Picture 2"/>
          <p:cNvPicPr>
            <a:picLocks noChangeAspect="1" noChangeArrowheads="1"/>
          </p:cNvPicPr>
          <p:nvPr/>
        </p:nvPicPr>
        <p:blipFill>
          <a:blip r:embed="rId8" cstate="print"/>
          <a:srcRect/>
          <a:stretch>
            <a:fillRect/>
          </a:stretch>
        </p:blipFill>
        <p:spPr bwMode="auto">
          <a:xfrm>
            <a:off x="3923928" y="3356992"/>
            <a:ext cx="387446" cy="361900"/>
          </a:xfrm>
          <a:prstGeom prst="ellipse">
            <a:avLst/>
          </a:prstGeom>
          <a:noFill/>
          <a:ln w="9525">
            <a:noFill/>
            <a:miter lim="800000"/>
            <a:headEnd/>
            <a:tailEnd/>
          </a:ln>
          <a:effectLst/>
        </p:spPr>
      </p:pic>
      <p:pic>
        <p:nvPicPr>
          <p:cNvPr id="93187" name="Picture 3"/>
          <p:cNvPicPr>
            <a:picLocks noChangeAspect="1" noChangeArrowheads="1"/>
          </p:cNvPicPr>
          <p:nvPr/>
        </p:nvPicPr>
        <p:blipFill>
          <a:blip r:embed="rId9" cstate="print"/>
          <a:srcRect/>
          <a:stretch>
            <a:fillRect/>
          </a:stretch>
        </p:blipFill>
        <p:spPr bwMode="auto">
          <a:xfrm>
            <a:off x="7596336" y="3356992"/>
            <a:ext cx="361344" cy="357190"/>
          </a:xfrm>
          <a:prstGeom prst="ellipse">
            <a:avLst/>
          </a:prstGeom>
          <a:noFill/>
          <a:ln w="9525">
            <a:noFill/>
            <a:miter lim="800000"/>
            <a:headEnd/>
            <a:tailEnd/>
          </a:ln>
          <a:effectLst/>
        </p:spPr>
      </p:pic>
      <p:pic>
        <p:nvPicPr>
          <p:cNvPr id="16" name="Picture 4"/>
          <p:cNvPicPr>
            <a:picLocks noChangeAspect="1" noChangeArrowheads="1"/>
          </p:cNvPicPr>
          <p:nvPr/>
        </p:nvPicPr>
        <p:blipFill>
          <a:blip r:embed="rId6" cstate="print"/>
          <a:srcRect/>
          <a:stretch>
            <a:fillRect/>
          </a:stretch>
        </p:blipFill>
        <p:spPr bwMode="auto">
          <a:xfrm>
            <a:off x="2483768" y="1124744"/>
            <a:ext cx="397936" cy="367955"/>
          </a:xfrm>
          <a:prstGeom prst="ellipse">
            <a:avLst/>
          </a:prstGeom>
          <a:noFill/>
          <a:ln w="9525">
            <a:noFill/>
            <a:miter lim="800000"/>
            <a:headEnd/>
            <a:tailEnd/>
          </a:ln>
          <a:effectLst/>
        </p:spPr>
      </p:pic>
      <p:pic>
        <p:nvPicPr>
          <p:cNvPr id="17" name="Picture 4"/>
          <p:cNvPicPr>
            <a:picLocks noChangeAspect="1" noChangeArrowheads="1"/>
          </p:cNvPicPr>
          <p:nvPr/>
        </p:nvPicPr>
        <p:blipFill>
          <a:blip r:embed="rId6" cstate="print"/>
          <a:srcRect/>
          <a:stretch>
            <a:fillRect/>
          </a:stretch>
        </p:blipFill>
        <p:spPr bwMode="auto">
          <a:xfrm>
            <a:off x="4932040" y="620688"/>
            <a:ext cx="397936" cy="367955"/>
          </a:xfrm>
          <a:prstGeom prst="ellipse">
            <a:avLst/>
          </a:prstGeom>
          <a:noFill/>
          <a:ln w="9525">
            <a:noFill/>
            <a:miter lim="800000"/>
            <a:headEnd/>
            <a:tailEnd/>
          </a:ln>
          <a:effectLst/>
        </p:spPr>
      </p:pic>
      <p:pic>
        <p:nvPicPr>
          <p:cNvPr id="18" name="Picture 3"/>
          <p:cNvPicPr>
            <a:picLocks noChangeAspect="1" noChangeArrowheads="1"/>
          </p:cNvPicPr>
          <p:nvPr/>
        </p:nvPicPr>
        <p:blipFill>
          <a:blip r:embed="rId9" cstate="print"/>
          <a:srcRect/>
          <a:stretch>
            <a:fillRect/>
          </a:stretch>
        </p:blipFill>
        <p:spPr bwMode="auto">
          <a:xfrm>
            <a:off x="8572528" y="1141342"/>
            <a:ext cx="363005" cy="358832"/>
          </a:xfrm>
          <a:prstGeom prst="ellipse">
            <a:avLst/>
          </a:prstGeom>
          <a:noFill/>
          <a:ln w="9525">
            <a:noFill/>
            <a:miter lim="800000"/>
            <a:headEnd/>
            <a:tailEnd/>
          </a:ln>
          <a:effectLst/>
        </p:spPr>
      </p:pic>
      <p:sp>
        <p:nvSpPr>
          <p:cNvPr id="19" name="Прямоугольник 18"/>
          <p:cNvSpPr/>
          <p:nvPr/>
        </p:nvSpPr>
        <p:spPr>
          <a:xfrm>
            <a:off x="71406" y="4376366"/>
            <a:ext cx="8643998" cy="2653034"/>
          </a:xfrm>
          <a:prstGeom prst="rect">
            <a:avLst/>
          </a:prstGeom>
        </p:spPr>
        <p:txBody>
          <a:bodyPr wrap="square">
            <a:spAutoFit/>
          </a:bodyPr>
          <a:lstStyle/>
          <a:p>
            <a:pPr lvl="0" indent="450000" algn="just" fontAlgn="base">
              <a:lnSpc>
                <a:spcPct val="80000"/>
              </a:lnSpc>
              <a:spcBef>
                <a:spcPct val="0"/>
              </a:spcBef>
              <a:spcAft>
                <a:spcPct val="0"/>
              </a:spcAft>
              <a:tabLst>
                <a:tab pos="571500" algn="l"/>
              </a:tabLst>
            </a:pPr>
            <a:r>
              <a:rPr lang="ru-RU" sz="2500" b="1" dirty="0" smtClean="0">
                <a:latin typeface="Arial" pitchFamily="34" charset="0"/>
                <a:ea typeface="Times New Roman" pitchFamily="18" charset="0"/>
                <a:cs typeface="Arial" pitchFamily="34" charset="0"/>
              </a:rPr>
              <a:t>Результаты первого скрещивания позволяют сделать следующие выводы:</a:t>
            </a:r>
            <a:endParaRPr lang="ru-RU" sz="2500" b="1" dirty="0" smtClean="0">
              <a:latin typeface="Arial" pitchFamily="34" charset="0"/>
              <a:cs typeface="Arial" pitchFamily="34" charset="0"/>
            </a:endParaRPr>
          </a:p>
          <a:p>
            <a:pPr marL="269875" lvl="0" indent="-269875" algn="just" eaLnBrk="0" fontAlgn="base" hangingPunct="0">
              <a:lnSpc>
                <a:spcPct val="80000"/>
              </a:lnSpc>
              <a:spcBef>
                <a:spcPct val="0"/>
              </a:spcBef>
              <a:spcAft>
                <a:spcPct val="0"/>
              </a:spcAft>
              <a:buClr>
                <a:srgbClr val="C00000"/>
              </a:buClr>
              <a:buFont typeface="Wingdings" pitchFamily="2" charset="2"/>
              <a:buChar char="Ø"/>
              <a:tabLst>
                <a:tab pos="571500" algn="l"/>
              </a:tabLst>
            </a:pPr>
            <a:r>
              <a:rPr lang="ru-RU" sz="2500" b="1" dirty="0" smtClean="0">
                <a:latin typeface="Arial" pitchFamily="34" charset="0"/>
                <a:ea typeface="Times New Roman" pitchFamily="18" charset="0"/>
                <a:cs typeface="Arial" pitchFamily="34" charset="0"/>
              </a:rPr>
              <a:t>доминантными признаками являются желтый цвет (это известно и из опыта Менделя на моногибридное скрещивание) и гладкая форма семян;</a:t>
            </a:r>
            <a:endParaRPr lang="ru-RU" sz="2500" b="1" dirty="0" smtClean="0">
              <a:latin typeface="Arial" pitchFamily="34" charset="0"/>
              <a:cs typeface="Arial" pitchFamily="34" charset="0"/>
            </a:endParaRPr>
          </a:p>
          <a:p>
            <a:pPr marL="269875" lvl="0" indent="-269875" algn="just" eaLnBrk="0" fontAlgn="base" hangingPunct="0">
              <a:lnSpc>
                <a:spcPct val="80000"/>
              </a:lnSpc>
              <a:spcBef>
                <a:spcPct val="0"/>
              </a:spcBef>
              <a:spcAft>
                <a:spcPct val="0"/>
              </a:spcAft>
              <a:buClr>
                <a:srgbClr val="C00000"/>
              </a:buClr>
              <a:buFont typeface="Wingdings" pitchFamily="2" charset="2"/>
              <a:buChar char="Ø"/>
              <a:tabLst>
                <a:tab pos="571500" algn="l"/>
              </a:tabLst>
            </a:pPr>
            <a:r>
              <a:rPr lang="ru-RU" sz="2500" b="1" dirty="0" smtClean="0">
                <a:latin typeface="Arial" pitchFamily="34" charset="0"/>
                <a:ea typeface="Times New Roman" pitchFamily="18" charset="0"/>
                <a:cs typeface="Arial" pitchFamily="34" charset="0"/>
              </a:rPr>
              <a:t>родительские растения </a:t>
            </a:r>
            <a:r>
              <a:rPr lang="ru-RU" sz="2500" b="1" dirty="0" err="1" smtClean="0">
                <a:latin typeface="Arial" pitchFamily="34" charset="0"/>
                <a:ea typeface="Times New Roman" pitchFamily="18" charset="0"/>
                <a:cs typeface="Arial" pitchFamily="34" charset="0"/>
              </a:rPr>
              <a:t>гомозиготны</a:t>
            </a:r>
            <a:r>
              <a:rPr lang="ru-RU" sz="2500" b="1" dirty="0" smtClean="0">
                <a:latin typeface="Arial" pitchFamily="34" charset="0"/>
                <a:ea typeface="Times New Roman" pitchFamily="18" charset="0"/>
                <a:cs typeface="Arial" pitchFamily="34" charset="0"/>
              </a:rPr>
              <a:t> (обратное прочтение правила единообразия).</a:t>
            </a:r>
            <a:endParaRPr lang="ru-RU" sz="25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85720" y="71414"/>
            <a:ext cx="6092630" cy="458587"/>
          </a:xfrm>
          <a:prstGeom prst="rect">
            <a:avLst/>
          </a:prstGeom>
        </p:spPr>
        <p:txBody>
          <a:bodyPr wrap="none">
            <a:spAutoFit/>
          </a:bodyPr>
          <a:lstStyle/>
          <a:p>
            <a:pPr>
              <a:lnSpc>
                <a:spcPct val="85000"/>
              </a:lnSpc>
            </a:pPr>
            <a:r>
              <a:rPr lang="ru-RU" sz="2800" b="1" dirty="0" smtClean="0">
                <a:latin typeface="Arial" pitchFamily="34" charset="0"/>
                <a:cs typeface="Arial" pitchFamily="34" charset="0"/>
              </a:rPr>
              <a:t>Запишем условие скрещивания: </a:t>
            </a:r>
            <a:endParaRPr lang="ru-RU" sz="2800" b="1" dirty="0">
              <a:latin typeface="Arial" pitchFamily="34" charset="0"/>
              <a:cs typeface="Arial"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3747386217"/>
              </p:ext>
            </p:extLst>
          </p:nvPr>
        </p:nvGraphicFramePr>
        <p:xfrm>
          <a:off x="500034" y="642918"/>
          <a:ext cx="8215370" cy="2057400"/>
        </p:xfrm>
        <a:graphic>
          <a:graphicData uri="http://schemas.openxmlformats.org/drawingml/2006/table">
            <a:tbl>
              <a:tblPr>
                <a:tableStyleId>{2D5ABB26-0587-4C30-8999-92F81FD0307C}</a:tableStyleId>
              </a:tblPr>
              <a:tblGrid>
                <a:gridCol w="2857520"/>
                <a:gridCol w="2643206"/>
                <a:gridCol w="1000132"/>
                <a:gridCol w="1714512"/>
              </a:tblGrid>
              <a:tr h="0">
                <a:tc gridSpan="2">
                  <a:txBody>
                    <a:bodyPr/>
                    <a:lstStyle/>
                    <a:p>
                      <a:pPr algn="ctr">
                        <a:lnSpc>
                          <a:spcPct val="80000"/>
                        </a:lnSpc>
                        <a:spcAft>
                          <a:spcPts val="0"/>
                        </a:spcAft>
                      </a:pPr>
                      <a:r>
                        <a:rPr lang="ru-RU" sz="2700" b="1" dirty="0" smtClean="0"/>
                        <a:t>Признак</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2700" b="1" dirty="0" smtClean="0"/>
                        <a:t>Ген</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700" b="1" dirty="0" smtClean="0"/>
                        <a:t>Генотип</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t>цвет семян гороха</a:t>
                      </a:r>
                      <a:endParaRPr lang="ru-RU" sz="2700" b="1" dirty="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желтый</a:t>
                      </a:r>
                      <a:endParaRPr lang="ru-RU" sz="2700" b="1" i="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700" b="1" dirty="0" smtClean="0">
                          <a:effectLst/>
                        </a:rPr>
                        <a:t>A</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700" b="1" dirty="0" smtClean="0">
                          <a:effectLst/>
                        </a:rPr>
                        <a:t>AA  </a:t>
                      </a:r>
                      <a:r>
                        <a:rPr lang="ru-RU" sz="2700" b="1" dirty="0" err="1" smtClean="0">
                          <a:effectLst/>
                        </a:rPr>
                        <a:t>Aа</a:t>
                      </a:r>
                      <a:r>
                        <a:rPr lang="ru-RU" sz="2700" b="1" dirty="0" smtClean="0">
                          <a:effectLst/>
                        </a:rPr>
                        <a:t> </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vMerge="1">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endParaRPr lang="ru-RU" sz="2700" b="1" dirty="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зеленый</a:t>
                      </a:r>
                      <a:endParaRPr lang="ru-RU" sz="2700" b="1" i="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а</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err="1" smtClean="0">
                          <a:effectLst/>
                        </a:rPr>
                        <a:t>аа</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t>форма семян гороха</a:t>
                      </a:r>
                      <a:endParaRPr lang="ru-RU" sz="2700" b="1" dirty="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гладкая</a:t>
                      </a:r>
                      <a:endParaRPr lang="ru-RU" sz="2700" b="1" dirty="0">
                        <a:solidFill>
                          <a:srgbClr val="336600"/>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700" b="1" dirty="0" smtClean="0">
                          <a:effectLst/>
                        </a:rPr>
                        <a:t>B</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effectLst/>
                        </a:rPr>
                        <a:t>BB  </a:t>
                      </a:r>
                      <a:r>
                        <a:rPr lang="en-US" sz="2700" b="1" dirty="0" err="1" smtClean="0">
                          <a:effectLst/>
                        </a:rPr>
                        <a:t>Bb</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vMerge="1">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endParaRPr lang="ru-RU" sz="2700" b="1" dirty="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морщинистая</a:t>
                      </a:r>
                      <a:endParaRPr lang="ru-RU" sz="2700" b="1" dirty="0">
                        <a:solidFill>
                          <a:srgbClr val="336600"/>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700" b="1" dirty="0" smtClean="0">
                          <a:effectLst/>
                        </a:rPr>
                        <a:t>b</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effectLst/>
                        </a:rPr>
                        <a:t>bb</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2182" name="Rectangle 22"/>
          <p:cNvSpPr>
            <a:spLocks noChangeArrowheads="1"/>
          </p:cNvSpPr>
          <p:nvPr/>
        </p:nvSpPr>
        <p:spPr bwMode="auto">
          <a:xfrm>
            <a:off x="428596" y="4420379"/>
            <a:ext cx="9158318" cy="4154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pitchFamily="34" charset="0"/>
                <a:cs typeface="Arial" pitchFamily="34" charset="0"/>
              </a:rPr>
              <a:t/>
            </a:r>
            <a:br>
              <a:rPr kumimoji="0" lang="ru-RU" sz="900" b="0" i="0" u="none" strike="noStrike" cap="none" normalizeH="0" baseline="0" dirty="0" smtClean="0">
                <a:ln>
                  <a:noFill/>
                </a:ln>
                <a:solidFill>
                  <a:schemeClr val="tx1"/>
                </a:solidFill>
                <a:effectLst/>
                <a:latin typeface="Arial" pitchFamily="34" charset="0"/>
                <a:cs typeface="Arial" pitchFamily="34" charset="0"/>
              </a:rPr>
            </a:b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Calibri" pitchFamily="34" charset="0"/>
            </a:endParaRPr>
          </a:p>
        </p:txBody>
      </p:sp>
      <p:sp>
        <p:nvSpPr>
          <p:cNvPr id="29" name="Прямоугольник 28"/>
          <p:cNvSpPr/>
          <p:nvPr/>
        </p:nvSpPr>
        <p:spPr>
          <a:xfrm>
            <a:off x="142844" y="2920045"/>
            <a:ext cx="8715436" cy="3192412"/>
          </a:xfrm>
          <a:prstGeom prst="rect">
            <a:avLst/>
          </a:prstGeom>
        </p:spPr>
        <p:txBody>
          <a:bodyPr wrap="square">
            <a:spAutoFit/>
          </a:bodyPr>
          <a:lstStyle/>
          <a:p>
            <a:pPr lvl="0" indent="452438"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Схема скрещивания (с учетом </a:t>
            </a:r>
            <a:r>
              <a:rPr lang="ru-RU" sz="2800" b="1" dirty="0" smtClean="0">
                <a:latin typeface="Arial" pitchFamily="34" charset="0"/>
                <a:cs typeface="Arial" pitchFamily="34" charset="0"/>
              </a:rPr>
              <a:t>правила чистоты гамет</a:t>
            </a:r>
            <a:r>
              <a:rPr lang="ru-RU" sz="2700" b="1" dirty="0" smtClean="0">
                <a:latin typeface="Arial" pitchFamily="34" charset="0"/>
                <a:ea typeface="Times New Roman" pitchFamily="18" charset="0"/>
                <a:cs typeface="Arial" pitchFamily="34" charset="0"/>
              </a:rPr>
              <a:t>):</a:t>
            </a: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           ж. гл.       </a:t>
            </a:r>
            <a:r>
              <a:rPr lang="ru-RU" sz="2700" b="1" dirty="0" err="1" smtClean="0">
                <a:latin typeface="Arial" pitchFamily="34" charset="0"/>
                <a:ea typeface="Times New Roman" pitchFamily="18" charset="0"/>
                <a:cs typeface="Arial" pitchFamily="34" charset="0"/>
              </a:rPr>
              <a:t>з</a:t>
            </a:r>
            <a:r>
              <a:rPr lang="ru-RU" sz="2700" b="1" dirty="0" smtClean="0">
                <a:latin typeface="Arial" pitchFamily="34" charset="0"/>
                <a:ea typeface="Times New Roman" pitchFamily="18" charset="0"/>
                <a:cs typeface="Arial" pitchFamily="34" charset="0"/>
              </a:rPr>
              <a:t>. </a:t>
            </a:r>
            <a:r>
              <a:rPr lang="ru-RU" sz="2700" b="1" dirty="0" err="1" smtClean="0">
                <a:latin typeface="Arial" pitchFamily="34" charset="0"/>
                <a:ea typeface="Times New Roman" pitchFamily="18" charset="0"/>
                <a:cs typeface="Arial" pitchFamily="34" charset="0"/>
              </a:rPr>
              <a:t>морщ</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Р:    ♀ ААВВ </a:t>
            </a:r>
            <a:r>
              <a:rPr lang="ru-RU" sz="2700" b="1" dirty="0" smtClean="0">
                <a:latin typeface="Arial" pitchFamily="34" charset="0"/>
                <a:ea typeface="Times New Roman" pitchFamily="18" charset="0"/>
                <a:cs typeface="Arial" pitchFamily="34" charset="0"/>
                <a:sym typeface="Wingdings 2" pitchFamily="18" charset="2"/>
              </a:rPr>
              <a:t> ♂ </a:t>
            </a:r>
            <a:r>
              <a:rPr lang="ru-RU" sz="2700" b="1" dirty="0" err="1" smtClean="0">
                <a:latin typeface="Arial" pitchFamily="34" charset="0"/>
                <a:ea typeface="Times New Roman" pitchFamily="18" charset="0"/>
                <a:cs typeface="Arial" pitchFamily="34" charset="0"/>
                <a:sym typeface="Wingdings 2" pitchFamily="18" charset="2"/>
              </a:rPr>
              <a:t>ааbb</a:t>
            </a:r>
            <a:endParaRPr lang="ru-RU" sz="2700" b="1" dirty="0" smtClean="0">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pPr>
            <a:endParaRPr lang="ru-RU" sz="1400" b="1" dirty="0" smtClean="0">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sym typeface="Wingdings 2" pitchFamily="18" charset="2"/>
              </a:rPr>
              <a:t>G:        </a:t>
            </a:r>
            <a:r>
              <a:rPr lang="ru-RU" sz="2700" b="1" dirty="0" smtClean="0">
                <a:latin typeface="Arial" pitchFamily="34" charset="0"/>
                <a:ea typeface="Times New Roman" pitchFamily="18" charset="0"/>
                <a:cs typeface="Arial" pitchFamily="34" charset="0"/>
              </a:rPr>
              <a:t>А</a:t>
            </a:r>
            <a:r>
              <a:rPr lang="ru-RU" sz="2700" b="1" dirty="0" smtClean="0">
                <a:solidFill>
                  <a:srgbClr val="FF0000"/>
                </a:solidFill>
                <a:latin typeface="Arial" pitchFamily="34" charset="0"/>
                <a:ea typeface="Times New Roman" pitchFamily="18" charset="0"/>
                <a:cs typeface="Arial" pitchFamily="34" charset="0"/>
              </a:rPr>
              <a:t>В</a:t>
            </a:r>
            <a:r>
              <a:rPr lang="ru-RU" sz="2700" b="1" dirty="0" smtClean="0">
                <a:latin typeface="Arial" pitchFamily="34" charset="0"/>
                <a:ea typeface="Times New Roman" pitchFamily="18" charset="0"/>
                <a:cs typeface="Arial" pitchFamily="34" charset="0"/>
              </a:rPr>
              <a:t>В             </a:t>
            </a:r>
            <a:r>
              <a:rPr lang="ru-RU" sz="2700" b="1" dirty="0" err="1" smtClean="0">
                <a:latin typeface="Arial" pitchFamily="34" charset="0"/>
                <a:ea typeface="Times New Roman" pitchFamily="18" charset="0"/>
                <a:cs typeface="Arial" pitchFamily="34" charset="0"/>
                <a:sym typeface="Wingdings 2" pitchFamily="18" charset="2"/>
              </a:rPr>
              <a:t>а</a:t>
            </a:r>
            <a:r>
              <a:rPr lang="ru-RU" sz="2700" b="1" dirty="0" err="1" smtClean="0">
                <a:solidFill>
                  <a:srgbClr val="FF0000"/>
                </a:solidFill>
                <a:latin typeface="Arial" pitchFamily="34" charset="0"/>
                <a:ea typeface="Times New Roman" pitchFamily="18" charset="0"/>
                <a:cs typeface="Arial" pitchFamily="34" charset="0"/>
                <a:sym typeface="Wingdings 2" pitchFamily="18" charset="2"/>
              </a:rPr>
              <a:t>b</a:t>
            </a:r>
            <a:endParaRPr lang="ru-RU" sz="2700" b="1" dirty="0" smtClean="0">
              <a:solidFill>
                <a:srgbClr val="FF0000"/>
              </a:solidFill>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pPr>
            <a:endParaRPr lang="ru-RU" sz="1400" b="1" dirty="0" smtClean="0">
              <a:latin typeface="Arial" pitchFamily="34" charset="0"/>
              <a:ea typeface="Times New Roman" pitchFamily="18" charset="0"/>
              <a:cs typeface="Arial" pitchFamily="34" charset="0"/>
            </a:endParaRP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F</a:t>
            </a:r>
            <a:r>
              <a:rPr lang="ru-RU" sz="2700" b="1" baseline="-25000" dirty="0" smtClean="0">
                <a:latin typeface="Arial" pitchFamily="34" charset="0"/>
                <a:ea typeface="Times New Roman" pitchFamily="18" charset="0"/>
                <a:cs typeface="Arial" pitchFamily="34" charset="0"/>
              </a:rPr>
              <a:t>1</a:t>
            </a:r>
            <a:r>
              <a:rPr lang="ru-RU" sz="2700" b="1" dirty="0" smtClean="0">
                <a:latin typeface="Arial" pitchFamily="34" charset="0"/>
                <a:ea typeface="Times New Roman" pitchFamily="18" charset="0"/>
                <a:cs typeface="Arial" pitchFamily="34" charset="0"/>
              </a:rPr>
              <a:t>:              </a:t>
            </a:r>
            <a:r>
              <a:rPr lang="ru-RU" sz="2700" b="1" dirty="0" err="1" smtClean="0">
                <a:latin typeface="Arial" pitchFamily="34" charset="0"/>
                <a:ea typeface="Times New Roman" pitchFamily="18" charset="0"/>
                <a:cs typeface="Arial" pitchFamily="34" charset="0"/>
              </a:rPr>
              <a:t>АаBb</a:t>
            </a:r>
            <a:r>
              <a:rPr lang="ru-RU" sz="2700" b="1" dirty="0" smtClean="0">
                <a:latin typeface="Arial" pitchFamily="34" charset="0"/>
                <a:ea typeface="Times New Roman" pitchFamily="18" charset="0"/>
                <a:cs typeface="Arial" pitchFamily="34" charset="0"/>
              </a:rPr>
              <a:t>     – 100%</a:t>
            </a: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      желтые, гладкие семена</a:t>
            </a:r>
          </a:p>
          <a:p>
            <a:pPr lvl="0" indent="342900" eaLnBrk="0" fontAlgn="base" hangingPunct="0">
              <a:lnSpc>
                <a:spcPct val="85000"/>
              </a:lnSpc>
              <a:spcBef>
                <a:spcPct val="0"/>
              </a:spcBef>
              <a:spcAft>
                <a:spcPct val="0"/>
              </a:spcAft>
            </a:pPr>
            <a:r>
              <a:rPr lang="ru-RU" dirty="0" smtClean="0">
                <a:latin typeface="Calibri" pitchFamily="34" charset="0"/>
                <a:ea typeface="Times New Roman" pitchFamily="18" charset="0"/>
                <a:cs typeface="Calibri" pitchFamily="34" charset="0"/>
                <a:sym typeface="Wingdings 2" pitchFamily="18" charset="2"/>
              </a:rPr>
              <a:t>  </a:t>
            </a:r>
            <a:endParaRPr lang="ru-RU" dirty="0" smtClean="0">
              <a:latin typeface="Arial" pitchFamily="34" charset="0"/>
              <a:ea typeface="Times New Roman" pitchFamily="18" charset="0"/>
              <a:cs typeface="Calibri" pitchFamily="34" charset="0"/>
            </a:endParaRPr>
          </a:p>
        </p:txBody>
      </p:sp>
      <p:pic>
        <p:nvPicPr>
          <p:cNvPr id="35" name="Picture 4"/>
          <p:cNvPicPr>
            <a:picLocks noChangeAspect="1" noChangeArrowheads="1"/>
          </p:cNvPicPr>
          <p:nvPr/>
        </p:nvPicPr>
        <p:blipFill>
          <a:blip r:embed="rId6" cstate="print"/>
          <a:srcRect/>
          <a:stretch>
            <a:fillRect/>
          </a:stretch>
        </p:blipFill>
        <p:spPr bwMode="auto">
          <a:xfrm>
            <a:off x="6143636" y="3786190"/>
            <a:ext cx="397936" cy="367954"/>
          </a:xfrm>
          <a:prstGeom prst="ellipse">
            <a:avLst/>
          </a:prstGeom>
          <a:noFill/>
          <a:ln w="9525">
            <a:noFill/>
            <a:miter lim="800000"/>
            <a:headEnd/>
            <a:tailEnd/>
          </a:ln>
          <a:effectLst/>
        </p:spPr>
      </p:pic>
      <p:pic>
        <p:nvPicPr>
          <p:cNvPr id="36" name="Picture 4"/>
          <p:cNvPicPr>
            <a:picLocks noChangeAspect="1" noChangeArrowheads="1"/>
          </p:cNvPicPr>
          <p:nvPr/>
        </p:nvPicPr>
        <p:blipFill>
          <a:blip r:embed="rId6" cstate="print"/>
          <a:srcRect/>
          <a:stretch>
            <a:fillRect/>
          </a:stretch>
        </p:blipFill>
        <p:spPr bwMode="auto">
          <a:xfrm>
            <a:off x="6786578" y="4857760"/>
            <a:ext cx="397936" cy="367954"/>
          </a:xfrm>
          <a:prstGeom prst="ellipse">
            <a:avLst/>
          </a:prstGeom>
          <a:noFill/>
          <a:ln w="9525">
            <a:noFill/>
            <a:miter lim="800000"/>
            <a:headEnd/>
            <a:tailEnd/>
          </a:ln>
          <a:effectLst/>
        </p:spPr>
      </p:pic>
      <p:pic>
        <p:nvPicPr>
          <p:cNvPr id="37" name="Picture 3"/>
          <p:cNvPicPr>
            <a:picLocks noChangeAspect="1" noChangeArrowheads="1"/>
          </p:cNvPicPr>
          <p:nvPr/>
        </p:nvPicPr>
        <p:blipFill>
          <a:blip r:embed="rId7" cstate="print"/>
          <a:srcRect/>
          <a:stretch>
            <a:fillRect/>
          </a:stretch>
        </p:blipFill>
        <p:spPr bwMode="auto">
          <a:xfrm>
            <a:off x="7286644" y="3714752"/>
            <a:ext cx="431951" cy="426986"/>
          </a:xfrm>
          <a:prstGeom prst="ellipse">
            <a:avLst/>
          </a:prstGeom>
          <a:noFill/>
          <a:ln w="9525">
            <a:noFill/>
            <a:miter lim="800000"/>
            <a:headEnd/>
            <a:tailEnd/>
          </a:ln>
          <a:effectLst/>
        </p:spPr>
      </p:pic>
      <p:cxnSp>
        <p:nvCxnSpPr>
          <p:cNvPr id="39" name="Прямая соединительная линия 38"/>
          <p:cNvCxnSpPr/>
          <p:nvPr/>
        </p:nvCxnSpPr>
        <p:spPr>
          <a:xfrm>
            <a:off x="6500826" y="4143380"/>
            <a:ext cx="500066" cy="285752"/>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rot="10800000" flipV="1">
            <a:off x="7000892" y="4143380"/>
            <a:ext cx="357190" cy="285752"/>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rot="5400000">
            <a:off x="6822297" y="4607727"/>
            <a:ext cx="357190" cy="0"/>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Овал 52"/>
          <p:cNvSpPr/>
          <p:nvPr/>
        </p:nvSpPr>
        <p:spPr>
          <a:xfrm>
            <a:off x="1500166" y="4500570"/>
            <a:ext cx="1143008" cy="5000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Овал 53"/>
          <p:cNvSpPr/>
          <p:nvPr/>
        </p:nvSpPr>
        <p:spPr>
          <a:xfrm>
            <a:off x="3500430" y="4500570"/>
            <a:ext cx="78581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358214" y="5000636"/>
            <a:ext cx="649287" cy="1295400"/>
          </a:xfrm>
          <a:prstGeom prst="rect">
            <a:avLst/>
          </a:prstGeom>
          <a:noFill/>
          <a:ln w="9525">
            <a:noFill/>
            <a:miter lim="800000"/>
            <a:headEnd/>
            <a:tailEnd/>
          </a:ln>
        </p:spPr>
      </p:pic>
      <p:sp>
        <p:nvSpPr>
          <p:cNvPr id="12" name="Прямоугольник 11"/>
          <p:cNvSpPr/>
          <p:nvPr/>
        </p:nvSpPr>
        <p:spPr>
          <a:xfrm>
            <a:off x="142844" y="71414"/>
            <a:ext cx="8786874" cy="5076005"/>
          </a:xfrm>
          <a:prstGeom prst="rect">
            <a:avLst/>
          </a:prstGeom>
        </p:spPr>
        <p:txBody>
          <a:bodyPr wrap="square">
            <a:spAutoFit/>
          </a:bodyPr>
          <a:lstStyle/>
          <a:p>
            <a:pPr lvl="0" indent="452438"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Продолжаем запись схемы скрещивания:</a:t>
            </a:r>
          </a:p>
          <a:p>
            <a:pPr>
              <a:lnSpc>
                <a:spcPct val="85000"/>
              </a:lnSpc>
            </a:pPr>
            <a:r>
              <a:rPr lang="ru-RU" sz="2700" b="1" dirty="0" smtClean="0">
                <a:latin typeface="Arial" pitchFamily="34" charset="0"/>
                <a:cs typeface="Arial" pitchFamily="34" charset="0"/>
              </a:rPr>
              <a:t>                ж. гл.                    ж. гл.</a:t>
            </a:r>
          </a:p>
          <a:p>
            <a:pPr>
              <a:lnSpc>
                <a:spcPct val="85000"/>
              </a:lnSpc>
            </a:pPr>
            <a:r>
              <a:rPr lang="ru-RU" sz="2700" b="1" dirty="0" smtClean="0">
                <a:latin typeface="Arial" pitchFamily="34" charset="0"/>
                <a:cs typeface="Arial" pitchFamily="34" charset="0"/>
              </a:rPr>
              <a:t>Р(F</a:t>
            </a:r>
            <a:r>
              <a:rPr lang="ru-RU" sz="2700" b="1" baseline="-25000" dirty="0" smtClean="0">
                <a:latin typeface="Arial" pitchFamily="34" charset="0"/>
                <a:cs typeface="Arial" pitchFamily="34" charset="0"/>
              </a:rPr>
              <a:t>1</a:t>
            </a:r>
            <a:r>
              <a:rPr lang="ru-RU" sz="2700" b="1" dirty="0" smtClean="0">
                <a:latin typeface="Arial" pitchFamily="34" charset="0"/>
                <a:cs typeface="Arial" pitchFamily="34" charset="0"/>
              </a:rPr>
              <a:t>):    ♀ </a:t>
            </a:r>
            <a:r>
              <a:rPr lang="ru-RU" sz="2700" b="1" dirty="0" err="1" smtClean="0">
                <a:latin typeface="Arial" pitchFamily="34" charset="0"/>
                <a:cs typeface="Arial" pitchFamily="34" charset="0"/>
              </a:rPr>
              <a:t>АаВb</a:t>
            </a:r>
            <a:r>
              <a:rPr lang="ru-RU" sz="2700" b="1" dirty="0" smtClean="0">
                <a:latin typeface="Arial" pitchFamily="34" charset="0"/>
                <a:cs typeface="Arial" pitchFamily="34" charset="0"/>
              </a:rPr>
              <a:t>       </a:t>
            </a:r>
            <a:r>
              <a:rPr lang="ru-RU" sz="2700" b="1" dirty="0" smtClean="0">
                <a:latin typeface="Arial" pitchFamily="34" charset="0"/>
                <a:cs typeface="Arial" pitchFamily="34" charset="0"/>
                <a:sym typeface="Wingdings 2"/>
              </a:rPr>
              <a:t></a:t>
            </a:r>
            <a:r>
              <a:rPr lang="ru-RU" sz="2700" b="1" dirty="0" smtClean="0">
                <a:latin typeface="Arial" pitchFamily="34" charset="0"/>
                <a:cs typeface="Arial" pitchFamily="34" charset="0"/>
              </a:rPr>
              <a:t>      ♂ </a:t>
            </a:r>
            <a:r>
              <a:rPr lang="ru-RU" sz="2700" b="1" dirty="0" err="1" smtClean="0">
                <a:latin typeface="Arial" pitchFamily="34" charset="0"/>
                <a:cs typeface="Arial" pitchFamily="34" charset="0"/>
              </a:rPr>
              <a:t>АаВb</a:t>
            </a:r>
            <a:endParaRPr lang="ru-RU" sz="2700" b="1" dirty="0" smtClean="0">
              <a:latin typeface="Arial" pitchFamily="34" charset="0"/>
              <a:cs typeface="Arial" pitchFamily="34" charset="0"/>
            </a:endParaRPr>
          </a:p>
          <a:p>
            <a:pPr>
              <a:lnSpc>
                <a:spcPct val="85000"/>
              </a:lnSpc>
            </a:pPr>
            <a:endParaRPr lang="ru-RU" sz="1400" b="1" dirty="0" smtClean="0">
              <a:latin typeface="Arial" pitchFamily="34" charset="0"/>
              <a:cs typeface="Arial" pitchFamily="34" charset="0"/>
            </a:endParaRPr>
          </a:p>
          <a:p>
            <a:pPr indent="452438" algn="just">
              <a:lnSpc>
                <a:spcPct val="85000"/>
              </a:lnSpc>
            </a:pPr>
            <a:r>
              <a:rPr lang="ru-RU" sz="2700" b="1" dirty="0" smtClean="0">
                <a:latin typeface="Arial" pitchFamily="34" charset="0"/>
                <a:cs typeface="Arial" pitchFamily="34" charset="0"/>
              </a:rPr>
              <a:t>Скрещиваемые растения </a:t>
            </a:r>
            <a:r>
              <a:rPr lang="ru-RU" sz="2700" b="1" dirty="0" err="1" smtClean="0">
                <a:latin typeface="Arial" pitchFamily="34" charset="0"/>
                <a:cs typeface="Arial" pitchFamily="34" charset="0"/>
              </a:rPr>
              <a:t>гетерозиготны</a:t>
            </a:r>
            <a:r>
              <a:rPr lang="ru-RU" sz="2700" b="1" dirty="0" smtClean="0">
                <a:latin typeface="Arial" pitchFamily="34" charset="0"/>
                <a:cs typeface="Arial" pitchFamily="34" charset="0"/>
              </a:rPr>
              <a:t>, а </a:t>
            </a:r>
            <a:r>
              <a:rPr lang="ru-RU" sz="2700" b="1" dirty="0" err="1" smtClean="0">
                <a:latin typeface="Arial" pitchFamily="34" charset="0"/>
                <a:cs typeface="Arial" pitchFamily="34" charset="0"/>
              </a:rPr>
              <a:t>гетерозиготы</a:t>
            </a:r>
            <a:r>
              <a:rPr lang="ru-RU" sz="2700" b="1" dirty="0" smtClean="0">
                <a:latin typeface="Arial" pitchFamily="34" charset="0"/>
                <a:cs typeface="Arial" pitchFamily="34" charset="0"/>
              </a:rPr>
              <a:t> всегда образуют четное количество сортов гамет, равное 2n, где </a:t>
            </a:r>
            <a:r>
              <a:rPr lang="ru-RU" sz="2700" b="1" dirty="0" err="1" smtClean="0">
                <a:latin typeface="Arial" pitchFamily="34" charset="0"/>
                <a:cs typeface="Arial" pitchFamily="34" charset="0"/>
              </a:rPr>
              <a:t>n</a:t>
            </a:r>
            <a:r>
              <a:rPr lang="ru-RU" sz="2700" b="1" dirty="0" smtClean="0">
                <a:latin typeface="Arial" pitchFamily="34" charset="0"/>
                <a:cs typeface="Arial" pitchFamily="34" charset="0"/>
              </a:rPr>
              <a:t> – число «гетеро-» пар аллельных генов. В нашем случае </a:t>
            </a:r>
            <a:r>
              <a:rPr lang="ru-RU" sz="2700" b="1" dirty="0" err="1" smtClean="0">
                <a:latin typeface="Arial" pitchFamily="34" charset="0"/>
                <a:cs typeface="Arial" pitchFamily="34" charset="0"/>
              </a:rPr>
              <a:t>n</a:t>
            </a:r>
            <a:r>
              <a:rPr lang="ru-RU" sz="2700" b="1" dirty="0" smtClean="0">
                <a:latin typeface="Arial" pitchFamily="34" charset="0"/>
                <a:cs typeface="Arial" pitchFamily="34" charset="0"/>
              </a:rPr>
              <a:t> = 2, т.е. </a:t>
            </a:r>
            <a:r>
              <a:rPr lang="ru-RU" sz="2700" b="1" dirty="0" err="1" smtClean="0">
                <a:latin typeface="Arial" pitchFamily="34" charset="0"/>
                <a:cs typeface="Arial" pitchFamily="34" charset="0"/>
              </a:rPr>
              <a:t>дигетерозигота</a:t>
            </a:r>
            <a:r>
              <a:rPr lang="ru-RU" sz="2700" b="1" dirty="0" smtClean="0">
                <a:latin typeface="Arial" pitchFamily="34" charset="0"/>
                <a:cs typeface="Arial" pitchFamily="34" charset="0"/>
              </a:rPr>
              <a:t> образует 22 = 4 сорта гамет:</a:t>
            </a:r>
          </a:p>
          <a:p>
            <a:pPr algn="ctr">
              <a:lnSpc>
                <a:spcPct val="85000"/>
              </a:lnSpc>
            </a:pPr>
            <a:r>
              <a:rPr lang="ru-RU" sz="2700" b="1" dirty="0" smtClean="0">
                <a:latin typeface="Arial" pitchFamily="34" charset="0"/>
                <a:cs typeface="Arial" pitchFamily="34" charset="0"/>
              </a:rPr>
              <a:t> </a:t>
            </a:r>
            <a:r>
              <a:rPr lang="ru-RU" sz="2700" b="1" dirty="0" err="1" smtClean="0">
                <a:latin typeface="Arial" pitchFamily="34" charset="0"/>
                <a:cs typeface="Arial" pitchFamily="34" charset="0"/>
              </a:rPr>
              <a:t>Аа</a:t>
            </a:r>
            <a:r>
              <a:rPr lang="ru-RU" sz="2700" b="1" dirty="0" err="1" smtClean="0">
                <a:solidFill>
                  <a:srgbClr val="FF0000"/>
                </a:solidFill>
                <a:latin typeface="Arial" pitchFamily="34" charset="0"/>
                <a:cs typeface="Arial" pitchFamily="34" charset="0"/>
              </a:rPr>
              <a:t>В</a:t>
            </a:r>
            <a:r>
              <a:rPr lang="en-US" sz="2700" b="1" dirty="0" smtClean="0">
                <a:solidFill>
                  <a:srgbClr val="FF0000"/>
                </a:solidFill>
                <a:latin typeface="Arial" pitchFamily="34" charset="0"/>
                <a:cs typeface="Arial" pitchFamily="34" charset="0"/>
              </a:rPr>
              <a:t>b</a:t>
            </a:r>
            <a:endParaRPr lang="ru-RU" sz="2700" b="1" dirty="0" smtClean="0">
              <a:solidFill>
                <a:srgbClr val="FF0000"/>
              </a:solidFill>
              <a:latin typeface="Arial" pitchFamily="34" charset="0"/>
              <a:cs typeface="Arial" pitchFamily="34" charset="0"/>
            </a:endParaRPr>
          </a:p>
          <a:p>
            <a:pPr algn="ctr">
              <a:lnSpc>
                <a:spcPct val="85000"/>
              </a:lnSpc>
            </a:pPr>
            <a:endParaRPr lang="ru-RU" sz="2700" b="1" dirty="0" smtClean="0">
              <a:latin typeface="Arial" pitchFamily="34" charset="0"/>
              <a:cs typeface="Arial" pitchFamily="34" charset="0"/>
            </a:endParaRPr>
          </a:p>
          <a:p>
            <a:pPr algn="ctr">
              <a:lnSpc>
                <a:spcPct val="85000"/>
              </a:lnSpc>
            </a:pPr>
            <a:r>
              <a:rPr lang="ru-RU" sz="2700" b="1" dirty="0" smtClean="0">
                <a:latin typeface="Arial" pitchFamily="34" charset="0"/>
                <a:cs typeface="Arial" pitchFamily="34" charset="0"/>
              </a:rPr>
              <a:t>А</a:t>
            </a:r>
            <a:r>
              <a:rPr lang="ru-RU" sz="2700" b="1" dirty="0" smtClean="0">
                <a:solidFill>
                  <a:srgbClr val="FF0000"/>
                </a:solidFill>
                <a:latin typeface="Arial" pitchFamily="34" charset="0"/>
                <a:cs typeface="Arial" pitchFamily="34" charset="0"/>
              </a:rPr>
              <a:t>В</a:t>
            </a:r>
            <a:r>
              <a:rPr lang="ru-RU" sz="2700" b="1" dirty="0" smtClean="0">
                <a:latin typeface="Arial" pitchFamily="34" charset="0"/>
                <a:cs typeface="Arial" pitchFamily="34" charset="0"/>
              </a:rPr>
              <a:t>         А</a:t>
            </a:r>
            <a:r>
              <a:rPr lang="en-US" sz="2700" b="1" dirty="0" smtClean="0">
                <a:solidFill>
                  <a:srgbClr val="FF0000"/>
                </a:solidFill>
                <a:latin typeface="Arial" pitchFamily="34" charset="0"/>
                <a:cs typeface="Arial" pitchFamily="34" charset="0"/>
              </a:rPr>
              <a:t>b</a:t>
            </a:r>
            <a:r>
              <a:rPr lang="ru-RU" sz="2700" b="1" dirty="0" smtClean="0">
                <a:latin typeface="Arial" pitchFamily="34" charset="0"/>
                <a:cs typeface="Arial" pitchFamily="34" charset="0"/>
              </a:rPr>
              <a:t>        </a:t>
            </a:r>
            <a:r>
              <a:rPr lang="ru-RU" sz="2700" b="1" dirty="0" err="1" smtClean="0">
                <a:latin typeface="Arial" pitchFamily="34" charset="0"/>
                <a:cs typeface="Arial" pitchFamily="34" charset="0"/>
              </a:rPr>
              <a:t>а</a:t>
            </a:r>
            <a:r>
              <a:rPr lang="ru-RU" sz="2700" b="1" dirty="0" err="1" smtClean="0">
                <a:solidFill>
                  <a:srgbClr val="FF0000"/>
                </a:solidFill>
                <a:latin typeface="Arial" pitchFamily="34" charset="0"/>
                <a:cs typeface="Arial" pitchFamily="34" charset="0"/>
              </a:rPr>
              <a:t>В</a:t>
            </a:r>
            <a:r>
              <a:rPr lang="ru-RU" sz="2700" b="1" dirty="0" smtClean="0">
                <a:solidFill>
                  <a:srgbClr val="FF0000"/>
                </a:solidFill>
                <a:latin typeface="Arial" pitchFamily="34" charset="0"/>
                <a:cs typeface="Arial" pitchFamily="34" charset="0"/>
              </a:rPr>
              <a:t>          </a:t>
            </a:r>
            <a:r>
              <a:rPr lang="ru-RU" sz="2700" b="1" dirty="0" smtClean="0">
                <a:latin typeface="Arial" pitchFamily="34" charset="0"/>
                <a:cs typeface="Arial" pitchFamily="34" charset="0"/>
              </a:rPr>
              <a:t>а</a:t>
            </a:r>
            <a:r>
              <a:rPr lang="en-US" sz="2700" b="1" dirty="0" smtClean="0">
                <a:solidFill>
                  <a:srgbClr val="FF0000"/>
                </a:solidFill>
                <a:latin typeface="Arial" pitchFamily="34" charset="0"/>
                <a:cs typeface="Arial" pitchFamily="34" charset="0"/>
              </a:rPr>
              <a:t>b</a:t>
            </a:r>
            <a:endParaRPr lang="ru-RU" sz="2700" b="1" dirty="0" smtClean="0">
              <a:solidFill>
                <a:srgbClr val="FF0000"/>
              </a:solidFill>
              <a:latin typeface="Arial" pitchFamily="34" charset="0"/>
              <a:cs typeface="Arial" pitchFamily="34" charset="0"/>
            </a:endParaRPr>
          </a:p>
          <a:p>
            <a:pPr indent="450000" algn="just">
              <a:lnSpc>
                <a:spcPct val="85000"/>
              </a:lnSpc>
            </a:pPr>
            <a:endParaRPr lang="ru-RU" sz="1400" b="1" dirty="0" smtClean="0">
              <a:latin typeface="Arial" pitchFamily="34" charset="0"/>
              <a:cs typeface="Arial" pitchFamily="34" charset="0"/>
            </a:endParaRPr>
          </a:p>
          <a:p>
            <a:pPr indent="450000" algn="just">
              <a:lnSpc>
                <a:spcPct val="85000"/>
              </a:lnSpc>
            </a:pPr>
            <a:r>
              <a:rPr lang="ru-RU" sz="2800" b="1" dirty="0" smtClean="0">
                <a:latin typeface="Arial" pitchFamily="34" charset="0"/>
                <a:cs typeface="Arial" pitchFamily="34" charset="0"/>
              </a:rPr>
              <a:t>Так как генотипы особей идентичны, то и гаметы они образуют одинаковые – по 4 сорта.</a:t>
            </a:r>
          </a:p>
        </p:txBody>
      </p:sp>
      <p:cxnSp>
        <p:nvCxnSpPr>
          <p:cNvPr id="14" name="Прямая соединительная линия 13"/>
          <p:cNvCxnSpPr/>
          <p:nvPr/>
        </p:nvCxnSpPr>
        <p:spPr>
          <a:xfrm rot="10800000" flipV="1">
            <a:off x="2571736" y="3429000"/>
            <a:ext cx="1643074" cy="35719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rot="5400000">
            <a:off x="3893339" y="3464719"/>
            <a:ext cx="357190" cy="28575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rot="16200000" flipH="1">
            <a:off x="4429124" y="3357562"/>
            <a:ext cx="500066" cy="500066"/>
          </a:xfrm>
          <a:prstGeom prst="line">
            <a:avLst/>
          </a:prstGeom>
          <a:ln w="28575">
            <a:solidFill>
              <a:srgbClr val="3366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4429124" y="3357562"/>
            <a:ext cx="1857388" cy="571504"/>
          </a:xfrm>
          <a:prstGeom prst="line">
            <a:avLst/>
          </a:prstGeom>
          <a:ln w="28575">
            <a:solidFill>
              <a:srgbClr val="33660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5000628" y="3357562"/>
            <a:ext cx="1500198" cy="50006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V="1">
            <a:off x="4071934" y="3357562"/>
            <a:ext cx="928694" cy="50006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4714876" y="3429000"/>
            <a:ext cx="500066" cy="35719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V="1">
            <a:off x="2857488" y="3429000"/>
            <a:ext cx="1857388" cy="42862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2909618088"/>
              </p:ext>
            </p:extLst>
          </p:nvPr>
        </p:nvGraphicFramePr>
        <p:xfrm>
          <a:off x="214282" y="1299410"/>
          <a:ext cx="8786874" cy="3486912"/>
        </p:xfrm>
        <a:graphic>
          <a:graphicData uri="http://schemas.openxmlformats.org/drawingml/2006/table">
            <a:tbl>
              <a:tblPr>
                <a:tableStyleId>{7E9639D4-E3E2-4D34-9284-5A2195B3D0D7}</a:tableStyleId>
              </a:tblPr>
              <a:tblGrid>
                <a:gridCol w="1857387"/>
                <a:gridCol w="1586118"/>
                <a:gridCol w="1781123"/>
                <a:gridCol w="1633419"/>
                <a:gridCol w="1928827"/>
              </a:tblGrid>
              <a:tr h="0">
                <a:tc>
                  <a:txBody>
                    <a:bodyPr/>
                    <a:lstStyle/>
                    <a:p>
                      <a:pPr algn="l">
                        <a:lnSpc>
                          <a:spcPct val="80000"/>
                        </a:lnSpc>
                        <a:spcAft>
                          <a:spcPts val="0"/>
                        </a:spcAft>
                      </a:pPr>
                      <a:r>
                        <a:rPr lang="ru-RU" sz="2600" b="1" dirty="0"/>
                        <a:t>    </a:t>
                      </a:r>
                      <a:r>
                        <a:rPr lang="ru-RU" sz="2600" b="1" dirty="0" smtClean="0"/>
                        <a:t>гаметы           </a:t>
                      </a:r>
                      <a:endParaRPr lang="ru-RU" sz="2600" b="1" dirty="0"/>
                    </a:p>
                    <a:p>
                      <a:pPr algn="l">
                        <a:lnSpc>
                          <a:spcPct val="80000"/>
                        </a:lnSpc>
                        <a:spcAft>
                          <a:spcPts val="0"/>
                        </a:spcAft>
                      </a:pPr>
                      <a:r>
                        <a:rPr lang="ru-RU" sz="2600" b="1" dirty="0"/>
                        <a:t>♀           ♂       </a:t>
                      </a:r>
                    </a:p>
                    <a:p>
                      <a:pPr algn="l">
                        <a:lnSpc>
                          <a:spcPct val="80000"/>
                        </a:lnSpc>
                        <a:spcAft>
                          <a:spcPts val="0"/>
                        </a:spcAft>
                      </a:pPr>
                      <a:r>
                        <a:rPr lang="ru-RU" sz="2600" b="1" dirty="0"/>
                        <a:t>гаметы</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pPr>
                      <a:r>
                        <a:rPr lang="ru-RU" sz="2600" b="1" dirty="0"/>
                        <a:t>AB  </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pPr>
                      <a:r>
                        <a:rPr lang="ru-RU"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pPr>
                      <a:r>
                        <a:rPr lang="ru-RU"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pPr>
                      <a:r>
                        <a:rPr lang="ru-RU"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80000"/>
                        </a:lnSpc>
                        <a:spcAft>
                          <a:spcPts val="0"/>
                        </a:spcAft>
                      </a:pPr>
                      <a:r>
                        <a:rPr lang="ru-RU" sz="2600" b="1" dirty="0"/>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dirty="0"/>
                        <a:t>AABB</a:t>
                      </a:r>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dirty="0" err="1"/>
                        <a:t>AABb</a:t>
                      </a:r>
                      <a:endParaRPr lang="ru-RU" sz="2600" b="1" dirty="0"/>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dirty="0" err="1"/>
                        <a:t>AaBB</a:t>
                      </a:r>
                      <a:endParaRPr lang="ru-RU" sz="2600" b="1" dirty="0"/>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a:t>AaBb</a:t>
                      </a:r>
                    </a:p>
                    <a:p>
                      <a:pPr algn="ctr">
                        <a:lnSpc>
                          <a:spcPct val="80000"/>
                        </a:lnSpc>
                        <a:spcAft>
                          <a:spcPts val="0"/>
                        </a:spcAft>
                      </a:pPr>
                      <a:r>
                        <a:rPr lang="ru-RU" sz="2600" b="1"/>
                        <a:t>ж. гл.</a:t>
                      </a: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80000"/>
                        </a:lnSpc>
                        <a:spcAft>
                          <a:spcPts val="0"/>
                        </a:spcAft>
                      </a:pPr>
                      <a:r>
                        <a:rPr lang="en-US"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a:t>AABb</a:t>
                      </a:r>
                      <a:endParaRPr lang="ru-RU" sz="2600" b="1"/>
                    </a:p>
                    <a:p>
                      <a:pPr algn="ctr">
                        <a:lnSpc>
                          <a:spcPct val="80000"/>
                        </a:lnSpc>
                        <a:spcAft>
                          <a:spcPts val="0"/>
                        </a:spcAft>
                      </a:pPr>
                      <a:r>
                        <a:rPr lang="ru-RU" sz="2600" b="1"/>
                        <a:t>ж. гл.</a:t>
                      </a: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a:t>
                      </a:r>
                      <a:r>
                        <a:rPr lang="ru-RU" sz="2600" b="1" dirty="0" smtClean="0"/>
                        <a:t>. </a:t>
                      </a:r>
                      <a:r>
                        <a:rPr lang="ru-RU" sz="2600" b="1" dirty="0" err="1" smtClean="0"/>
                        <a:t>морщ</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a:t>
                      </a:r>
                      <a:r>
                        <a:rPr lang="ru-RU" sz="2600" b="1" dirty="0" smtClean="0"/>
                        <a:t>. </a:t>
                      </a:r>
                      <a:r>
                        <a:rPr lang="ru-RU" sz="2600" b="1" dirty="0" err="1" smtClean="0"/>
                        <a:t>морщ</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80000"/>
                        </a:lnSpc>
                        <a:spcAft>
                          <a:spcPts val="0"/>
                        </a:spcAft>
                      </a:pPr>
                      <a:r>
                        <a:rPr lang="en-US"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a:t>AaBB</a:t>
                      </a:r>
                      <a:endParaRPr lang="ru-RU" sz="2600" b="1"/>
                    </a:p>
                    <a:p>
                      <a:pPr algn="ctr">
                        <a:lnSpc>
                          <a:spcPct val="80000"/>
                        </a:lnSpc>
                        <a:spcAft>
                          <a:spcPts val="0"/>
                        </a:spcAft>
                      </a:pPr>
                      <a:r>
                        <a:rPr lang="ru-RU" sz="2600" b="1"/>
                        <a:t>ж. гл.</a:t>
                      </a: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a:t>AaBb</a:t>
                      </a:r>
                      <a:endParaRPr lang="ru-RU" sz="2600" b="1"/>
                    </a:p>
                    <a:p>
                      <a:pPr algn="ctr">
                        <a:lnSpc>
                          <a:spcPct val="80000"/>
                        </a:lnSpc>
                        <a:spcAft>
                          <a:spcPts val="0"/>
                        </a:spcAft>
                      </a:pPr>
                      <a:r>
                        <a:rPr lang="ru-RU" sz="2600" b="1"/>
                        <a:t>ж. гл.</a:t>
                      </a: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err="1"/>
                        <a:t>зел</a:t>
                      </a:r>
                      <a:r>
                        <a:rPr lang="ru-RU" sz="2600" b="1" dirty="0" smtClean="0"/>
                        <a:t>. гл</a:t>
                      </a:r>
                      <a:r>
                        <a:rPr lang="ru-RU" sz="2600" b="1" dirty="0"/>
                        <a:t>.</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err="1"/>
                        <a:t>зел</a:t>
                      </a:r>
                      <a:r>
                        <a:rPr lang="ru-RU" sz="2600" b="1" dirty="0" smtClean="0"/>
                        <a:t>. гл</a:t>
                      </a:r>
                      <a:r>
                        <a:rPr lang="ru-RU" sz="2600" b="1" dirty="0"/>
                        <a:t>.</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80000"/>
                        </a:lnSpc>
                        <a:spcAft>
                          <a:spcPts val="0"/>
                        </a:spcAft>
                      </a:pPr>
                      <a:r>
                        <a:rPr lang="en-US"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a:t>
                      </a:r>
                      <a:r>
                        <a:rPr lang="ru-RU" sz="2600" b="1" dirty="0" smtClean="0"/>
                        <a:t>. </a:t>
                      </a:r>
                      <a:r>
                        <a:rPr lang="ru-RU" sz="2600" b="1" dirty="0" err="1" smtClean="0"/>
                        <a:t>морщ</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err="1"/>
                        <a:t>зел</a:t>
                      </a:r>
                      <a:r>
                        <a:rPr lang="ru-RU" sz="2600" b="1" dirty="0" smtClean="0"/>
                        <a:t>. гл</a:t>
                      </a:r>
                      <a:r>
                        <a:rPr lang="ru-RU" sz="2600" b="1" dirty="0"/>
                        <a:t>.</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dirty="0"/>
                        <a:t>а</a:t>
                      </a:r>
                      <a:r>
                        <a:rPr lang="en-US" sz="2600" b="1" dirty="0" err="1"/>
                        <a:t>abb</a:t>
                      </a:r>
                      <a:endParaRPr lang="ru-RU" sz="2600" b="1" dirty="0"/>
                    </a:p>
                    <a:p>
                      <a:pPr algn="ctr">
                        <a:lnSpc>
                          <a:spcPct val="80000"/>
                        </a:lnSpc>
                        <a:spcAft>
                          <a:spcPts val="0"/>
                        </a:spcAft>
                      </a:pPr>
                      <a:r>
                        <a:rPr lang="ru-RU" sz="2600" b="1" dirty="0" err="1"/>
                        <a:t>зел</a:t>
                      </a:r>
                      <a:r>
                        <a:rPr lang="ru-RU" sz="2600" b="1" dirty="0" smtClean="0"/>
                        <a:t>. </a:t>
                      </a:r>
                      <a:r>
                        <a:rPr lang="ru-RU" sz="2600" b="1" dirty="0" err="1" smtClean="0"/>
                        <a:t>морщ</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Прямоугольник 7"/>
          <p:cNvSpPr/>
          <p:nvPr/>
        </p:nvSpPr>
        <p:spPr>
          <a:xfrm>
            <a:off x="142844" y="71414"/>
            <a:ext cx="8858312" cy="1151854"/>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Для определения генотипов и фенотипов второго поколения гибридов (т.е. результатов оплодотворения) используется решетка </a:t>
            </a:r>
            <a:r>
              <a:rPr lang="ru-RU" sz="2700" b="1" dirty="0" err="1" smtClean="0">
                <a:latin typeface="Arial" pitchFamily="34" charset="0"/>
                <a:cs typeface="Arial" pitchFamily="34" charset="0"/>
              </a:rPr>
              <a:t>Пеннета</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
        <p:nvSpPr>
          <p:cNvPr id="12" name="Прямоугольник 11"/>
          <p:cNvSpPr/>
          <p:nvPr/>
        </p:nvSpPr>
        <p:spPr>
          <a:xfrm>
            <a:off x="0" y="2285992"/>
            <a:ext cx="721672" cy="523220"/>
          </a:xfrm>
          <a:prstGeom prst="rect">
            <a:avLst/>
          </a:prstGeom>
        </p:spPr>
        <p:txBody>
          <a:bodyPr wrap="none">
            <a:spAutoFit/>
          </a:bodyPr>
          <a:lstStyle/>
          <a:p>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F</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b="1" dirty="0" smtClean="0">
                <a:latin typeface="Arial" pitchFamily="34" charset="0"/>
                <a:cs typeface="Arial" pitchFamily="34" charset="0"/>
              </a:rPr>
              <a:t> </a:t>
            </a: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566183" y="5000636"/>
            <a:ext cx="649287" cy="1295400"/>
          </a:xfrm>
          <a:prstGeom prst="rect">
            <a:avLst/>
          </a:prstGeom>
          <a:noFill/>
          <a:ln w="9525">
            <a:noFill/>
            <a:miter lim="800000"/>
            <a:headEnd/>
            <a:tailEnd/>
          </a:ln>
        </p:spPr>
      </p:pic>
      <p:cxnSp>
        <p:nvCxnSpPr>
          <p:cNvPr id="15" name="Прямая соединительная линия 14"/>
          <p:cNvCxnSpPr/>
          <p:nvPr/>
        </p:nvCxnSpPr>
        <p:spPr>
          <a:xfrm>
            <a:off x="285720" y="1357298"/>
            <a:ext cx="1714512" cy="8572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71406" y="4857760"/>
            <a:ext cx="8501122" cy="1754326"/>
          </a:xfrm>
          <a:prstGeom prst="rect">
            <a:avLst/>
          </a:prstGeom>
        </p:spPr>
        <p:txBody>
          <a:bodyPr wrap="square">
            <a:spAutoFit/>
          </a:bodyPr>
          <a:lstStyle/>
          <a:p>
            <a:pPr lvl="0" indent="452438" algn="just" fontAlgn="base">
              <a:lnSpc>
                <a:spcPct val="80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Расщепление</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по фенотипу</a:t>
            </a:r>
            <a:r>
              <a:rPr lang="ru-RU" sz="2700" b="1" dirty="0" smtClean="0">
                <a:latin typeface="Arial" pitchFamily="34" charset="0"/>
                <a:ea typeface="Times New Roman" pitchFamily="18" charset="0"/>
                <a:cs typeface="Arial" pitchFamily="34" charset="0"/>
              </a:rPr>
              <a:t> 9:3:3:1</a:t>
            </a:r>
            <a:endParaRPr lang="ru-RU" sz="2700" b="1" dirty="0" smtClean="0">
              <a:latin typeface="Arial" pitchFamily="34" charset="0"/>
              <a:cs typeface="Arial" pitchFamily="34" charset="0"/>
            </a:endParaRPr>
          </a:p>
          <a:p>
            <a:pPr lvl="0" algn="ctr" eaLnBrk="0" fontAlgn="base" hangingPunct="0">
              <a:lnSpc>
                <a:spcPct val="80000"/>
              </a:lnSpc>
              <a:spcBef>
                <a:spcPct val="0"/>
              </a:spcBef>
              <a:spcAft>
                <a:spcPct val="0"/>
              </a:spcAft>
            </a:pPr>
            <a:r>
              <a:rPr lang="ru-RU" sz="2700" b="1" dirty="0" smtClean="0">
                <a:latin typeface="Arial" pitchFamily="34" charset="0"/>
                <a:ea typeface="Times New Roman" pitchFamily="18" charset="0"/>
                <a:cs typeface="Arial" pitchFamily="34" charset="0"/>
              </a:rPr>
              <a:t>9ААВВ : 3</a:t>
            </a:r>
            <a:r>
              <a:rPr lang="en-US" sz="2700" b="1" dirty="0" smtClean="0">
                <a:latin typeface="Arial" pitchFamily="34" charset="0"/>
                <a:ea typeface="Times New Roman" pitchFamily="18" charset="0"/>
                <a:cs typeface="Arial" pitchFamily="34" charset="0"/>
              </a:rPr>
              <a:t>A</a:t>
            </a:r>
            <a:r>
              <a:rPr lang="ru-RU" sz="2700" b="1" dirty="0" smtClean="0">
                <a:latin typeface="Arial" pitchFamily="34" charset="0"/>
                <a:ea typeface="Times New Roman" pitchFamily="18" charset="0"/>
                <a:cs typeface="Arial" pitchFamily="34" charset="0"/>
              </a:rPr>
              <a:t>А</a:t>
            </a:r>
            <a:r>
              <a:rPr lang="en-US" sz="2700" b="1" dirty="0" smtClean="0">
                <a:latin typeface="Arial" pitchFamily="34" charset="0"/>
                <a:ea typeface="Times New Roman" pitchFamily="18" charset="0"/>
                <a:cs typeface="Arial" pitchFamily="34" charset="0"/>
              </a:rPr>
              <a:t>bb</a:t>
            </a:r>
            <a:r>
              <a:rPr lang="ru-RU" sz="2700" b="1" dirty="0" smtClean="0">
                <a:latin typeface="Arial" pitchFamily="34" charset="0"/>
                <a:ea typeface="Times New Roman" pitchFamily="18" charset="0"/>
                <a:cs typeface="Arial" pitchFamily="34" charset="0"/>
              </a:rPr>
              <a:t> : 3</a:t>
            </a:r>
            <a:r>
              <a:rPr lang="en-US" sz="2700" b="1" dirty="0" err="1" smtClean="0">
                <a:latin typeface="Arial" pitchFamily="34" charset="0"/>
                <a:ea typeface="Times New Roman" pitchFamily="18" charset="0"/>
                <a:cs typeface="Arial" pitchFamily="34" charset="0"/>
              </a:rPr>
              <a:t>aaBb</a:t>
            </a:r>
            <a:r>
              <a:rPr lang="ru-RU" sz="2700" b="1" dirty="0" smtClean="0">
                <a:latin typeface="Arial" pitchFamily="34" charset="0"/>
                <a:ea typeface="Times New Roman" pitchFamily="18" charset="0"/>
                <a:cs typeface="Arial" pitchFamily="34" charset="0"/>
              </a:rPr>
              <a:t> : 1</a:t>
            </a:r>
            <a:r>
              <a:rPr lang="en-US" sz="2700" b="1" dirty="0" err="1" smtClean="0">
                <a:latin typeface="Arial" pitchFamily="34" charset="0"/>
                <a:ea typeface="Times New Roman" pitchFamily="18" charset="0"/>
                <a:cs typeface="Arial" pitchFamily="34" charset="0"/>
              </a:rPr>
              <a:t>aabb</a:t>
            </a:r>
            <a:endParaRPr lang="ru-RU" sz="2700" b="1" dirty="0" smtClean="0">
              <a:latin typeface="Arial" pitchFamily="34" charset="0"/>
              <a:ea typeface="Times New Roman" pitchFamily="18" charset="0"/>
              <a:cs typeface="Arial" pitchFamily="34" charset="0"/>
            </a:endParaRPr>
          </a:p>
          <a:p>
            <a:pPr lvl="0" algn="just" eaLnBrk="0" fontAlgn="base" hangingPunct="0">
              <a:lnSpc>
                <a:spcPct val="80000"/>
              </a:lnSpc>
              <a:spcBef>
                <a:spcPct val="0"/>
              </a:spcBef>
              <a:spcAft>
                <a:spcPct val="0"/>
              </a:spcAft>
            </a:pPr>
            <a:r>
              <a:rPr lang="ru-RU" sz="2700" b="1" dirty="0" smtClean="0">
                <a:latin typeface="Arial" pitchFamily="34" charset="0"/>
                <a:cs typeface="Arial" pitchFamily="34" charset="0"/>
              </a:rPr>
              <a:t>У гибридов второго поколения появляются сочетания признаков, не встречающиеся ни у одного из предыдущих поколений. </a:t>
            </a:r>
            <a:endParaRPr lang="en-US" sz="27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01378" name="Rectangle 2"/>
          <p:cNvSpPr>
            <a:spLocks noChangeArrowheads="1"/>
          </p:cNvSpPr>
          <p:nvPr/>
        </p:nvSpPr>
        <p:spPr bwMode="auto">
          <a:xfrm>
            <a:off x="142844" y="142852"/>
            <a:ext cx="8858312" cy="41211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000" algn="just" defTabSz="914400" rtl="0" eaLnBrk="1" fontAlgn="base" latinLnBrk="0" hangingPunct="1">
              <a:lnSpc>
                <a:spcPct val="85000"/>
              </a:lnSpc>
              <a:spcBef>
                <a:spcPct val="0"/>
              </a:spcBef>
              <a:spcAft>
                <a:spcPct val="0"/>
              </a:spcAft>
              <a:buClrTx/>
              <a:buSzTx/>
              <a:buFontTx/>
              <a:buNone/>
              <a:tabLst>
                <a:tab pos="228600" algn="l"/>
              </a:tabLst>
            </a:pPr>
            <a:r>
              <a:rPr kumimoji="0" lang="ru-RU" sz="2800" b="1" i="0" u="none" strike="noStrike" cap="none" normalizeH="0" baseline="0" dirty="0" err="1" smtClean="0">
                <a:ln>
                  <a:no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Дигибридное</a:t>
            </a:r>
            <a:r>
              <a:rPr kumimoji="0" lang="ru-RU" sz="2800" b="1" i="0" u="none" strike="noStrike" cap="none" normalizeH="0" baseline="0" dirty="0" smtClean="0">
                <a:ln>
                  <a:no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 скрещивание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Calibri" pitchFamily="34" charset="0"/>
              </a:rPr>
              <a:t>можно </a:t>
            </a:r>
            <a:r>
              <a:rPr kumimoji="0" lang="ru-RU" sz="2800" b="1" i="0" u="sng" strike="noStrike" cap="none" normalizeH="0" baseline="0" dirty="0" err="1" smtClean="0">
                <a:ln>
                  <a:noFill/>
                </a:ln>
                <a:solidFill>
                  <a:schemeClr val="tx1"/>
                </a:solidFill>
                <a:effectLst/>
                <a:latin typeface="Arial" pitchFamily="34" charset="0"/>
                <a:ea typeface="Times New Roman" pitchFamily="18" charset="0"/>
                <a:cs typeface="Calibri" pitchFamily="34" charset="0"/>
              </a:rPr>
              <a:t>рассматри-вать</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Calibri" pitchFamily="34" charset="0"/>
              </a:rPr>
              <a:t> как</a:t>
            </a:r>
            <a:r>
              <a:rPr kumimoji="0" lang="ru-RU" sz="2800" b="1" i="0" strike="noStrike" cap="none" normalizeH="0" baseline="0" dirty="0" smtClean="0">
                <a:ln>
                  <a:noFill/>
                </a:ln>
                <a:solidFill>
                  <a:schemeClr val="tx1"/>
                </a:solidFill>
                <a:effectLst/>
                <a:latin typeface="Arial" pitchFamily="34" charset="0"/>
                <a:ea typeface="Times New Roman" pitchFamily="18" charset="0"/>
                <a:cs typeface="Calibri" pitchFamily="34" charset="0"/>
              </a:rPr>
              <a:t>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два независимо осуществляющихся моногибридных скрещивания, результаты которых как бы накладываются друг на друга; результаты </a:t>
            </a:r>
            <a:r>
              <a:rPr kumimoji="0" lang="ru-RU"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расщепления</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Calibri" pitchFamily="34" charset="0"/>
              </a:rPr>
              <a:t>по каждой </a:t>
            </a:r>
            <a:r>
              <a:rPr kumimoji="0" lang="ru-RU" sz="2800" b="1" i="0" u="sng" strike="noStrike" cap="none" normalizeH="0" baseline="0" dirty="0" smtClean="0">
                <a:ln>
                  <a:noFill/>
                </a:ln>
                <a:solidFill>
                  <a:srgbClr val="0000FF"/>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паре</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Calibri" pitchFamily="34" charset="0"/>
              </a:rPr>
              <a:t> альтернативных признаков</a:t>
            </a:r>
            <a:r>
              <a:rPr kumimoji="0" lang="ru-RU" sz="2800" b="1" i="0" strike="noStrike" cap="none" normalizeH="0" baseline="0" dirty="0" smtClean="0">
                <a:ln>
                  <a:noFill/>
                </a:ln>
                <a:solidFill>
                  <a:schemeClr val="tx1"/>
                </a:solidFill>
                <a:effectLst/>
                <a:latin typeface="Arial" pitchFamily="34" charset="0"/>
                <a:ea typeface="Times New Roman" pitchFamily="18" charset="0"/>
                <a:cs typeface="Calibri" pitchFamily="34" charset="0"/>
              </a:rPr>
              <a:t>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происходит в соотношении 3:1 (примем во внимание, что (3:1)</a:t>
            </a:r>
            <a:r>
              <a:rPr kumimoji="0" lang="ru-RU" sz="2800" b="1" i="0" u="none" strike="noStrike" cap="none" normalizeH="0" baseline="30000" dirty="0" smtClean="0">
                <a:ln>
                  <a:noFill/>
                </a:ln>
                <a:solidFill>
                  <a:srgbClr val="0000FF"/>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2</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 = 9:3:3:1). Это и послужило выведению </a:t>
            </a:r>
            <a:r>
              <a:rPr kumimoji="0" lang="ru-RU" sz="2800" b="1" u="sng"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третьего</a:t>
            </a:r>
            <a:r>
              <a:rPr kumimoji="0" lang="ru-RU" sz="2800" b="1"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 закона Менделя </a:t>
            </a:r>
            <a:r>
              <a:rPr kumimoji="0" lang="ru-RU" sz="2800" b="1"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a:t>
            </a:r>
            <a:r>
              <a:rPr kumimoji="0" lang="ru-RU" sz="2800" b="1"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закона независимого наследования признаков</a:t>
            </a:r>
            <a:r>
              <a:rPr kumimoji="0" lang="ru-RU" sz="2800" b="1"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 к</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аждая пара признаков наследуется независимо от другой.</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79512" y="118504"/>
            <a:ext cx="8964488" cy="790216"/>
          </a:xfrm>
          <a:prstGeom prst="rect">
            <a:avLst/>
          </a:prstGeom>
        </p:spPr>
        <p:txBody>
          <a:bodyPr wrap="square">
            <a:spAutoFit/>
          </a:bodyPr>
          <a:lstStyle/>
          <a:p>
            <a:pPr algn="ctr">
              <a:lnSpc>
                <a:spcPct val="80000"/>
              </a:lnSpc>
            </a:pPr>
            <a:r>
              <a:rPr lang="ru-RU" sz="2800" b="1" dirty="0" smtClean="0">
                <a:solidFill>
                  <a:srgbClr val="C00000"/>
                </a:solidFill>
                <a:effectLst>
                  <a:outerShdw blurRad="38100" dist="38100" dir="2700000" algn="tl">
                    <a:srgbClr val="000000">
                      <a:alpha val="43137"/>
                    </a:srgbClr>
                  </a:outerShdw>
                </a:effectLst>
                <a:latin typeface="Arial Black" pitchFamily="34" charset="0"/>
              </a:rPr>
              <a:t>Доминантные и рецессивные признаки у человека </a:t>
            </a:r>
            <a:endParaRPr lang="ru-RU" sz="2800" dirty="0">
              <a:solidFill>
                <a:srgbClr val="C00000"/>
              </a:solidFill>
              <a:effectLst>
                <a:outerShdw blurRad="38100" dist="38100" dir="2700000" algn="tl">
                  <a:srgbClr val="000000">
                    <a:alpha val="43137"/>
                  </a:srgbClr>
                </a:outerShdw>
              </a:effectLst>
              <a:latin typeface="Arial Black"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360477204"/>
              </p:ext>
            </p:extLst>
          </p:nvPr>
        </p:nvGraphicFramePr>
        <p:xfrm>
          <a:off x="142844" y="900646"/>
          <a:ext cx="8572560" cy="5210556"/>
        </p:xfrm>
        <a:graphic>
          <a:graphicData uri="http://schemas.openxmlformats.org/drawingml/2006/table">
            <a:tbl>
              <a:tblPr>
                <a:tableStyleId>{35758FB7-9AC5-4552-8A53-C91805E547FA}</a:tableStyleId>
              </a:tblPr>
              <a:tblGrid>
                <a:gridCol w="4645180"/>
                <a:gridCol w="3927380"/>
              </a:tblGrid>
              <a:tr h="207776">
                <a:tc>
                  <a:txBody>
                    <a:bodyPr/>
                    <a:lstStyle/>
                    <a:p>
                      <a:pPr marR="26035" algn="ctr">
                        <a:lnSpc>
                          <a:spcPct val="85000"/>
                        </a:lnSpc>
                        <a:spcBef>
                          <a:spcPts val="100"/>
                        </a:spcBef>
                        <a:spcAft>
                          <a:spcPts val="100"/>
                        </a:spcAft>
                      </a:pPr>
                      <a:r>
                        <a:rPr lang="ru-RU" sz="2600" b="1" dirty="0"/>
                        <a:t>Доминантные</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gn="ctr">
                        <a:lnSpc>
                          <a:spcPct val="85000"/>
                        </a:lnSpc>
                        <a:spcBef>
                          <a:spcPts val="100"/>
                        </a:spcBef>
                        <a:spcAft>
                          <a:spcPts val="100"/>
                        </a:spcAft>
                      </a:pPr>
                      <a:r>
                        <a:rPr lang="ru-RU" sz="2600" b="1"/>
                        <a:t>Рецессивные</a:t>
                      </a:r>
                      <a:endParaRPr lang="ru-RU" sz="2600" b="1">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600" b="1" dirty="0"/>
                        <a:t>Нормальная пигментация кожи, глаз, волос</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600" b="1"/>
                        <a:t>Альбинизм</a:t>
                      </a:r>
                      <a:endParaRPr lang="ru-RU" sz="2600" b="1">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L="0" marR="26035" indent="0" algn="l" defTabSz="914400" rtl="0" eaLnBrk="1" fontAlgn="auto" latinLnBrk="0" hangingPunct="1">
                        <a:lnSpc>
                          <a:spcPct val="80000"/>
                        </a:lnSpc>
                        <a:spcBef>
                          <a:spcPts val="100"/>
                        </a:spcBef>
                        <a:spcAft>
                          <a:spcPts val="100"/>
                        </a:spcAft>
                        <a:buClrTx/>
                        <a:buSzTx/>
                        <a:buFontTx/>
                        <a:buNone/>
                        <a:tabLst/>
                        <a:defRPr/>
                      </a:pPr>
                      <a:r>
                        <a:rPr lang="ru-RU" sz="2600" b="1" dirty="0" smtClean="0"/>
                        <a:t>Нормальное зрение</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26035" indent="0" algn="l" defTabSz="914400" rtl="0" eaLnBrk="1" fontAlgn="auto" latinLnBrk="0" hangingPunct="1">
                        <a:lnSpc>
                          <a:spcPct val="80000"/>
                        </a:lnSpc>
                        <a:spcBef>
                          <a:spcPts val="100"/>
                        </a:spcBef>
                        <a:spcAft>
                          <a:spcPts val="100"/>
                        </a:spcAft>
                        <a:buClrTx/>
                        <a:buSzTx/>
                        <a:buFontTx/>
                        <a:buNone/>
                        <a:tabLst/>
                        <a:defRPr/>
                      </a:pPr>
                      <a:r>
                        <a:rPr lang="ru-RU" sz="2600" b="1" dirty="0" smtClean="0"/>
                        <a:t>Близорукость</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Нормальное зрение</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t>Ночная слепота</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Цветовое зрение</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t>Дальтонизм</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a:t>Катаракта</a:t>
                      </a:r>
                      <a:endParaRPr lang="ru-RU" sz="2600" b="1">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t>Отсутствие катаракты</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Отсутствие косоглазия</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26035" indent="0" algn="l" defTabSz="914400" rtl="0" eaLnBrk="1" fontAlgn="auto" latinLnBrk="0" hangingPunct="1">
                        <a:lnSpc>
                          <a:spcPct val="80000"/>
                        </a:lnSpc>
                        <a:spcBef>
                          <a:spcPts val="100"/>
                        </a:spcBef>
                        <a:spcAft>
                          <a:spcPts val="100"/>
                        </a:spcAft>
                        <a:buClrTx/>
                        <a:buSzTx/>
                        <a:buFontTx/>
                        <a:buNone/>
                        <a:tabLst/>
                        <a:defRPr/>
                      </a:pPr>
                      <a:r>
                        <a:rPr lang="ru-RU" sz="2600" b="1" dirty="0" smtClean="0"/>
                        <a:t>Косоглазие</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Толстые губы</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t>Тонкие губы</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Нормальное число пальцев</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t>Полидактилия (добавочные пальцы)</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Нормальная длина пальцев</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err="1"/>
                        <a:t>Брахидактилия</a:t>
                      </a:r>
                      <a:r>
                        <a:rPr lang="ru-RU" sz="2600" b="1" dirty="0"/>
                        <a:t> (короткие пальцы)</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Отсутствие веснушек</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600" b="1" dirty="0" smtClean="0"/>
                        <a:t>Веснушки</a:t>
                      </a:r>
                      <a:endParaRPr lang="ru-RU" sz="2600" dirty="0"/>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Нормальный слух</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t>Врожденная глухота</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L="0" marR="26035" indent="0" algn="l" defTabSz="914400" rtl="0" eaLnBrk="1" fontAlgn="auto" latinLnBrk="0" hangingPunct="1">
                        <a:lnSpc>
                          <a:spcPct val="80000"/>
                        </a:lnSpc>
                        <a:spcBef>
                          <a:spcPts val="100"/>
                        </a:spcBef>
                        <a:spcAft>
                          <a:spcPts val="100"/>
                        </a:spcAft>
                        <a:buClrTx/>
                        <a:buSzTx/>
                        <a:buFontTx/>
                        <a:buNone/>
                        <a:tabLst/>
                        <a:defRPr/>
                      </a:pPr>
                      <a:r>
                        <a:rPr lang="ru-RU" sz="2600" b="1" dirty="0" smtClean="0"/>
                        <a:t>Нормальный рост</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26035" indent="0" algn="l" defTabSz="914400" rtl="0" eaLnBrk="1" fontAlgn="auto" latinLnBrk="0" hangingPunct="1">
                        <a:lnSpc>
                          <a:spcPct val="80000"/>
                        </a:lnSpc>
                        <a:spcBef>
                          <a:spcPts val="100"/>
                        </a:spcBef>
                        <a:spcAft>
                          <a:spcPts val="100"/>
                        </a:spcAft>
                        <a:buClrTx/>
                        <a:buSzTx/>
                        <a:buFontTx/>
                        <a:buNone/>
                        <a:tabLst/>
                        <a:defRPr/>
                      </a:pPr>
                      <a:r>
                        <a:rPr lang="ru-RU" sz="2600" b="1" dirty="0" smtClean="0"/>
                        <a:t>Карликовость</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444208" y="6216670"/>
            <a:ext cx="609600" cy="609600"/>
          </a:xfrm>
          <a:prstGeom prst="rect">
            <a:avLst/>
          </a:prstGeom>
        </p:spPr>
      </p:pic>
      <p:sp>
        <p:nvSpPr>
          <p:cNvPr id="9" name="Управляющая кнопка: домой 8">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168375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8" name="Таблица 7"/>
          <p:cNvGraphicFramePr>
            <a:graphicFrameLocks noGrp="1"/>
          </p:cNvGraphicFramePr>
          <p:nvPr/>
        </p:nvGraphicFramePr>
        <p:xfrm>
          <a:off x="142844" y="142852"/>
          <a:ext cx="9001156" cy="5829300"/>
        </p:xfrm>
        <a:graphic>
          <a:graphicData uri="http://schemas.openxmlformats.org/drawingml/2006/table">
            <a:tbl>
              <a:tblPr>
                <a:tableStyleId>{35758FB7-9AC5-4552-8A53-C91805E547FA}</a:tableStyleId>
              </a:tblPr>
              <a:tblGrid>
                <a:gridCol w="4903069"/>
                <a:gridCol w="4098087"/>
              </a:tblGrid>
              <a:tr h="207776">
                <a:tc>
                  <a:txBody>
                    <a:bodyPr/>
                    <a:lstStyle/>
                    <a:p>
                      <a:pPr marR="26035" algn="ctr">
                        <a:lnSpc>
                          <a:spcPct val="85000"/>
                        </a:lnSpc>
                        <a:spcBef>
                          <a:spcPts val="100"/>
                        </a:spcBef>
                        <a:spcAft>
                          <a:spcPts val="100"/>
                        </a:spcAft>
                      </a:pPr>
                      <a:r>
                        <a:rPr lang="ru-RU" sz="2500" b="1" dirty="0"/>
                        <a:t>Доминантные</a:t>
                      </a:r>
                      <a:endParaRPr lang="ru-RU" sz="25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gn="ctr">
                        <a:lnSpc>
                          <a:spcPct val="85000"/>
                        </a:lnSpc>
                        <a:spcBef>
                          <a:spcPts val="100"/>
                        </a:spcBef>
                        <a:spcAft>
                          <a:spcPts val="100"/>
                        </a:spcAft>
                      </a:pPr>
                      <a:r>
                        <a:rPr lang="ru-RU" sz="2500" b="1"/>
                        <a:t>Рецессивные</a:t>
                      </a:r>
                      <a:endParaRPr lang="ru-RU" sz="2500" b="1">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Нормальное усвоение глюкозы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a:latin typeface="+mn-lt"/>
                          <a:ea typeface="Times New Roman"/>
                          <a:cs typeface="Calibri"/>
                        </a:rPr>
                        <a:t>Сахарный диабет</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Нормальная свертываемость крови</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a:latin typeface="+mn-lt"/>
                          <a:ea typeface="Times New Roman"/>
                          <a:cs typeface="Calibri"/>
                        </a:rPr>
                        <a:t>Гемофилия</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Круглая форма лица (R–)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Квадратная форма лица (</a:t>
                      </a:r>
                      <a:r>
                        <a:rPr lang="ru-RU" sz="2500" b="1" dirty="0" err="1">
                          <a:latin typeface="+mn-lt"/>
                          <a:ea typeface="Times New Roman"/>
                          <a:cs typeface="Calibri"/>
                        </a:rPr>
                        <a:t>rr</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Круглый подбородок (K–)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Квадратный подбородок (</a:t>
                      </a:r>
                      <a:r>
                        <a:rPr lang="ru-RU" sz="2500" b="1" dirty="0" err="1">
                          <a:latin typeface="+mn-lt"/>
                          <a:ea typeface="Times New Roman"/>
                          <a:cs typeface="Calibri"/>
                        </a:rPr>
                        <a:t>kk</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Ямочка на подбородке (А–)</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Отсутствие ямочки (</a:t>
                      </a:r>
                      <a:r>
                        <a:rPr lang="ru-RU" sz="2500" b="1" dirty="0" err="1">
                          <a:latin typeface="+mn-lt"/>
                          <a:ea typeface="Times New Roman"/>
                          <a:cs typeface="Calibri"/>
                        </a:rPr>
                        <a:t>аа</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Ямочки на щеках (D–)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Отсутствие ямочек (</a:t>
                      </a:r>
                      <a:r>
                        <a:rPr lang="ru-RU" sz="2500" b="1" dirty="0" err="1">
                          <a:latin typeface="+mn-lt"/>
                          <a:ea typeface="Times New Roman"/>
                          <a:cs typeface="Calibri"/>
                        </a:rPr>
                        <a:t>dd</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Густые брови (B–)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Тонкие брови (</a:t>
                      </a:r>
                      <a:r>
                        <a:rPr lang="ru-RU" sz="2500" b="1" dirty="0" err="1">
                          <a:latin typeface="+mn-lt"/>
                          <a:ea typeface="Times New Roman"/>
                          <a:cs typeface="Calibri"/>
                        </a:rPr>
                        <a:t>bb</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Брови не соединяются (N–)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Брови соединяются (</a:t>
                      </a:r>
                      <a:r>
                        <a:rPr lang="ru-RU" sz="2500" b="1" dirty="0" err="1">
                          <a:latin typeface="+mn-lt"/>
                          <a:ea typeface="Times New Roman"/>
                          <a:cs typeface="Calibri"/>
                        </a:rPr>
                        <a:t>nn</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a:latin typeface="+mn-lt"/>
                          <a:ea typeface="Times New Roman"/>
                          <a:cs typeface="Calibri"/>
                        </a:rPr>
                        <a:t>Длинные ресницы (L–)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Короткие ресницы (</a:t>
                      </a:r>
                      <a:r>
                        <a:rPr lang="ru-RU" sz="2500" b="1" dirty="0" err="1">
                          <a:latin typeface="+mn-lt"/>
                          <a:ea typeface="Times New Roman"/>
                          <a:cs typeface="Calibri"/>
                        </a:rPr>
                        <a:t>ll</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a:latin typeface="+mn-lt"/>
                          <a:ea typeface="Times New Roman"/>
                          <a:cs typeface="Calibri"/>
                        </a:rPr>
                        <a:t>Круглый нос (G–)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Заостренный нос (</a:t>
                      </a:r>
                      <a:r>
                        <a:rPr lang="ru-RU" sz="2500" b="1" dirty="0" err="1">
                          <a:latin typeface="+mn-lt"/>
                          <a:ea typeface="Times New Roman"/>
                          <a:cs typeface="Calibri"/>
                        </a:rPr>
                        <a:t>gg</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a:latin typeface="+mn-lt"/>
                          <a:ea typeface="Times New Roman"/>
                          <a:cs typeface="Calibri"/>
                        </a:rPr>
                        <a:t>Круглые ноздри (Q–)</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Узкие ноздри (</a:t>
                      </a:r>
                      <a:r>
                        <a:rPr lang="ru-RU" sz="2500" b="1" dirty="0" err="1">
                          <a:latin typeface="+mn-lt"/>
                          <a:ea typeface="Times New Roman"/>
                          <a:cs typeface="Calibri"/>
                        </a:rPr>
                        <a:t>qq</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a:latin typeface="+mn-lt"/>
                          <a:ea typeface="Times New Roman"/>
                          <a:cs typeface="Calibri"/>
                        </a:rPr>
                        <a:t>Свободная мочка уха (S–)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Сросшаяся мочка уха (</a:t>
                      </a:r>
                      <a:r>
                        <a:rPr lang="ru-RU" sz="2500" b="1" dirty="0" err="1">
                          <a:latin typeface="+mn-lt"/>
                          <a:ea typeface="Times New Roman"/>
                          <a:cs typeface="Calibri"/>
                        </a:rPr>
                        <a:t>ss</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9" name="Прямоугольник 8"/>
          <p:cNvSpPr/>
          <p:nvPr/>
        </p:nvSpPr>
        <p:spPr>
          <a:xfrm>
            <a:off x="0" y="6033159"/>
            <a:ext cx="8501122" cy="824841"/>
          </a:xfrm>
          <a:prstGeom prst="rect">
            <a:avLst/>
          </a:prstGeom>
        </p:spPr>
        <p:txBody>
          <a:bodyPr wrap="square">
            <a:spAutoFit/>
          </a:bodyPr>
          <a:lstStyle/>
          <a:p>
            <a:pPr indent="452438" algn="just">
              <a:lnSpc>
                <a:spcPct val="85000"/>
              </a:lnSpc>
            </a:pPr>
            <a:r>
              <a:rPr lang="ru-RU" sz="2800" b="1" dirty="0" smtClean="0">
                <a:latin typeface="Arial" pitchFamily="34" charset="0"/>
                <a:cs typeface="Arial" pitchFamily="34" charset="0"/>
              </a:rPr>
              <a:t>Пользуясь данной </a:t>
            </a:r>
            <a:r>
              <a:rPr lang="ru-RU" sz="2800" b="1" smtClean="0">
                <a:latin typeface="Arial" pitchFamily="34" charset="0"/>
                <a:cs typeface="Arial" pitchFamily="34" charset="0"/>
              </a:rPr>
              <a:t>таблицей решите </a:t>
            </a:r>
            <a:r>
              <a:rPr lang="ru-RU" sz="2800" b="1" dirty="0" smtClean="0">
                <a:latin typeface="Arial" pitchFamily="34" charset="0"/>
                <a:cs typeface="Arial" pitchFamily="34" charset="0"/>
              </a:rPr>
              <a:t>задачу по генетике.</a:t>
            </a:r>
            <a:endParaRPr lang="ru-RU" sz="2800" dirty="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86020" name="Picture 4" descr="http://works.doklad.ru/images/lpASZX7Hx-s/m694a7e8a.jpg"/>
          <p:cNvPicPr>
            <a:picLocks noChangeAspect="1" noChangeArrowheads="1"/>
          </p:cNvPicPr>
          <p:nvPr/>
        </p:nvPicPr>
        <p:blipFill>
          <a:blip r:embed="rId5" cstate="print"/>
          <a:srcRect/>
          <a:stretch>
            <a:fillRect/>
          </a:stretch>
        </p:blipFill>
        <p:spPr bwMode="auto">
          <a:xfrm>
            <a:off x="67523" y="2214554"/>
            <a:ext cx="8290691" cy="4429156"/>
          </a:xfrm>
          <a:prstGeom prst="rect">
            <a:avLst/>
          </a:prstGeom>
          <a:noFill/>
          <a:scene3d>
            <a:camera prst="orthographicFront"/>
            <a:lightRig rig="threePt" dir="t"/>
          </a:scene3d>
          <a:sp3d>
            <a:bevelT prst="convex"/>
          </a:sp3d>
        </p:spPr>
      </p:pic>
      <p:sp>
        <p:nvSpPr>
          <p:cNvPr id="12" name="Прямоугольник 11"/>
          <p:cNvSpPr/>
          <p:nvPr/>
        </p:nvSpPr>
        <p:spPr>
          <a:xfrm>
            <a:off x="142844" y="71414"/>
            <a:ext cx="8858312" cy="2160591"/>
          </a:xfrm>
          <a:prstGeom prst="rect">
            <a:avLst/>
          </a:prstGeom>
        </p:spPr>
        <p:txBody>
          <a:bodyPr wrap="square">
            <a:spAutoFit/>
          </a:bodyPr>
          <a:lstStyle/>
          <a:p>
            <a:pPr indent="450000" algn="just">
              <a:lnSpc>
                <a:spcPct val="80000"/>
              </a:lnSpc>
            </a:pPr>
            <a:r>
              <a:rPr lang="ru-RU" sz="2800" b="1" dirty="0" smtClean="0">
                <a:latin typeface="Arial" pitchFamily="34" charset="0"/>
                <a:cs typeface="Arial" pitchFamily="34" charset="0"/>
              </a:rPr>
              <a:t>Пользуясь таблицей и приведенными ниже схемами решите задачу по генетике. Описывая </a:t>
            </a:r>
            <a:r>
              <a:rPr lang="ru-RU" sz="2800" b="1" dirty="0" err="1" smtClean="0">
                <a:latin typeface="Arial" pitchFamily="34" charset="0"/>
                <a:cs typeface="Arial" pitchFamily="34" charset="0"/>
              </a:rPr>
              <a:t>генопип</a:t>
            </a:r>
            <a:r>
              <a:rPr lang="ru-RU" sz="2800" b="1" dirty="0" smtClean="0">
                <a:latin typeface="Arial" pitchFamily="34" charset="0"/>
                <a:cs typeface="Arial" pitchFamily="34" charset="0"/>
              </a:rPr>
              <a:t>, помните, что</a:t>
            </a:r>
          </a:p>
          <a:p>
            <a:pPr indent="450000" algn="just">
              <a:lnSpc>
                <a:spcPct val="80000"/>
              </a:lnSpc>
            </a:pPr>
            <a:r>
              <a:rPr lang="ru-RU" sz="2800" b="1" dirty="0" smtClean="0">
                <a:latin typeface="Arial" pitchFamily="34" charset="0"/>
                <a:cs typeface="Arial" pitchFamily="34" charset="0"/>
              </a:rPr>
              <a:t>АА – </a:t>
            </a:r>
            <a:r>
              <a:rPr lang="ru-RU" sz="2800" b="1" dirty="0" err="1" smtClean="0">
                <a:latin typeface="Arial" pitchFamily="34" charset="0"/>
                <a:cs typeface="Arial" pitchFamily="34" charset="0"/>
              </a:rPr>
              <a:t>гомозигота</a:t>
            </a:r>
            <a:r>
              <a:rPr lang="ru-RU" sz="2800" b="1" dirty="0" smtClean="0">
                <a:latin typeface="Arial" pitchFamily="34" charset="0"/>
                <a:cs typeface="Arial" pitchFamily="34" charset="0"/>
              </a:rPr>
              <a:t> по доминантному признаку;</a:t>
            </a:r>
          </a:p>
          <a:p>
            <a:pPr indent="450000" algn="just">
              <a:lnSpc>
                <a:spcPct val="80000"/>
              </a:lnSpc>
            </a:pPr>
            <a:r>
              <a:rPr lang="ru-RU" sz="2800" b="1" dirty="0" err="1" smtClean="0">
                <a:latin typeface="Arial" pitchFamily="34" charset="0"/>
                <a:cs typeface="Arial" pitchFamily="34" charset="0"/>
              </a:rPr>
              <a:t>Аа</a:t>
            </a:r>
            <a:r>
              <a:rPr lang="ru-RU" sz="2800" b="1" dirty="0" smtClean="0">
                <a:latin typeface="Arial" pitchFamily="34" charset="0"/>
                <a:cs typeface="Arial" pitchFamily="34" charset="0"/>
              </a:rPr>
              <a:t> – </a:t>
            </a:r>
            <a:r>
              <a:rPr lang="ru-RU" sz="2800" b="1" dirty="0" err="1" smtClean="0">
                <a:latin typeface="Arial" pitchFamily="34" charset="0"/>
                <a:cs typeface="Arial" pitchFamily="34" charset="0"/>
              </a:rPr>
              <a:t>гетерозигота</a:t>
            </a:r>
            <a:r>
              <a:rPr lang="ru-RU" sz="2800" b="1" dirty="0" smtClean="0">
                <a:latin typeface="Arial" pitchFamily="34" charset="0"/>
                <a:cs typeface="Arial" pitchFamily="34" charset="0"/>
              </a:rPr>
              <a:t>;</a:t>
            </a:r>
          </a:p>
          <a:p>
            <a:pPr indent="450000" algn="just">
              <a:lnSpc>
                <a:spcPct val="80000"/>
              </a:lnSpc>
            </a:pPr>
            <a:r>
              <a:rPr lang="ru-RU" sz="2800" b="1" dirty="0" err="1" smtClean="0">
                <a:latin typeface="Arial" pitchFamily="34" charset="0"/>
                <a:cs typeface="Arial" pitchFamily="34" charset="0"/>
              </a:rPr>
              <a:t>аа</a:t>
            </a:r>
            <a:r>
              <a:rPr lang="ru-RU" sz="2800" b="1" dirty="0" smtClean="0">
                <a:latin typeface="Arial" pitchFamily="34" charset="0"/>
                <a:cs typeface="Arial" pitchFamily="34" charset="0"/>
              </a:rPr>
              <a:t> – </a:t>
            </a:r>
            <a:r>
              <a:rPr lang="ru-RU" sz="2800" b="1" dirty="0" err="1" smtClean="0">
                <a:latin typeface="Arial" pitchFamily="34" charset="0"/>
                <a:cs typeface="Arial" pitchFamily="34" charset="0"/>
              </a:rPr>
              <a:t>гомозигота</a:t>
            </a:r>
            <a:r>
              <a:rPr lang="ru-RU" sz="2800" b="1" dirty="0" smtClean="0">
                <a:latin typeface="Arial" pitchFamily="34" charset="0"/>
                <a:cs typeface="Arial" pitchFamily="34" charset="0"/>
              </a:rPr>
              <a:t> по рецессивному признаку</a:t>
            </a:r>
            <a:endParaRPr lang="ru-RU" sz="2800" dirty="0">
              <a:latin typeface="Arial" pitchFamily="34" charset="0"/>
              <a:cs typeface="Arial" pitchFamily="34" charset="0"/>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84626"/>
            <a:ext cx="8858312" cy="4487382"/>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Родительское и дочернее поколения материально связаны между собой или половыми клетками при половом размножении, или спорами и почками при бесполом и вегетативном размножении. Значит именно через эти «материальные мостики» осуществляется передача наследственной информации из поколения в поколение. При этом сами «мостики» (например, половые клетки при половом размножении) не похожи ни на те организмы, которые их образовали, ни на те, которые из них возникнут. </a:t>
            </a:r>
          </a:p>
        </p:txBody>
      </p:sp>
      <p:pic>
        <p:nvPicPr>
          <p:cNvPr id="43010" name="Picture 2"/>
          <p:cNvPicPr>
            <a:picLocks noChangeAspect="1" noChangeArrowheads="1"/>
          </p:cNvPicPr>
          <p:nvPr/>
        </p:nvPicPr>
        <p:blipFill>
          <a:blip r:embed="rId6" cstate="print"/>
          <a:srcRect/>
          <a:stretch>
            <a:fillRect/>
          </a:stretch>
        </p:blipFill>
        <p:spPr bwMode="auto">
          <a:xfrm>
            <a:off x="500034" y="4733528"/>
            <a:ext cx="6643734" cy="1981620"/>
          </a:xfrm>
          <a:prstGeom prst="round2DiagRect">
            <a:avLst/>
          </a:prstGeom>
          <a:noFill/>
          <a:ln w="38100">
            <a:solidFill>
              <a:srgbClr val="009900"/>
            </a:solidFill>
            <a:miter lim="800000"/>
            <a:headEnd/>
            <a:tailEnd/>
          </a:ln>
          <a:effec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Прямоугольник 11"/>
          <p:cNvSpPr/>
          <p:nvPr/>
        </p:nvSpPr>
        <p:spPr>
          <a:xfrm>
            <a:off x="142844" y="692696"/>
            <a:ext cx="8858312" cy="5389937"/>
          </a:xfrm>
          <a:prstGeom prst="rect">
            <a:avLst/>
          </a:prstGeom>
        </p:spPr>
        <p:txBody>
          <a:bodyPr wrap="square">
            <a:spAutoFit/>
          </a:bodyPr>
          <a:lstStyle/>
          <a:p>
            <a:pPr marL="514350" lvl="0" indent="-514350" algn="just">
              <a:lnSpc>
                <a:spcPct val="85000"/>
              </a:lnSpc>
              <a:buFont typeface="+mj-lt"/>
              <a:buAutoNum type="arabicPeriod"/>
            </a:pPr>
            <a:r>
              <a:rPr lang="ru-RU" sz="2700" b="1" dirty="0">
                <a:solidFill>
                  <a:schemeClr val="accent6">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6">
                    <a:lumMod val="50000"/>
                  </a:schemeClr>
                </a:solidFill>
                <a:latin typeface="Arial" pitchFamily="34" charset="0"/>
                <a:cs typeface="Arial" pitchFamily="34" charset="0"/>
              </a:rPr>
              <a:t>Кнорус</a:t>
            </a:r>
            <a:r>
              <a:rPr lang="ru-RU" sz="2700" b="1" dirty="0">
                <a:solidFill>
                  <a:schemeClr val="accent6">
                    <a:lumMod val="50000"/>
                  </a:schemeClr>
                </a:solidFill>
                <a:latin typeface="Arial" pitchFamily="34" charset="0"/>
                <a:cs typeface="Arial" pitchFamily="34" charset="0"/>
              </a:rPr>
              <a:t>, 2016. – 324 с. – (Среднее профессиональное образование).</a:t>
            </a:r>
          </a:p>
          <a:p>
            <a:pPr marL="514350" lvl="0" indent="-514350" algn="just">
              <a:lnSpc>
                <a:spcPct val="85000"/>
              </a:lnSpc>
              <a:buFont typeface="+mj-lt"/>
              <a:buAutoNum type="arabicPeriod"/>
            </a:pPr>
            <a:r>
              <a:rPr lang="ru-RU" sz="2700" b="1" dirty="0">
                <a:solidFill>
                  <a:schemeClr val="accent6">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6">
                    <a:lumMod val="50000"/>
                  </a:schemeClr>
                </a:solidFill>
                <a:latin typeface="Arial" pitchFamily="34" charset="0"/>
                <a:cs typeface="Arial" pitchFamily="34" charset="0"/>
              </a:rPr>
              <a:t>Кнорус</a:t>
            </a:r>
            <a:r>
              <a:rPr lang="ru-RU" sz="2700" b="1" dirty="0">
                <a:solidFill>
                  <a:schemeClr val="accent6">
                    <a:lumMod val="50000"/>
                  </a:schemeClr>
                </a:solidFill>
                <a:latin typeface="Arial" pitchFamily="34" charset="0"/>
                <a:cs typeface="Arial" pitchFamily="34" charset="0"/>
              </a:rPr>
              <a:t>, 2015. – 328 с. – (Среднее профессиональное образование).</a:t>
            </a:r>
          </a:p>
          <a:p>
            <a:pPr marL="514350" lvl="0" indent="-514350" algn="just">
              <a:lnSpc>
                <a:spcPct val="85000"/>
              </a:lnSpc>
              <a:buFont typeface="+mj-lt"/>
              <a:buAutoNum type="arabicPeriod"/>
            </a:pPr>
            <a:r>
              <a:rPr lang="ru-RU" sz="2700" b="1" dirty="0">
                <a:solidFill>
                  <a:schemeClr val="accent6">
                    <a:lumMod val="50000"/>
                  </a:schemeClr>
                </a:solidFill>
                <a:latin typeface="Arial" pitchFamily="34" charset="0"/>
                <a:cs typeface="Arial" pitchFamily="34" charset="0"/>
              </a:rPr>
              <a:t>Шумакова, Е.В. Ботаника и физиология растений: Учебник. – М.: Издательский центр «Академия»,  2015. – 208 с.: ил.</a:t>
            </a:r>
          </a:p>
          <a:p>
            <a:pPr marL="514350" indent="-514350" algn="just">
              <a:lnSpc>
                <a:spcPct val="85000"/>
              </a:lnSpc>
              <a:buFont typeface="+mj-lt"/>
              <a:buAutoNum type="arabicPeriod"/>
            </a:pPr>
            <a:r>
              <a:rPr lang="ru-RU" sz="2700" b="1" dirty="0">
                <a:solidFill>
                  <a:schemeClr val="accent6">
                    <a:lumMod val="50000"/>
                  </a:schemeClr>
                </a:solidFill>
                <a:latin typeface="Arial" pitchFamily="34" charset="0"/>
                <a:cs typeface="Arial" pitchFamily="34" charset="0"/>
              </a:rPr>
              <a:t>Чернова Н.М., </a:t>
            </a:r>
            <a:r>
              <a:rPr lang="ru-RU" sz="2700" b="1" dirty="0" err="1">
                <a:solidFill>
                  <a:schemeClr val="accent6">
                    <a:lumMod val="50000"/>
                  </a:schemeClr>
                </a:solidFill>
                <a:latin typeface="Arial" pitchFamily="34" charset="0"/>
                <a:cs typeface="Arial" pitchFamily="34" charset="0"/>
              </a:rPr>
              <a:t>Галушин</a:t>
            </a:r>
            <a:r>
              <a:rPr lang="ru-RU" sz="2700" b="1" dirty="0">
                <a:solidFill>
                  <a:schemeClr val="accent6">
                    <a:lumMod val="50000"/>
                  </a:schemeClr>
                </a:solidFill>
                <a:latin typeface="Arial" pitchFamily="34" charset="0"/>
                <a:cs typeface="Arial" pitchFamily="34" charset="0"/>
              </a:rPr>
              <a:t> В.М., Константинов В.М. Экология. 10 – 11 классы: Учебник. – М.: Дрофа, 2015. – 302 с.: ил</a:t>
            </a:r>
            <a:r>
              <a:rPr lang="ru-RU" sz="2700" b="1" dirty="0" smtClean="0">
                <a:solidFill>
                  <a:schemeClr val="accent6">
                    <a:lumMod val="50000"/>
                  </a:schemeClr>
                </a:solidFill>
                <a:latin typeface="Arial" pitchFamily="34" charset="0"/>
                <a:cs typeface="Arial" pitchFamily="34" charset="0"/>
              </a:rPr>
              <a:t>.</a:t>
            </a:r>
          </a:p>
          <a:p>
            <a:pPr marL="514350" indent="-514350" algn="just">
              <a:lnSpc>
                <a:spcPct val="85000"/>
              </a:lnSpc>
              <a:buFont typeface="+mj-lt"/>
              <a:buAutoNum type="arabicPeriod"/>
            </a:pPr>
            <a:r>
              <a:rPr lang="ru-RU" sz="2700" b="1" dirty="0">
                <a:solidFill>
                  <a:schemeClr val="accent6">
                    <a:lumMod val="50000"/>
                  </a:schemeClr>
                </a:solidFill>
                <a:latin typeface="Arial" pitchFamily="34" charset="0"/>
                <a:cs typeface="Arial" pitchFamily="34" charset="0"/>
              </a:rPr>
              <a:t>Константинов В.М., </a:t>
            </a:r>
            <a:r>
              <a:rPr lang="ru-RU" sz="2700" b="1" dirty="0" err="1">
                <a:solidFill>
                  <a:schemeClr val="accent6">
                    <a:lumMod val="50000"/>
                  </a:schemeClr>
                </a:solidFill>
                <a:latin typeface="Arial" pitchFamily="34" charset="0"/>
                <a:cs typeface="Arial" pitchFamily="34" charset="0"/>
              </a:rPr>
              <a:t>Резанов</a:t>
            </a:r>
            <a:r>
              <a:rPr lang="ru-RU" sz="2700" b="1" dirty="0">
                <a:solidFill>
                  <a:schemeClr val="accent6">
                    <a:lumMod val="50000"/>
                  </a:schemeClr>
                </a:solidFill>
                <a:latin typeface="Arial" pitchFamily="34" charset="0"/>
                <a:cs typeface="Arial" pitchFamily="34" charset="0"/>
              </a:rPr>
              <a:t> А.Г., Фадеева Е.О, Общая биология. Учебник для СПО. – М.: Издательский центр «Академия», 2014 – 256 с.</a:t>
            </a:r>
            <a:endParaRPr lang="ru-RU" sz="2700" b="1" dirty="0" smtClean="0">
              <a:solidFill>
                <a:schemeClr val="accent6">
                  <a:lumMod val="50000"/>
                </a:schemeClr>
              </a:solidFill>
              <a:latin typeface="Arial" pitchFamily="34" charset="0"/>
              <a:cs typeface="Arial" pitchFamily="34" charset="0"/>
            </a:endParaRPr>
          </a:p>
        </p:txBody>
      </p:sp>
      <p:pic>
        <p:nvPicPr>
          <p:cNvPr id="11"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2" cstate="print"/>
          <a:srcRect/>
          <a:stretch>
            <a:fillRect/>
          </a:stretch>
        </p:blipFill>
        <p:spPr bwMode="auto">
          <a:xfrm>
            <a:off x="76174" y="-27384"/>
            <a:ext cx="781050" cy="781050"/>
          </a:xfrm>
          <a:prstGeom prst="rect">
            <a:avLst/>
          </a:prstGeom>
          <a:noFill/>
        </p:spPr>
      </p:pic>
      <p:sp>
        <p:nvSpPr>
          <p:cNvPr id="13" name="Прямоугольник 12"/>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60773404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42844" y="928670"/>
            <a:ext cx="8858312" cy="5389937"/>
          </a:xfrm>
          <a:prstGeom prst="rect">
            <a:avLst/>
          </a:prstGeom>
        </p:spPr>
        <p:txBody>
          <a:bodyPr wrap="square">
            <a:spAutoFit/>
          </a:bodyPr>
          <a:lstStyle/>
          <a:p>
            <a:pPr marL="514350" indent="-514350" algn="just">
              <a:lnSpc>
                <a:spcPct val="85000"/>
              </a:lnSpc>
              <a:buFont typeface="+mj-lt"/>
              <a:buAutoNum type="arabicPeriod" startAt="6"/>
            </a:pPr>
            <a:r>
              <a:rPr lang="en-US" sz="2700" b="1" dirty="0" smtClean="0">
                <a:solidFill>
                  <a:schemeClr val="accent6">
                    <a:lumMod val="50000"/>
                  </a:schemeClr>
                </a:solidFill>
                <a:latin typeface="Arial" pitchFamily="34" charset="0"/>
                <a:cs typeface="Arial" pitchFamily="34" charset="0"/>
              </a:rPr>
              <a:t>https://ru.wikipedia.org/wiki/</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6"/>
            </a:pPr>
            <a:r>
              <a:rPr lang="ru-RU" sz="2700" b="1" dirty="0" err="1" smtClean="0">
                <a:solidFill>
                  <a:schemeClr val="accent6">
                    <a:lumMod val="50000"/>
                  </a:schemeClr>
                </a:solidFill>
                <a:latin typeface="Arial" pitchFamily="34" charset="0"/>
                <a:cs typeface="Arial" pitchFamily="34" charset="0"/>
              </a:rPr>
              <a:t>h</a:t>
            </a:r>
            <a:r>
              <a:rPr lang="en-US" sz="2700" b="1" dirty="0" smtClean="0">
                <a:solidFill>
                  <a:schemeClr val="accent6">
                    <a:lumMod val="50000"/>
                  </a:schemeClr>
                </a:solidFill>
                <a:latin typeface="Arial" pitchFamily="34" charset="0"/>
                <a:cs typeface="Arial" pitchFamily="34" charset="0"/>
              </a:rPr>
              <a:t>ttps://ru.wikipedia.org/wiki/</a:t>
            </a:r>
            <a:r>
              <a:rPr lang="ru-RU" sz="2700" b="1" dirty="0" smtClean="0">
                <a:solidFill>
                  <a:schemeClr val="accent6">
                    <a:lumMod val="50000"/>
                  </a:schemeClr>
                </a:solidFill>
                <a:latin typeface="Arial" pitchFamily="34" charset="0"/>
                <a:cs typeface="Arial" pitchFamily="34" charset="0"/>
              </a:rPr>
              <a:t>Онтогенез</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http://biologiya.net/obshhaya-biologiya/osnovy-genetiki/nasledstvennost.html</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http://biologiya.net/mlekopitaushie/genotip.html</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https://ru.wikipedia.org/wiki/%D0%9D%D0%B0%D1%81%D0%BB%D0%B5%D0%B4%D1%81%D1%82%D0%B2%D0%B5%D0%BD%D0%BD%D0%BE%D1%81%D1%82%D1%8C</a:t>
            </a:r>
          </a:p>
          <a:p>
            <a:pPr marL="514350" indent="-514350" algn="just">
              <a:lnSpc>
                <a:spcPct val="85000"/>
              </a:lnSpc>
              <a:buFont typeface="+mj-lt"/>
              <a:buAutoNum type="arabicPeriod" startAt="6"/>
            </a:pPr>
            <a:r>
              <a:rPr lang="en-US" sz="2700" b="1" dirty="0" smtClean="0">
                <a:solidFill>
                  <a:schemeClr val="accent3">
                    <a:lumMod val="50000"/>
                  </a:schemeClr>
                </a:solidFill>
                <a:latin typeface="Arial" pitchFamily="34" charset="0"/>
                <a:cs typeface="Arial" pitchFamily="34" charset="0"/>
              </a:rPr>
              <a:t>Bateson2_(cropped).jpg</a:t>
            </a:r>
            <a:endParaRPr lang="ru-RU" sz="2700" b="1" dirty="0" smtClean="0">
              <a:solidFill>
                <a:schemeClr val="accent3">
                  <a:lumMod val="50000"/>
                </a:schemeClr>
              </a:solidFill>
              <a:latin typeface="Arial" pitchFamily="34" charset="0"/>
              <a:cs typeface="Arial" pitchFamily="34" charset="0"/>
            </a:endParaRPr>
          </a:p>
          <a:p>
            <a:pPr marL="514350" indent="-514350" algn="just">
              <a:lnSpc>
                <a:spcPct val="85000"/>
              </a:lnSpc>
              <a:buFont typeface="+mj-lt"/>
              <a:buAutoNum type="arabicPeriod" startAt="6"/>
            </a:pPr>
            <a:r>
              <a:rPr lang="ru-RU" sz="2700" b="1" dirty="0" smtClean="0">
                <a:solidFill>
                  <a:schemeClr val="accent3">
                    <a:lumMod val="50000"/>
                  </a:schemeClr>
                </a:solidFill>
                <a:latin typeface="Arial" pitchFamily="34" charset="0"/>
                <a:cs typeface="Arial" pitchFamily="34" charset="0"/>
              </a:rPr>
              <a:t>http://mybiologiya.net/razmnozhenie-i-razvitie-organizmov/</a:t>
            </a:r>
          </a:p>
          <a:p>
            <a:pPr marL="514350" indent="-514350" algn="just">
              <a:lnSpc>
                <a:spcPct val="85000"/>
              </a:lnSpc>
              <a:buFont typeface="+mj-lt"/>
              <a:buAutoNum type="arabicPeriod" startAt="6"/>
            </a:pPr>
            <a:r>
              <a:rPr lang="ru-RU" sz="2700" b="1" dirty="0" smtClean="0">
                <a:solidFill>
                  <a:schemeClr val="accent3">
                    <a:lumMod val="50000"/>
                  </a:schemeClr>
                </a:solidFill>
                <a:latin typeface="Arial" pitchFamily="34" charset="0"/>
                <a:cs typeface="Arial" pitchFamily="34" charset="0"/>
              </a:rPr>
              <a:t>https://ru.wikipedia.org/wiki/%D0%93%D0%B5%D0%BD%D0%B5%D1%82%D0%B8%D0%BA%D0%B0</a:t>
            </a:r>
          </a:p>
        </p:txBody>
      </p:sp>
      <p:sp>
        <p:nvSpPr>
          <p:cNvPr id="14" name="Прямоугольник 13"/>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pic>
        <p:nvPicPr>
          <p:cNvPr id="3073"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3" cstate="print"/>
          <a:srcRect/>
          <a:stretch>
            <a:fillRect/>
          </a:stretch>
        </p:blipFill>
        <p:spPr bwMode="auto">
          <a:xfrm>
            <a:off x="76174" y="76182"/>
            <a:ext cx="781050" cy="781050"/>
          </a:xfrm>
          <a:prstGeom prst="rect">
            <a:avLst/>
          </a:prstGeom>
          <a:noFill/>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42844" y="928670"/>
            <a:ext cx="8858312" cy="3741794"/>
          </a:xfrm>
          <a:prstGeom prst="rect">
            <a:avLst/>
          </a:prstGeom>
        </p:spPr>
        <p:txBody>
          <a:bodyPr wrap="square">
            <a:spAutoFit/>
          </a:bodyPr>
          <a:lstStyle/>
          <a:p>
            <a:pPr marL="514350" indent="-514350" algn="just">
              <a:lnSpc>
                <a:spcPct val="85000"/>
              </a:lnSpc>
              <a:buFont typeface="+mj-lt"/>
              <a:buAutoNum type="arabicPeriod" startAt="14"/>
            </a:pPr>
            <a:r>
              <a:rPr lang="ru-RU" sz="2800" b="1" dirty="0" smtClean="0">
                <a:solidFill>
                  <a:schemeClr val="accent3">
                    <a:lumMod val="50000"/>
                  </a:schemeClr>
                </a:solidFill>
                <a:latin typeface="Arial" pitchFamily="34" charset="0"/>
                <a:cs typeface="Arial" pitchFamily="34" charset="0"/>
              </a:rPr>
              <a:t>Л.В. Бережная Лабораторной работы по  биологии по теме «Составление простейших схем моногибридного и </a:t>
            </a:r>
            <a:r>
              <a:rPr lang="ru-RU" sz="2800" b="1" dirty="0" err="1" smtClean="0">
                <a:solidFill>
                  <a:schemeClr val="accent3">
                    <a:lumMod val="50000"/>
                  </a:schemeClr>
                </a:solidFill>
                <a:latin typeface="Arial" pitchFamily="34" charset="0"/>
                <a:cs typeface="Arial" pitchFamily="34" charset="0"/>
              </a:rPr>
              <a:t>дигибридного</a:t>
            </a:r>
            <a:r>
              <a:rPr lang="ru-RU" sz="2800" b="1" dirty="0" smtClean="0">
                <a:solidFill>
                  <a:schemeClr val="accent3">
                    <a:lumMod val="50000"/>
                  </a:schemeClr>
                </a:solidFill>
                <a:latin typeface="Arial" pitchFamily="34" charset="0"/>
                <a:cs typeface="Arial" pitchFamily="34" charset="0"/>
              </a:rPr>
              <a:t> скрещивания для специальности 09.02.03 Программирование в компьютерных системах – Краснодар: Краснодарский техникум управления, информатизации и сервиса, 2014.</a:t>
            </a:r>
          </a:p>
          <a:p>
            <a:pPr marL="514350" indent="-514350" algn="just">
              <a:lnSpc>
                <a:spcPct val="85000"/>
              </a:lnSpc>
              <a:buFont typeface="+mj-lt"/>
              <a:buAutoNum type="arabicPeriod" startAt="14"/>
            </a:pPr>
            <a:r>
              <a:rPr lang="ru-RU" sz="2800" b="1" dirty="0" smtClean="0">
                <a:solidFill>
                  <a:schemeClr val="accent3">
                    <a:lumMod val="50000"/>
                  </a:schemeClr>
                </a:solidFill>
                <a:latin typeface="Arial" pitchFamily="34" charset="0"/>
                <a:cs typeface="Arial" pitchFamily="34" charset="0"/>
              </a:rPr>
              <a:t>http://distant-lessons.ru/izmenchivost.html</a:t>
            </a:r>
          </a:p>
          <a:p>
            <a:pPr marL="514350" indent="-514350" algn="just">
              <a:lnSpc>
                <a:spcPct val="85000"/>
              </a:lnSpc>
              <a:buFont typeface="+mj-lt"/>
              <a:buAutoNum type="arabicPeriod" startAt="14"/>
            </a:pPr>
            <a:endParaRPr lang="ru-RU" sz="2700" b="1" dirty="0">
              <a:solidFill>
                <a:schemeClr val="accent3">
                  <a:lumMod val="50000"/>
                </a:schemeClr>
              </a:solidFill>
              <a:latin typeface="Arial" pitchFamily="34" charset="0"/>
              <a:cs typeface="Arial" pitchFamily="34" charset="0"/>
            </a:endParaRPr>
          </a:p>
        </p:txBody>
      </p:sp>
      <p:sp>
        <p:nvSpPr>
          <p:cNvPr id="14" name="Прямоугольник 13"/>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pic>
        <p:nvPicPr>
          <p:cNvPr id="3073"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3" cstate="print"/>
          <a:srcRect/>
          <a:stretch>
            <a:fillRect/>
          </a:stretch>
        </p:blipFill>
        <p:spPr bwMode="auto">
          <a:xfrm>
            <a:off x="76174" y="76182"/>
            <a:ext cx="781050" cy="781050"/>
          </a:xfrm>
          <a:prstGeom prst="rect">
            <a:avLst/>
          </a:prstGeom>
          <a:noFill/>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4" cstate="print"/>
          <a:srcRect/>
          <a:stretch>
            <a:fillRect/>
          </a:stretch>
        </p:blipFill>
        <p:spPr bwMode="auto">
          <a:xfrm>
            <a:off x="2411760"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0102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 name="Управляющая кнопка: домой 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60418"/>
                                        </p:tgtEl>
                                        <p:attrNameLst>
                                          <p:attrName>style.visibility</p:attrName>
                                        </p:attrNameLst>
                                      </p:cBhvr>
                                      <p:to>
                                        <p:strVal val="visible"/>
                                      </p:to>
                                    </p:set>
                                    <p:anim calcmode="lin" valueType="num">
                                      <p:cBhvr>
                                        <p:cTn id="10" dur="500" fill="hold"/>
                                        <p:tgtEl>
                                          <p:spTgt spid="60418"/>
                                        </p:tgtEl>
                                        <p:attrNameLst>
                                          <p:attrName>ppt_w</p:attrName>
                                        </p:attrNameLst>
                                      </p:cBhvr>
                                      <p:tavLst>
                                        <p:tav tm="0">
                                          <p:val>
                                            <p:fltVal val="0"/>
                                          </p:val>
                                        </p:tav>
                                        <p:tav tm="100000">
                                          <p:val>
                                            <p:strVal val="#ppt_w"/>
                                          </p:val>
                                        </p:tav>
                                      </p:tavLst>
                                    </p:anim>
                                    <p:anim calcmode="lin" valueType="num">
                                      <p:cBhvr>
                                        <p:cTn id="11" dur="500" fill="hold"/>
                                        <p:tgtEl>
                                          <p:spTgt spid="60418"/>
                                        </p:tgtEl>
                                        <p:attrNameLst>
                                          <p:attrName>ppt_h</p:attrName>
                                        </p:attrNameLst>
                                      </p:cBhvr>
                                      <p:tavLst>
                                        <p:tav tm="0">
                                          <p:val>
                                            <p:fltVal val="0"/>
                                          </p:val>
                                        </p:tav>
                                        <p:tav tm="100000">
                                          <p:val>
                                            <p:strVal val="#ppt_h"/>
                                          </p:val>
                                        </p:tav>
                                      </p:tavLst>
                                    </p:anim>
                                    <p:animEffect transition="in" filter="fade">
                                      <p:cBhvr>
                                        <p:cTn id="12"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t="27372" b="20620"/>
          <a:stretch>
            <a:fillRect/>
          </a:stretch>
        </p:blipFill>
        <p:spPr bwMode="auto">
          <a:xfrm>
            <a:off x="71406" y="5286388"/>
            <a:ext cx="2652963" cy="1500198"/>
          </a:xfrm>
          <a:prstGeom prst="rect">
            <a:avLst/>
          </a:prstGeom>
          <a:noFill/>
          <a:ln w="9525">
            <a:noFill/>
            <a:miter lim="800000"/>
            <a:headEnd/>
            <a:tailEnd/>
          </a:ln>
          <a:effec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Прямоугольник 14"/>
          <p:cNvSpPr/>
          <p:nvPr/>
        </p:nvSpPr>
        <p:spPr>
          <a:xfrm>
            <a:off x="142844" y="120882"/>
            <a:ext cx="8858312" cy="3022366"/>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Вопросы о том, как и через какие клеточные структуры передается наследственная информация из поколения в поколение, как в ходе индивидуального развития эта наследственная информация реализуется в конкретные признаки и свойства </a:t>
            </a:r>
            <a:r>
              <a:rPr lang="ru-RU" sz="2800" b="1" dirty="0" err="1" smtClean="0">
                <a:latin typeface="Arial" pitchFamily="34" charset="0"/>
                <a:cs typeface="Arial" pitchFamily="34" charset="0"/>
              </a:rPr>
              <a:t>развивающе-гося</a:t>
            </a:r>
            <a:r>
              <a:rPr lang="ru-RU" sz="2800" b="1" dirty="0" smtClean="0">
                <a:latin typeface="Arial" pitchFamily="34" charset="0"/>
                <a:cs typeface="Arial" pitchFamily="34" charset="0"/>
              </a:rPr>
              <a:t> организма, являются центральными в генетике.</a:t>
            </a:r>
            <a:endParaRPr lang="ru-RU" sz="2800" b="1" dirty="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pic>
        <p:nvPicPr>
          <p:cNvPr id="10" name="Picture 6"/>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0120" t="39396" r="13853" b="14991"/>
          <a:stretch/>
        </p:blipFill>
        <p:spPr bwMode="auto">
          <a:xfrm>
            <a:off x="2751789" y="2878506"/>
            <a:ext cx="5683997" cy="3166939"/>
          </a:xfrm>
          <a:prstGeom prst="snip2DiagRect">
            <a:avLst/>
          </a:prstGeom>
          <a:solidFill>
            <a:srgbClr val="FFFFFF">
              <a:shade val="85000"/>
            </a:srgbClr>
          </a:solidFill>
          <a:ln w="57150">
            <a:solidFill>
              <a:srgbClr val="33CC33"/>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 name="Содержимое 6" descr="de9c5e3240f7.jpg"/>
          <p:cNvPicPr>
            <a:picLocks noChangeAspect="1"/>
          </p:cNvPicPr>
          <p:nvPr/>
        </p:nvPicPr>
        <p:blipFill>
          <a:blip r:embed="rId6" cstate="print"/>
          <a:srcRect l="3704" t="5552" r="3703" b="5613"/>
          <a:stretch>
            <a:fillRect/>
          </a:stretch>
        </p:blipFill>
        <p:spPr bwMode="auto">
          <a:xfrm>
            <a:off x="142844" y="4429132"/>
            <a:ext cx="3571900" cy="2286016"/>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42844" y="71414"/>
            <a:ext cx="8786874" cy="4330416"/>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Изменчивость</a:t>
            </a:r>
            <a:r>
              <a:rPr lang="ru-RU" sz="2700" b="1" dirty="0" smtClean="0">
                <a:solidFill>
                  <a:srgbClr val="000000"/>
                </a:solidFill>
                <a:latin typeface="Arial" pitchFamily="34" charset="0"/>
                <a:ea typeface="Times New Roman" pitchFamily="18" charset="0"/>
                <a:cs typeface="Arial" pitchFamily="34" charset="0"/>
              </a:rPr>
              <a:t> выражается в том, что в любом поколении отдельные особи чем-то отличаются и друг от друга, и от своих родителей. Происходит это потому, что свойства и признаки каждого организма есть сложный результат двух причин: наследственной информации, полученной от родителей, и конкретных условий внешней среды, в которых шло индивидуальное развитие каждого организма. Эти условия никогда не бывают одинаковыми даже для </a:t>
            </a:r>
            <a:r>
              <a:rPr lang="ru-RU" sz="2700" b="1" dirty="0" err="1" smtClean="0">
                <a:solidFill>
                  <a:srgbClr val="000000"/>
                </a:solidFill>
                <a:latin typeface="Arial" pitchFamily="34" charset="0"/>
                <a:ea typeface="Times New Roman" pitchFamily="18" charset="0"/>
                <a:cs typeface="Arial" pitchFamily="34" charset="0"/>
              </a:rPr>
              <a:t>одно-пометных</a:t>
            </a:r>
            <a:r>
              <a:rPr lang="ru-RU" sz="2700" b="1" dirty="0" smtClean="0">
                <a:solidFill>
                  <a:srgbClr val="000000"/>
                </a:solidFill>
                <a:latin typeface="Arial" pitchFamily="34" charset="0"/>
                <a:ea typeface="Times New Roman" pitchFamily="18" charset="0"/>
                <a:cs typeface="Arial" pitchFamily="34" charset="0"/>
              </a:rPr>
              <a:t>  животных  или для  растений, выросших из семян одного плода. </a:t>
            </a:r>
          </a:p>
        </p:txBody>
      </p:sp>
      <p:pic>
        <p:nvPicPr>
          <p:cNvPr id="41986" name="Picture 2" descr="D:\23.05.13-домашние документы\Колледж Строитель\Биология\Лекции по биол\Селекция\1032_1064.jpg"/>
          <p:cNvPicPr>
            <a:picLocks noChangeAspect="1" noChangeArrowheads="1"/>
          </p:cNvPicPr>
          <p:nvPr/>
        </p:nvPicPr>
        <p:blipFill>
          <a:blip r:embed="rId7" cstate="print"/>
          <a:srcRect l="4062" t="1250" r="36793" b="1250"/>
          <a:stretch>
            <a:fillRect/>
          </a:stretch>
        </p:blipFill>
        <p:spPr bwMode="auto">
          <a:xfrm rot="16200000">
            <a:off x="4554925" y="4160456"/>
            <a:ext cx="2273195" cy="281054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5798966</TotalTime>
  <Words>3598</Words>
  <Application>Microsoft Office PowerPoint</Application>
  <PresentationFormat>Экран (4:3)</PresentationFormat>
  <Paragraphs>530</Paragraphs>
  <Slides>73</Slides>
  <Notes>2</Notes>
  <HiddenSlides>0</HiddenSlides>
  <MMClips>69</MMClips>
  <ScaleCrop>false</ScaleCrop>
  <HeadingPairs>
    <vt:vector size="4" baseType="variant">
      <vt:variant>
        <vt:lpstr>Тема</vt:lpstr>
      </vt:variant>
      <vt:variant>
        <vt:i4>1</vt:i4>
      </vt:variant>
      <vt:variant>
        <vt:lpstr>Заголовки слайдов</vt:lpstr>
      </vt:variant>
      <vt:variant>
        <vt:i4>73</vt:i4>
      </vt:variant>
    </vt:vector>
  </HeadingPairs>
  <TitlesOfParts>
    <vt:vector size="74"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Ира</dc:creator>
  <cp:lastModifiedBy>user</cp:lastModifiedBy>
  <cp:revision>1192</cp:revision>
  <dcterms:created xsi:type="dcterms:W3CDTF">2015-12-13T09:17:19Z</dcterms:created>
  <dcterms:modified xsi:type="dcterms:W3CDTF">2021-04-16T19:16:37Z</dcterms:modified>
</cp:coreProperties>
</file>