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5" r:id="rId15"/>
    <p:sldId id="288" r:id="rId16"/>
    <p:sldId id="289" r:id="rId17"/>
    <p:sldId id="290" r:id="rId18"/>
    <p:sldId id="293" r:id="rId19"/>
    <p:sldId id="294" r:id="rId20"/>
    <p:sldId id="295" r:id="rId21"/>
    <p:sldId id="29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3678" autoAdjust="0"/>
  </p:normalViewPr>
  <p:slideViewPr>
    <p:cSldViewPr>
      <p:cViewPr varScale="1">
        <p:scale>
          <a:sx n="105" d="100"/>
          <a:sy n="10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5743B6-4B06-46E0-979D-503DCD449B3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A37C-4DC3-4EA1-8DB8-C62536B6715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46DCC8-8B00-45C8-8426-FDC5428C2DB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170C28-CD6D-4268-A28B-75449EE700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01A61C-9F6C-4E28-8BA2-84235AD4563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1031-2371-43C2-ABF5-E3AC4F15F15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88E3D5-E09C-4FF3-8A41-11FC0F3374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F1ADDF-688F-4472-8993-5386B0F6663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252CD-450D-49A6-A230-1D65D40AE4C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60908C-8B28-49EF-804C-A9A912BCD9D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A33DB8-F923-4C7E-B94F-8AA33754A87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747DC9-CA49-417D-A3B3-79F876CB7E0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04031" y="2559050"/>
            <a:ext cx="81359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 b="1" dirty="0">
                <a:latin typeface="Times New Roman" panose="02020603050405020304" pitchFamily="18" charset="0"/>
              </a:rPr>
              <a:t>Лекция </a:t>
            </a:r>
          </a:p>
          <a:p>
            <a:pPr algn="ctr"/>
            <a:r>
              <a:rPr lang="ru-RU" altLang="ru-RU" sz="3600" b="1" dirty="0">
                <a:latin typeface="Times New Roman" panose="02020603050405020304" pitchFamily="18" charset="0"/>
              </a:rPr>
              <a:t>Защита вычислительных сетей от </a:t>
            </a:r>
            <a:r>
              <a:rPr lang="en-US" altLang="ru-RU" sz="3600" b="1" dirty="0">
                <a:latin typeface="Times New Roman" panose="02020603050405020304" pitchFamily="18" charset="0"/>
              </a:rPr>
              <a:t>DDOS-</a:t>
            </a:r>
            <a:r>
              <a:rPr lang="ru-RU" altLang="ru-RU" sz="3600" b="1" dirty="0">
                <a:latin typeface="Times New Roman" panose="02020603050405020304" pitchFamily="18" charset="0"/>
              </a:rPr>
              <a:t>атак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Механизмы обнаружения </a:t>
            </a:r>
            <a:r>
              <a:rPr lang="en-US" altLang="ru-RU" sz="3600" dirty="0">
                <a:latin typeface="Times New Roman" pitchFamily="18" charset="0"/>
                <a:cs typeface="Times New Roman" pitchFamily="18" charset="0"/>
              </a:rPr>
              <a:t>DDOS-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атак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79512" y="1412776"/>
            <a:ext cx="83986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Способы обнаружения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-обнаружения злоупотреблений (обнаружение по сигнатурам);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 обнаружение по аномалиям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339975" y="4005263"/>
            <a:ext cx="331152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     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Принятый пакет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68538" y="4941888"/>
            <a:ext cx="3311525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Образцы  (сигнатуры) злоупотреблений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995738" y="43656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339975" y="2997200"/>
            <a:ext cx="331152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Эталонное состояние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3995738" y="33575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835150" y="42211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859338" y="2636838"/>
            <a:ext cx="2957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Обнаружение по аномалиям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003800" y="4581525"/>
            <a:ext cx="2999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Обнаружение по сигнатурам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9512" y="1556792"/>
            <a:ext cx="85696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Обнаружение злоупотреблений –сравнение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текущего состояния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защищаемого объекта  с заранее определенными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образцами (сигнатурами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), которые описывают ту или иную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атаку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79512" y="2852936"/>
            <a:ext cx="87130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Обнаружение атак по аномалиям заключается в сравнении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текущего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состояния системы с тем состоянием, когда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состояния не было (с эталонным состоянием).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512" y="1412776"/>
            <a:ext cx="864096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Преимущества сигнатурного метода: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-эффективное обнаружение атаки при малом количестве ложных срабатываний;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 простота использования не требующая высокой квалификации администратора ИБ.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9512" y="3501008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-необходимо постоянно обновлять базу данных сигнатур;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-неспособен выявлять неизвестные атаки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z="3600" dirty="0"/>
              <a:t>Системы обнаружения атак по аномалиям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1520" y="1412776"/>
            <a:ext cx="86409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Метрики отклонения от модельного состояния: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-сравнение с порогом (нагрузка на сервис);</a:t>
            </a:r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спецификация пакетов;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-по вероятностным характеристикам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3528" y="3068960"/>
            <a:ext cx="856895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Примеры: </a:t>
            </a:r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MIB variables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MULTOPS;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Фильтрация по числу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хопов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D-ward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Системы обнаружения вторжений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9512" y="1628800"/>
            <a:ext cx="87129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IDS (Intrusion detect system)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- программное или 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аппаратное средство для выявления фактов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неавторизованного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вторжения в компьютерную систему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1520" y="3284984"/>
            <a:ext cx="810882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Коммерческие: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Tripwire, CISCO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NetRanger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Свободно распространяемые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Snort, OSSEC,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Untagle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en-US" altLang="ru-RU" sz="4000"/>
              <a:t>IDS Snort</a:t>
            </a:r>
            <a:endParaRPr lang="ru-RU" altLang="ru-RU" sz="400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7092950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Обеспечивающие компоненты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Snort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528" y="1704449"/>
            <a:ext cx="849694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8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операционная система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FreeBSD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или MS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Snort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сам сенсор с детекторами для обнаружения атак; </a:t>
            </a: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ibpcap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сниффер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для захвата пакетов; 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СУБД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для хранения базы данных событий; 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PHP – язык разработки для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Apache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web-сервер; </a:t>
            </a: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Basic Analysis and Security Engine (BASE) –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консоль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просмотра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событий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(alerts);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Oinkmaster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утилита для обновления сигнатур и некоторые другие.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Примеры настроек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4000" dirty="0">
                <a:latin typeface="Times New Roman" pitchFamily="18" charset="0"/>
                <a:cs typeface="Times New Roman" pitchFamily="18" charset="0"/>
              </a:rPr>
              <a:t>Snort</a:t>
            </a:r>
            <a:endParaRPr lang="ru-RU" alt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79512" y="620688"/>
            <a:ext cx="741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&lt;action&gt; &lt;protocol&gt; &lt;first host&gt; &lt;first port&gt; &lt;direction&gt; &lt;second host&gt; &lt;second port&gt; (&lt;rule options&gt;;)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0825" y="1617960"/>
            <a:ext cx="8432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icmp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-&gt; 192.168.1.1 any (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: "Ping detected!";)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Правило ждёт ICMP-пакеты с любого узла, направленные на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маршрутизатор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(192.168.1.1), и при появлении таковых выводит сообщение "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Ping detected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!".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79388" y="2839561"/>
            <a:ext cx="87487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icmp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-&gt; any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dsize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:&gt;65535;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: "Ping of Death detected!";) 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Агент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посылет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на жертву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ICMP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пакеты размером большие 65,535 байт, которые не могут быть корректным образом обработаны.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Snort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проверяет размер входящих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ICMP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пакетов с помощью параметра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dsize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и, в случае превышения пакетом установленного размера, отбрасывает их (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68313" y="4652963"/>
            <a:ext cx="83534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pass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-&gt; any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sameip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ru-RU" b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: "Land attack detected!";)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Правило проверяет факт совпадения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адресов, и отбрасывает пакет, если подобная атака имеет место быть: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433387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Методы отслеживания </a:t>
            </a:r>
            <a:r>
              <a:rPr lang="en-US" altLang="ru-RU" sz="3200" dirty="0">
                <a:latin typeface="Times New Roman" pitchFamily="18" charset="0"/>
                <a:cs typeface="Times New Roman" pitchFamily="18" charset="0"/>
              </a:rPr>
              <a:t>DDOS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-атак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1331913" y="1125538"/>
            <a:ext cx="6769100" cy="3960812"/>
            <a:chOff x="839" y="709"/>
            <a:chExt cx="4264" cy="2495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2381" y="709"/>
              <a:ext cx="1530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ru-RU" altLang="ru-RU" sz="1400" b="1">
                  <a:latin typeface="Vrinda" panose="020B0502040204020203" pitchFamily="34" charset="0"/>
                </a:rPr>
                <a:t>Методы автоматического отслеживания </a:t>
              </a:r>
              <a:r>
                <a:rPr lang="en-US" altLang="ru-RU" sz="1400" b="1">
                  <a:latin typeface="Vrinda" panose="020B0502040204020203" pitchFamily="34" charset="0"/>
                </a:rPr>
                <a:t>DDoS-</a:t>
              </a:r>
              <a:r>
                <a:rPr lang="ru-RU" altLang="ru-RU" sz="1400" b="1">
                  <a:latin typeface="Vrinda" panose="020B0502040204020203" pitchFamily="34" charset="0"/>
                </a:rPr>
                <a:t>атак</a:t>
              </a:r>
              <a:endParaRPr lang="ru-RU" altLang="ru-RU" sz="1400" b="1"/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1231" y="1462"/>
              <a:ext cx="1715" cy="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ru-RU" altLang="ru-RU" sz="1400" b="1">
                  <a:latin typeface="Vrinda" panose="020B0502040204020203" pitchFamily="34" charset="0"/>
                </a:rPr>
                <a:t>Основанные на внесении меток в сетевые пакеты</a:t>
              </a:r>
              <a:endParaRPr lang="ru-RU" altLang="ru-RU" sz="1400" b="1"/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3388" y="1389"/>
              <a:ext cx="1715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Vrinda" panose="020B0502040204020203" pitchFamily="34" charset="0"/>
                </a:rPr>
                <a:t>Основанные на ведении записей на маршрутизато</a:t>
              </a:r>
              <a:endParaRPr lang="ru-RU" altLang="ru-RU" sz="1400" b="1"/>
            </a:p>
            <a:p>
              <a:r>
                <a:rPr lang="ru-RU" altLang="ru-RU" sz="1400" b="1">
                  <a:latin typeface="Vrinda" panose="020B0502040204020203" pitchFamily="34" charset="0"/>
                </a:rPr>
                <a:t>рах о проходящих сетевых пакетах</a:t>
              </a:r>
              <a:endParaRPr lang="ru-RU" altLang="ru-RU" sz="1400" b="1"/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2291" y="2197"/>
              <a:ext cx="1224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Vrinda" panose="020B0502040204020203" pitchFamily="34" charset="0"/>
                </a:rPr>
                <a:t>Не увеличивающие трафик</a:t>
              </a:r>
              <a:endParaRPr lang="ru-RU" altLang="ru-RU" sz="1400" b="1"/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839" y="2204"/>
              <a:ext cx="1131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Vrinda" panose="020B0502040204020203" pitchFamily="34" charset="0"/>
                </a:rPr>
                <a:t>Увеличивающие трафик</a:t>
              </a:r>
              <a:endParaRPr lang="ru-RU" altLang="ru-RU" sz="1400" b="1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839" y="2704"/>
              <a:ext cx="725" cy="2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400" b="1">
                  <a:latin typeface="Vrinda" panose="020B0502040204020203" pitchFamily="34" charset="0"/>
                </a:rPr>
                <a:t>iTrace</a:t>
              </a:r>
              <a:endParaRPr lang="ru-RU" altLang="ru-RU" sz="1400" b="1"/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1791" y="2718"/>
              <a:ext cx="103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Vrinda" panose="020B0502040204020203" pitchFamily="34" charset="0"/>
                </a:rPr>
                <a:t>Вероятностное маркирование пакетов</a:t>
              </a:r>
              <a:endParaRPr lang="ru-RU" altLang="ru-RU" sz="1400" b="1"/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2925" y="2718"/>
              <a:ext cx="94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Vrinda" panose="020B0502040204020203" pitchFamily="34" charset="0"/>
                </a:rPr>
                <a:t>Обязательное маркирование пакетов</a:t>
              </a:r>
              <a:endParaRPr lang="ru-RU" altLang="ru-RU" sz="1400" b="1"/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3969" y="2205"/>
              <a:ext cx="725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Vrinda" panose="020B0502040204020203" pitchFamily="34" charset="0"/>
                </a:rPr>
                <a:t>Метод изоляции источника пакета SPIE</a:t>
              </a:r>
              <a:endParaRPr lang="ru-RU" altLang="ru-RU" sz="1400" b="1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 flipH="1">
              <a:off x="2068" y="1157"/>
              <a:ext cx="726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3471" y="1157"/>
              <a:ext cx="588" cy="2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 flipH="1">
              <a:off x="1202" y="2523"/>
              <a:ext cx="0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2346" y="1969"/>
              <a:ext cx="54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 flipH="1">
              <a:off x="2374" y="2538"/>
              <a:ext cx="214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3122" y="2538"/>
              <a:ext cx="313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H="1">
              <a:off x="4275" y="1969"/>
              <a:ext cx="1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H="1">
              <a:off x="1378" y="1962"/>
              <a:ext cx="505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Пример топологии сети</a:t>
            </a:r>
          </a:p>
        </p:txBody>
      </p:sp>
      <p:grpSp>
        <p:nvGrpSpPr>
          <p:cNvPr id="46083" name="Group 3"/>
          <p:cNvGrpSpPr>
            <a:grpSpLocks noChangeAspect="1"/>
          </p:cNvGrpSpPr>
          <p:nvPr/>
        </p:nvGrpSpPr>
        <p:grpSpPr bwMode="auto">
          <a:xfrm>
            <a:off x="755650" y="1341438"/>
            <a:ext cx="7058025" cy="3641725"/>
            <a:chOff x="1026" y="7097"/>
            <a:chExt cx="7270" cy="3751"/>
          </a:xfrm>
        </p:grpSpPr>
        <p:sp>
          <p:nvSpPr>
            <p:cNvPr id="46084" name="AutoShape 4"/>
            <p:cNvSpPr>
              <a:spLocks noChangeAspect="1" noChangeArrowheads="1"/>
            </p:cNvSpPr>
            <p:nvPr/>
          </p:nvSpPr>
          <p:spPr bwMode="auto">
            <a:xfrm>
              <a:off x="1026" y="7097"/>
              <a:ext cx="7270" cy="3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4159" y="9821"/>
              <a:ext cx="1047" cy="6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 flipH="1">
              <a:off x="5500" y="9567"/>
              <a:ext cx="569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3552" y="8953"/>
              <a:ext cx="452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>
              <a:off x="4790" y="8953"/>
              <a:ext cx="884" cy="5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 flipH="1">
              <a:off x="5798" y="9559"/>
              <a:ext cx="1036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V="1">
              <a:off x="4117" y="9581"/>
              <a:ext cx="1552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>
              <a:off x="3626" y="8955"/>
              <a:ext cx="104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3303" y="7965"/>
              <a:ext cx="149" cy="8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3303" y="7914"/>
              <a:ext cx="9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4697" y="7963"/>
              <a:ext cx="198" cy="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3289" y="7860"/>
              <a:ext cx="1523" cy="11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 flipV="1">
              <a:off x="3533" y="7833"/>
              <a:ext cx="1043" cy="1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 flipV="1">
              <a:off x="6916" y="8858"/>
              <a:ext cx="671" cy="6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>
              <a:off x="2451" y="7578"/>
              <a:ext cx="784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 flipH="1">
              <a:off x="1577" y="7549"/>
              <a:ext cx="776" cy="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4555" y="7850"/>
              <a:ext cx="1087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 flipV="1">
              <a:off x="6627" y="8391"/>
              <a:ext cx="920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5631" y="7771"/>
              <a:ext cx="878" cy="6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V="1">
              <a:off x="5757" y="7674"/>
              <a:ext cx="1395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 flipH="1">
              <a:off x="6529" y="7700"/>
              <a:ext cx="686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2024" y="716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17</a:t>
              </a:r>
              <a:endParaRPr lang="ru-RU" altLang="ru-RU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2849" y="7511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12</a:t>
              </a:r>
              <a:endParaRPr lang="ru-RU" altLang="ru-RU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4154" y="746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19</a:t>
              </a:r>
              <a:endParaRPr lang="ru-RU" altLang="ru-RU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3149" y="851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4</a:t>
              </a:r>
              <a:endParaRPr lang="ru-RU" altLang="ru-RU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4499" y="854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5</a:t>
              </a:r>
              <a:endParaRPr lang="ru-RU" altLang="ru-RU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309" y="7421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23</a:t>
              </a:r>
              <a:endParaRPr lang="ru-RU" altLang="ru-RU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6149" y="794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20</a:t>
              </a:r>
              <a:endParaRPr lang="ru-RU" altLang="ru-RU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7214" y="8471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14</a:t>
              </a:r>
              <a:endParaRPr lang="ru-RU" altLang="ru-RU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6554" y="9176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6</a:t>
              </a:r>
              <a:endParaRPr lang="ru-RU" altLang="ru-RU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354" y="9191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2</a:t>
              </a:r>
              <a:endParaRPr lang="ru-RU" altLang="ru-RU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3644" y="9431"/>
              <a:ext cx="754" cy="75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ts val="400"/>
                </a:spcBef>
              </a:pPr>
              <a:r>
                <a:rPr lang="en-US" altLang="ru-RU" sz="1000">
                  <a:latin typeface="Vrinda" panose="020B0502040204020203" pitchFamily="34" charset="0"/>
                </a:rPr>
                <a:t>R</a:t>
              </a:r>
              <a:r>
                <a:rPr lang="en-US" altLang="ru-RU" sz="1000" baseline="-25000">
                  <a:latin typeface="Vrinda" panose="020B0502040204020203" pitchFamily="34" charset="0"/>
                </a:rPr>
                <a:t>3</a:t>
              </a:r>
              <a:endParaRPr lang="ru-RU" altLang="ru-RU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6839" y="7316"/>
              <a:ext cx="754" cy="7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Vrinda" panose="020B0502040204020203" pitchFamily="34" charset="0"/>
                </a:rPr>
                <a:t>A</a:t>
              </a:r>
              <a:endParaRPr lang="ru-RU" altLang="ru-RU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1199" y="7586"/>
              <a:ext cx="754" cy="7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Vrinda" panose="020B0502040204020203" pitchFamily="34" charset="0"/>
                </a:rPr>
                <a:t>A</a:t>
              </a:r>
              <a:endParaRPr lang="ru-RU" altLang="ru-RU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4889" y="10076"/>
              <a:ext cx="754" cy="7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Vrinda" panose="020B0502040204020203" pitchFamily="34" charset="0"/>
                </a:rPr>
                <a:t>V</a:t>
              </a:r>
              <a:endParaRPr lang="ru-RU" alt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1520" y="1556792"/>
            <a:ext cx="87129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DDOS (Distributed Denial of Service) –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распределенный </a:t>
            </a: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отказ в обслуживании - это скоординированная атака</a:t>
            </a: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на нарушение доступности услуг (сервисов) системы</a:t>
            </a: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или  сетевого ресурса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9512" y="3284984"/>
            <a:ext cx="90624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Базируется на реализации множества атак «отказ в обслуживании» </a:t>
            </a:r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(DOS)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проводимых множеством скомпрометированных узлов.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1520" y="4293096"/>
            <a:ext cx="63982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600" b="1" dirty="0">
                <a:latin typeface="Times New Roman" pitchFamily="18" charset="0"/>
                <a:cs typeface="Times New Roman" pitchFamily="18" charset="0"/>
              </a:rPr>
              <a:t>Spoofing – 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подмена </a:t>
            </a:r>
            <a:r>
              <a:rPr lang="en-US" altLang="ru-RU" sz="3600" b="1" dirty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адресов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0213"/>
            <a:ext cx="69850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Маркирование пакета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7088" y="1773238"/>
            <a:ext cx="716241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заголовок    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Начал. адрес  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Конечн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Адрес Путь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916238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5003800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7380288" y="1773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99592" y="1340768"/>
            <a:ext cx="5784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Метки, устанавливаемые в дополнительные поля пакета </a:t>
            </a:r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2051050" y="3644900"/>
            <a:ext cx="4895850" cy="1220788"/>
            <a:chOff x="1292" y="2296"/>
            <a:chExt cx="3084" cy="769"/>
          </a:xfrm>
        </p:grpSpPr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474" y="2659"/>
              <a:ext cx="2660" cy="2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b="1" dirty="0">
                  <a:latin typeface="Times New Roman" pitchFamily="18" charset="0"/>
                  <a:cs typeface="Times New Roman" pitchFamily="18" charset="0"/>
                </a:rPr>
                <a:t>Хэш-код </a:t>
              </a:r>
              <a:r>
                <a:rPr lang="ru-RU" altLang="ru-RU" sz="2400" b="1" dirty="0" err="1">
                  <a:latin typeface="Times New Roman" pitchFamily="18" charset="0"/>
                  <a:cs typeface="Times New Roman" pitchFamily="18" charset="0"/>
                </a:rPr>
                <a:t>адр</a:t>
              </a:r>
              <a:r>
                <a:rPr lang="ru-RU" altLang="ru-RU" sz="2400" b="1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2400" b="1" dirty="0" err="1">
                  <a:latin typeface="Times New Roman" pitchFamily="18" charset="0"/>
                  <a:cs typeface="Times New Roman" pitchFamily="18" charset="0"/>
                </a:rPr>
                <a:t>маршр</a:t>
              </a:r>
              <a:r>
                <a:rPr lang="ru-RU" altLang="ru-RU" sz="2400" b="1" dirty="0">
                  <a:latin typeface="Times New Roman" pitchFamily="18" charset="0"/>
                  <a:cs typeface="Times New Roman" pitchFamily="18" charset="0"/>
                </a:rPr>
                <a:t>.  </a:t>
              </a:r>
              <a:r>
                <a:rPr lang="ru-RU" altLang="ru-RU" sz="2400" b="1" dirty="0" smtClean="0">
                  <a:latin typeface="Times New Roman" pitchFamily="18" charset="0"/>
                  <a:cs typeface="Times New Roman" pitchFamily="18" charset="0"/>
                </a:rPr>
                <a:t>   Путь</a:t>
              </a:r>
              <a:endParaRPr lang="ru-RU" alt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3560" y="2659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292" y="2296"/>
              <a:ext cx="3084" cy="7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/>
                <a:t>                      </a:t>
              </a:r>
              <a:r>
                <a:rPr lang="en-US" altLang="ru-RU" dirty="0">
                  <a:latin typeface="Times New Roman" pitchFamily="18" charset="0"/>
                  <a:cs typeface="Times New Roman" pitchFamily="18" charset="0"/>
                </a:rPr>
                <a:t>IP-</a:t>
              </a:r>
              <a:r>
                <a:rPr lang="ru-RU" altLang="ru-RU" dirty="0">
                  <a:latin typeface="Times New Roman" pitchFamily="18" charset="0"/>
                  <a:cs typeface="Times New Roman" pitchFamily="18" charset="0"/>
                </a:rPr>
                <a:t>заголовок</a:t>
              </a:r>
            </a:p>
            <a:p>
              <a:pPr>
                <a:spcBef>
                  <a:spcPct val="50000"/>
                </a:spcBef>
              </a:pPr>
              <a:endParaRPr lang="ru-RU" altLang="ru-RU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ru-RU" alt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900113" y="2997200"/>
            <a:ext cx="6432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Метки, устанавливаемые в «свободные» поля заголовка пакета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50900"/>
          </a:xfrm>
        </p:spPr>
        <p:txBody>
          <a:bodyPr/>
          <a:lstStyle/>
          <a:p>
            <a:r>
              <a:rPr lang="ru-RU" altLang="ru-RU" sz="3200" b="1" dirty="0"/>
              <a:t>Модель </a:t>
            </a:r>
            <a:r>
              <a:rPr lang="ru-RU" altLang="ru-RU" sz="3200" b="1" dirty="0" err="1"/>
              <a:t>бот-сети</a:t>
            </a:r>
            <a:endParaRPr lang="ru-RU" altLang="ru-RU" sz="3200" b="1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8497887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4000"/>
              <a:t>Классификация  </a:t>
            </a:r>
            <a:r>
              <a:rPr lang="en-US" altLang="ru-RU" sz="4000"/>
              <a:t>DDOS </a:t>
            </a:r>
            <a:r>
              <a:rPr lang="ru-RU" altLang="ru-RU" sz="4000"/>
              <a:t>атак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51520" y="1700213"/>
            <a:ext cx="86409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1. Атаки на истощение ресурса сети:</a:t>
            </a:r>
          </a:p>
          <a:p>
            <a:pPr algn="just"/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Flood –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атаки (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UDP-flood, ICMP-flood, HTTP-flood,</a:t>
            </a:r>
          </a:p>
          <a:p>
            <a:pPr algn="just"/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 DNS-flood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Атаки , использующие отражатели: (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Smurf, </a:t>
            </a:r>
            <a:r>
              <a:rPr lang="en-US" altLang="ru-RU" sz="2400" b="1" dirty="0" err="1">
                <a:latin typeface="Times New Roman" pitchFamily="18" charset="0"/>
                <a:cs typeface="Times New Roman" pitchFamily="18" charset="0"/>
              </a:rPr>
              <a:t>Fraggle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3528" y="3573016"/>
            <a:ext cx="8228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2. Атаки на истощение ресурса узла:</a:t>
            </a:r>
          </a:p>
          <a:p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TCP SYN, Land, Ping Death,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некорректные пакеты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56863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Атака на истощение ресурсов сети заключается в посылке большого количества пакетов в атакуемую сеть. Они уменьшают ее пропускную способность сети для законных пользователей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1520" y="3068960"/>
            <a:ext cx="869404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Атака на истощение ресурсов узла заключаются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 посылке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большого количества запросов этому узлу. </a:t>
            </a: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Для каждого запроса выделяется определенный ресурс.</a:t>
            </a:r>
          </a:p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Когда ресурс заканчивается, обслуживание поступающих</a:t>
            </a:r>
          </a:p>
          <a:p>
            <a:pPr algn="just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запросов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становится невозможным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1520" y="1556792"/>
            <a:ext cx="864096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sz="4000" dirty="0">
                <a:latin typeface="Times New Roman" pitchFamily="18" charset="0"/>
                <a:cs typeface="Times New Roman" pitchFamily="18" charset="0"/>
              </a:rPr>
              <a:t>Flood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(наводнение) атака – на жертву направляется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огромное количество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пакетов, ставится задача исчерпания ресурсов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каналов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связи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sz="3200"/>
              <a:t>Атаки с использованием отражателей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052513"/>
            <a:ext cx="5400675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sz="3200"/>
              <a:t>Атака на истощение ресурсов узла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8280400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3600" dirty="0"/>
              <a:t>Защита от </a:t>
            </a:r>
            <a:r>
              <a:rPr lang="en-US" altLang="ru-RU" sz="3600" dirty="0"/>
              <a:t>DDOS </a:t>
            </a:r>
            <a:r>
              <a:rPr lang="ru-RU" altLang="ru-RU" sz="3600" dirty="0"/>
              <a:t>атак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528" y="1700808"/>
            <a:ext cx="761689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Этапы защиты:</a:t>
            </a:r>
          </a:p>
          <a:p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-предупреждение атаки;</a:t>
            </a:r>
          </a:p>
          <a:p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-обнаружение факта атаки;</a:t>
            </a:r>
          </a:p>
          <a:p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-определение источника атаки;</a:t>
            </a:r>
          </a:p>
          <a:p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-противодействие атаке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758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Слайд 1</vt:lpstr>
      <vt:lpstr>Слайд 2</vt:lpstr>
      <vt:lpstr>Модель бот-сети</vt:lpstr>
      <vt:lpstr>Классификация  DDOS атак</vt:lpstr>
      <vt:lpstr>Слайд 5</vt:lpstr>
      <vt:lpstr>Слайд 6</vt:lpstr>
      <vt:lpstr>Атаки с использованием отражателей</vt:lpstr>
      <vt:lpstr>Атака на истощение ресурсов узла</vt:lpstr>
      <vt:lpstr>Защита от DDOS атак</vt:lpstr>
      <vt:lpstr>Механизмы обнаружения DDOS-атак</vt:lpstr>
      <vt:lpstr>Слайд 11</vt:lpstr>
      <vt:lpstr>Слайд 12</vt:lpstr>
      <vt:lpstr>Системы обнаружения атак по аномалиям</vt:lpstr>
      <vt:lpstr>Системы обнаружения вторжений</vt:lpstr>
      <vt:lpstr>IDS Snort</vt:lpstr>
      <vt:lpstr>Обеспечивающие компоненты Snort</vt:lpstr>
      <vt:lpstr>Примеры настроек Snort</vt:lpstr>
      <vt:lpstr>Методы отслеживания DDOS-атак</vt:lpstr>
      <vt:lpstr>Пример топологии сети</vt:lpstr>
      <vt:lpstr>Слайд 20</vt:lpstr>
      <vt:lpstr>Маркирование пакета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Як</dc:creator>
  <cp:lastModifiedBy>avanesyan</cp:lastModifiedBy>
  <cp:revision>8</cp:revision>
  <dcterms:created xsi:type="dcterms:W3CDTF">2002-01-01T15:35:22Z</dcterms:created>
  <dcterms:modified xsi:type="dcterms:W3CDTF">2022-02-15T06:14:02Z</dcterms:modified>
</cp:coreProperties>
</file>