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74" r:id="rId6"/>
    <p:sldId id="259" r:id="rId7"/>
    <p:sldId id="261" r:id="rId8"/>
    <p:sldId id="273" r:id="rId9"/>
    <p:sldId id="278" r:id="rId10"/>
    <p:sldId id="262" r:id="rId11"/>
    <p:sldId id="279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0" d="100"/>
          <a:sy n="10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41DC78-B677-44C8-97E7-141FF3A66830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A2A579-F398-4DA3-9428-B91F22BAF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76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6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76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76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765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EADD0A8-38E1-4D40-BB58-209071DDA2F5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1976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76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A1A737-F2A5-41BD-9B81-BB948F075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3" grpId="0"/>
      <p:bldP spid="197653" grpId="1"/>
      <p:bldP spid="197654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7654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B85DC-FDE7-4A59-BDAC-C963345AB36D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9446F-D6F5-436E-A387-A039F73979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3751CB-CFE9-4BE7-A689-8ADCFBE91427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3A7C3-754B-40C2-9616-FA2AEA778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4BB994-6F5A-415F-BD99-BBEF40A875B4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81BC6-469D-46D1-BBC4-0BBC038961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BE822-FF40-42CF-B898-CFC87A6C2860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952DA-9EB7-44B6-AE94-AED5674BED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E2D9F-4506-4581-B930-9D581FCA8AE3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18235-DBB0-425C-999F-247B7E8E8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33026-704B-42BE-AE32-107F138B46FC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B542-EC6B-46E3-B74E-A63943574A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6C7BEF-0A74-45DC-94F6-7430D455DCAD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496F9-E142-4BD0-9D46-8FE603A726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9C537-31C9-4ECD-8642-62B7DABEA8C6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05A3B-15E6-4B0C-B7E1-B8890226C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A24DB-89BD-4EE7-8430-ACA8E1574389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CA1CC-429C-4231-AF97-A8146C3A3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3B38A-9E2E-4CBD-B91F-CE7AE8599FF0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8FFC-403A-4FA5-ACA3-375DA1BACB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1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661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1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62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66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6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66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D628CDC2-B53B-49BB-A780-B56A1BB6DEA8}" type="datetimeFigureOut">
              <a:rPr lang="ru-RU"/>
              <a:pPr/>
              <a:t>18.04.2014</a:t>
            </a:fld>
            <a:endParaRPr lang="ru-RU"/>
          </a:p>
        </p:txBody>
      </p:sp>
      <p:sp>
        <p:nvSpPr>
          <p:cNvPr id="1966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85D2664C-11E2-475A-A5E6-A3F2B55EBC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9" grpId="0"/>
      <p:bldP spid="196629" grpId="1"/>
      <p:bldP spid="196630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630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66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966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b4ddecb15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907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250825" y="0"/>
            <a:ext cx="4826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200">
                <a:latin typeface="Times New Roman" pitchFamily="18" charset="0"/>
                <a:cs typeface="Times New Roman" pitchFamily="18" charset="0"/>
              </a:rPr>
              <a:t>В 1914 Анна Ахматова написала  книгу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Четки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лирическое продолжение сюжета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Вечер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. По сравнению с первым сборником, в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Четках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усиливается подробность разработки образов, углубляется способность не только страдать и сострадать душам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неживых вещей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, но и принять на себя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тревогу мира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>
              <a:latin typeface="Constantia" pitchFamily="18" charset="0"/>
            </a:endParaRPr>
          </a:p>
        </p:txBody>
      </p:sp>
      <p:pic>
        <p:nvPicPr>
          <p:cNvPr id="6" name="Рисунок 5" descr="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88640"/>
            <a:ext cx="2880320" cy="403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077072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468313" y="620713"/>
            <a:ext cx="42481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latin typeface="Times New Roman" pitchFamily="18" charset="0"/>
                <a:cs typeface="Times New Roman" pitchFamily="18" charset="0"/>
              </a:rPr>
              <a:t>Новый сборник показывал, что развитие Ахматовой как поэта идет не по линии расширения тематики, сила её- в глубинном психологизме, в чуткости к движениям души</a:t>
            </a:r>
            <a:r>
              <a:rPr lang="ru-RU" sz="3600">
                <a:latin typeface="Constantia" pitchFamily="18" charset="0"/>
              </a:rPr>
              <a:t>.</a:t>
            </a:r>
          </a:p>
        </p:txBody>
      </p:sp>
      <p:pic>
        <p:nvPicPr>
          <p:cNvPr id="6" name="Рисунок 5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48680"/>
            <a:ext cx="381642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31683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260350"/>
            <a:ext cx="4321175" cy="662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en-US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Четок</a:t>
            </a:r>
            <a:r>
              <a:rPr lang="en-US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Анне Ахматовой  приходит слава. Её лирика оказалась близка не только</a:t>
            </a:r>
            <a:r>
              <a:rPr lang="en-US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влюбленным гимнасткам</a:t>
            </a:r>
            <a:r>
              <a:rPr lang="en-US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8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иронично замечала Ахматова. Среди её восторженных были поэты, только входившие в литературу, - М. И. Цветаева, Б. Л. Пастернак. Более сдержано, но все же одобрительно отнеслись к Ахматовой А.А. Блок и В. Ю. Брюсов. В эти годы Анна Андреевна становится излюбленной моделью для многих художников и адресатом многочисленных стихотворных посвящений.</a:t>
            </a:r>
          </a:p>
        </p:txBody>
      </p:sp>
      <p:pic>
        <p:nvPicPr>
          <p:cNvPr id="6" name="Рисунок 5" descr="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284984"/>
            <a:ext cx="238125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4"/>
          <p:cNvSpPr txBox="1">
            <a:spLocks noChangeArrowheads="1"/>
          </p:cNvSpPr>
          <p:nvPr/>
        </p:nvSpPr>
        <p:spPr bwMode="auto">
          <a:xfrm>
            <a:off x="755650" y="620713"/>
            <a:ext cx="32400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400"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Белая стая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вышедший в сентябре 1917 г., не имел столь шумного успеха, как предыдущие книги. Но новые интонации скорбной торжественности, сверхличное начало разрушали привычный стереотип ахматовской поэзии, сложившийся у читателя её ранних стихов. </a:t>
            </a:r>
          </a:p>
        </p:txBody>
      </p:sp>
      <p:pic>
        <p:nvPicPr>
          <p:cNvPr id="8" name="Рисунок 7" descr="Gore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10445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468313" y="5229225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В 1911 году Анна Андреевна взяла фамилию своей прабабки по материнской линии, как псевдоним. </a:t>
            </a:r>
          </a:p>
        </p:txBody>
      </p:sp>
      <p:pic>
        <p:nvPicPr>
          <p:cNvPr id="6" name="Рисунок 5" descr="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556792"/>
            <a:ext cx="194421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76672"/>
            <a:ext cx="22322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18755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76672"/>
            <a:ext cx="30243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100">
                <a:latin typeface="Times New Roman" pitchFamily="18" charset="0"/>
                <a:cs typeface="Times New Roman" pitchFamily="18" charset="0"/>
              </a:rPr>
              <a:t>С 1924 г. Ахматову перестают печатать. В 1926 г. должно было выйти двухтомное собрание её стихотворений, однако издание не состоялось, несмотря на продолжительные и настойчивые хлопоты. Только в 1940 году увидел свет небольшой сборник 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Из шести книг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, а два следующих – в 1960-е годы (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Стихотворения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, 1961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; “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Бег времени</a:t>
            </a:r>
            <a:r>
              <a:rPr lang="en-US" sz="31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100">
                <a:latin typeface="Times New Roman" pitchFamily="18" charset="0"/>
                <a:cs typeface="Times New Roman" pitchFamily="18" charset="0"/>
              </a:rPr>
              <a:t>, 1965). </a:t>
            </a:r>
          </a:p>
        </p:txBody>
      </p:sp>
      <p:pic>
        <p:nvPicPr>
          <p:cNvPr id="5" name="Рисунок 4" descr="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33664"/>
            <a:ext cx="4445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188913"/>
            <a:ext cx="8893175" cy="371157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indent="4572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940" dirty="0">
                <a:latin typeface="Times New Roman" pitchFamily="18" charset="0"/>
                <a:cs typeface="Times New Roman" pitchFamily="18" charset="0"/>
              </a:rPr>
              <a:t>Начиная с середины 1920-х Анна Ахматова много занимается архитектурой старого Петербурга, изучением жизни и творчества А. С. Пушкина, что отвечало её художественным устремлениям к классической ясности и гармоничности поэтического стиля. В Ахматовой, несмотря на жестокость времени, неистребимо жил дух высокой классики, определяя и её творческую манеру, и стиль жизненного поведения. </a:t>
            </a:r>
          </a:p>
        </p:txBody>
      </p:sp>
      <p:pic>
        <p:nvPicPr>
          <p:cNvPr id="5" name="Рисунок 4" descr="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833664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84248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800">
                <a:latin typeface="Times New Roman" pitchFamily="18" charset="0"/>
                <a:cs typeface="Times New Roman" pitchFamily="18" charset="0"/>
              </a:rPr>
              <a:t>В трагические 1930-1940 –е годы Анна Андреевна разделила судьбу многих своих соотечественников, пережив арест сына, мужа, гибель друзей, свое отлучение от литературы партийным постановлением 1946 г. Тогда она писала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:”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…муж в могиле, сын в тюрьме, помолитесь обо мне…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indent="457200"/>
            <a:r>
              <a:rPr lang="ru-RU" sz="2800">
                <a:latin typeface="Times New Roman" pitchFamily="18" charset="0"/>
                <a:cs typeface="Times New Roman" pitchFamily="18" charset="0"/>
              </a:rPr>
              <a:t> Этот период оказался самым трагичным для самой Ахматовой.</a:t>
            </a:r>
          </a:p>
        </p:txBody>
      </p:sp>
      <p:pic>
        <p:nvPicPr>
          <p:cNvPr id="5" name="Рисунок 4" descr="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17032"/>
            <a:ext cx="52788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"/>
          <p:cNvSpPr txBox="1">
            <a:spLocks noChangeArrowheads="1"/>
          </p:cNvSpPr>
          <p:nvPr/>
        </p:nvSpPr>
        <p:spPr bwMode="auto">
          <a:xfrm>
            <a:off x="3492500" y="549275"/>
            <a:ext cx="51831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nstantia" pitchFamily="18" charset="0"/>
              </a:rPr>
              <a:t>В 1987 году опубликована поэма </a:t>
            </a:r>
            <a:r>
              <a:rPr lang="en-US" sz="3600">
                <a:latin typeface="Constantia" pitchFamily="18" charset="0"/>
              </a:rPr>
              <a:t>“</a:t>
            </a:r>
            <a:r>
              <a:rPr lang="ru-RU" sz="3600">
                <a:latin typeface="Constantia" pitchFamily="18" charset="0"/>
              </a:rPr>
              <a:t>Реквием</a:t>
            </a:r>
            <a:r>
              <a:rPr lang="en-US" sz="3600">
                <a:latin typeface="Constantia" pitchFamily="18" charset="0"/>
              </a:rPr>
              <a:t>”</a:t>
            </a:r>
            <a:r>
              <a:rPr lang="ru-RU" sz="3600">
                <a:latin typeface="Constantia" pitchFamily="18" charset="0"/>
              </a:rPr>
              <a:t>, написанная во время Великой Отечественной войны. С 1940 по 1965 гг. писалось произведение </a:t>
            </a:r>
            <a:r>
              <a:rPr lang="en-US" sz="3600">
                <a:latin typeface="Constantia" pitchFamily="18" charset="0"/>
              </a:rPr>
              <a:t>“</a:t>
            </a:r>
            <a:r>
              <a:rPr lang="ru-RU" sz="3600">
                <a:latin typeface="Constantia" pitchFamily="18" charset="0"/>
              </a:rPr>
              <a:t>Поэмы без героя</a:t>
            </a:r>
            <a:r>
              <a:rPr lang="en-US" sz="3600">
                <a:latin typeface="Constantia" pitchFamily="18" charset="0"/>
              </a:rPr>
              <a:t>”</a:t>
            </a:r>
            <a:r>
              <a:rPr lang="ru-RU" sz="3600">
                <a:latin typeface="Constantia" pitchFamily="18" charset="0"/>
              </a:rPr>
              <a:t> – это оказалось итоговой поэтикой Ахматовой.</a:t>
            </a:r>
          </a:p>
        </p:txBody>
      </p:sp>
      <p:pic>
        <p:nvPicPr>
          <p:cNvPr id="9" name="Рисунок 8" descr="00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2520280" cy="298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110-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12976"/>
            <a:ext cx="244827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36004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535040" cy="473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288" y="0"/>
            <a:ext cx="8280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Творчество Ахматовой как крупнейшее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явление  культуры 20 в.</a:t>
            </a:r>
          </a:p>
        </p:txBody>
      </p:sp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48880"/>
            <a:ext cx="28836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0" y="1989138"/>
            <a:ext cx="61928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Ахматова Анна Андреевна ( настоящая фамилия – Горенко) родилась в семье морского инженера, капитана 2- го ранга в отставке на ст. Большой Фонтан  под Одессой. Через год после рождения дочери семья переехала в Царское Село. Здесь Ахматова стала ученицей Мариинской гимназии, но каждое лето проводила под Севастополем</a:t>
            </a:r>
          </a:p>
        </p:txBody>
      </p:sp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684213" y="188913"/>
            <a:ext cx="460851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latin typeface="Times New Roman" pitchFamily="18" charset="0"/>
                <a:cs typeface="Times New Roman" pitchFamily="18" charset="0"/>
              </a:rPr>
              <a:t>Творчество Ахматовой как крупнейшее явление культуры 20 века  получило мировое признание. В 1964 году она стала лауреатом международной премии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Этна-Таормина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08720"/>
            <a:ext cx="388843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539750" y="333375"/>
            <a:ext cx="3311525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latin typeface="Times New Roman" pitchFamily="18" charset="0"/>
                <a:cs typeface="Times New Roman" pitchFamily="18" charset="0"/>
              </a:rPr>
              <a:t>В 1965 году – Анна Андреевна стала обладателем почетной степени доктора литературы Оксфордского университета. </a:t>
            </a:r>
          </a:p>
        </p:txBody>
      </p:sp>
      <p:pic>
        <p:nvPicPr>
          <p:cNvPr id="5" name="Рисунок 4" descr="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76672"/>
            <a:ext cx="416153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395288" y="3429000"/>
            <a:ext cx="8353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latin typeface="Times New Roman" pitchFamily="18" charset="0"/>
                <a:cs typeface="Times New Roman" pitchFamily="18" charset="0"/>
              </a:rPr>
              <a:t>5 марта 1966 года Ахматова умерла в поселке Домодедово, 10 марта после отпевания в Никольском Морском соборе прах её был погребен на кладбище в поселке Комарове под Ленинградом</a:t>
            </a:r>
          </a:p>
        </p:txBody>
      </p:sp>
      <p:pic>
        <p:nvPicPr>
          <p:cNvPr id="5" name="Рисунок 4" descr="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38125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4664"/>
            <a:ext cx="42672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3779838" y="620713"/>
            <a:ext cx="55451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4000">
                <a:latin typeface="Times New Roman" pitchFamily="18" charset="0"/>
                <a:cs typeface="Times New Roman" pitchFamily="18" charset="0"/>
              </a:rPr>
              <a:t>Уже после её смерти, в 1987, во время Перестройки, был опубликован трагический и религиозный цикл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Реквием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, написанный в 1935 – 1943 ( дополнен 1957- 1961 ). </a:t>
            </a:r>
          </a:p>
        </p:txBody>
      </p:sp>
      <p:pic>
        <p:nvPicPr>
          <p:cNvPr id="7" name="Рисунок 6" descr="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377991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6"/>
          <p:cNvSpPr txBox="1">
            <a:spLocks noChangeArrowheads="1"/>
          </p:cNvSpPr>
          <p:nvPr/>
        </p:nvSpPr>
        <p:spPr bwMode="auto">
          <a:xfrm>
            <a:off x="395288" y="0"/>
            <a:ext cx="85693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3600">
                <a:latin typeface="Times New Roman" pitchFamily="18" charset="0"/>
                <a:cs typeface="Times New Roman" pitchFamily="18" charset="0"/>
              </a:rPr>
              <a:t>В 1905 г. После развода  родителей Ахматова с матерью  переехала  в Евпаторию. В 1906 – 1907 гг. она училась в выпускном классе Киево – Фундуклеевской  гимназии, в 1908 – 1910 гг. – на юридическом отделении Киевских высших женских курсов.</a:t>
            </a:r>
          </a:p>
        </p:txBody>
      </p:sp>
      <p:pic>
        <p:nvPicPr>
          <p:cNvPr id="8" name="Рисунок 7" descr="20_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367240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5922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3059113" y="333375"/>
            <a:ext cx="583406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000">
                <a:latin typeface="Times New Roman" pitchFamily="18" charset="0"/>
                <a:cs typeface="Times New Roman" pitchFamily="18" charset="0"/>
              </a:rPr>
              <a:t>25 апреля 1910 г.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за Днепром в деревенской церкви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Анна Ахматова обвенчалась с Н. С. Гумелевым, с которым  познакомилась в 1903 г. В 1907 г. Он опубликовал её стихотворение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 На руке её много блестящих колец…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в издававшемся им в Париже журнале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Сириус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000">
                <a:latin typeface="Times New Roman" pitchFamily="18" charset="0"/>
                <a:cs typeface="Times New Roman" pitchFamily="18" charset="0"/>
              </a:rPr>
              <a:t>. Свой медовый месяц Ахматова провела в Париже, затем переехала в Петербург и с 1910 по 1916 г. жила в основном в Царском Селе.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468313" y="41497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23762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 noChangeArrowheads="1"/>
          </p:cNvSpPr>
          <p:nvPr/>
        </p:nvSpPr>
        <p:spPr bwMode="auto">
          <a:xfrm>
            <a:off x="4643438" y="692150"/>
            <a:ext cx="41052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На стилистику ранних поэтических опытов Ахматовой оказало заметное влияние знакомство с прозой К. Гамсуна, с поэзией В. Я. Брюсова и  А. А. Блока. </a:t>
            </a:r>
          </a:p>
        </p:txBody>
      </p:sp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468313" y="41497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8" name="Рисунок 7" descr="1110-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908301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79388" y="2852738"/>
            <a:ext cx="87852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900">
                <a:latin typeface="Times New Roman" pitchFamily="18" charset="0"/>
              </a:rPr>
              <a:t>После Анна Ахматова училась на высших историко – литературных  курсах Н. П. Раева. 14июня 1910 г. состоялся дебют Ахматовой на </a:t>
            </a:r>
            <a:r>
              <a:rPr lang="en-US" sz="2900">
                <a:latin typeface="Times New Roman" pitchFamily="18" charset="0"/>
              </a:rPr>
              <a:t>“</a:t>
            </a:r>
            <a:r>
              <a:rPr lang="ru-RU" sz="2900">
                <a:latin typeface="Times New Roman" pitchFamily="18" charset="0"/>
              </a:rPr>
              <a:t>башне</a:t>
            </a:r>
            <a:r>
              <a:rPr lang="en-US" sz="2900">
                <a:latin typeface="Times New Roman" pitchFamily="18" charset="0"/>
              </a:rPr>
              <a:t>” </a:t>
            </a:r>
            <a:r>
              <a:rPr lang="ru-RU" sz="2900">
                <a:latin typeface="Times New Roman" pitchFamily="18" charset="0"/>
              </a:rPr>
              <a:t>В. Иванова. По свидетельству современников, </a:t>
            </a:r>
            <a:r>
              <a:rPr lang="en-US" sz="2900">
                <a:latin typeface="Times New Roman" pitchFamily="18" charset="0"/>
              </a:rPr>
              <a:t>“</a:t>
            </a:r>
            <a:r>
              <a:rPr lang="ru-RU" sz="2900">
                <a:latin typeface="Times New Roman" pitchFamily="18" charset="0"/>
              </a:rPr>
              <a:t> Иванов очень сурово прослушал ее стихи, одобрил только одно, об остальных промолчал, одно раскритиковал. В 1911 г. стихи Ахматовой стали печататься в журналах, в том числе и в </a:t>
            </a:r>
            <a:r>
              <a:rPr lang="en-US" sz="2900">
                <a:latin typeface="Times New Roman" pitchFamily="18" charset="0"/>
              </a:rPr>
              <a:t>“</a:t>
            </a:r>
            <a:r>
              <a:rPr lang="ru-RU" sz="2900">
                <a:latin typeface="Times New Roman" pitchFamily="18" charset="0"/>
              </a:rPr>
              <a:t>Аполлоне</a:t>
            </a:r>
            <a:r>
              <a:rPr lang="en-US" sz="2900">
                <a:latin typeface="Times New Roman" pitchFamily="18" charset="0"/>
              </a:rPr>
              <a:t>”</a:t>
            </a:r>
            <a:r>
              <a:rPr lang="ru-RU" sz="2900">
                <a:latin typeface="Times New Roman" pitchFamily="18" charset="0"/>
              </a:rPr>
              <a:t>.</a:t>
            </a:r>
          </a:p>
        </p:txBody>
      </p:sp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237626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0"/>
            <a:ext cx="4903440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395288" y="3644900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179388" y="404813"/>
            <a:ext cx="4321175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</a:rPr>
              <a:t>С момента основания  </a:t>
            </a:r>
            <a:r>
              <a:rPr lang="en-US" sz="3600">
                <a:latin typeface="Times New Roman" pitchFamily="18" charset="0"/>
              </a:rPr>
              <a:t>“</a:t>
            </a:r>
            <a:r>
              <a:rPr lang="ru-RU" sz="3600">
                <a:latin typeface="Times New Roman" pitchFamily="18" charset="0"/>
              </a:rPr>
              <a:t>Цеха поэтов</a:t>
            </a:r>
            <a:r>
              <a:rPr lang="en-US" sz="3600">
                <a:latin typeface="Times New Roman" pitchFamily="18" charset="0"/>
              </a:rPr>
              <a:t>”</a:t>
            </a:r>
            <a:r>
              <a:rPr lang="ru-RU" sz="3600">
                <a:latin typeface="Times New Roman" pitchFamily="18" charset="0"/>
              </a:rPr>
              <a:t> она стала его секретарем и деятельным участником. В 1912 г. вышел первый сборник Ахматовой </a:t>
            </a:r>
            <a:r>
              <a:rPr lang="en-US" sz="3600">
                <a:latin typeface="Times New Roman" pitchFamily="18" charset="0"/>
              </a:rPr>
              <a:t>“</a:t>
            </a:r>
            <a:r>
              <a:rPr lang="ru-RU" sz="3600">
                <a:latin typeface="Times New Roman" pitchFamily="18" charset="0"/>
              </a:rPr>
              <a:t>Вечер</a:t>
            </a:r>
            <a:r>
              <a:rPr lang="en-US" sz="3600">
                <a:latin typeface="Times New Roman" pitchFamily="18" charset="0"/>
              </a:rPr>
              <a:t>”</a:t>
            </a:r>
            <a:r>
              <a:rPr lang="ru-RU" sz="3600">
                <a:latin typeface="Times New Roman" pitchFamily="18" charset="0"/>
              </a:rPr>
              <a:t> с предисловием М. А. Кузьмина. </a:t>
            </a:r>
          </a:p>
        </p:txBody>
      </p:sp>
      <p:pic>
        <p:nvPicPr>
          <p:cNvPr id="6" name="Рисунок 5" descr="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836712"/>
            <a:ext cx="403244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395288" y="3644900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79388" y="0"/>
            <a:ext cx="5942012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600">
                <a:latin typeface="Times New Roman" pitchFamily="18" charset="0"/>
              </a:rPr>
              <a:t>В её  стихах видели не только отвечающее духу времени преломление идеи Вечной женственности, уже не связанной с символическими контекстами, но и ту предельную </a:t>
            </a:r>
            <a:r>
              <a:rPr lang="en-US" sz="3600">
                <a:latin typeface="Times New Roman" pitchFamily="18" charset="0"/>
              </a:rPr>
              <a:t>“</a:t>
            </a:r>
            <a:r>
              <a:rPr lang="ru-RU" sz="3600">
                <a:latin typeface="Times New Roman" pitchFamily="18" charset="0"/>
              </a:rPr>
              <a:t>истонченность</a:t>
            </a:r>
            <a:r>
              <a:rPr lang="en-US" sz="3600">
                <a:latin typeface="Times New Roman" pitchFamily="18" charset="0"/>
              </a:rPr>
              <a:t>”</a:t>
            </a:r>
            <a:r>
              <a:rPr lang="ru-RU" sz="3600">
                <a:latin typeface="Times New Roman" pitchFamily="18" charset="0"/>
              </a:rPr>
              <a:t> психологического рисунка, которая стала возможна на излете символизма. </a:t>
            </a:r>
          </a:p>
        </p:txBody>
      </p:sp>
      <p:pic>
        <p:nvPicPr>
          <p:cNvPr id="7" name="Рисунок 6" descr="149651_image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556792"/>
            <a:ext cx="295389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95288" y="3644900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250825" y="0"/>
            <a:ext cx="86423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3600" dirty="0">
                <a:latin typeface="Times New Roman" pitchFamily="18" charset="0"/>
              </a:rPr>
              <a:t>Сквозь </a:t>
            </a:r>
            <a:r>
              <a:rPr lang="en-US" sz="3600" dirty="0">
                <a:latin typeface="Times New Roman" pitchFamily="18" charset="0"/>
              </a:rPr>
              <a:t>“</a:t>
            </a:r>
            <a:r>
              <a:rPr lang="ru-RU" sz="3600" dirty="0">
                <a:latin typeface="Times New Roman" pitchFamily="18" charset="0"/>
              </a:rPr>
              <a:t>милые мелочи</a:t>
            </a:r>
            <a:r>
              <a:rPr lang="en-US" sz="3600" dirty="0">
                <a:latin typeface="Times New Roman" pitchFamily="18" charset="0"/>
              </a:rPr>
              <a:t>”</a:t>
            </a:r>
            <a:r>
              <a:rPr lang="ru-RU" sz="3600" dirty="0">
                <a:latin typeface="Times New Roman" pitchFamily="18" charset="0"/>
              </a:rPr>
              <a:t>, сквозь </a:t>
            </a:r>
            <a:r>
              <a:rPr lang="ru-RU" sz="3600" dirty="0" smtClean="0">
                <a:latin typeface="Times New Roman" pitchFamily="18" charset="0"/>
              </a:rPr>
              <a:t>эстетическое </a:t>
            </a:r>
            <a:r>
              <a:rPr lang="ru-RU" sz="3600" dirty="0">
                <a:latin typeface="Times New Roman" pitchFamily="18" charset="0"/>
              </a:rPr>
              <a:t>любование радостями и печалями пробивались творческая тоска по несовершенному – черта, которую С. М. Городецкий определил как </a:t>
            </a:r>
            <a:r>
              <a:rPr lang="en-US" sz="3600" dirty="0">
                <a:latin typeface="Times New Roman" pitchFamily="18" charset="0"/>
              </a:rPr>
              <a:t>“</a:t>
            </a:r>
            <a:r>
              <a:rPr lang="ru-RU" sz="3600" dirty="0">
                <a:latin typeface="Times New Roman" pitchFamily="18" charset="0"/>
              </a:rPr>
              <a:t>акмеистический пессимизм</a:t>
            </a:r>
            <a:r>
              <a:rPr lang="en-US" sz="3600" dirty="0">
                <a:latin typeface="Times New Roman" pitchFamily="18" charset="0"/>
              </a:rPr>
              <a:t>”</a:t>
            </a:r>
            <a:r>
              <a:rPr lang="ru-RU" sz="3600" dirty="0">
                <a:latin typeface="Times New Roman" pitchFamily="18" charset="0"/>
              </a:rPr>
              <a:t>. </a:t>
            </a:r>
          </a:p>
        </p:txBody>
      </p:sp>
      <p:pic>
        <p:nvPicPr>
          <p:cNvPr id="6" name="Рисунок 5" descr="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84984"/>
            <a:ext cx="5832648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950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user</cp:lastModifiedBy>
  <cp:revision>60</cp:revision>
  <dcterms:created xsi:type="dcterms:W3CDTF">2011-03-12T10:12:33Z</dcterms:created>
  <dcterms:modified xsi:type="dcterms:W3CDTF">2014-04-18T07:31:53Z</dcterms:modified>
</cp:coreProperties>
</file>