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6"/>
  </p:notesMasterIdLst>
  <p:sldIdLst>
    <p:sldId id="258" r:id="rId2"/>
    <p:sldId id="259" r:id="rId3"/>
    <p:sldId id="260" r:id="rId4"/>
    <p:sldId id="261" r:id="rId5"/>
    <p:sldId id="633" r:id="rId6"/>
    <p:sldId id="631" r:id="rId7"/>
    <p:sldId id="616" r:id="rId8"/>
    <p:sldId id="625" r:id="rId9"/>
    <p:sldId id="626" r:id="rId10"/>
    <p:sldId id="627" r:id="rId11"/>
    <p:sldId id="628" r:id="rId12"/>
    <p:sldId id="629" r:id="rId13"/>
    <p:sldId id="630" r:id="rId14"/>
    <p:sldId id="634" r:id="rId15"/>
    <p:sldId id="621" r:id="rId16"/>
    <p:sldId id="620" r:id="rId17"/>
    <p:sldId id="618" r:id="rId18"/>
    <p:sldId id="528" r:id="rId19"/>
    <p:sldId id="560" r:id="rId20"/>
    <p:sldId id="529" r:id="rId21"/>
    <p:sldId id="561" r:id="rId22"/>
    <p:sldId id="530" r:id="rId23"/>
    <p:sldId id="562" r:id="rId24"/>
    <p:sldId id="551" r:id="rId25"/>
    <p:sldId id="564" r:id="rId26"/>
    <p:sldId id="563" r:id="rId27"/>
    <p:sldId id="552" r:id="rId28"/>
    <p:sldId id="553" r:id="rId29"/>
    <p:sldId id="554" r:id="rId30"/>
    <p:sldId id="566" r:id="rId31"/>
    <p:sldId id="569" r:id="rId32"/>
    <p:sldId id="557" r:id="rId33"/>
    <p:sldId id="558" r:id="rId34"/>
    <p:sldId id="570" r:id="rId35"/>
    <p:sldId id="556" r:id="rId36"/>
    <p:sldId id="567" r:id="rId37"/>
    <p:sldId id="568" r:id="rId38"/>
    <p:sldId id="532" r:id="rId39"/>
    <p:sldId id="635" r:id="rId40"/>
    <p:sldId id="527" r:id="rId41"/>
    <p:sldId id="577" r:id="rId42"/>
    <p:sldId id="572" r:id="rId43"/>
    <p:sldId id="578" r:id="rId44"/>
    <p:sldId id="571" r:id="rId45"/>
    <p:sldId id="573" r:id="rId46"/>
    <p:sldId id="579" r:id="rId47"/>
    <p:sldId id="592" r:id="rId48"/>
    <p:sldId id="574" r:id="rId49"/>
    <p:sldId id="593" r:id="rId50"/>
    <p:sldId id="604" r:id="rId51"/>
    <p:sldId id="609" r:id="rId52"/>
    <p:sldId id="597" r:id="rId53"/>
    <p:sldId id="602" r:id="rId54"/>
    <p:sldId id="610" r:id="rId55"/>
    <p:sldId id="588" r:id="rId56"/>
    <p:sldId id="611" r:id="rId57"/>
    <p:sldId id="603" r:id="rId58"/>
    <p:sldId id="606" r:id="rId59"/>
    <p:sldId id="608" r:id="rId60"/>
    <p:sldId id="581" r:id="rId61"/>
    <p:sldId id="615" r:id="rId62"/>
    <p:sldId id="613" r:id="rId63"/>
    <p:sldId id="523" r:id="rId64"/>
    <p:sldId id="614" r:id="rId6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2349"/>
    <a:srgbClr val="0000FF"/>
    <a:srgbClr val="336600"/>
    <a:srgbClr val="B45208"/>
    <a:srgbClr val="E4670A"/>
    <a:srgbClr val="CCFFFF"/>
    <a:srgbClr val="CCECFF"/>
    <a:srgbClr val="99CC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Светлый стиль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25" autoAdjust="0"/>
    <p:restoredTop sz="94595" autoAdjust="0"/>
  </p:normalViewPr>
  <p:slideViewPr>
    <p:cSldViewPr>
      <p:cViewPr varScale="1">
        <p:scale>
          <a:sx n="65" d="100"/>
          <a:sy n="65" d="100"/>
        </p:scale>
        <p:origin x="-1380"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BA7749-789D-44BC-80F9-B8A744F2BF16}" type="datetimeFigureOut">
              <a:rPr lang="ru-RU" smtClean="0"/>
              <a:pPr/>
              <a:t>12.04.2021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97FB07-385C-4350-AC9B-891AA282BAC1}" type="slidenum">
              <a:rPr lang="ru-RU" smtClean="0"/>
              <a:pPr/>
              <a:t>‹#›</a:t>
            </a:fld>
            <a:endParaRPr lang="ru-RU"/>
          </a:p>
        </p:txBody>
      </p:sp>
    </p:spTree>
    <p:extLst>
      <p:ext uri="{BB962C8B-B14F-4D97-AF65-F5344CB8AC3E}">
        <p14:creationId xmlns:p14="http://schemas.microsoft.com/office/powerpoint/2010/main" val="35895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a:t>
            </a:fld>
            <a:endParaRPr lang="ru-RU" dirty="0"/>
          </a:p>
        </p:txBody>
      </p:sp>
    </p:spTree>
    <p:extLst>
      <p:ext uri="{BB962C8B-B14F-4D97-AF65-F5344CB8AC3E}">
        <p14:creationId xmlns:p14="http://schemas.microsoft.com/office/powerpoint/2010/main" val="2029117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Образ слайда 1"/>
          <p:cNvSpPr>
            <a:spLocks noGrp="1" noRot="1" noChangeAspect="1" noTextEdit="1"/>
          </p:cNvSpPr>
          <p:nvPr>
            <p:ph type="sldImg"/>
          </p:nvPr>
        </p:nvSpPr>
        <p:spPr>
          <a:ln/>
        </p:spPr>
      </p:sp>
      <p:sp>
        <p:nvSpPr>
          <p:cNvPr id="242691" name="Заметки 2"/>
          <p:cNvSpPr>
            <a:spLocks noGrp="1"/>
          </p:cNvSpPr>
          <p:nvPr>
            <p:ph type="body" idx="1"/>
          </p:nvPr>
        </p:nvSpPr>
        <p:spPr>
          <a:noFill/>
          <a:ln/>
        </p:spPr>
        <p:txBody>
          <a:bodyPr/>
          <a:lstStyle/>
          <a:p>
            <a:pPr eaLnBrk="1" hangingPunct="1">
              <a:spcBef>
                <a:spcPct val="0"/>
              </a:spcBef>
            </a:pPr>
            <a:endParaRPr lang="ru-RU" dirty="0" smtClean="0"/>
          </a:p>
        </p:txBody>
      </p:sp>
      <p:sp>
        <p:nvSpPr>
          <p:cNvPr id="242692"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DA32C68-18F7-4921-BB72-54FACBF051D2}" type="slidenum">
              <a:rPr lang="ru-RU" sz="1200">
                <a:latin typeface="Calibri" pitchFamily="34" charset="0"/>
              </a:rPr>
              <a:pPr algn="r"/>
              <a:t>4</a:t>
            </a:fld>
            <a:endParaRPr lang="ru-RU" sz="1200" dirty="0">
              <a:latin typeface="Calibri" pitchFamily="34" charset="0"/>
            </a:endParaRPr>
          </a:p>
        </p:txBody>
      </p:sp>
    </p:spTree>
    <p:extLst>
      <p:ext uri="{BB962C8B-B14F-4D97-AF65-F5344CB8AC3E}">
        <p14:creationId xmlns:p14="http://schemas.microsoft.com/office/powerpoint/2010/main" val="1296129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3F8687E4-24DF-4B67-8EF3-9896E275EB6A}" type="datetimeFigureOut">
              <a:rPr lang="ru-RU" smtClean="0"/>
              <a:pPr/>
              <a:t>12.04.2021</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158DC832-7498-4FA3-9A4A-615E6BA82564}"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F8687E4-24DF-4B67-8EF3-9896E275EB6A}" type="datetimeFigureOut">
              <a:rPr lang="ru-RU" smtClean="0"/>
              <a:pPr/>
              <a:t>12.04.2021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F8687E4-24DF-4B67-8EF3-9896E275EB6A}" type="datetimeFigureOut">
              <a:rPr lang="ru-RU" smtClean="0"/>
              <a:pPr/>
              <a:t>12.04.2021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3F8687E4-24DF-4B67-8EF3-9896E275EB6A}" type="datetimeFigureOut">
              <a:rPr lang="ru-RU" smtClean="0"/>
              <a:pPr/>
              <a:t>12.04.2021</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158DC832-7498-4FA3-9A4A-615E6BA82564}"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3F8687E4-24DF-4B67-8EF3-9896E275EB6A}" type="datetimeFigureOut">
              <a:rPr lang="ru-RU" smtClean="0"/>
              <a:pPr/>
              <a:t>12.04.2021</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158DC832-7498-4FA3-9A4A-615E6BA82564}" type="slidenum">
              <a:rPr lang="ru-RU" smtClean="0"/>
              <a:pPr/>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3F8687E4-24DF-4B67-8EF3-9896E275EB6A}" type="datetimeFigureOut">
              <a:rPr lang="ru-RU" smtClean="0"/>
              <a:pPr/>
              <a:t>12.04.2021</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3F8687E4-24DF-4B67-8EF3-9896E275EB6A}" type="datetimeFigureOut">
              <a:rPr lang="ru-RU" smtClean="0"/>
              <a:pPr/>
              <a:t>12.04.2021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158DC832-7498-4FA3-9A4A-615E6BA82564}" type="slidenum">
              <a:rPr lang="ru-RU" smtClean="0"/>
              <a:pPr/>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3F8687E4-24DF-4B67-8EF3-9896E275EB6A}" type="datetimeFigureOut">
              <a:rPr lang="ru-RU" smtClean="0"/>
              <a:pPr/>
              <a:t>12.04.2021</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3F8687E4-24DF-4B67-8EF3-9896E275EB6A}" type="datetimeFigureOut">
              <a:rPr lang="ru-RU" smtClean="0"/>
              <a:pPr/>
              <a:t>12.04.2021</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3F8687E4-24DF-4B67-8EF3-9896E275EB6A}" type="datetimeFigureOut">
              <a:rPr lang="ru-RU" smtClean="0"/>
              <a:pPr/>
              <a:t>12.04.2021</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3F8687E4-24DF-4B67-8EF3-9896E275EB6A}" type="datetimeFigureOut">
              <a:rPr lang="ru-RU" smtClean="0"/>
              <a:pPr/>
              <a:t>12.04.2021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158DC832-7498-4FA3-9A4A-615E6BA82564}" type="slidenum">
              <a:rPr lang="ru-RU" smtClean="0"/>
              <a:pPr/>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3F8687E4-24DF-4B67-8EF3-9896E275EB6A}" type="datetimeFigureOut">
              <a:rPr lang="ru-RU" smtClean="0"/>
              <a:pPr/>
              <a:t>12.04.2021</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158DC832-7498-4FA3-9A4A-615E6BA82564}" type="slidenum">
              <a:rPr lang="ru-RU" smtClean="0"/>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gif"/><Relationship Id="rId7" Type="http://schemas.openxmlformats.org/officeDocument/2006/relationships/image" Target="../media/image7.gif"/><Relationship Id="rId12" Type="http://schemas.openxmlformats.org/officeDocument/2006/relationships/image" Target="../media/image11.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gif"/><Relationship Id="rId11" Type="http://schemas.openxmlformats.org/officeDocument/2006/relationships/image" Target="../media/image10.jpeg"/><Relationship Id="rId5" Type="http://schemas.openxmlformats.org/officeDocument/2006/relationships/image" Target="../media/image5.gif"/><Relationship Id="rId10" Type="http://schemas.openxmlformats.org/officeDocument/2006/relationships/image" Target="../media/image9.jpeg"/><Relationship Id="rId4" Type="http://schemas.openxmlformats.org/officeDocument/2006/relationships/image" Target="../media/image4.gif"/><Relationship Id="rId9" Type="http://schemas.openxmlformats.org/officeDocument/2006/relationships/slide" Target="slide4.xml"/></Relationships>
</file>

<file path=ppt/slides/_rels/slide10.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image" Target="../media/image25.gif"/><Relationship Id="rId7" Type="http://schemas.openxmlformats.org/officeDocument/2006/relationships/image" Target="../media/image28.gif"/><Relationship Id="rId2" Type="http://schemas.openxmlformats.org/officeDocument/2006/relationships/image" Target="../media/image24.gif"/><Relationship Id="rId1" Type="http://schemas.openxmlformats.org/officeDocument/2006/relationships/slideLayout" Target="../slideLayouts/slideLayout1.xml"/><Relationship Id="rId6" Type="http://schemas.openxmlformats.org/officeDocument/2006/relationships/image" Target="../media/image15.gif"/><Relationship Id="rId5" Type="http://schemas.openxmlformats.org/officeDocument/2006/relationships/image" Target="../media/image27.gif"/><Relationship Id="rId10" Type="http://schemas.openxmlformats.org/officeDocument/2006/relationships/slide" Target="slide4.xml"/><Relationship Id="rId4" Type="http://schemas.openxmlformats.org/officeDocument/2006/relationships/image" Target="../media/image26.gif"/><Relationship Id="rId9" Type="http://schemas.openxmlformats.org/officeDocument/2006/relationships/image" Target="../media/image30.gif"/></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5.gif"/><Relationship Id="rId1" Type="http://schemas.openxmlformats.org/officeDocument/2006/relationships/slideLayout" Target="../slideLayouts/slideLayout1.xml"/><Relationship Id="rId4" Type="http://schemas.openxmlformats.org/officeDocument/2006/relationships/slide" Target="slide4.xml"/></Relationships>
</file>

<file path=ppt/slides/_rels/slide1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5.gif"/><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15.gif"/><Relationship Id="rId1" Type="http://schemas.openxmlformats.org/officeDocument/2006/relationships/slideLayout" Target="../slideLayouts/slideLayout1.xml"/><Relationship Id="rId5" Type="http://schemas.openxmlformats.org/officeDocument/2006/relationships/slide" Target="slide4.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7.gif"/><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6.gif"/><Relationship Id="rId5" Type="http://schemas.openxmlformats.org/officeDocument/2006/relationships/image" Target="../media/image11.gif"/><Relationship Id="rId4" Type="http://schemas.openxmlformats.org/officeDocument/2006/relationships/image" Target="../media/image15.gif"/></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15.gif"/><Relationship Id="rId4" Type="http://schemas.openxmlformats.org/officeDocument/2006/relationships/slide" Target="slide4.xml"/></Relationships>
</file>

<file path=ppt/slides/_rels/slide1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15.gif"/></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15.gif"/><Relationship Id="rId4" Type="http://schemas.openxmlformats.org/officeDocument/2006/relationships/slide" Target="slide4.xml"/></Relationships>
</file>

<file path=ppt/slides/_rels/slide1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slideLayout" Target="../slideLayouts/slideLayout7.xml"/><Relationship Id="rId7" Type="http://schemas.openxmlformats.org/officeDocument/2006/relationships/image" Target="../media/image42.jpeg"/><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41.jpeg"/><Relationship Id="rId5" Type="http://schemas.openxmlformats.org/officeDocument/2006/relationships/image" Target="../media/image15.gif"/><Relationship Id="rId4" Type="http://schemas.openxmlformats.org/officeDocument/2006/relationships/slide" Target="slide4.xml"/><Relationship Id="rId9"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5.png"/><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44.jpeg"/><Relationship Id="rId5" Type="http://schemas.openxmlformats.org/officeDocument/2006/relationships/image" Target="../media/image15.gif"/><Relationship Id="rId4" Type="http://schemas.openxmlformats.org/officeDocument/2006/relationships/slide" Target="slide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13.png"/><Relationship Id="rId5" Type="http://schemas.openxmlformats.org/officeDocument/2006/relationships/slide" Target="slide4.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5.png"/><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46.png"/><Relationship Id="rId5" Type="http://schemas.openxmlformats.org/officeDocument/2006/relationships/image" Target="../media/image15.gif"/><Relationship Id="rId4" Type="http://schemas.openxmlformats.org/officeDocument/2006/relationships/slide" Target="slide4.xml"/></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slide" Target="slide4.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47.png"/><Relationship Id="rId5" Type="http://schemas.openxmlformats.org/officeDocument/2006/relationships/image" Target="../media/image31.jpeg"/><Relationship Id="rId4" Type="http://schemas.openxmlformats.org/officeDocument/2006/relationships/image" Target="../media/image15.gif"/></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7.xml"/><Relationship Id="rId7" Type="http://schemas.openxmlformats.org/officeDocument/2006/relationships/image" Target="../media/image49.jpeg"/><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48.jpeg"/><Relationship Id="rId5" Type="http://schemas.openxmlformats.org/officeDocument/2006/relationships/image" Target="../media/image15.gif"/><Relationship Id="rId4" Type="http://schemas.openxmlformats.org/officeDocument/2006/relationships/slide" Target="slide4.xml"/></Relationships>
</file>

<file path=ppt/slides/_rels/slide23.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audio" Target="../media/media8.wma"/><Relationship Id="rId7" Type="http://schemas.openxmlformats.org/officeDocument/2006/relationships/hyperlink" Target="http://www.google.ru/imgres?imgurl=http://selekciya.ru/netcat_files/Image/1196940787_11(2).jpg&amp;imgrefurl=http://selekciya.ru/&amp;usg=__XlfODciHfbNcWPwLUqegMpdXTeI=&amp;h=387&amp;w=350&amp;sz=76&amp;hl=ru&amp;start=1&amp;um=1&amp;itbs=1&amp;tbnid=hHeVehmY-dfwQM:&amp;tbnh=123&amp;tbnw=111&amp;prev=/images?q=%D1%81%D0%B5%D0%BB%D0%B5%D0%BA%D1%86%D0%B8%D1%8F+%D1%80%D0%B0%D1%81%D1%82%D0%B5%D0%BD%D0%B8%D0%B9&amp;um=1&amp;hl=ru&amp;newwindow=1&amp;sa=N&amp;tbs=isch:1" TargetMode="External"/><Relationship Id="rId2" Type="http://schemas.microsoft.com/office/2007/relationships/media" Target="../media/media8.wma"/><Relationship Id="rId1" Type="http://schemas.openxmlformats.org/officeDocument/2006/relationships/tags" Target="../tags/tag1.xml"/><Relationship Id="rId6" Type="http://schemas.openxmlformats.org/officeDocument/2006/relationships/image" Target="../media/image15.gif"/><Relationship Id="rId5" Type="http://schemas.openxmlformats.org/officeDocument/2006/relationships/slide" Target="slide4.xml"/><Relationship Id="rId10" Type="http://schemas.openxmlformats.org/officeDocument/2006/relationships/image" Target="../media/image45.png"/><Relationship Id="rId4" Type="http://schemas.openxmlformats.org/officeDocument/2006/relationships/slideLayout" Target="../slideLayouts/slideLayout7.xml"/><Relationship Id="rId9" Type="http://schemas.openxmlformats.org/officeDocument/2006/relationships/image" Target="../media/image51.jpeg"/></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7.xml"/><Relationship Id="rId7" Type="http://schemas.openxmlformats.org/officeDocument/2006/relationships/image" Target="../media/image53.jpeg"/><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52.jpeg"/><Relationship Id="rId5" Type="http://schemas.openxmlformats.org/officeDocument/2006/relationships/image" Target="../media/image15.gif"/><Relationship Id="rId4" Type="http://schemas.openxmlformats.org/officeDocument/2006/relationships/slide" Target="slide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5.png"/><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54.gif"/><Relationship Id="rId5" Type="http://schemas.openxmlformats.org/officeDocument/2006/relationships/image" Target="../media/image15.gif"/><Relationship Id="rId4" Type="http://schemas.openxmlformats.org/officeDocument/2006/relationships/slide" Target="slide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5.png"/><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55.jpeg"/><Relationship Id="rId5" Type="http://schemas.openxmlformats.org/officeDocument/2006/relationships/image" Target="../media/image15.gif"/><Relationship Id="rId4" Type="http://schemas.openxmlformats.org/officeDocument/2006/relationships/slide" Target="slide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45.png"/><Relationship Id="rId5" Type="http://schemas.openxmlformats.org/officeDocument/2006/relationships/image" Target="../media/image15.gif"/><Relationship Id="rId4" Type="http://schemas.openxmlformats.org/officeDocument/2006/relationships/slide" Target="slide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5.png"/><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15.gif"/><Relationship Id="rId5" Type="http://schemas.openxmlformats.org/officeDocument/2006/relationships/image" Target="../media/image56.jpeg"/><Relationship Id="rId4" Type="http://schemas.openxmlformats.org/officeDocument/2006/relationships/slide" Target="slide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5.png"/><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57.jpeg"/><Relationship Id="rId5" Type="http://schemas.openxmlformats.org/officeDocument/2006/relationships/image" Target="../media/image15.gif"/><Relationship Id="rId4" Type="http://schemas.openxmlformats.org/officeDocument/2006/relationships/slide" Target="slide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13.png"/><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45.png"/><Relationship Id="rId5" Type="http://schemas.openxmlformats.org/officeDocument/2006/relationships/image" Target="../media/image15.gif"/><Relationship Id="rId4" Type="http://schemas.openxmlformats.org/officeDocument/2006/relationships/slide" Target="slide4.xml"/></Relationships>
</file>

<file path=ppt/slides/_rels/slide3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7.xml"/><Relationship Id="rId7" Type="http://schemas.openxmlformats.org/officeDocument/2006/relationships/image" Target="../media/image15.gif"/><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slide" Target="slide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5.png"/><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60.jpeg"/><Relationship Id="rId5" Type="http://schemas.openxmlformats.org/officeDocument/2006/relationships/image" Target="../media/image15.gif"/><Relationship Id="rId4" Type="http://schemas.openxmlformats.org/officeDocument/2006/relationships/slide" Target="slide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5.png"/><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15.gif"/><Relationship Id="rId5" Type="http://schemas.openxmlformats.org/officeDocument/2006/relationships/slide" Target="slide4.xml"/><Relationship Id="rId4" Type="http://schemas.openxmlformats.org/officeDocument/2006/relationships/image" Target="../media/image61.jpeg"/></Relationships>
</file>

<file path=ppt/slides/_rels/slide3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7.xml"/><Relationship Id="rId7" Type="http://schemas.openxmlformats.org/officeDocument/2006/relationships/image" Target="../media/image63.jpeg"/><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62.jpeg"/><Relationship Id="rId5" Type="http://schemas.openxmlformats.org/officeDocument/2006/relationships/image" Target="../media/image15.gif"/><Relationship Id="rId4" Type="http://schemas.openxmlformats.org/officeDocument/2006/relationships/slide" Target="slide4.xml"/></Relationships>
</file>

<file path=ppt/slides/_rels/slide3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7.xml"/><Relationship Id="rId7" Type="http://schemas.openxmlformats.org/officeDocument/2006/relationships/image" Target="../media/image65.gif"/><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64.jpeg"/><Relationship Id="rId5" Type="http://schemas.openxmlformats.org/officeDocument/2006/relationships/image" Target="../media/image15.gif"/><Relationship Id="rId4" Type="http://schemas.openxmlformats.org/officeDocument/2006/relationships/slide" Target="slide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5.png"/><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42.jpeg"/><Relationship Id="rId5" Type="http://schemas.openxmlformats.org/officeDocument/2006/relationships/image" Target="../media/image15.gif"/><Relationship Id="rId4" Type="http://schemas.openxmlformats.org/officeDocument/2006/relationships/slide" Target="slide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5.png"/><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66.jpeg"/><Relationship Id="rId5" Type="http://schemas.openxmlformats.org/officeDocument/2006/relationships/image" Target="../media/image15.gif"/><Relationship Id="rId4" Type="http://schemas.openxmlformats.org/officeDocument/2006/relationships/slide" Target="slide4.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15.gif"/><Relationship Id="rId5" Type="http://schemas.openxmlformats.org/officeDocument/2006/relationships/image" Target="../media/image69.pn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wma"/><Relationship Id="rId1" Type="http://schemas.microsoft.com/office/2007/relationships/media" Target="../media/media23.wma"/><Relationship Id="rId6" Type="http://schemas.openxmlformats.org/officeDocument/2006/relationships/image" Target="../media/image45.png"/><Relationship Id="rId5" Type="http://schemas.openxmlformats.org/officeDocument/2006/relationships/slide" Target="slide4.xml"/><Relationship Id="rId4" Type="http://schemas.openxmlformats.org/officeDocument/2006/relationships/image" Target="../media/image15.gif"/></Relationships>
</file>

<file path=ppt/slides/_rels/slide4.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5.xml"/><Relationship Id="rId3" Type="http://schemas.openxmlformats.org/officeDocument/2006/relationships/image" Target="../media/image14.gif"/><Relationship Id="rId7" Type="http://schemas.openxmlformats.org/officeDocument/2006/relationships/slide" Target="slide29.xml"/><Relationship Id="rId12" Type="http://schemas.openxmlformats.org/officeDocument/2006/relationships/slide" Target="slide5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slide" Target="slide50.xml"/><Relationship Id="rId5" Type="http://schemas.openxmlformats.org/officeDocument/2006/relationships/slide" Target="slide6.xml"/><Relationship Id="rId15" Type="http://schemas.openxmlformats.org/officeDocument/2006/relationships/slide" Target="slide4.xml"/><Relationship Id="rId10" Type="http://schemas.openxmlformats.org/officeDocument/2006/relationships/slide" Target="slide48.xml"/><Relationship Id="rId4" Type="http://schemas.openxmlformats.org/officeDocument/2006/relationships/slide" Target="slide3.xml"/><Relationship Id="rId9" Type="http://schemas.openxmlformats.org/officeDocument/2006/relationships/slide" Target="slide44.xml"/><Relationship Id="rId14" Type="http://schemas.openxmlformats.org/officeDocument/2006/relationships/slide" Target="slide61.xml"/></Relationships>
</file>

<file path=ppt/slides/_rels/slide4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7.xml"/><Relationship Id="rId7" Type="http://schemas.openxmlformats.org/officeDocument/2006/relationships/image" Target="../media/image72.jpeg"/><Relationship Id="rId2" Type="http://schemas.openxmlformats.org/officeDocument/2006/relationships/audio" Target="../media/media24.wma"/><Relationship Id="rId1" Type="http://schemas.microsoft.com/office/2007/relationships/media" Target="../media/media24.wma"/><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15.gif"/><Relationship Id="rId9" Type="http://schemas.openxmlformats.org/officeDocument/2006/relationships/image" Target="../media/image45.png"/></Relationships>
</file>

<file path=ppt/slides/_rels/slide4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7.xml"/><Relationship Id="rId7" Type="http://schemas.openxmlformats.org/officeDocument/2006/relationships/image" Target="../media/image74.jpeg"/><Relationship Id="rId2" Type="http://schemas.openxmlformats.org/officeDocument/2006/relationships/audio" Target="../media/media25.wma"/><Relationship Id="rId1" Type="http://schemas.microsoft.com/office/2007/relationships/media" Target="../media/media25.wma"/><Relationship Id="rId6" Type="http://schemas.openxmlformats.org/officeDocument/2006/relationships/image" Target="../media/image73.jpeg"/><Relationship Id="rId5" Type="http://schemas.openxmlformats.org/officeDocument/2006/relationships/image" Target="../media/image15.gif"/><Relationship Id="rId4" Type="http://schemas.openxmlformats.org/officeDocument/2006/relationships/slide" Target="slide4.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wma"/><Relationship Id="rId1" Type="http://schemas.microsoft.com/office/2007/relationships/media" Target="../media/media26.wma"/><Relationship Id="rId6" Type="http://schemas.openxmlformats.org/officeDocument/2006/relationships/image" Target="../media/image45.png"/><Relationship Id="rId5" Type="http://schemas.openxmlformats.org/officeDocument/2006/relationships/image" Target="../media/image15.gif"/><Relationship Id="rId4" Type="http://schemas.openxmlformats.org/officeDocument/2006/relationships/slide" Target="slide4.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wma"/><Relationship Id="rId1" Type="http://schemas.microsoft.com/office/2007/relationships/media" Target="../media/media27.wma"/><Relationship Id="rId6" Type="http://schemas.openxmlformats.org/officeDocument/2006/relationships/image" Target="../media/image45.png"/><Relationship Id="rId5" Type="http://schemas.openxmlformats.org/officeDocument/2006/relationships/slide" Target="slide4.xml"/><Relationship Id="rId4" Type="http://schemas.openxmlformats.org/officeDocument/2006/relationships/image" Target="../media/image15.gif"/></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5.png"/><Relationship Id="rId2" Type="http://schemas.openxmlformats.org/officeDocument/2006/relationships/audio" Target="../media/media28.wma"/><Relationship Id="rId1" Type="http://schemas.microsoft.com/office/2007/relationships/media" Target="../media/media28.wma"/><Relationship Id="rId6" Type="http://schemas.openxmlformats.org/officeDocument/2006/relationships/image" Target="../media/image75.jpeg"/><Relationship Id="rId5" Type="http://schemas.openxmlformats.org/officeDocument/2006/relationships/image" Target="../media/image15.gif"/><Relationship Id="rId4" Type="http://schemas.openxmlformats.org/officeDocument/2006/relationships/slide" Target="slide4.xml"/></Relationships>
</file>

<file path=ppt/slides/_rels/slide4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7.xml"/><Relationship Id="rId7" Type="http://schemas.openxmlformats.org/officeDocument/2006/relationships/slide" Target="slide4.xml"/><Relationship Id="rId2" Type="http://schemas.openxmlformats.org/officeDocument/2006/relationships/audio" Target="../media/media29.wma"/><Relationship Id="rId1" Type="http://schemas.microsoft.com/office/2007/relationships/media" Target="../media/media29.wma"/><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15.gif"/></Relationships>
</file>

<file path=ppt/slides/_rels/slide46.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slideLayout" Target="../slideLayouts/slideLayout7.xml"/><Relationship Id="rId7" Type="http://schemas.openxmlformats.org/officeDocument/2006/relationships/image" Target="../media/image77.jpeg"/><Relationship Id="rId2" Type="http://schemas.openxmlformats.org/officeDocument/2006/relationships/audio" Target="../media/media30.wma"/><Relationship Id="rId1" Type="http://schemas.microsoft.com/office/2007/relationships/media" Target="../media/media30.wma"/><Relationship Id="rId6" Type="http://schemas.openxmlformats.org/officeDocument/2006/relationships/image" Target="../media/image76.jpeg"/><Relationship Id="rId5" Type="http://schemas.openxmlformats.org/officeDocument/2006/relationships/image" Target="../media/image15.gif"/><Relationship Id="rId4" Type="http://schemas.openxmlformats.org/officeDocument/2006/relationships/slide" Target="slide4.xml"/><Relationship Id="rId9" Type="http://schemas.openxmlformats.org/officeDocument/2006/relationships/image" Target="../media/image45.png"/></Relationships>
</file>

<file path=ppt/slides/_rels/slide4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7.xml"/><Relationship Id="rId7" Type="http://schemas.openxmlformats.org/officeDocument/2006/relationships/image" Target="../media/image80.jpeg"/><Relationship Id="rId2" Type="http://schemas.openxmlformats.org/officeDocument/2006/relationships/audio" Target="../media/media31.wma"/><Relationship Id="rId1" Type="http://schemas.microsoft.com/office/2007/relationships/media" Target="../media/media31.wma"/><Relationship Id="rId6" Type="http://schemas.openxmlformats.org/officeDocument/2006/relationships/image" Target="../media/image79.jpeg"/><Relationship Id="rId5" Type="http://schemas.openxmlformats.org/officeDocument/2006/relationships/image" Target="../media/image15.gif"/><Relationship Id="rId4" Type="http://schemas.openxmlformats.org/officeDocument/2006/relationships/slide" Target="slide4.xml"/></Relationships>
</file>

<file path=ppt/slides/_rels/slide4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7.xml"/><Relationship Id="rId7" Type="http://schemas.openxmlformats.org/officeDocument/2006/relationships/image" Target="../media/image82.jpeg"/><Relationship Id="rId2" Type="http://schemas.openxmlformats.org/officeDocument/2006/relationships/audio" Target="../media/media32.wma"/><Relationship Id="rId1" Type="http://schemas.microsoft.com/office/2007/relationships/media" Target="../media/media32.wma"/><Relationship Id="rId6" Type="http://schemas.openxmlformats.org/officeDocument/2006/relationships/slide" Target="slide4.xml"/><Relationship Id="rId5" Type="http://schemas.openxmlformats.org/officeDocument/2006/relationships/image" Target="../media/image81.jpeg"/><Relationship Id="rId4" Type="http://schemas.openxmlformats.org/officeDocument/2006/relationships/image" Target="../media/image15.gif"/></Relationships>
</file>

<file path=ppt/slides/_rels/slide49.xml.rels><?xml version="1.0" encoding="UTF-8" standalone="yes"?>
<Relationships xmlns="http://schemas.openxmlformats.org/package/2006/relationships"><Relationship Id="rId8" Type="http://schemas.openxmlformats.org/officeDocument/2006/relationships/hyperlink" Target="https://commons.wikimedia.org/wiki/File:Bateson2_(cropped).jpg?uselang=ru" TargetMode="External"/><Relationship Id="rId3" Type="http://schemas.openxmlformats.org/officeDocument/2006/relationships/slideLayout" Target="../slideLayouts/slideLayout7.xml"/><Relationship Id="rId7" Type="http://schemas.openxmlformats.org/officeDocument/2006/relationships/image" Target="../media/image82.jpeg"/><Relationship Id="rId2" Type="http://schemas.openxmlformats.org/officeDocument/2006/relationships/audio" Target="../media/media33.wma"/><Relationship Id="rId1" Type="http://schemas.microsoft.com/office/2007/relationships/media" Target="../media/media33.wma"/><Relationship Id="rId6" Type="http://schemas.openxmlformats.org/officeDocument/2006/relationships/image" Target="../media/image83.png"/><Relationship Id="rId5" Type="http://schemas.openxmlformats.org/officeDocument/2006/relationships/image" Target="../media/image15.gif"/><Relationship Id="rId10" Type="http://schemas.openxmlformats.org/officeDocument/2006/relationships/image" Target="../media/image45.png"/><Relationship Id="rId4" Type="http://schemas.openxmlformats.org/officeDocument/2006/relationships/slide" Target="slide4.xml"/><Relationship Id="rId9" Type="http://schemas.openxmlformats.org/officeDocument/2006/relationships/image" Target="../media/image84.jpeg"/></Relationships>
</file>

<file path=ppt/slides/_rels/slide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slide" Target="slide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86.jpeg"/><Relationship Id="rId2" Type="http://schemas.openxmlformats.org/officeDocument/2006/relationships/audio" Target="../media/media34.wma"/><Relationship Id="rId1" Type="http://schemas.microsoft.com/office/2007/relationships/media" Target="../media/media34.wma"/><Relationship Id="rId6" Type="http://schemas.openxmlformats.org/officeDocument/2006/relationships/image" Target="../media/image85.png"/><Relationship Id="rId5" Type="http://schemas.openxmlformats.org/officeDocument/2006/relationships/image" Target="../media/image15.gif"/><Relationship Id="rId4" Type="http://schemas.openxmlformats.org/officeDocument/2006/relationships/slide" Target="slide4.xml"/></Relationships>
</file>

<file path=ppt/slides/_rels/slide5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7.xml"/><Relationship Id="rId7" Type="http://schemas.openxmlformats.org/officeDocument/2006/relationships/image" Target="../media/image88.png"/><Relationship Id="rId2" Type="http://schemas.openxmlformats.org/officeDocument/2006/relationships/audio" Target="../media/media35.wma"/><Relationship Id="rId1" Type="http://schemas.microsoft.com/office/2007/relationships/media" Target="../media/media35.wma"/><Relationship Id="rId6" Type="http://schemas.openxmlformats.org/officeDocument/2006/relationships/image" Target="../media/image87.jpeg"/><Relationship Id="rId5" Type="http://schemas.openxmlformats.org/officeDocument/2006/relationships/image" Target="../media/image15.gif"/><Relationship Id="rId4" Type="http://schemas.openxmlformats.org/officeDocument/2006/relationships/slide" Target="slide4.xml"/></Relationships>
</file>

<file path=ppt/slides/_rels/slide5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7.xml"/><Relationship Id="rId7" Type="http://schemas.openxmlformats.org/officeDocument/2006/relationships/slide" Target="slide4.xml"/><Relationship Id="rId2" Type="http://schemas.openxmlformats.org/officeDocument/2006/relationships/audio" Target="../media/media36.wma"/><Relationship Id="rId1" Type="http://schemas.microsoft.com/office/2007/relationships/media" Target="../media/media36.wma"/><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53.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slideLayout" Target="../slideLayouts/slideLayout7.xml"/><Relationship Id="rId7" Type="http://schemas.openxmlformats.org/officeDocument/2006/relationships/image" Target="../media/image94.jpeg"/><Relationship Id="rId2" Type="http://schemas.openxmlformats.org/officeDocument/2006/relationships/audio" Target="../media/media37.wma"/><Relationship Id="rId1" Type="http://schemas.microsoft.com/office/2007/relationships/media" Target="../media/media37.wma"/><Relationship Id="rId6" Type="http://schemas.openxmlformats.org/officeDocument/2006/relationships/image" Target="../media/image93.jpeg"/><Relationship Id="rId5" Type="http://schemas.openxmlformats.org/officeDocument/2006/relationships/image" Target="../media/image92.png"/><Relationship Id="rId10" Type="http://schemas.openxmlformats.org/officeDocument/2006/relationships/image" Target="../media/image45.png"/><Relationship Id="rId4" Type="http://schemas.openxmlformats.org/officeDocument/2006/relationships/image" Target="../media/image15.gif"/><Relationship Id="rId9" Type="http://schemas.openxmlformats.org/officeDocument/2006/relationships/slide" Target="slide4.xml"/></Relationships>
</file>

<file path=ppt/slides/_rels/slide5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slideLayout" Target="../slideLayouts/slideLayout7.xml"/><Relationship Id="rId7" Type="http://schemas.openxmlformats.org/officeDocument/2006/relationships/slide" Target="slide4.xml"/><Relationship Id="rId2" Type="http://schemas.openxmlformats.org/officeDocument/2006/relationships/audio" Target="../media/media38.wma"/><Relationship Id="rId1" Type="http://schemas.microsoft.com/office/2007/relationships/media" Target="../media/media38.wma"/><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15.gif"/><Relationship Id="rId9" Type="http://schemas.openxmlformats.org/officeDocument/2006/relationships/image" Target="../media/image45.png"/></Relationships>
</file>

<file path=ppt/slides/_rels/slide5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7.xml"/><Relationship Id="rId7" Type="http://schemas.openxmlformats.org/officeDocument/2006/relationships/slide" Target="slide4.xml"/><Relationship Id="rId2" Type="http://schemas.openxmlformats.org/officeDocument/2006/relationships/audio" Target="../media/media39.wma"/><Relationship Id="rId1" Type="http://schemas.microsoft.com/office/2007/relationships/media" Target="../media/media39.wma"/><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15.gif"/></Relationships>
</file>

<file path=ppt/slides/_rels/slide5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7.xml"/><Relationship Id="rId7" Type="http://schemas.openxmlformats.org/officeDocument/2006/relationships/slide" Target="slide4.xml"/><Relationship Id="rId2" Type="http://schemas.openxmlformats.org/officeDocument/2006/relationships/audio" Target="../media/media40.wma"/><Relationship Id="rId1" Type="http://schemas.microsoft.com/office/2007/relationships/media" Target="../media/media40.wma"/><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15.gif"/></Relationships>
</file>

<file path=ppt/slides/_rels/slide57.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slideLayout" Target="../slideLayouts/slideLayout7.xml"/><Relationship Id="rId7" Type="http://schemas.openxmlformats.org/officeDocument/2006/relationships/image" Target="../media/image100.jpeg"/><Relationship Id="rId2" Type="http://schemas.openxmlformats.org/officeDocument/2006/relationships/audio" Target="../media/media41.wma"/><Relationship Id="rId1" Type="http://schemas.microsoft.com/office/2007/relationships/media" Target="../media/media41.wma"/><Relationship Id="rId6" Type="http://schemas.openxmlformats.org/officeDocument/2006/relationships/image" Target="../media/image98.jpeg"/><Relationship Id="rId5" Type="http://schemas.openxmlformats.org/officeDocument/2006/relationships/slide" Target="slide4.xml"/><Relationship Id="rId4" Type="http://schemas.openxmlformats.org/officeDocument/2006/relationships/image" Target="../media/image15.gif"/><Relationship Id="rId9" Type="http://schemas.openxmlformats.org/officeDocument/2006/relationships/image" Target="../media/image45.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42.wma"/><Relationship Id="rId1" Type="http://schemas.microsoft.com/office/2007/relationships/media" Target="../media/media42.wma"/><Relationship Id="rId6" Type="http://schemas.openxmlformats.org/officeDocument/2006/relationships/image" Target="../media/image102.jpeg"/><Relationship Id="rId5" Type="http://schemas.openxmlformats.org/officeDocument/2006/relationships/image" Target="../media/image15.gif"/><Relationship Id="rId4" Type="http://schemas.openxmlformats.org/officeDocument/2006/relationships/slide" Target="slide4.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43.wma"/><Relationship Id="rId1" Type="http://schemas.microsoft.com/office/2007/relationships/media" Target="../media/media43.wma"/><Relationship Id="rId6" Type="http://schemas.openxmlformats.org/officeDocument/2006/relationships/image" Target="../media/image103.png"/><Relationship Id="rId5" Type="http://schemas.openxmlformats.org/officeDocument/2006/relationships/image" Target="../media/image15.gif"/><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5.gif"/><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slide" Target="slide4.xml"/><Relationship Id="rId5" Type="http://schemas.microsoft.com/office/2007/relationships/hdphoto" Target="../media/hdphoto2.wdp"/><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7.xml"/><Relationship Id="rId7" Type="http://schemas.openxmlformats.org/officeDocument/2006/relationships/image" Target="../media/image105.jpeg"/><Relationship Id="rId2" Type="http://schemas.openxmlformats.org/officeDocument/2006/relationships/audio" Target="../media/media44.wma"/><Relationship Id="rId1" Type="http://schemas.microsoft.com/office/2007/relationships/media" Target="../media/media44.wma"/><Relationship Id="rId6" Type="http://schemas.openxmlformats.org/officeDocument/2006/relationships/image" Target="../media/image104.jpeg"/><Relationship Id="rId5" Type="http://schemas.openxmlformats.org/officeDocument/2006/relationships/image" Target="../media/image15.gif"/><Relationship Id="rId4" Type="http://schemas.openxmlformats.org/officeDocument/2006/relationships/slide" Target="slide4.xml"/></Relationships>
</file>

<file path=ppt/slides/_rels/slide61.xml.rels><?xml version="1.0" encoding="UTF-8" standalone="yes"?>
<Relationships xmlns="http://schemas.openxmlformats.org/package/2006/relationships"><Relationship Id="rId3" Type="http://schemas.openxmlformats.org/officeDocument/2006/relationships/image" Target="../media/image106.gif"/><Relationship Id="rId2" Type="http://schemas.openxmlformats.org/officeDocument/2006/relationships/slide" Target="slide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6.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6.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wma"/><Relationship Id="rId1" Type="http://schemas.microsoft.com/office/2007/relationships/media" Target="../media/media45.wma"/><Relationship Id="rId6" Type="http://schemas.openxmlformats.org/officeDocument/2006/relationships/image" Target="../media/image13.png"/><Relationship Id="rId5" Type="http://schemas.openxmlformats.org/officeDocument/2006/relationships/slide" Target="slide4.xml"/><Relationship Id="rId4" Type="http://schemas.openxmlformats.org/officeDocument/2006/relationships/image" Target="../media/image107.gif"/></Relationships>
</file>

<file path=ppt/slides/_rels/slide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0.gif"/><Relationship Id="rId1" Type="http://schemas.openxmlformats.org/officeDocument/2006/relationships/slideLayout" Target="../slideLayouts/slideLayout1.xml"/><Relationship Id="rId4" Type="http://schemas.openxmlformats.org/officeDocument/2006/relationships/image" Target="../media/image15.gif"/></Relationships>
</file>

<file path=ppt/slides/_rels/slide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15.gif"/><Relationship Id="rId1" Type="http://schemas.openxmlformats.org/officeDocument/2006/relationships/slideLayout" Target="../slideLayouts/slideLayout1.xml"/><Relationship Id="rId6" Type="http://schemas.openxmlformats.org/officeDocument/2006/relationships/slide" Target="slide4.xml"/><Relationship Id="rId5" Type="http://schemas.openxmlformats.org/officeDocument/2006/relationships/image" Target="../media/image23.gif"/><Relationship Id="rId4" Type="http://schemas.openxmlformats.org/officeDocument/2006/relationships/image" Target="../media/image2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D:\23.05.13-домашние документы\Лаб. раб YES\Виртуальные лабораторные YES\Анимашки и картинки\Вода, жидкости,\Реки\0_3a11a_d92f0827_-1-L.gif"/>
          <p:cNvPicPr>
            <a:picLocks noChangeAspect="1" noChangeArrowheads="1" noCrop="1"/>
          </p:cNvPicPr>
          <p:nvPr/>
        </p:nvPicPr>
        <p:blipFill>
          <a:blip r:embed="rId3" cstate="print"/>
          <a:srcRect/>
          <a:stretch>
            <a:fillRect/>
          </a:stretch>
        </p:blipFill>
        <p:spPr bwMode="auto">
          <a:xfrm>
            <a:off x="167936" y="1245698"/>
            <a:ext cx="3810000" cy="4610100"/>
          </a:xfrm>
          <a:prstGeom prst="rect">
            <a:avLst/>
          </a:prstGeom>
          <a:noFill/>
        </p:spPr>
      </p:pic>
      <p:sp>
        <p:nvSpPr>
          <p:cNvPr id="17" name="Text Box 10"/>
          <p:cNvSpPr txBox="1">
            <a:spLocks noChangeArrowheads="1"/>
          </p:cNvSpPr>
          <p:nvPr/>
        </p:nvSpPr>
        <p:spPr bwMode="auto">
          <a:xfrm>
            <a:off x="0" y="5857892"/>
            <a:ext cx="9144000" cy="772519"/>
          </a:xfrm>
          <a:prstGeom prst="rect">
            <a:avLst/>
          </a:prstGeom>
          <a:noFill/>
          <a:ln w="9525">
            <a:noFill/>
            <a:miter lim="800000"/>
            <a:headEnd/>
            <a:tailEnd/>
          </a:ln>
          <a:effectLst/>
        </p:spPr>
        <p:txBody>
          <a:bodyPr wrap="square">
            <a:spAutoFit/>
          </a:bodyPr>
          <a:lstStyle/>
          <a:p>
            <a:pPr algn="ctr">
              <a:lnSpc>
                <a:spcPct val="85000"/>
              </a:lnSpc>
              <a:spcBef>
                <a:spcPts val="0"/>
              </a:spcBef>
              <a:defRPr/>
            </a:pPr>
            <a:r>
              <a:rPr lang="ru-RU" sz="26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Материал подготовлен </a:t>
            </a:r>
            <a:r>
              <a:rPr lang="ru-RU" sz="26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кандидатом технических наук Кузьминой Ириной Викторовной </a:t>
            </a:r>
            <a:endParaRPr lang="ru-RU" sz="26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1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30723" name="Picture 3" descr="D:\23.05.13-домашние документы\Лаб. раб YES\Виртуальные лабораторные YES\Анимашки и картинки\Вода, жидкости,\Рыбки\35b.gif"/>
          <p:cNvPicPr>
            <a:picLocks noChangeAspect="1" noChangeArrowheads="1" noCrop="1"/>
          </p:cNvPicPr>
          <p:nvPr/>
        </p:nvPicPr>
        <p:blipFill>
          <a:blip r:embed="rId4" cstate="print"/>
          <a:srcRect/>
          <a:stretch>
            <a:fillRect/>
          </a:stretch>
        </p:blipFill>
        <p:spPr bwMode="auto">
          <a:xfrm>
            <a:off x="2857488" y="4000504"/>
            <a:ext cx="571500" cy="428625"/>
          </a:xfrm>
          <a:prstGeom prst="rect">
            <a:avLst/>
          </a:prstGeom>
          <a:noFill/>
        </p:spPr>
      </p:pic>
      <p:pic>
        <p:nvPicPr>
          <p:cNvPr id="30724" name="Picture 4" descr="D:\23.05.13-домашние документы\Лаб. раб YES\Виртуальные лабораторные YES\Анимашки и картинки\Вода, жидкости,\Рыбки\рыбка 1.gif"/>
          <p:cNvPicPr>
            <a:picLocks noChangeAspect="1" noChangeArrowheads="1" noCrop="1"/>
          </p:cNvPicPr>
          <p:nvPr/>
        </p:nvPicPr>
        <p:blipFill>
          <a:blip r:embed="rId5" cstate="print"/>
          <a:srcRect/>
          <a:stretch>
            <a:fillRect/>
          </a:stretch>
        </p:blipFill>
        <p:spPr bwMode="auto">
          <a:xfrm>
            <a:off x="1142976" y="4714884"/>
            <a:ext cx="352425" cy="247650"/>
          </a:xfrm>
          <a:prstGeom prst="rect">
            <a:avLst/>
          </a:prstGeom>
          <a:noFill/>
        </p:spPr>
      </p:pic>
      <p:pic>
        <p:nvPicPr>
          <p:cNvPr id="30725" name="Picture 5" descr="D:\23.05.13-домашние документы\Лаб. раб YES\Виртуальные лабораторные YES\Анимашки и картинки\Вода, жидкости,\Рыбки\рыбка 5.gif"/>
          <p:cNvPicPr>
            <a:picLocks noChangeAspect="1" noChangeArrowheads="1" noCrop="1"/>
          </p:cNvPicPr>
          <p:nvPr/>
        </p:nvPicPr>
        <p:blipFill>
          <a:blip r:embed="rId6" cstate="print"/>
          <a:srcRect/>
          <a:stretch>
            <a:fillRect/>
          </a:stretch>
        </p:blipFill>
        <p:spPr bwMode="auto">
          <a:xfrm>
            <a:off x="3071802" y="5143512"/>
            <a:ext cx="381000" cy="238125"/>
          </a:xfrm>
          <a:prstGeom prst="rect">
            <a:avLst/>
          </a:prstGeom>
          <a:noFill/>
        </p:spPr>
      </p:pic>
      <p:pic>
        <p:nvPicPr>
          <p:cNvPr id="30729" name="Picture 9" descr="D:\23.05.13-домашние документы\Лаб. раб YES\Виртуальные лабораторные YES\Анимашки и картинки\Птицы\bird7-11.gif"/>
          <p:cNvPicPr>
            <a:picLocks noChangeAspect="1" noChangeArrowheads="1" noCrop="1"/>
          </p:cNvPicPr>
          <p:nvPr/>
        </p:nvPicPr>
        <p:blipFill>
          <a:blip r:embed="rId7" cstate="print"/>
          <a:srcRect/>
          <a:stretch>
            <a:fillRect/>
          </a:stretch>
        </p:blipFill>
        <p:spPr bwMode="auto">
          <a:xfrm>
            <a:off x="142844" y="1071546"/>
            <a:ext cx="762000" cy="1000125"/>
          </a:xfrm>
          <a:prstGeom prst="rect">
            <a:avLst/>
          </a:prstGeom>
          <a:noFill/>
        </p:spPr>
      </p:pic>
      <p:pic>
        <p:nvPicPr>
          <p:cNvPr id="30731" name="Picture 11" descr="D:\23.05.13-домашние документы\Лаб. раб YES\Виртуальные лабораторные YES\Анимашки и картинки\Птицы\bird3-6.gif"/>
          <p:cNvPicPr>
            <a:picLocks noChangeAspect="1" noChangeArrowheads="1" noCrop="1"/>
          </p:cNvPicPr>
          <p:nvPr/>
        </p:nvPicPr>
        <p:blipFill>
          <a:blip r:embed="rId8" cstate="print"/>
          <a:srcRect/>
          <a:stretch>
            <a:fillRect/>
          </a:stretch>
        </p:blipFill>
        <p:spPr bwMode="auto">
          <a:xfrm>
            <a:off x="2714612" y="1000108"/>
            <a:ext cx="1219200" cy="1209675"/>
          </a:xfrm>
          <a:prstGeom prst="rect">
            <a:avLst/>
          </a:prstGeom>
          <a:noFill/>
        </p:spPr>
      </p:pic>
      <p:sp>
        <p:nvSpPr>
          <p:cNvPr id="28" name="Прямоугольник 27"/>
          <p:cNvSpPr/>
          <p:nvPr/>
        </p:nvSpPr>
        <p:spPr>
          <a:xfrm>
            <a:off x="214282" y="71414"/>
            <a:ext cx="8786874" cy="722762"/>
          </a:xfrm>
          <a:prstGeom prst="rect">
            <a:avLst/>
          </a:prstGeom>
        </p:spPr>
        <p:txBody>
          <a:bodyPr wrap="square">
            <a:spAutoFit/>
            <a:scene3d>
              <a:camera prst="orthographicFront"/>
              <a:lightRig rig="threePt" dir="t"/>
            </a:scene3d>
            <a:sp3d extrusionH="57150">
              <a:bevelT w="38100" h="38100" prst="angle"/>
            </a:sp3d>
          </a:bodyPr>
          <a:lstStyle/>
          <a:p>
            <a:pPr lvl="0" algn="ctr" fontAlgn="base">
              <a:lnSpc>
                <a:spcPct val="85000"/>
              </a:lnSpc>
              <a:spcBef>
                <a:spcPct val="0"/>
              </a:spcBef>
              <a:spcAft>
                <a:spcPct val="0"/>
              </a:spcAft>
            </a:pPr>
            <a:r>
              <a:rPr lang="ru-RU" sz="24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a typeface="Times New Roman" pitchFamily="18" charset="0"/>
                <a:cs typeface="Times New Roman" pitchFamily="18" charset="0"/>
              </a:rPr>
              <a:t>«Новороссийский колледж строительства и экономики»  </a:t>
            </a:r>
            <a:r>
              <a:rPr lang="ru-RU" sz="2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a typeface="Times New Roman" pitchFamily="18" charset="0"/>
                <a:cs typeface="Times New Roman" pitchFamily="18" charset="0"/>
              </a:rPr>
              <a:t>(ГАПОУ КК «НКСЭ»)</a:t>
            </a:r>
            <a:endParaRPr lang="ru-RU" sz="2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cs typeface="Arial" pitchFamily="34" charset="0"/>
            </a:endParaRPr>
          </a:p>
        </p:txBody>
      </p:sp>
      <p:sp>
        <p:nvSpPr>
          <p:cNvPr id="32" name="Управляющая кнопка: домой 31">
            <a:hlinkClick r:id="rId9"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50177" name="Picture 1" descr="D:\23.05.13-домашние документы\Колледж Строитель\Биология\Лекции по биол\Селекция\zv1.jpg"/>
          <p:cNvPicPr>
            <a:picLocks noChangeAspect="1" noChangeArrowheads="1"/>
          </p:cNvPicPr>
          <p:nvPr/>
        </p:nvPicPr>
        <p:blipFill>
          <a:blip r:embed="rId10" cstate="print"/>
          <a:srcRect/>
          <a:stretch>
            <a:fillRect/>
          </a:stretch>
        </p:blipFill>
        <p:spPr bwMode="auto">
          <a:xfrm>
            <a:off x="7072330" y="1428736"/>
            <a:ext cx="1905000" cy="3333750"/>
          </a:xfrm>
          <a:prstGeom prst="rect">
            <a:avLst/>
          </a:prstGeom>
          <a:solidFill>
            <a:srgbClr val="FFFFFF">
              <a:shade val="85000"/>
            </a:srgbClr>
          </a:solidFill>
          <a:ln w="88900" cap="sq">
            <a:noFill/>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0178" name="Picture 2" descr="D:\23.05.13-домашние документы\Колледж Строитель\Биология\Лекции по биол\Селекция\zemlyanika.jpg"/>
          <p:cNvPicPr>
            <a:picLocks noChangeAspect="1" noChangeArrowheads="1"/>
          </p:cNvPicPr>
          <p:nvPr/>
        </p:nvPicPr>
        <p:blipFill>
          <a:blip r:embed="rId11" cstate="print"/>
          <a:srcRect/>
          <a:stretch>
            <a:fillRect/>
          </a:stretch>
        </p:blipFill>
        <p:spPr bwMode="auto">
          <a:xfrm>
            <a:off x="3929058" y="3286124"/>
            <a:ext cx="3113415" cy="2327278"/>
          </a:xfrm>
          <a:prstGeom prst="rect">
            <a:avLst/>
          </a:prstGeom>
          <a:solidFill>
            <a:srgbClr val="FFFFFF">
              <a:shade val="85000"/>
            </a:srgbClr>
          </a:solidFill>
          <a:ln w="88900" cap="sq">
            <a:noFill/>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1" name="Прямоугольник 20"/>
          <p:cNvSpPr/>
          <p:nvPr/>
        </p:nvSpPr>
        <p:spPr>
          <a:xfrm>
            <a:off x="143721" y="775108"/>
            <a:ext cx="9036496" cy="989566"/>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r>
              <a:rPr lang="ru-RU" sz="36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rPr>
              <a:t>Дисциплина «Естествознание –  </a:t>
            </a:r>
          </a:p>
          <a:p>
            <a:pPr algn="ctr">
              <a:lnSpc>
                <a:spcPct val="80000"/>
              </a:lnSpc>
            </a:pPr>
            <a:r>
              <a:rPr lang="ru-RU" sz="3600" b="1" dirty="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rPr>
              <a:t> </a:t>
            </a:r>
            <a:r>
              <a:rPr lang="ru-RU" sz="36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rPr>
              <a:t>           Биология»</a:t>
            </a:r>
          </a:p>
        </p:txBody>
      </p:sp>
      <p:sp>
        <p:nvSpPr>
          <p:cNvPr id="18" name="Прямоугольник 17"/>
          <p:cNvSpPr/>
          <p:nvPr/>
        </p:nvSpPr>
        <p:spPr>
          <a:xfrm>
            <a:off x="7072529" y="5170409"/>
            <a:ext cx="2035975" cy="584775"/>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3200" b="1" dirty="0" smtClean="0">
                <a:ln w="11430">
                  <a:solidFill>
                    <a:sysClr val="windowText" lastClr="000000"/>
                  </a:solidFill>
                </a:ln>
                <a:solidFill>
                  <a:srgbClr val="FF0000"/>
                </a:solidFill>
                <a:effectLst>
                  <a:outerShdw blurRad="80000" dist="40000" dir="5040000" algn="tl">
                    <a:srgbClr val="000000">
                      <a:alpha val="30000"/>
                    </a:srgbClr>
                  </a:outerShdw>
                </a:effectLst>
                <a:latin typeface="Arial Black" pitchFamily="34" charset="0"/>
              </a:rPr>
              <a:t>2021 г.</a:t>
            </a:r>
          </a:p>
        </p:txBody>
      </p:sp>
      <p:sp>
        <p:nvSpPr>
          <p:cNvPr id="22" name="Прямоугольник 21"/>
          <p:cNvSpPr/>
          <p:nvPr/>
        </p:nvSpPr>
        <p:spPr>
          <a:xfrm>
            <a:off x="1907704" y="2348880"/>
            <a:ext cx="5401450" cy="1557349"/>
          </a:xfrm>
          <a:prstGeom prst="rect">
            <a:avLst/>
          </a:prstGeom>
          <a:solidFill>
            <a:schemeClr val="accent1">
              <a:lumMod val="20000"/>
              <a:lumOff val="80000"/>
            </a:schemeClr>
          </a:solid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70000"/>
              </a:lnSpc>
            </a:pPr>
            <a:r>
              <a:rPr lang="ru-RU" sz="3400" b="1" dirty="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cs typeface="Arial" pitchFamily="34" charset="0"/>
              </a:rPr>
              <a:t>Тема </a:t>
            </a:r>
            <a:r>
              <a:rPr lang="ru-RU" sz="3400" b="1" dirty="0" smtClean="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cs typeface="Arial" pitchFamily="34" charset="0"/>
              </a:rPr>
              <a:t>«</a:t>
            </a:r>
            <a:r>
              <a:rPr lang="ru-RU" sz="3400" dirty="0">
                <a:latin typeface="Arial Black" pitchFamily="34" charset="0"/>
              </a:rPr>
              <a:t>Организм. Наследственность и изменчивость. </a:t>
            </a:r>
            <a:r>
              <a:rPr lang="ru-RU" sz="3400" dirty="0" smtClean="0">
                <a:latin typeface="Arial Black" pitchFamily="34" charset="0"/>
              </a:rPr>
              <a:t>Селекция</a:t>
            </a:r>
            <a:r>
              <a:rPr lang="ru-RU" sz="3400" b="1" dirty="0" smtClean="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cs typeface="Arial" pitchFamily="34" charset="0"/>
              </a:rPr>
              <a:t>»</a:t>
            </a:r>
            <a:endParaRPr lang="ru-RU" sz="3400" b="1" dirty="0">
              <a:ln w="11430">
                <a:solidFill>
                  <a:sysClr val="windowText" lastClr="000000"/>
                </a:solidFill>
              </a:ln>
              <a:solidFill>
                <a:srgbClr val="FF0000"/>
              </a:solidFill>
              <a:effectLst>
                <a:outerShdw blurRad="80000" dist="40000" dir="5040000" algn="tl">
                  <a:srgbClr val="000000">
                    <a:alpha val="30000"/>
                  </a:srgbClr>
                </a:outerShdw>
              </a:effectLst>
              <a:latin typeface="Arial Black" pitchFamily="34" charset="0"/>
            </a:endParaRPr>
          </a:p>
        </p:txBody>
      </p:sp>
      <p:pic>
        <p:nvPicPr>
          <p:cNvPr id="23" name="Picture 2" descr="D:\диск D\29.06.17-домашние документы\Лаб. раб YES-14.01.20\Виртуальные лабораторные YES\Анимашки и картинки\Жуки\божьи коровки\PetiteCoccinelle.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868144" y="3743329"/>
            <a:ext cx="876300" cy="685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3717"/>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142844" y="71414"/>
            <a:ext cx="8858312" cy="22898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85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ea typeface="Calibri" pitchFamily="34" charset="0"/>
                <a:cs typeface="Arial" pitchFamily="34" charset="0"/>
              </a:rPr>
              <a:t>5. </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Строением, физиологией, биологией, поведением </a:t>
            </a:r>
            <a:r>
              <a:rPr kumimoji="0" lang="ru-RU" sz="2800" b="1" i="0" u="none" strike="noStrike" cap="none" normalizeH="0" baseline="0" dirty="0" smtClean="0">
                <a:ln>
                  <a:noFill/>
                </a:ln>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живые организмы </a:t>
            </a:r>
            <a:r>
              <a:rPr kumimoji="0" lang="ru-RU" sz="28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приспособлены к среде обитания</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и соответствуют своему образу жизни. Особенности строения и поведения, связанные с определенным образом жизни, называются </a:t>
            </a:r>
            <a:r>
              <a:rPr kumimoji="0" lang="ru-RU" sz="2800" b="1" i="1" u="none" strike="noStrike" cap="none" normalizeH="0" baseline="0" dirty="0" smtClean="0">
                <a:ln>
                  <a:noFill/>
                </a:ln>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адаптациями</a:t>
            </a:r>
            <a:r>
              <a:rPr kumimoji="0" lang="ru-RU" sz="28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u-RU" sz="2800" b="1" i="0" u="none" strike="noStrike" cap="none" normalizeH="0" baseline="0" dirty="0" smtClean="0">
              <a:ln>
                <a:noFill/>
              </a:ln>
              <a:solidFill>
                <a:schemeClr val="tx1"/>
              </a:solidFill>
              <a:effectLst/>
              <a:latin typeface="Arial" pitchFamily="34" charset="0"/>
              <a:cs typeface="Arial" pitchFamily="34" charset="0"/>
            </a:endParaRPr>
          </a:p>
        </p:txBody>
      </p:sp>
      <p:pic>
        <p:nvPicPr>
          <p:cNvPr id="3075" name="Picture 3" descr="D:\23.05.13-домашние документы\Лаб. раб YES\Виртуальные лабораторные YES\Анимашки и картинки\Жуки\0_216d4_64c9611c_L.gif"/>
          <p:cNvPicPr>
            <a:picLocks noChangeAspect="1" noChangeArrowheads="1" noCrop="1"/>
          </p:cNvPicPr>
          <p:nvPr/>
        </p:nvPicPr>
        <p:blipFill>
          <a:blip r:embed="rId2" cstate="print"/>
          <a:srcRect/>
          <a:stretch>
            <a:fillRect/>
          </a:stretch>
        </p:blipFill>
        <p:spPr bwMode="auto">
          <a:xfrm>
            <a:off x="0" y="4133850"/>
            <a:ext cx="4286250" cy="2724150"/>
          </a:xfrm>
          <a:prstGeom prst="rect">
            <a:avLst/>
          </a:prstGeom>
          <a:noFill/>
        </p:spPr>
      </p:pic>
      <p:pic>
        <p:nvPicPr>
          <p:cNvPr id="3078" name="Picture 6" descr="D:\23.05.13-домашние документы\Лаб. раб YES\Виртуальные лабораторные YES\Анимашки и картинки\Животные\морж.gif"/>
          <p:cNvPicPr>
            <a:picLocks noChangeAspect="1" noChangeArrowheads="1" noCrop="1"/>
          </p:cNvPicPr>
          <p:nvPr/>
        </p:nvPicPr>
        <p:blipFill>
          <a:blip r:embed="rId3" cstate="print"/>
          <a:srcRect/>
          <a:stretch>
            <a:fillRect/>
          </a:stretch>
        </p:blipFill>
        <p:spPr bwMode="auto">
          <a:xfrm>
            <a:off x="5357818" y="2428868"/>
            <a:ext cx="1057275" cy="561975"/>
          </a:xfrm>
          <a:prstGeom prst="rect">
            <a:avLst/>
          </a:prstGeom>
          <a:noFill/>
        </p:spPr>
      </p:pic>
      <p:pic>
        <p:nvPicPr>
          <p:cNvPr id="3080" name="Picture 8" descr="D:\23.05.13-домашние документы\Лаб. раб YES\Виртуальные лабораторные YES\Анимашки и картинки\Животные\RenardArbre.gif"/>
          <p:cNvPicPr>
            <a:picLocks noChangeAspect="1" noChangeArrowheads="1" noCrop="1"/>
          </p:cNvPicPr>
          <p:nvPr/>
        </p:nvPicPr>
        <p:blipFill>
          <a:blip r:embed="rId4" cstate="print"/>
          <a:srcRect/>
          <a:stretch>
            <a:fillRect/>
          </a:stretch>
        </p:blipFill>
        <p:spPr bwMode="auto">
          <a:xfrm>
            <a:off x="1571604" y="2571744"/>
            <a:ext cx="1428750" cy="1428750"/>
          </a:xfrm>
          <a:prstGeom prst="rect">
            <a:avLst/>
          </a:prstGeom>
          <a:noFill/>
        </p:spPr>
      </p:pic>
      <p:pic>
        <p:nvPicPr>
          <p:cNvPr id="3084" name="Picture 12" descr="D:\23.05.13-домашние документы\Лаб. раб YES\Виртуальные лабораторные YES\Анимашки и картинки\Животные\Кролики, зайцы\0_2341f_a1f478de_L.gif"/>
          <p:cNvPicPr>
            <a:picLocks noChangeAspect="1" noChangeArrowheads="1" noCrop="1"/>
          </p:cNvPicPr>
          <p:nvPr/>
        </p:nvPicPr>
        <p:blipFill>
          <a:blip r:embed="rId5" cstate="print"/>
          <a:srcRect/>
          <a:stretch>
            <a:fillRect/>
          </a:stretch>
        </p:blipFill>
        <p:spPr bwMode="auto">
          <a:xfrm>
            <a:off x="4310094" y="3124200"/>
            <a:ext cx="4762500" cy="3733800"/>
          </a:xfrm>
          <a:prstGeom prst="rect">
            <a:avLst/>
          </a:prstGeom>
          <a:noFill/>
        </p:spPr>
      </p:pic>
      <p:pic>
        <p:nvPicPr>
          <p:cNvPr id="21"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pic>
        <p:nvPicPr>
          <p:cNvPr id="3085" name="Picture 13" descr="D:\23.05.13-домашние документы\Лаб. раб YES\Виртуальные лабораторные YES\Анимашки и картинки\Животные\Медведи\KoalaBambou.gif"/>
          <p:cNvPicPr>
            <a:picLocks noChangeAspect="1" noChangeArrowheads="1" noCrop="1"/>
          </p:cNvPicPr>
          <p:nvPr/>
        </p:nvPicPr>
        <p:blipFill>
          <a:blip r:embed="rId7" cstate="print"/>
          <a:srcRect/>
          <a:stretch>
            <a:fillRect/>
          </a:stretch>
        </p:blipFill>
        <p:spPr bwMode="auto">
          <a:xfrm>
            <a:off x="3143240" y="2571744"/>
            <a:ext cx="1143000" cy="1143000"/>
          </a:xfrm>
          <a:prstGeom prst="rect">
            <a:avLst/>
          </a:prstGeom>
          <a:noFill/>
        </p:spPr>
      </p:pic>
      <p:pic>
        <p:nvPicPr>
          <p:cNvPr id="23" name="Picture 5" descr="D:\23.05.13-домашние документы\Лаб. раб YES\Виртуальные лабораторные YES\Анимашки и картинки\Вода, жидкости,\Рыбки\w1.gif"/>
          <p:cNvPicPr>
            <a:picLocks noChangeAspect="1" noChangeArrowheads="1" noCrop="1"/>
          </p:cNvPicPr>
          <p:nvPr/>
        </p:nvPicPr>
        <p:blipFill>
          <a:blip r:embed="rId8" cstate="print"/>
          <a:srcRect/>
          <a:stretch>
            <a:fillRect/>
          </a:stretch>
        </p:blipFill>
        <p:spPr bwMode="auto">
          <a:xfrm>
            <a:off x="7572396" y="2357430"/>
            <a:ext cx="1333500" cy="1000125"/>
          </a:xfrm>
          <a:prstGeom prst="rect">
            <a:avLst/>
          </a:prstGeom>
          <a:noFill/>
        </p:spPr>
      </p:pic>
      <p:pic>
        <p:nvPicPr>
          <p:cNvPr id="3087" name="Picture 15" descr="D:\23.05.13-домашние документы\Лаб. раб YES\Виртуальные лабораторные YES\Анимашки и картинки\Животные\Мыши, крысы, хомяки\TaupeTerrier.gif"/>
          <p:cNvPicPr>
            <a:picLocks noChangeAspect="1" noChangeArrowheads="1" noCrop="1"/>
          </p:cNvPicPr>
          <p:nvPr/>
        </p:nvPicPr>
        <p:blipFill>
          <a:blip r:embed="rId9" cstate="print"/>
          <a:srcRect/>
          <a:stretch>
            <a:fillRect/>
          </a:stretch>
        </p:blipFill>
        <p:spPr bwMode="auto">
          <a:xfrm>
            <a:off x="0" y="3000372"/>
            <a:ext cx="1428750" cy="952500"/>
          </a:xfrm>
          <a:prstGeom prst="rect">
            <a:avLst/>
          </a:prstGeom>
          <a:noFill/>
        </p:spPr>
      </p:pic>
      <p:sp>
        <p:nvSpPr>
          <p:cNvPr id="14" name="Управляющая кнопка: далее 13">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10"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74696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5361" name="Rectangle 1"/>
          <p:cNvSpPr>
            <a:spLocks noChangeArrowheads="1"/>
          </p:cNvSpPr>
          <p:nvPr/>
        </p:nvSpPr>
        <p:spPr bwMode="auto">
          <a:xfrm>
            <a:off x="142844" y="75562"/>
            <a:ext cx="8858312" cy="485363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0" fontAlgn="base" latinLnBrk="0" hangingPunct="0">
              <a:lnSpc>
                <a:spcPct val="85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ea typeface="Calibri" pitchFamily="34" charset="0"/>
                <a:cs typeface="Arial" pitchFamily="34" charset="0"/>
              </a:rPr>
              <a:t>6. </a:t>
            </a:r>
            <a:r>
              <a:rPr kumimoji="0" lang="ru-RU" sz="2800" b="1" i="0" u="none" strike="noStrike" cap="none" normalizeH="0" baseline="0" dirty="0" smtClean="0">
                <a:ln>
                  <a:noFill/>
                </a:ln>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Живые организмы</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8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способны к </a:t>
            </a:r>
            <a:r>
              <a:rPr kumimoji="0" lang="ru-RU" sz="2800" b="1" i="0" u="sng" strike="noStrike" cap="none" normalizeH="0" baseline="0" dirty="0" err="1" smtClean="0">
                <a:ln>
                  <a:noFill/>
                </a:ln>
                <a:solidFill>
                  <a:schemeClr val="tx1"/>
                </a:solidFill>
                <a:effectLst/>
                <a:latin typeface="Arial" pitchFamily="34" charset="0"/>
                <a:ea typeface="Times New Roman" pitchFamily="18" charset="0"/>
                <a:cs typeface="Arial" pitchFamily="34" charset="0"/>
              </a:rPr>
              <a:t>самовос-произведению</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8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размножению</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Потомство всегда сходно с родителями в связи с передачей от родителей детям наследственной информации о строении и функциях организма. В этом проявляется свойство </a:t>
            </a:r>
            <a:r>
              <a:rPr kumimoji="0" lang="ru-RU" sz="28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наследствен-ности</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живых организмов. Однако потомки всегда чем-то отличаются от своих родителей, т.е. проявляется изменчивость организмов, закономерности которой общие для них всех. Таким образом, живые организмы обладают способностью к размножению, </a:t>
            </a:r>
            <a:r>
              <a:rPr kumimoji="0" lang="ru-RU" sz="28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наследствен-ностью</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и изменчивостью.</a:t>
            </a:r>
            <a:endParaRPr kumimoji="0" lang="ru-RU" sz="2800" b="1"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2" descr="D:\23.05.13-домашние документы\Виртуальные лекции 2015\Биология\Биология в таблицах\типы размножения.jpg"/>
          <p:cNvPicPr>
            <a:picLocks noChangeAspect="1" noChangeArrowheads="1"/>
          </p:cNvPicPr>
          <p:nvPr/>
        </p:nvPicPr>
        <p:blipFill>
          <a:blip r:embed="rId3" cstate="print">
            <a:lum bright="-10000" contrast="40000"/>
          </a:blip>
          <a:srcRect l="4196" t="24816" r="4196" b="60938"/>
          <a:stretch>
            <a:fillRect/>
          </a:stretch>
        </p:blipFill>
        <p:spPr bwMode="auto">
          <a:xfrm>
            <a:off x="571472" y="5214950"/>
            <a:ext cx="6477045" cy="1428760"/>
          </a:xfrm>
          <a:prstGeom prst="round2DiagRect">
            <a:avLst/>
          </a:prstGeom>
          <a:noFill/>
          <a:ln w="38100">
            <a:solidFill>
              <a:srgbClr val="009900"/>
            </a:solidFill>
          </a:ln>
        </p:spPr>
      </p:pic>
      <p:sp>
        <p:nvSpPr>
          <p:cNvPr id="9" name="Управляющая кнопка: далее 8">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05259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Управляющая кнопка: далее 6">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0" name="Picture 6"/>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40120" r="13853"/>
          <a:stretch/>
        </p:blipFill>
        <p:spPr bwMode="auto">
          <a:xfrm>
            <a:off x="1365336" y="-96093"/>
            <a:ext cx="5654936" cy="6907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121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337" name="Rectangle 1"/>
          <p:cNvSpPr>
            <a:spLocks noChangeArrowheads="1"/>
          </p:cNvSpPr>
          <p:nvPr/>
        </p:nvSpPr>
        <p:spPr bwMode="auto">
          <a:xfrm>
            <a:off x="142844" y="71414"/>
            <a:ext cx="8858312" cy="41211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85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ea typeface="Calibri" pitchFamily="34" charset="0"/>
                <a:cs typeface="Arial" pitchFamily="34" charset="0"/>
              </a:rPr>
              <a:t>7. </a:t>
            </a:r>
            <a:r>
              <a:rPr kumimoji="0" lang="ru-RU" sz="2800" b="1" i="0" u="none" strike="noStrike" cap="none" normalizeH="0" baseline="0" dirty="0" smtClean="0">
                <a:ln>
                  <a:noFill/>
                </a:ln>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Организмы</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8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способны к росту и индивидуальному развитию</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(онтогенезу) от рождения до смерти.</a:t>
            </a:r>
            <a:endParaRPr kumimoji="0" lang="ru-RU" sz="2800" b="1"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85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ea typeface="Calibri" pitchFamily="34" charset="0"/>
                <a:cs typeface="Arial" pitchFamily="34" charset="0"/>
              </a:rPr>
              <a:t>8. </a:t>
            </a:r>
            <a:r>
              <a:rPr kumimoji="0" lang="ru-RU" sz="2800" b="1" i="0" u="none" strike="noStrike" cap="none" normalizeH="0" baseline="0" dirty="0" smtClean="0">
                <a:ln>
                  <a:noFill/>
                </a:ln>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Организмы</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8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способны к историческому развитию</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(филогенезу), </a:t>
            </a:r>
            <a:r>
              <a:rPr kumimoji="0" lang="ru-RU" sz="28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к изменению от простого к сложному</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Этот процесс усложнения организмов называется </a:t>
            </a:r>
            <a:r>
              <a:rPr kumimoji="0" lang="ru-RU" sz="2800" b="1" i="1" u="none" strike="noStrike" cap="none" normalizeH="0" baseline="0" dirty="0" smtClean="0">
                <a:ln>
                  <a:noFill/>
                </a:ln>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эволюцией</a:t>
            </a:r>
            <a:r>
              <a:rPr kumimoji="0" lang="ru-RU" sz="28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 результате длительной эволюции возникло все многообразие живых организмов, </a:t>
            </a:r>
            <a:r>
              <a:rPr kumimoji="0" lang="ru-RU" sz="28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приспособ-ленных</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к определенным условиям существования.</a:t>
            </a:r>
            <a:endParaRPr kumimoji="0" lang="ru-RU" sz="2800" b="1" i="0" u="none" strike="noStrike" cap="none" normalizeH="0" baseline="0" dirty="0" smtClean="0">
              <a:ln>
                <a:noFill/>
              </a:ln>
              <a:solidFill>
                <a:schemeClr val="tx1"/>
              </a:solidFill>
              <a:effectLst/>
              <a:latin typeface="Arial" pitchFamily="34" charset="0"/>
              <a:cs typeface="Arial" pitchFamily="34" charset="0"/>
            </a:endParaRPr>
          </a:p>
        </p:txBody>
      </p:sp>
      <p:pic>
        <p:nvPicPr>
          <p:cNvPr id="5125" name="Picture 5" descr="D:\23.05.13-домашние документы\Виртуальные лекции 2015\Биология\анимашки-разное\Биология\деревья\tree21.gif"/>
          <p:cNvPicPr>
            <a:picLocks noChangeAspect="1" noChangeArrowheads="1" noCrop="1"/>
          </p:cNvPicPr>
          <p:nvPr/>
        </p:nvPicPr>
        <p:blipFill>
          <a:blip r:embed="rId3" cstate="print"/>
          <a:srcRect/>
          <a:stretch>
            <a:fillRect/>
          </a:stretch>
        </p:blipFill>
        <p:spPr bwMode="auto">
          <a:xfrm>
            <a:off x="71406" y="5357826"/>
            <a:ext cx="1428750" cy="1428750"/>
          </a:xfrm>
          <a:prstGeom prst="rect">
            <a:avLst/>
          </a:prstGeom>
          <a:noFill/>
        </p:spPr>
      </p:pic>
      <p:pic>
        <p:nvPicPr>
          <p:cNvPr id="5127" name="Picture 7" descr="D:\23.05.13-домашние документы\Лаб. раб YES\Виртуальные лабораторные YES\Анимашки и картинки\Компьютеры\1001_2.jpg"/>
          <p:cNvPicPr>
            <a:picLocks noChangeAspect="1" noChangeArrowheads="1"/>
          </p:cNvPicPr>
          <p:nvPr/>
        </p:nvPicPr>
        <p:blipFill>
          <a:blip r:embed="rId4" cstate="print"/>
          <a:srcRect l="1250" t="27336" r="2499" b="5189"/>
          <a:stretch>
            <a:fillRect/>
          </a:stretch>
        </p:blipFill>
        <p:spPr bwMode="auto">
          <a:xfrm>
            <a:off x="1785918" y="4214818"/>
            <a:ext cx="6770124" cy="228601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 name="Управляющая кнопка: далее 8">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87734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31765" y="44209"/>
            <a:ext cx="8167621" cy="707886"/>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000" b="1" spc="50" dirty="0">
                <a:ln w="11430"/>
                <a:solidFill>
                  <a:srgbClr val="FF0000"/>
                </a:solidFill>
                <a:effectLst>
                  <a:outerShdw blurRad="76200" dist="50800" dir="5400000" algn="tl" rotWithShape="0">
                    <a:srgbClr val="000000">
                      <a:alpha val="65000"/>
                    </a:srgbClr>
                  </a:outerShdw>
                </a:effectLst>
                <a:latin typeface="Arial Black" pitchFamily="34" charset="0"/>
              </a:rPr>
              <a:t>Многообразие организмов</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58" y="734563"/>
            <a:ext cx="6795598" cy="55463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5"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pic>
        <p:nvPicPr>
          <p:cNvPr id="4100" name="Picture 4" descr="D:\диск D\29.06.17-домашние документы\Лаб. раб YES-14.01.20\Виртуальные лабораторные YES\Анимашки и картинки\Жуки\божьи коровки\PetiteCoccinell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952356" y="4962536"/>
            <a:ext cx="8763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D:\диск D\29.06.17-домашние документы\Лаб. раб YES-14.01.20\Виртуальные лабораторные YES\Анимашки и картинки\Бабочки\5c6a3e9252b87c5d7452364550a5fb03.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5536" y="1052736"/>
            <a:ext cx="28575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D:\диск D\29.06.17-домашние документы\Лаб. раб YES-14.01.20\Виртуальные лабораторные YES\Анимашки и картинки\Животные\Кошки, львы и др\a_drink.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905750" y="2195736"/>
            <a:ext cx="123825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083916"/>
      </p:ext>
    </p:extLst>
  </p:cSld>
  <p:clrMapOvr>
    <a:masterClrMapping/>
  </p:clrMapOvr>
  <p:transition advTm="291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79512" y="0"/>
            <a:ext cx="8662891" cy="665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3"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2606714895"/>
      </p:ext>
    </p:extLst>
  </p:cSld>
  <p:clrMapOvr>
    <a:masterClrMapping/>
  </p:clrMapOvr>
  <p:transition advTm="291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924" y="968132"/>
            <a:ext cx="8637587" cy="432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3"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2606714895"/>
      </p:ext>
    </p:extLst>
  </p:cSld>
  <p:clrMapOvr>
    <a:masterClrMapping/>
  </p:clrMapOvr>
  <p:transition advTm="291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диск D\29.06.17-домашние документы\Виртуальные лекции-14.01.20\Биология\разнообразие организмов\003.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1930" y="0"/>
            <a:ext cx="9090347" cy="6780500"/>
          </a:xfrm>
          <a:prstGeom prst="rect">
            <a:avLst/>
          </a:prstGeom>
          <a:noFill/>
          <a:extLst>
            <a:ext uri="{909E8E84-426E-40DD-AFC4-6F175D3DCCD1}">
              <a14:hiddenFill xmlns:a14="http://schemas.microsoft.com/office/drawing/2010/main">
                <a:solidFill>
                  <a:srgbClr val="FFFFFF"/>
                </a:solidFill>
              </a14:hiddenFill>
            </a:ext>
          </a:extLst>
        </p:spPr>
      </p:pic>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3"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2606714895"/>
      </p:ext>
    </p:extLst>
  </p:cSld>
  <p:clrMapOvr>
    <a:masterClrMapping/>
  </p:clrMapOvr>
  <p:transition advTm="291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1026" name="Picture 2" descr="D:\23.05.13-домашние документы\Колледж Строитель\Биология\Лекции по биол\Селекция\selekciya-1.jpg"/>
          <p:cNvPicPr>
            <a:picLocks noChangeAspect="1" noChangeArrowheads="1"/>
          </p:cNvPicPr>
          <p:nvPr/>
        </p:nvPicPr>
        <p:blipFill>
          <a:blip r:embed="rId6" cstate="print"/>
          <a:srcRect/>
          <a:stretch>
            <a:fillRect/>
          </a:stretch>
        </p:blipFill>
        <p:spPr bwMode="auto">
          <a:xfrm>
            <a:off x="6667500" y="0"/>
            <a:ext cx="2476500" cy="184785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27" name="Picture 3" descr="D:\23.05.13-домашние документы\Колледж Строитель\Биология\Лекции по биол\Селекция\176065185.jpg"/>
          <p:cNvPicPr>
            <a:picLocks noChangeAspect="1" noChangeArrowheads="1"/>
          </p:cNvPicPr>
          <p:nvPr/>
        </p:nvPicPr>
        <p:blipFill>
          <a:blip r:embed="rId7" cstate="print"/>
          <a:srcRect t="5340"/>
          <a:stretch>
            <a:fillRect/>
          </a:stretch>
        </p:blipFill>
        <p:spPr bwMode="auto">
          <a:xfrm>
            <a:off x="-32" y="3929066"/>
            <a:ext cx="5715000" cy="2786058"/>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28" name="Picture 4" descr="D:\23.05.13-домашние документы\Колледж Строитель\Биология\Лекции по биол\Селекция\SELEKCIYA.jpg"/>
          <p:cNvPicPr>
            <a:picLocks noChangeAspect="1" noChangeArrowheads="1"/>
          </p:cNvPicPr>
          <p:nvPr/>
        </p:nvPicPr>
        <p:blipFill>
          <a:blip r:embed="rId8" cstate="print"/>
          <a:srcRect l="1052" r="2631"/>
          <a:stretch>
            <a:fillRect/>
          </a:stretch>
        </p:blipFill>
        <p:spPr bwMode="auto">
          <a:xfrm>
            <a:off x="-32" y="-24"/>
            <a:ext cx="2706883" cy="192882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Прямоугольник 11"/>
          <p:cNvSpPr/>
          <p:nvPr/>
        </p:nvSpPr>
        <p:spPr>
          <a:xfrm>
            <a:off x="1071538" y="2038669"/>
            <a:ext cx="7215238" cy="1818959"/>
          </a:xfrm>
          <a:prstGeom prst="rect">
            <a:avLst/>
          </a:prstGeom>
        </p:spPr>
        <p:txBody>
          <a:bodyPr wrap="square">
            <a:spAutoFit/>
          </a:bodyPr>
          <a:lstStyle/>
          <a:p>
            <a:pPr algn="ctr">
              <a:lnSpc>
                <a:spcPct val="85000"/>
              </a:lnSpc>
            </a:pPr>
            <a:r>
              <a:rPr lang="ru-RU" sz="4400" b="1" dirty="0" smtClean="0">
                <a:solidFill>
                  <a:schemeClr val="accent6">
                    <a:lumMod val="50000"/>
                  </a:schemeClr>
                </a:solidFill>
                <a:latin typeface="Arial Black" pitchFamily="34" charset="0"/>
                <a:cs typeface="Arial" pitchFamily="34" charset="0"/>
              </a:rPr>
              <a:t>Основы учения о наследственности и изменчивости</a:t>
            </a:r>
            <a:endParaRPr lang="ru-RU" sz="4400" dirty="0">
              <a:latin typeface="Arial Black"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cSld>
  <p:clrMapOvr>
    <a:masterClrMapping/>
  </p:clrMapOvr>
  <p:transition advTm="38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103785"/>
            <a:ext cx="8858312" cy="4487382"/>
          </a:xfrm>
          <a:prstGeom prst="rect">
            <a:avLst/>
          </a:prstGeom>
        </p:spPr>
        <p:txBody>
          <a:bodyPr wrap="square">
            <a:spAutoFit/>
          </a:bodyPr>
          <a:lstStyle/>
          <a:p>
            <a:pPr indent="450000" algn="just">
              <a:lnSpc>
                <a:spcPct val="85000"/>
              </a:lnSpc>
            </a:pP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Наследственность </a:t>
            </a:r>
            <a:r>
              <a:rPr lang="ru-RU" sz="2800" b="1" dirty="0" smtClean="0">
                <a:latin typeface="Arial" pitchFamily="34" charset="0"/>
                <a:cs typeface="Arial" pitchFamily="34" charset="0"/>
              </a:rPr>
              <a:t>и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изменчивость </a:t>
            </a:r>
            <a:r>
              <a:rPr lang="ru-RU" sz="2800" b="1" dirty="0" smtClean="0">
                <a:latin typeface="Arial" pitchFamily="34" charset="0"/>
                <a:cs typeface="Arial" pitchFamily="34" charset="0"/>
              </a:rPr>
              <a:t>– два взаимосвязанных основных свойства всех живых организмов.</a:t>
            </a:r>
          </a:p>
          <a:p>
            <a:pPr indent="450000" algn="just">
              <a:lnSpc>
                <a:spcPct val="85000"/>
              </a:lnSpc>
            </a:pP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Наследственность</a:t>
            </a:r>
            <a:r>
              <a:rPr lang="ru-RU" sz="2800" b="1" dirty="0" smtClean="0">
                <a:latin typeface="Arial" pitchFamily="34" charset="0"/>
                <a:cs typeface="Arial" pitchFamily="34" charset="0"/>
              </a:rPr>
              <a:t> – это свойство организмов при любых формах размножения сохранять свои видовые, сортовые и породные, а частично и индивидуальные особенности. При этом, как видно из материалов предыдущей главы, свойство это реализуется через очень сложный многоступенчатый процесс индивидуального развития организмов в каждом поколении. </a:t>
            </a:r>
          </a:p>
        </p:txBody>
      </p:sp>
      <p:pic>
        <p:nvPicPr>
          <p:cNvPr id="65537" name="Picture 1" descr="D:\23.05.13-домашние документы\Колледж Строитель\Биология\Лекции по биол\Селекция\Генетика\0018-018-Izmenchivost.jpg"/>
          <p:cNvPicPr>
            <a:picLocks noChangeAspect="1" noChangeArrowheads="1"/>
          </p:cNvPicPr>
          <p:nvPr/>
        </p:nvPicPr>
        <p:blipFill>
          <a:blip r:embed="rId6" cstate="print"/>
          <a:srcRect l="21094" t="39583" r="29687" b="12500"/>
          <a:stretch>
            <a:fillRect/>
          </a:stretch>
        </p:blipFill>
        <p:spPr bwMode="auto">
          <a:xfrm>
            <a:off x="3000364" y="4572008"/>
            <a:ext cx="2837330" cy="207170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advTm="291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numSld="999"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descr="D:\23.05.13-домашние документы\Мое фото 2.png"/>
          <p:cNvPicPr>
            <a:picLocks noChangeAspect="1" noChangeArrowheads="1"/>
          </p:cNvPicPr>
          <p:nvPr/>
        </p:nvPicPr>
        <p:blipFill>
          <a:blip r:embed="rId4" cstate="print"/>
          <a:srcRect/>
          <a:stretch>
            <a:fillRect/>
          </a:stretch>
        </p:blipFill>
        <p:spPr bwMode="auto">
          <a:xfrm>
            <a:off x="186261" y="214290"/>
            <a:ext cx="1956847" cy="2876550"/>
          </a:xfrm>
          <a:prstGeom prst="rect">
            <a:avLst/>
          </a:prstGeom>
          <a:noFill/>
        </p:spPr>
      </p:pic>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
        <p:nvSpPr>
          <p:cNvPr id="8" name="Rectangle 3"/>
          <p:cNvSpPr>
            <a:spLocks noChangeArrowheads="1"/>
          </p:cNvSpPr>
          <p:nvPr/>
        </p:nvSpPr>
        <p:spPr bwMode="auto">
          <a:xfrm>
            <a:off x="2143108" y="283862"/>
            <a:ext cx="6821380" cy="2839239"/>
          </a:xfrm>
          <a:prstGeom prst="rect">
            <a:avLst/>
          </a:prstGeom>
          <a:noFill/>
          <a:ln w="9525">
            <a:noFill/>
            <a:miter lim="800000"/>
            <a:headEnd/>
            <a:tailEnd/>
          </a:ln>
          <a:effectLst/>
        </p:spPr>
        <p:txBody>
          <a:bodyPr wrap="square">
            <a:spAutoFit/>
          </a:bodyPr>
          <a:lstStyle/>
          <a:p>
            <a:pPr indent="450000" algn="just">
              <a:lnSpc>
                <a:spcPct val="85000"/>
              </a:lnSpc>
            </a:pPr>
            <a:r>
              <a:rPr lang="ru-RU" sz="3000" b="1" dirty="0">
                <a:solidFill>
                  <a:schemeClr val="accent6">
                    <a:lumMod val="50000"/>
                  </a:schemeClr>
                </a:solidFill>
                <a:latin typeface="Arial" pitchFamily="34" charset="0"/>
                <a:cs typeface="Arial" pitchFamily="34" charset="0"/>
              </a:rPr>
              <a:t>Я, Кузьмина Ирина Викторовна, </a:t>
            </a:r>
            <a:r>
              <a:rPr lang="ru-RU" sz="3000" b="1" dirty="0" smtClean="0">
                <a:solidFill>
                  <a:schemeClr val="accent6">
                    <a:lumMod val="50000"/>
                  </a:schemeClr>
                </a:solidFill>
                <a:latin typeface="Arial" pitchFamily="34" charset="0"/>
                <a:cs typeface="Arial" pitchFamily="34" charset="0"/>
              </a:rPr>
              <a:t>кандидат технических наук с большим опытом преподавания в высшей </a:t>
            </a:r>
            <a:r>
              <a:rPr lang="ru-RU" sz="3000" b="1" dirty="0">
                <a:solidFill>
                  <a:schemeClr val="accent6">
                    <a:lumMod val="50000"/>
                  </a:schemeClr>
                </a:solidFill>
                <a:latin typeface="Arial" pitchFamily="34" charset="0"/>
                <a:cs typeface="Arial" pitchFamily="34" charset="0"/>
              </a:rPr>
              <a:t>школе и </a:t>
            </a:r>
            <a:r>
              <a:rPr lang="ru-RU" sz="3000" b="1" dirty="0" smtClean="0">
                <a:solidFill>
                  <a:schemeClr val="accent6">
                    <a:lumMod val="50000"/>
                  </a:schemeClr>
                </a:solidFill>
                <a:latin typeface="Arial" pitchFamily="34" charset="0"/>
                <a:cs typeface="Arial" pitchFamily="34" charset="0"/>
              </a:rPr>
              <a:t>НКСЭ, обобщила полезную для Вас информацию по дисциплинам </a:t>
            </a:r>
            <a:r>
              <a:rPr lang="ru-RU" sz="3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a:t>
            </a:r>
            <a:r>
              <a:rPr lang="ru-RU" sz="3000"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Естествозна-ние</a:t>
            </a:r>
            <a:r>
              <a:rPr lang="ru-RU" sz="3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ru-RU" sz="3000" b="1" dirty="0">
                <a:solidFill>
                  <a:srgbClr val="FF0000"/>
                </a:solidFill>
                <a:effectLst>
                  <a:outerShdw blurRad="38100" dist="38100" dir="2700000" algn="tl">
                    <a:srgbClr val="000000">
                      <a:alpha val="43137"/>
                    </a:srgbClr>
                  </a:outerShdw>
                </a:effectLst>
                <a:latin typeface="Arial" pitchFamily="34" charset="0"/>
                <a:cs typeface="Arial" pitchFamily="34" charset="0"/>
              </a:rPr>
              <a:t>и «Биология»</a:t>
            </a:r>
            <a:r>
              <a:rPr lang="ru-RU" sz="3000" b="1" dirty="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a:t>
            </a:r>
            <a:r>
              <a:rPr lang="ru-RU" sz="30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 </a:t>
            </a:r>
            <a:endParaRPr lang="ru-RU" sz="3000" b="1" kern="10" dirty="0" smtClean="0">
              <a:solidFill>
                <a:srgbClr val="FF0000"/>
              </a:solidFill>
              <a:latin typeface="Arial" pitchFamily="34" charset="0"/>
              <a:cs typeface="Arial" pitchFamily="34" charset="0"/>
            </a:endParaRPr>
          </a:p>
        </p:txBody>
      </p:sp>
    </p:spTree>
  </p:cSld>
  <p:clrMapOvr>
    <a:masterClrMapping/>
  </p:clrMapOvr>
  <p:transition advTm="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84626"/>
            <a:ext cx="8858312" cy="4487382"/>
          </a:xfrm>
          <a:prstGeom prst="rect">
            <a:avLst/>
          </a:prstGeom>
        </p:spPr>
        <p:txBody>
          <a:bodyPr wrap="square">
            <a:spAutoFit/>
          </a:bodyPr>
          <a:lstStyle/>
          <a:p>
            <a:pPr indent="450000" algn="just">
              <a:lnSpc>
                <a:spcPct val="85000"/>
              </a:lnSpc>
            </a:pPr>
            <a:r>
              <a:rPr lang="ru-RU" sz="2800" b="1" dirty="0" smtClean="0">
                <a:latin typeface="Arial" pitchFamily="34" charset="0"/>
                <a:cs typeface="Arial" pitchFamily="34" charset="0"/>
              </a:rPr>
              <a:t>Родительское и дочернее поколения материально связаны между собой или половыми клетками при половом размножении, или спорами и почками при бесполом и вегетативном размножении. Значит именно через эти «материальные мостики» осуществляется передача наследственной информации из поколения в поколение. При этом сами «мостики» (например, половые клетки при половом размножении) не похожи ни на те организмы, которые их образовали, ни на те, которые из них возникнут. </a:t>
            </a:r>
          </a:p>
        </p:txBody>
      </p:sp>
      <p:pic>
        <p:nvPicPr>
          <p:cNvPr id="43010" name="Picture 2"/>
          <p:cNvPicPr>
            <a:picLocks noChangeAspect="1" noChangeArrowheads="1"/>
          </p:cNvPicPr>
          <p:nvPr/>
        </p:nvPicPr>
        <p:blipFill>
          <a:blip r:embed="rId6" cstate="print"/>
          <a:srcRect/>
          <a:stretch>
            <a:fillRect/>
          </a:stretch>
        </p:blipFill>
        <p:spPr bwMode="auto">
          <a:xfrm>
            <a:off x="500034" y="4733528"/>
            <a:ext cx="6643734" cy="1981620"/>
          </a:xfrm>
          <a:prstGeom prst="round2DiagRect">
            <a:avLst/>
          </a:prstGeom>
          <a:noFill/>
          <a:ln w="38100">
            <a:solidFill>
              <a:srgbClr val="009900"/>
            </a:solidFill>
            <a:miter lim="800000"/>
            <a:headEnd/>
            <a:tailEnd/>
          </a:ln>
          <a:effectLst/>
        </p:spPr>
      </p:pic>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advTm="3115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pic>
        <p:nvPicPr>
          <p:cNvPr id="64513" name="Picture 1" descr="D:\23.05.13-домашние документы\Виртуальные лекции 2015\Биология\Биология в таблицах\типы размножения.jpg"/>
          <p:cNvPicPr>
            <a:picLocks noChangeAspect="1" noChangeArrowheads="1"/>
          </p:cNvPicPr>
          <p:nvPr/>
        </p:nvPicPr>
        <p:blipFill>
          <a:blip r:embed="rId5" cstate="print">
            <a:lum bright="-20000" contrast="30000"/>
          </a:blip>
          <a:srcRect l="4196" t="39381" r="5386" b="19791"/>
          <a:stretch>
            <a:fillRect/>
          </a:stretch>
        </p:blipFill>
        <p:spPr bwMode="auto">
          <a:xfrm>
            <a:off x="2786050" y="2928934"/>
            <a:ext cx="5429288" cy="3477417"/>
          </a:xfrm>
          <a:prstGeom prst="round2DiagRect">
            <a:avLst/>
          </a:prstGeom>
          <a:noFill/>
          <a:ln w="38100">
            <a:solidFill>
              <a:srgbClr val="009900"/>
            </a:solidFill>
          </a:ln>
        </p:spPr>
      </p:pic>
      <p:pic>
        <p:nvPicPr>
          <p:cNvPr id="8" name="Picture 4"/>
          <p:cNvPicPr>
            <a:picLocks noChangeAspect="1" noChangeArrowheads="1"/>
          </p:cNvPicPr>
          <p:nvPr/>
        </p:nvPicPr>
        <p:blipFill>
          <a:blip r:embed="rId6" cstate="print"/>
          <a:srcRect t="27372" b="20620"/>
          <a:stretch>
            <a:fillRect/>
          </a:stretch>
        </p:blipFill>
        <p:spPr bwMode="auto">
          <a:xfrm>
            <a:off x="71406" y="5286388"/>
            <a:ext cx="2652963" cy="1500198"/>
          </a:xfrm>
          <a:prstGeom prst="rect">
            <a:avLst/>
          </a:prstGeom>
          <a:noFill/>
          <a:ln w="9525">
            <a:noFill/>
            <a:miter lim="800000"/>
            <a:headEnd/>
            <a:tailEnd/>
          </a:ln>
          <a:effectLst/>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Прямоугольник 14"/>
          <p:cNvSpPr/>
          <p:nvPr/>
        </p:nvSpPr>
        <p:spPr>
          <a:xfrm>
            <a:off x="142844" y="120882"/>
            <a:ext cx="8858312" cy="3022366"/>
          </a:xfrm>
          <a:prstGeom prst="rect">
            <a:avLst/>
          </a:prstGeom>
        </p:spPr>
        <p:txBody>
          <a:bodyPr wrap="square">
            <a:spAutoFit/>
          </a:bodyPr>
          <a:lstStyle/>
          <a:p>
            <a:pPr indent="450000" algn="just">
              <a:lnSpc>
                <a:spcPct val="85000"/>
              </a:lnSpc>
            </a:pPr>
            <a:r>
              <a:rPr lang="ru-RU" sz="2800" b="1" dirty="0" smtClean="0">
                <a:latin typeface="Arial" pitchFamily="34" charset="0"/>
                <a:cs typeface="Arial" pitchFamily="34" charset="0"/>
              </a:rPr>
              <a:t>Вопросы о том, как и через какие клеточные структуры передается наследственная информация из поколения в поколение, как в ходе индивидуального развития эта наследственная информация реализуется в конкретные признаки и свойства </a:t>
            </a:r>
            <a:r>
              <a:rPr lang="ru-RU" sz="2800" b="1" dirty="0" err="1" smtClean="0">
                <a:latin typeface="Arial" pitchFamily="34" charset="0"/>
                <a:cs typeface="Arial" pitchFamily="34" charset="0"/>
              </a:rPr>
              <a:t>развивающе-гося</a:t>
            </a:r>
            <a:r>
              <a:rPr lang="ru-RU" sz="2800" b="1" dirty="0" smtClean="0">
                <a:latin typeface="Arial" pitchFamily="34" charset="0"/>
                <a:cs typeface="Arial" pitchFamily="34" charset="0"/>
              </a:rPr>
              <a:t> организма, являются центральными в генетике.</a:t>
            </a:r>
            <a:endParaRPr lang="ru-RU" sz="2800" b="1" dirty="0">
              <a:latin typeface="Arial"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p:transition advTm="189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8" name="Содержимое 6" descr="de9c5e3240f7.jpg"/>
          <p:cNvPicPr>
            <a:picLocks noChangeAspect="1"/>
          </p:cNvPicPr>
          <p:nvPr/>
        </p:nvPicPr>
        <p:blipFill>
          <a:blip r:embed="rId6" cstate="print"/>
          <a:srcRect l="3704" t="5552" r="3703" b="5613"/>
          <a:stretch>
            <a:fillRect/>
          </a:stretch>
        </p:blipFill>
        <p:spPr bwMode="auto">
          <a:xfrm>
            <a:off x="142844" y="4429132"/>
            <a:ext cx="3571900" cy="2286016"/>
          </a:xfrm>
          <a:prstGeom prst="round2Diag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Прямоугольник 11"/>
          <p:cNvSpPr/>
          <p:nvPr/>
        </p:nvSpPr>
        <p:spPr>
          <a:xfrm>
            <a:off x="142844" y="71414"/>
            <a:ext cx="8786874" cy="4330416"/>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Изменчивость</a:t>
            </a:r>
            <a:r>
              <a:rPr lang="ru-RU" sz="2700" b="1" dirty="0" smtClean="0">
                <a:solidFill>
                  <a:srgbClr val="000000"/>
                </a:solidFill>
                <a:latin typeface="Arial" pitchFamily="34" charset="0"/>
                <a:ea typeface="Times New Roman" pitchFamily="18" charset="0"/>
                <a:cs typeface="Arial" pitchFamily="34" charset="0"/>
              </a:rPr>
              <a:t> выражается в том, что в любом поколении отдельные особи чем-то отличаются и друг от друга, и от своих родителей. Происходит это потому, что свойства и признаки каждого организма есть сложный результат двух причин: наследственной информации, полученной от родителей, и конкретных условий внешней среды, в которых шло индивидуальное развитие каждого организма. Эти условия никогда не бывают одинаковыми даже для </a:t>
            </a:r>
            <a:r>
              <a:rPr lang="ru-RU" sz="2700" b="1" dirty="0" err="1" smtClean="0">
                <a:solidFill>
                  <a:srgbClr val="000000"/>
                </a:solidFill>
                <a:latin typeface="Arial" pitchFamily="34" charset="0"/>
                <a:ea typeface="Times New Roman" pitchFamily="18" charset="0"/>
                <a:cs typeface="Arial" pitchFamily="34" charset="0"/>
              </a:rPr>
              <a:t>одно-пометных</a:t>
            </a:r>
            <a:r>
              <a:rPr lang="ru-RU" sz="2700" b="1" dirty="0" smtClean="0">
                <a:solidFill>
                  <a:srgbClr val="000000"/>
                </a:solidFill>
                <a:latin typeface="Arial" pitchFamily="34" charset="0"/>
                <a:ea typeface="Times New Roman" pitchFamily="18" charset="0"/>
                <a:cs typeface="Arial" pitchFamily="34" charset="0"/>
              </a:rPr>
              <a:t>  животных  или для  растений, выросших из семян одного плода. </a:t>
            </a:r>
          </a:p>
        </p:txBody>
      </p:sp>
      <p:pic>
        <p:nvPicPr>
          <p:cNvPr id="41986" name="Picture 2" descr="D:\23.05.13-домашние документы\Колледж Строитель\Биология\Лекции по биол\Селекция\1032_1064.jpg"/>
          <p:cNvPicPr>
            <a:picLocks noChangeAspect="1" noChangeArrowheads="1"/>
          </p:cNvPicPr>
          <p:nvPr/>
        </p:nvPicPr>
        <p:blipFill>
          <a:blip r:embed="rId7" cstate="print"/>
          <a:srcRect l="4062" t="1250" r="36793" b="1250"/>
          <a:stretch>
            <a:fillRect/>
          </a:stretch>
        </p:blipFill>
        <p:spPr bwMode="auto">
          <a:xfrm rot="16200000">
            <a:off x="4554925" y="4160456"/>
            <a:ext cx="2273195" cy="2810547"/>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advTm="329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pic>
        <p:nvPicPr>
          <p:cNvPr id="8" name="Picture 4" descr="http://t1.gstatic.com/images?q=tbn:hHeVehmY-dfwQM:http://selekciya.ru/netcat_files/Image/1196940787_11(2).jpg">
            <a:hlinkClick r:id="rId7"/>
          </p:cNvPr>
          <p:cNvPicPr>
            <a:picLocks noChangeAspect="1" noChangeArrowheads="1"/>
          </p:cNvPicPr>
          <p:nvPr/>
        </p:nvPicPr>
        <p:blipFill>
          <a:blip r:embed="rId8" cstate="print"/>
          <a:srcRect/>
          <a:stretch>
            <a:fillRect/>
          </a:stretch>
        </p:blipFill>
        <p:spPr bwMode="auto">
          <a:xfrm>
            <a:off x="285720" y="4214818"/>
            <a:ext cx="2143140" cy="2374832"/>
          </a:xfrm>
          <a:prstGeom prst="round2Diag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pic>
      <p:pic>
        <p:nvPicPr>
          <p:cNvPr id="13" name="Содержимое 3" descr="85b8c9665dbf[1].jpg"/>
          <p:cNvPicPr>
            <a:picLocks noChangeAspect="1"/>
          </p:cNvPicPr>
          <p:nvPr/>
        </p:nvPicPr>
        <p:blipFill>
          <a:blip r:embed="rId9" cstate="print">
            <a:lum bright="-10000" contrast="-20000"/>
          </a:blip>
          <a:srcRect t="7777"/>
          <a:stretch>
            <a:fillRect/>
          </a:stretch>
        </p:blipFill>
        <p:spPr bwMode="auto">
          <a:xfrm>
            <a:off x="3143240" y="3714752"/>
            <a:ext cx="3627432" cy="2374847"/>
          </a:xfrm>
          <a:prstGeom prst="round2Diag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4" name="Прямоугольник 13"/>
          <p:cNvSpPr/>
          <p:nvPr/>
        </p:nvSpPr>
        <p:spPr>
          <a:xfrm>
            <a:off x="142844" y="111818"/>
            <a:ext cx="8786874" cy="3388620"/>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Поэтому и развивающиеся в разных условиях среды организмы оказываются в чем-то различными, т. е. проявляют свойство изменчивости. Чем значительнее различия в условиях, тем резче будет выражена изменчивость организмов. Сказанное о наследственности и изменчивости позволяет охарактеризовать два генетических понятия –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генотип</a:t>
            </a:r>
            <a:r>
              <a:rPr lang="ru-RU" sz="2800" b="1" dirty="0" smtClean="0">
                <a:latin typeface="Arial" pitchFamily="34" charset="0"/>
                <a:ea typeface="Times New Roman" pitchFamily="18" charset="0"/>
                <a:cs typeface="Arial" pitchFamily="34" charset="0"/>
              </a:rPr>
              <a:t> и </a:t>
            </a:r>
            <a:r>
              <a:rPr lang="ru-RU" sz="2800" b="1"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фенотип</a:t>
            </a:r>
            <a:r>
              <a:rPr lang="ru-RU" sz="2800" b="1" dirty="0" smtClean="0">
                <a:latin typeface="Arial" pitchFamily="34" charset="0"/>
                <a:ea typeface="Times New Roman" pitchFamily="18" charset="0"/>
                <a:cs typeface="Arial" pitchFamily="34" charset="0"/>
              </a:rPr>
              <a:t>.</a:t>
            </a:r>
            <a:endParaRPr lang="ru-RU" sz="2800" b="1" dirty="0" smtClean="0">
              <a:latin typeface="Arial" pitchFamily="34" charset="0"/>
              <a:cs typeface="Arial" pitchFamily="34" charset="0"/>
            </a:endParaRPr>
          </a:p>
        </p:txBody>
      </p:sp>
      <p:pic>
        <p:nvPicPr>
          <p:cNvPr id="2" name="Звук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cstate="print"/>
          <a:stretch>
            <a:fillRect/>
          </a:stretch>
        </p:blipFill>
        <p:spPr>
          <a:xfrm>
            <a:off x="8318500" y="6032500"/>
            <a:ext cx="609600" cy="609600"/>
          </a:xfrm>
          <a:prstGeom prst="rect">
            <a:avLst/>
          </a:prstGeom>
        </p:spPr>
      </p:pic>
    </p:spTree>
    <p:custDataLst>
      <p:tags r:id="rId1"/>
    </p:custDataLst>
  </p:cSld>
  <p:clrMapOvr>
    <a:masterClrMapping/>
  </p:clrMapOvr>
  <p:transition advTm="237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Scale>
                                      <p:cBhvr>
                                        <p:cTn id="1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8"/>
                                        </p:tgtEl>
                                        <p:attrNameLst>
                                          <p:attrName>ppt_x</p:attrName>
                                          <p:attrName>ppt_y</p:attrName>
                                        </p:attrNameLst>
                                      </p:cBhvr>
                                    </p:animMotion>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8" name="Прямоугольник 7"/>
          <p:cNvSpPr/>
          <p:nvPr/>
        </p:nvSpPr>
        <p:spPr>
          <a:xfrm>
            <a:off x="142844" y="142852"/>
            <a:ext cx="8858312" cy="3194721"/>
          </a:xfrm>
          <a:prstGeom prst="rect">
            <a:avLst/>
          </a:prstGeom>
        </p:spPr>
        <p:txBody>
          <a:bodyPr wrap="square">
            <a:spAutoFit/>
          </a:bodyPr>
          <a:lstStyle/>
          <a:p>
            <a:pPr indent="450000" algn="just">
              <a:lnSpc>
                <a:spcPct val="80000"/>
              </a:lnSpc>
            </a:pP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Генотип</a:t>
            </a:r>
            <a:r>
              <a:rPr lang="ru-RU" sz="2800" b="1" dirty="0" smtClean="0">
                <a:latin typeface="Arial" pitchFamily="34" charset="0"/>
                <a:cs typeface="Arial" pitchFamily="34" charset="0"/>
              </a:rPr>
              <a:t> (от греч. </a:t>
            </a:r>
            <a:r>
              <a:rPr lang="ru-RU" sz="2800" b="1" dirty="0" err="1" smtClean="0">
                <a:latin typeface="Arial" pitchFamily="34" charset="0"/>
                <a:cs typeface="Arial" pitchFamily="34" charset="0"/>
              </a:rPr>
              <a:t>genos</a:t>
            </a:r>
            <a:r>
              <a:rPr lang="ru-RU" sz="2800" b="1" dirty="0" smtClean="0">
                <a:latin typeface="Arial" pitchFamily="34" charset="0"/>
                <a:cs typeface="Arial" pitchFamily="34" charset="0"/>
              </a:rPr>
              <a:t> –</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род</a:t>
            </a:r>
            <a:r>
              <a:rPr lang="ru-RU" sz="2800" b="1" dirty="0" smtClean="0">
                <a:latin typeface="Arial" pitchFamily="34" charset="0"/>
                <a:cs typeface="Arial" pitchFamily="34" charset="0"/>
              </a:rPr>
              <a:t>, происхождение и </a:t>
            </a:r>
            <a:r>
              <a:rPr lang="ru-RU" sz="2800" b="1" dirty="0" err="1" smtClean="0">
                <a:latin typeface="Arial" pitchFamily="34" charset="0"/>
                <a:cs typeface="Arial" pitchFamily="34" charset="0"/>
              </a:rPr>
              <a:t>typos</a:t>
            </a:r>
            <a:r>
              <a:rPr lang="ru-RU" sz="2800" b="1" dirty="0" smtClean="0">
                <a:latin typeface="Arial" pitchFamily="34" charset="0"/>
                <a:cs typeface="Arial" pitchFamily="34" charset="0"/>
              </a:rPr>
              <a:t> – отпечаток, образец), генетическая, наследственная конституция любого организма; совокупность всех </a:t>
            </a:r>
            <a:r>
              <a:rPr lang="ru-RU" sz="2800" b="1" dirty="0" err="1" smtClean="0">
                <a:latin typeface="Arial" pitchFamily="34" charset="0"/>
                <a:cs typeface="Arial" pitchFamily="34" charset="0"/>
              </a:rPr>
              <a:t>структурно-функциональ-ных</a:t>
            </a:r>
            <a:r>
              <a:rPr lang="ru-RU" sz="2800" b="1" dirty="0" smtClean="0">
                <a:latin typeface="Arial" pitchFamily="34" charset="0"/>
                <a:cs typeface="Arial" pitchFamily="34" charset="0"/>
              </a:rPr>
              <a:t> элементов ДНК организма; элемент биологического разнообразия. В узком смысле </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генотип</a:t>
            </a:r>
            <a:r>
              <a:rPr lang="ru-RU" sz="2800" b="1" dirty="0" smtClean="0">
                <a:latin typeface="Arial" pitchFamily="34" charset="0"/>
                <a:cs typeface="Arial" pitchFamily="34" charset="0"/>
              </a:rPr>
              <a:t> – совокупность аллелей гена или группы генов, контролирующих </a:t>
            </a:r>
            <a:r>
              <a:rPr lang="ru-RU" sz="2800" b="1" dirty="0" err="1" smtClean="0">
                <a:latin typeface="Arial" pitchFamily="34" charset="0"/>
                <a:cs typeface="Arial" pitchFamily="34" charset="0"/>
              </a:rPr>
              <a:t>анализируе-мый</a:t>
            </a:r>
            <a:r>
              <a:rPr lang="ru-RU" sz="2800" b="1" dirty="0" smtClean="0">
                <a:latin typeface="Arial" pitchFamily="34" charset="0"/>
                <a:cs typeface="Arial" pitchFamily="34" charset="0"/>
              </a:rPr>
              <a:t> признак у данного организма. </a:t>
            </a:r>
          </a:p>
        </p:txBody>
      </p:sp>
      <p:sp>
        <p:nvSpPr>
          <p:cNvPr id="13314" name="AutoShape 2" descr="http://biohimija.ru/wp-content/uploads/2010/04/Polimorfizm-belkov.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3316" name="AutoShape 4" descr="http://biohimija.ru/wp-content/uploads/2010/04/Polimorfizm-belkov.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3318" name="Picture 6" descr="D:\23.05.13-домашние документы\Колледж Строитель\Биология\Лекции по биол\Селекция\i (2).jpg"/>
          <p:cNvPicPr>
            <a:picLocks noChangeAspect="1" noChangeArrowheads="1"/>
          </p:cNvPicPr>
          <p:nvPr/>
        </p:nvPicPr>
        <p:blipFill>
          <a:blip r:embed="rId6" cstate="print"/>
          <a:srcRect t="2564" r="7237" b="10256"/>
          <a:stretch>
            <a:fillRect/>
          </a:stretch>
        </p:blipFill>
        <p:spPr bwMode="auto">
          <a:xfrm>
            <a:off x="4714876" y="3357562"/>
            <a:ext cx="3571812" cy="2571768"/>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3319" name="Picture 7" descr="D:\23.05.13-домашние документы\Колледж Строитель\Биология\Лекции по биол\Селекция\i (1).jpg"/>
          <p:cNvPicPr>
            <a:picLocks noChangeAspect="1" noChangeArrowheads="1"/>
          </p:cNvPicPr>
          <p:nvPr/>
        </p:nvPicPr>
        <p:blipFill>
          <a:blip r:embed="rId7" cstate="print"/>
          <a:srcRect l="3509" t="5208" r="3509" b="8864"/>
          <a:stretch>
            <a:fillRect/>
          </a:stretch>
        </p:blipFill>
        <p:spPr bwMode="auto">
          <a:xfrm>
            <a:off x="285720" y="3929066"/>
            <a:ext cx="4071934" cy="2535355"/>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advTm="201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8" name="Прямоугольник 7"/>
          <p:cNvSpPr/>
          <p:nvPr/>
        </p:nvSpPr>
        <p:spPr>
          <a:xfrm>
            <a:off x="142844" y="142852"/>
            <a:ext cx="8858312" cy="2677656"/>
          </a:xfrm>
          <a:prstGeom prst="rect">
            <a:avLst/>
          </a:prstGeom>
        </p:spPr>
        <p:txBody>
          <a:bodyPr wrap="square">
            <a:spAutoFit/>
          </a:bodyPr>
          <a:lstStyle/>
          <a:p>
            <a:pPr indent="450000" algn="just">
              <a:lnSpc>
                <a:spcPct val="80000"/>
              </a:lnSpc>
            </a:pPr>
            <a:r>
              <a:rPr lang="ru-RU" sz="30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Алле́ли</a:t>
            </a:r>
            <a:r>
              <a:rPr lang="ru-RU" sz="3000" b="1" dirty="0" smtClean="0">
                <a:latin typeface="Arial" pitchFamily="34" charset="0"/>
                <a:cs typeface="Arial" pitchFamily="34" charset="0"/>
              </a:rPr>
              <a:t> (от греч. </a:t>
            </a:r>
            <a:r>
              <a:rPr lang="ru-RU" sz="3000" b="1" dirty="0" err="1" smtClean="0">
                <a:latin typeface="Arial" pitchFamily="34" charset="0"/>
                <a:cs typeface="Arial" pitchFamily="34" charset="0"/>
              </a:rPr>
              <a:t>ἀλλήλων </a:t>
            </a:r>
            <a:r>
              <a:rPr lang="ru-RU" sz="3000" b="1" dirty="0" smtClean="0">
                <a:latin typeface="Arial" pitchFamily="34" charset="0"/>
                <a:cs typeface="Arial" pitchFamily="34" charset="0"/>
              </a:rPr>
              <a:t>– друг друга, взаимно) – различные формы одного и того же </a:t>
            </a:r>
            <a:r>
              <a:rPr lang="ru-RU" sz="3000" b="1" u="sng" dirty="0" smtClean="0">
                <a:latin typeface="Arial" pitchFamily="34" charset="0"/>
                <a:cs typeface="Arial" pitchFamily="34" charset="0"/>
              </a:rPr>
              <a:t>гена</a:t>
            </a:r>
            <a:r>
              <a:rPr lang="ru-RU" sz="3000" b="1" dirty="0" smtClean="0">
                <a:latin typeface="Arial" pitchFamily="34" charset="0"/>
                <a:cs typeface="Arial" pitchFamily="34" charset="0"/>
              </a:rPr>
              <a:t>, расположенные в одинаковых участках (локусах) гомологичных хромосом и определяющие альтернативные варианты развития одного и того же признака. </a:t>
            </a:r>
          </a:p>
        </p:txBody>
      </p:sp>
      <p:sp>
        <p:nvSpPr>
          <p:cNvPr id="13314" name="AutoShape 2" descr="http://biohimija.ru/wp-content/uploads/2010/04/Polimorfizm-belkov.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3316" name="AutoShape 4" descr="http://biohimija.ru/wp-content/uploads/2010/04/Polimorfizm-belkov.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3317" name="Picture 5" descr="D:\23.05.13-домашние документы\Колледж Строитель\Биология\Лекции по биол\Селекция\Polimorfizm-belkov.gif"/>
          <p:cNvPicPr>
            <a:picLocks noChangeAspect="1" noChangeArrowheads="1"/>
          </p:cNvPicPr>
          <p:nvPr/>
        </p:nvPicPr>
        <p:blipFill>
          <a:blip r:embed="rId6" cstate="print"/>
          <a:srcRect/>
          <a:stretch>
            <a:fillRect/>
          </a:stretch>
        </p:blipFill>
        <p:spPr bwMode="auto">
          <a:xfrm>
            <a:off x="1928794" y="3214686"/>
            <a:ext cx="5000625" cy="283845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advTm="120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8" name="Прямоугольник 7"/>
          <p:cNvSpPr/>
          <p:nvPr/>
        </p:nvSpPr>
        <p:spPr>
          <a:xfrm>
            <a:off x="142844" y="142852"/>
            <a:ext cx="8858312" cy="2656112"/>
          </a:xfrm>
          <a:prstGeom prst="rect">
            <a:avLst/>
          </a:prstGeom>
        </p:spPr>
        <p:txBody>
          <a:bodyPr wrap="square">
            <a:spAutoFit/>
          </a:bodyPr>
          <a:lstStyle/>
          <a:p>
            <a:pPr indent="450000" algn="just">
              <a:lnSpc>
                <a:spcPct val="85000"/>
              </a:lnSpc>
            </a:pPr>
            <a:r>
              <a:rPr lang="ru-RU" sz="2800" b="1" u="sng" dirty="0" smtClean="0">
                <a:latin typeface="Arial" pitchFamily="34" charset="0"/>
                <a:cs typeface="Arial" pitchFamily="34" charset="0"/>
              </a:rPr>
              <a:t>Термин</a:t>
            </a:r>
            <a:r>
              <a:rPr lang="ru-RU" sz="2800" b="1" dirty="0" smtClean="0">
                <a:latin typeface="Arial" pitchFamily="34" charset="0"/>
                <a:cs typeface="Arial" pitchFamily="34" charset="0"/>
              </a:rPr>
              <a:t> </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генотип</a:t>
            </a:r>
            <a:r>
              <a:rPr lang="ru-RU" sz="2800" b="1" dirty="0" smtClean="0">
                <a:latin typeface="Arial" pitchFamily="34" charset="0"/>
                <a:cs typeface="Arial" pitchFamily="34" charset="0"/>
              </a:rPr>
              <a:t> </a:t>
            </a:r>
            <a:r>
              <a:rPr lang="ru-RU" sz="2800" b="1" u="sng" dirty="0" smtClean="0">
                <a:latin typeface="Arial" pitchFamily="34" charset="0"/>
                <a:cs typeface="Arial" pitchFamily="34" charset="0"/>
              </a:rPr>
              <a:t>предложен</a:t>
            </a:r>
            <a:r>
              <a:rPr lang="ru-RU" sz="2800" b="1" dirty="0" smtClean="0">
                <a:latin typeface="Arial" pitchFamily="34" charset="0"/>
                <a:cs typeface="Arial" pitchFamily="34" charset="0"/>
              </a:rPr>
              <a:t> В. </a:t>
            </a:r>
            <a:r>
              <a:rPr lang="ru-RU" sz="2800" b="1" dirty="0" err="1" smtClean="0">
                <a:latin typeface="Arial" pitchFamily="34" charset="0"/>
                <a:cs typeface="Arial" pitchFamily="34" charset="0"/>
              </a:rPr>
              <a:t>Иогансеном</a:t>
            </a:r>
            <a:r>
              <a:rPr lang="ru-RU" sz="2800" b="1" dirty="0" smtClean="0">
                <a:latin typeface="Arial" pitchFamily="34" charset="0"/>
                <a:cs typeface="Arial" pitchFamily="34" charset="0"/>
              </a:rPr>
              <a:t> в 1909 г. В индивидуальном развитии генотип во взаимодействии с окружающей средой определяет возможные пути развития организма, особенности его строения и жизнедеятельности. Совокупность генотипов особей образуют генофонд.</a:t>
            </a:r>
            <a:endParaRPr lang="ru-RU" sz="2800" b="1" dirty="0">
              <a:latin typeface="Arial" pitchFamily="34" charset="0"/>
              <a:cs typeface="Arial" pitchFamily="34" charset="0"/>
            </a:endParaRPr>
          </a:p>
        </p:txBody>
      </p:sp>
      <p:pic>
        <p:nvPicPr>
          <p:cNvPr id="66562" name="Picture 2" descr="Wilhelm Johannsen 1857-1927.jpg"/>
          <p:cNvPicPr>
            <a:picLocks noChangeAspect="1" noChangeArrowheads="1"/>
          </p:cNvPicPr>
          <p:nvPr/>
        </p:nvPicPr>
        <p:blipFill>
          <a:blip r:embed="rId6" cstate="print"/>
          <a:srcRect/>
          <a:stretch>
            <a:fillRect/>
          </a:stretch>
        </p:blipFill>
        <p:spPr bwMode="auto">
          <a:xfrm>
            <a:off x="3696692" y="2928934"/>
            <a:ext cx="2113550" cy="285752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2" name="Прямоугольник 11"/>
          <p:cNvSpPr/>
          <p:nvPr/>
        </p:nvSpPr>
        <p:spPr>
          <a:xfrm>
            <a:off x="1923564" y="5786454"/>
            <a:ext cx="5816016" cy="892552"/>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2600" b="1" dirty="0" smtClean="0">
                <a:ln w="11430"/>
                <a:effectLst>
                  <a:outerShdw blurRad="80000" dist="40000" dir="5040000" algn="tl">
                    <a:srgbClr val="000000">
                      <a:alpha val="30000"/>
                    </a:srgbClr>
                  </a:outerShdw>
                </a:effectLst>
                <a:latin typeface="Arial Black" pitchFamily="34" charset="0"/>
                <a:cs typeface="Arial" pitchFamily="34" charset="0"/>
              </a:rPr>
              <a:t>Вильгельм Людвиг </a:t>
            </a:r>
            <a:r>
              <a:rPr lang="ru-RU" sz="2600" b="1" dirty="0" err="1" smtClean="0">
                <a:ln w="11430"/>
                <a:effectLst>
                  <a:outerShdw blurRad="80000" dist="40000" dir="5040000" algn="tl">
                    <a:srgbClr val="000000">
                      <a:alpha val="30000"/>
                    </a:srgbClr>
                  </a:outerShdw>
                </a:effectLst>
                <a:latin typeface="Arial Black" pitchFamily="34" charset="0"/>
                <a:cs typeface="Arial" pitchFamily="34" charset="0"/>
              </a:rPr>
              <a:t>Иогансен</a:t>
            </a:r>
            <a:r>
              <a:rPr lang="ru-RU" sz="2600" b="1" dirty="0" smtClean="0">
                <a:ln w="11430"/>
                <a:effectLst>
                  <a:outerShdw blurRad="80000" dist="40000" dir="5040000" algn="tl">
                    <a:srgbClr val="000000">
                      <a:alpha val="30000"/>
                    </a:srgbClr>
                  </a:outerShdw>
                </a:effectLst>
                <a:latin typeface="Arial Black" pitchFamily="34" charset="0"/>
                <a:cs typeface="Arial" pitchFamily="34" charset="0"/>
              </a:rPr>
              <a:t> </a:t>
            </a:r>
          </a:p>
          <a:p>
            <a:pPr algn="ctr"/>
            <a:r>
              <a:rPr lang="ru-RU" sz="2600" b="1" dirty="0" smtClean="0">
                <a:ln w="11430"/>
                <a:effectLst>
                  <a:outerShdw blurRad="80000" dist="40000" dir="5040000" algn="tl">
                    <a:srgbClr val="000000">
                      <a:alpha val="30000"/>
                    </a:srgbClr>
                  </a:outerShdw>
                </a:effectLst>
                <a:latin typeface="Arial Black" pitchFamily="34" charset="0"/>
                <a:cs typeface="Arial" pitchFamily="34" charset="0"/>
              </a:rPr>
              <a:t>(</a:t>
            </a:r>
            <a:r>
              <a:rPr lang="da-DK" sz="2600" b="1" dirty="0" smtClean="0">
                <a:ln w="11430"/>
                <a:effectLst>
                  <a:outerShdw blurRad="80000" dist="40000" dir="5040000" algn="tl">
                    <a:srgbClr val="000000">
                      <a:alpha val="30000"/>
                    </a:srgbClr>
                  </a:outerShdw>
                </a:effectLst>
                <a:latin typeface="Arial Black" pitchFamily="34" charset="0"/>
                <a:cs typeface="Arial" pitchFamily="34" charset="0"/>
              </a:rPr>
              <a:t>1857</a:t>
            </a:r>
            <a:r>
              <a:rPr lang="ru-RU" sz="2600" b="1" dirty="0" smtClean="0">
                <a:ln w="11430"/>
                <a:effectLst>
                  <a:outerShdw blurRad="80000" dist="40000" dir="5040000" algn="tl">
                    <a:srgbClr val="000000">
                      <a:alpha val="30000"/>
                    </a:srgbClr>
                  </a:outerShdw>
                </a:effectLst>
                <a:latin typeface="Arial Black" pitchFamily="34" charset="0"/>
                <a:cs typeface="Arial" pitchFamily="34" charset="0"/>
              </a:rPr>
              <a:t>–</a:t>
            </a:r>
            <a:r>
              <a:rPr lang="da-DK" sz="2600" b="1" dirty="0" smtClean="0">
                <a:ln w="11430"/>
                <a:effectLst>
                  <a:outerShdw blurRad="80000" dist="40000" dir="5040000" algn="tl">
                    <a:srgbClr val="000000">
                      <a:alpha val="30000"/>
                    </a:srgbClr>
                  </a:outerShdw>
                </a:effectLst>
                <a:latin typeface="Arial Black" pitchFamily="34" charset="0"/>
                <a:cs typeface="Arial" pitchFamily="34" charset="0"/>
              </a:rPr>
              <a:t>1927) </a:t>
            </a:r>
            <a:endParaRPr lang="ru-RU" sz="2600" b="1" dirty="0">
              <a:ln w="11430"/>
              <a:effectLst>
                <a:outerShdw blurRad="80000" dist="40000" dir="5040000" algn="tl">
                  <a:srgbClr val="000000">
                    <a:alpha val="30000"/>
                  </a:srgbClr>
                </a:outerShdw>
              </a:effectLst>
              <a:latin typeface="Arial Black"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advTm="184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142852"/>
            <a:ext cx="8786874" cy="4487382"/>
          </a:xfrm>
          <a:prstGeom prst="rect">
            <a:avLst/>
          </a:prstGeom>
        </p:spPr>
        <p:txBody>
          <a:bodyPr wrap="square">
            <a:spAutoFit/>
          </a:bodyPr>
          <a:lstStyle/>
          <a:p>
            <a:pPr marL="269875" lvl="0" indent="-269875" algn="just" fontAlgn="base">
              <a:lnSpc>
                <a:spcPct val="85000"/>
              </a:lnSpc>
              <a:spcBef>
                <a:spcPct val="0"/>
              </a:spcBef>
              <a:spcAft>
                <a:spcPct val="0"/>
              </a:spcAft>
              <a:tabLst>
                <a:tab pos="269875" algn="l"/>
              </a:tabLst>
            </a:pPr>
            <a:r>
              <a:rPr lang="ru-RU" sz="2800" b="1" dirty="0" smtClean="0">
                <a:solidFill>
                  <a:srgbClr val="252525"/>
                </a:solidFill>
                <a:latin typeface="Arial" pitchFamily="34" charset="0"/>
                <a:ea typeface="Times New Roman" pitchFamily="18" charset="0"/>
                <a:cs typeface="Arial" pitchFamily="34" charset="0"/>
              </a:rPr>
              <a:t>Различают несколько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типов изменчивости</a:t>
            </a:r>
            <a:r>
              <a:rPr lang="ru-RU" sz="2800" b="1" dirty="0" smtClean="0">
                <a:solidFill>
                  <a:srgbClr val="252525"/>
                </a:solidFill>
                <a:latin typeface="Arial" pitchFamily="34" charset="0"/>
                <a:ea typeface="Times New Roman" pitchFamily="18" charset="0"/>
                <a:cs typeface="Arial" pitchFamily="34" charset="0"/>
              </a:rPr>
              <a:t>:</a:t>
            </a:r>
            <a:endParaRPr lang="ru-RU" sz="2800" b="1" dirty="0" smtClean="0">
              <a:latin typeface="Arial" pitchFamily="34" charset="0"/>
              <a:ea typeface="Times New Roman" pitchFamily="18" charset="0"/>
              <a:cs typeface="Arial" pitchFamily="34" charset="0"/>
            </a:endParaRPr>
          </a:p>
          <a:p>
            <a:pPr marL="269875" lvl="0" indent="-269875" algn="just" eaLnBrk="0" fontAlgn="base" hangingPunct="0">
              <a:lnSpc>
                <a:spcPct val="85000"/>
              </a:lnSpc>
              <a:spcBef>
                <a:spcPct val="0"/>
              </a:spcBef>
              <a:spcAft>
                <a:spcPct val="0"/>
              </a:spcAft>
              <a:buClr>
                <a:srgbClr val="C00000"/>
              </a:buClr>
              <a:buFont typeface="Wingdings" pitchFamily="2" charset="2"/>
              <a:buChar char="Ø"/>
              <a:tabLst>
                <a:tab pos="269875" algn="l"/>
              </a:tabLst>
            </a:pPr>
            <a:r>
              <a:rPr lang="ru-RU" sz="2800" b="1" dirty="0" smtClean="0">
                <a:latin typeface="Arial" pitchFamily="34" charset="0"/>
                <a:ea typeface="Times New Roman" pitchFamily="18" charset="0"/>
                <a:cs typeface="Arial" pitchFamily="34" charset="0"/>
              </a:rPr>
              <a:t>наследственную (генотипическую) и ненаследственную (фенотипическую, </a:t>
            </a:r>
            <a:r>
              <a:rPr lang="ru-RU" sz="2800" b="1" dirty="0" err="1" smtClean="0">
                <a:latin typeface="Arial" pitchFamily="34" charset="0"/>
                <a:ea typeface="Times New Roman" pitchFamily="18" charset="0"/>
                <a:cs typeface="Arial" pitchFamily="34" charset="0"/>
              </a:rPr>
              <a:t>паратипическую</a:t>
            </a:r>
            <a:r>
              <a:rPr lang="ru-RU" sz="2800" b="1" dirty="0" smtClean="0">
                <a:latin typeface="Arial" pitchFamily="34" charset="0"/>
                <a:ea typeface="Times New Roman" pitchFamily="18" charset="0"/>
                <a:cs typeface="Arial" pitchFamily="34" charset="0"/>
              </a:rPr>
              <a:t>);</a:t>
            </a:r>
          </a:p>
          <a:p>
            <a:pPr marL="269875" lvl="0" indent="-269875" algn="just" eaLnBrk="0" fontAlgn="base" hangingPunct="0">
              <a:lnSpc>
                <a:spcPct val="85000"/>
              </a:lnSpc>
              <a:spcBef>
                <a:spcPct val="0"/>
              </a:spcBef>
              <a:spcAft>
                <a:spcPct val="0"/>
              </a:spcAft>
              <a:buClr>
                <a:srgbClr val="C00000"/>
              </a:buClr>
              <a:buFont typeface="Wingdings" pitchFamily="2" charset="2"/>
              <a:buChar char="Ø"/>
              <a:tabLst>
                <a:tab pos="269875" algn="l"/>
              </a:tabLst>
            </a:pPr>
            <a:r>
              <a:rPr lang="ru-RU" sz="2800" b="1" dirty="0" smtClean="0">
                <a:latin typeface="Arial" pitchFamily="34" charset="0"/>
                <a:ea typeface="Times New Roman" pitchFamily="18" charset="0"/>
                <a:cs typeface="Arial" pitchFamily="34" charset="0"/>
              </a:rPr>
              <a:t>индивидуальную (различие между отдельными особями) и групповую (между группами особей, например, различными популяциями данного вида). Групповая изменчивость является производной от индивидуальной;</a:t>
            </a:r>
          </a:p>
          <a:p>
            <a:pPr marL="269875" lvl="0" indent="-269875" algn="just" eaLnBrk="0" fontAlgn="base" hangingPunct="0">
              <a:lnSpc>
                <a:spcPct val="85000"/>
              </a:lnSpc>
              <a:spcBef>
                <a:spcPct val="0"/>
              </a:spcBef>
              <a:spcAft>
                <a:spcPct val="0"/>
              </a:spcAft>
              <a:buClr>
                <a:srgbClr val="C00000"/>
              </a:buClr>
              <a:buFont typeface="Wingdings" pitchFamily="2" charset="2"/>
              <a:buChar char="Ø"/>
              <a:tabLst>
                <a:tab pos="269875" algn="l"/>
              </a:tabLst>
            </a:pPr>
            <a:r>
              <a:rPr lang="ru-RU" sz="2800" b="1" dirty="0" smtClean="0">
                <a:latin typeface="Arial" pitchFamily="34" charset="0"/>
                <a:ea typeface="Times New Roman" pitchFamily="18" charset="0"/>
                <a:cs typeface="Arial" pitchFamily="34" charset="0"/>
              </a:rPr>
              <a:t>качественную и количественную;</a:t>
            </a:r>
          </a:p>
          <a:p>
            <a:pPr marL="269875" lvl="0" indent="-269875" algn="just" eaLnBrk="0" fontAlgn="base" hangingPunct="0">
              <a:lnSpc>
                <a:spcPct val="85000"/>
              </a:lnSpc>
              <a:spcBef>
                <a:spcPct val="0"/>
              </a:spcBef>
              <a:spcAft>
                <a:spcPct val="0"/>
              </a:spcAft>
              <a:buClr>
                <a:srgbClr val="C00000"/>
              </a:buClr>
              <a:buFont typeface="Wingdings" pitchFamily="2" charset="2"/>
              <a:buChar char="Ø"/>
              <a:tabLst>
                <a:tab pos="269875" algn="l"/>
              </a:tabLst>
            </a:pPr>
            <a:r>
              <a:rPr lang="ru-RU" sz="2800" b="1" dirty="0" smtClean="0">
                <a:solidFill>
                  <a:srgbClr val="252525"/>
                </a:solidFill>
                <a:latin typeface="Arial" pitchFamily="34" charset="0"/>
                <a:ea typeface="Times New Roman" pitchFamily="18" charset="0"/>
                <a:cs typeface="Arial" pitchFamily="34" charset="0"/>
              </a:rPr>
              <a:t>направленную и ненаправленную.</a:t>
            </a:r>
            <a:endParaRPr lang="ru-RU" sz="2800" b="1" dirty="0" smtClean="0">
              <a:latin typeface="Arial"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cSld>
  <p:clrMapOvr>
    <a:masterClrMapping/>
  </p:clrMapOvr>
  <p:transition advTm="2621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7" name="Рисунок 6" descr="https://upload.wikimedia.org/wikipedia/commons/thumb/5/54/Limax_maximus_variability.jpg/800px-Limax_maximus_variability.jpg"/>
          <p:cNvPicPr/>
          <p:nvPr/>
        </p:nvPicPr>
        <p:blipFill>
          <a:blip r:embed="rId5" cstate="print"/>
          <a:srcRect l="4747" t="18504" r="9071" b="3738"/>
          <a:stretch>
            <a:fillRect/>
          </a:stretch>
        </p:blipFill>
        <p:spPr bwMode="auto">
          <a:xfrm>
            <a:off x="-32" y="0"/>
            <a:ext cx="5357850" cy="6858000"/>
          </a:xfrm>
          <a:prstGeom prst="rect">
            <a:avLst/>
          </a:prstGeom>
          <a:noFill/>
          <a:ln w="9525">
            <a:noFill/>
            <a:miter lim="800000"/>
            <a:headEnd/>
            <a:tailEnd/>
          </a:ln>
        </p:spPr>
      </p:pic>
      <p:pic>
        <p:nvPicPr>
          <p:cNvPr id="8" name="Рисунок 7" descr="https://upload.wikimedia.org/wikipedia/commons/thumb/5/54/Limax_maximus_variability.jpg/800px-Limax_maximus_variability.jpg"/>
          <p:cNvPicPr/>
          <p:nvPr/>
        </p:nvPicPr>
        <p:blipFill>
          <a:blip r:embed="rId5" cstate="print"/>
          <a:srcRect t="748" b="85794"/>
          <a:stretch>
            <a:fillRect/>
          </a:stretch>
        </p:blipFill>
        <p:spPr bwMode="auto">
          <a:xfrm>
            <a:off x="4844397" y="571480"/>
            <a:ext cx="4299603" cy="571528"/>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Прямоугольник 11"/>
          <p:cNvSpPr/>
          <p:nvPr/>
        </p:nvSpPr>
        <p:spPr>
          <a:xfrm>
            <a:off x="5357818" y="1357298"/>
            <a:ext cx="3714744" cy="4832092"/>
          </a:xfrm>
          <a:prstGeom prst="rect">
            <a:avLst/>
          </a:prstGeom>
        </p:spPr>
        <p:txBody>
          <a:bodyPr wrap="square">
            <a:spAutoFit/>
          </a:bodyPr>
          <a:lstStyle/>
          <a:p>
            <a:pPr lvl="0" algn="ctr" fontAlgn="base">
              <a:lnSpc>
                <a:spcPct val="80000"/>
              </a:lnSpc>
              <a:spcBef>
                <a:spcPct val="0"/>
              </a:spcBef>
              <a:spcAft>
                <a:spcPct val="0"/>
              </a:spcAft>
            </a:pP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Изменчивость окраски у большого придорожного слизня </a:t>
            </a:r>
            <a:r>
              <a:rPr lang="ru-RU" sz="2500" b="1" dirty="0" err="1"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Limax</a:t>
            </a: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500" b="1" dirty="0" err="1"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maximus</a:t>
            </a:r>
            <a:endPar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lvl="0" algn="ctr" fontAlgn="base">
              <a:lnSpc>
                <a:spcPct val="80000"/>
              </a:lnSpc>
              <a:spcBef>
                <a:spcPct val="0"/>
              </a:spcBef>
              <a:spcAft>
                <a:spcPct val="0"/>
              </a:spcAft>
            </a:pPr>
            <a:r>
              <a:rPr lang="ru-RU" sz="2000" b="1" dirty="0" smtClean="0">
                <a:solidFill>
                  <a:srgbClr val="333333"/>
                </a:solidFill>
                <a:latin typeface="Arial" pitchFamily="34" charset="0"/>
                <a:ea typeface="Times New Roman" pitchFamily="18" charset="0"/>
                <a:cs typeface="Arial" pitchFamily="34" charset="0"/>
              </a:rPr>
              <a:t>(</a:t>
            </a:r>
            <a:r>
              <a:rPr lang="en-US" sz="2000" b="1" dirty="0" smtClean="0">
                <a:latin typeface="Arial" pitchFamily="34" charset="0"/>
                <a:ea typeface="Times New Roman" pitchFamily="18" charset="0"/>
                <a:cs typeface="Arial" pitchFamily="34" charset="0"/>
              </a:rPr>
              <a:t>«</a:t>
            </a:r>
            <a:r>
              <a:rPr lang="en-US" sz="2000" b="1" dirty="0" err="1" smtClean="0">
                <a:latin typeface="Arial" pitchFamily="34" charset="0"/>
                <a:ea typeface="Times New Roman" pitchFamily="18" charset="0"/>
                <a:cs typeface="Arial" pitchFamily="34" charset="0"/>
              </a:rPr>
              <a:t>Limax</a:t>
            </a:r>
            <a:r>
              <a:rPr lang="en-US" sz="2000" b="1" dirty="0" smtClean="0">
                <a:latin typeface="Arial" pitchFamily="34" charset="0"/>
                <a:ea typeface="Times New Roman" pitchFamily="18" charset="0"/>
                <a:cs typeface="Arial" pitchFamily="34" charset="0"/>
              </a:rPr>
              <a:t> </a:t>
            </a:r>
            <a:r>
              <a:rPr lang="en-US" sz="2000" b="1" dirty="0" err="1" smtClean="0">
                <a:latin typeface="Arial" pitchFamily="34" charset="0"/>
                <a:ea typeface="Times New Roman" pitchFamily="18" charset="0"/>
                <a:cs typeface="Arial" pitchFamily="34" charset="0"/>
              </a:rPr>
              <a:t>maximus</a:t>
            </a:r>
            <a:r>
              <a:rPr lang="en-US" sz="2000" b="1" dirty="0" smtClean="0">
                <a:latin typeface="Arial" pitchFamily="34" charset="0"/>
                <a:ea typeface="Times New Roman" pitchFamily="18" charset="0"/>
                <a:cs typeface="Arial" pitchFamily="34" charset="0"/>
              </a:rPr>
              <a:t> variability» </a:t>
            </a:r>
            <a:r>
              <a:rPr lang="ru-RU" sz="2000" b="1" dirty="0" smtClean="0">
                <a:latin typeface="Arial" pitchFamily="34" charset="0"/>
                <a:ea typeface="Times New Roman" pitchFamily="18" charset="0"/>
                <a:cs typeface="Arial" pitchFamily="34" charset="0"/>
              </a:rPr>
              <a:t>участника</a:t>
            </a:r>
            <a:r>
              <a:rPr lang="en-US" sz="2000" b="1" dirty="0" smtClean="0">
                <a:latin typeface="Arial" pitchFamily="34" charset="0"/>
                <a:ea typeface="Times New Roman" pitchFamily="18" charset="0"/>
                <a:cs typeface="Arial" pitchFamily="34" charset="0"/>
              </a:rPr>
              <a:t> John William Taylor (1845-1931; UK) - Taylor J. W. (7 November) 1902. part 8, pages 1-52. Monograph of the land and freshwater </a:t>
            </a:r>
            <a:r>
              <a:rPr lang="en-US" sz="2000" b="1" dirty="0" err="1" smtClean="0">
                <a:latin typeface="Arial" pitchFamily="34" charset="0"/>
                <a:ea typeface="Times New Roman" pitchFamily="18" charset="0"/>
                <a:cs typeface="Arial" pitchFamily="34" charset="0"/>
              </a:rPr>
              <a:t>Mollusca</a:t>
            </a:r>
            <a:r>
              <a:rPr lang="en-US" sz="2000" b="1" dirty="0" smtClean="0">
                <a:latin typeface="Arial" pitchFamily="34" charset="0"/>
                <a:ea typeface="Times New Roman" pitchFamily="18" charset="0"/>
                <a:cs typeface="Arial" pitchFamily="34" charset="0"/>
              </a:rPr>
              <a:t> of the British Isles. </a:t>
            </a:r>
            <a:r>
              <a:rPr lang="en-US" sz="2000" b="1" dirty="0" err="1" smtClean="0">
                <a:latin typeface="Arial" pitchFamily="34" charset="0"/>
                <a:ea typeface="Times New Roman" pitchFamily="18" charset="0"/>
                <a:cs typeface="Arial" pitchFamily="34" charset="0"/>
              </a:rPr>
              <a:t>Testacellidae</a:t>
            </a:r>
            <a:r>
              <a:rPr lang="en-US" sz="2000" b="1" dirty="0" smtClean="0">
                <a:latin typeface="Arial" pitchFamily="34" charset="0"/>
                <a:ea typeface="Times New Roman" pitchFamily="18" charset="0"/>
                <a:cs typeface="Arial" pitchFamily="34" charset="0"/>
              </a:rPr>
              <a:t>. </a:t>
            </a:r>
            <a:r>
              <a:rPr lang="en-US" sz="2000" b="1" dirty="0" err="1" smtClean="0">
                <a:latin typeface="Arial" pitchFamily="34" charset="0"/>
                <a:ea typeface="Times New Roman" pitchFamily="18" charset="0"/>
                <a:cs typeface="Arial" pitchFamily="34" charset="0"/>
              </a:rPr>
              <a:t>Limacidae</a:t>
            </a:r>
            <a:r>
              <a:rPr lang="en-US" sz="2000" b="1" dirty="0" smtClean="0">
                <a:latin typeface="Arial" pitchFamily="34" charset="0"/>
                <a:ea typeface="Times New Roman" pitchFamily="18" charset="0"/>
                <a:cs typeface="Arial" pitchFamily="34" charset="0"/>
              </a:rPr>
              <a:t>. </a:t>
            </a:r>
            <a:r>
              <a:rPr lang="en-US" sz="2000" b="1" dirty="0" err="1" smtClean="0">
                <a:latin typeface="Arial" pitchFamily="34" charset="0"/>
                <a:ea typeface="Times New Roman" pitchFamily="18" charset="0"/>
                <a:cs typeface="Arial" pitchFamily="34" charset="0"/>
              </a:rPr>
              <a:t>Arionidae</a:t>
            </a:r>
            <a:r>
              <a:rPr lang="en-US" sz="2000" b="1" dirty="0" smtClean="0">
                <a:latin typeface="Arial" pitchFamily="34" charset="0"/>
                <a:ea typeface="Times New Roman" pitchFamily="18" charset="0"/>
                <a:cs typeface="Arial" pitchFamily="34" charset="0"/>
              </a:rPr>
              <a:t>. Taylor Brothers, Leeds. page plate VI. (after page 46). </a:t>
            </a:r>
            <a:r>
              <a:rPr lang="ru-RU" sz="2000" b="1" dirty="0" err="1" smtClean="0">
                <a:latin typeface="Arial" pitchFamily="34" charset="0"/>
                <a:ea typeface="Times New Roman" pitchFamily="18" charset="0"/>
                <a:cs typeface="Arial" pitchFamily="34" charset="0"/>
              </a:rPr>
              <a:t>Cropped</a:t>
            </a:r>
            <a:r>
              <a:rPr lang="ru-RU" sz="2000" b="1" dirty="0" smtClean="0">
                <a:latin typeface="Arial" pitchFamily="34" charset="0"/>
                <a:ea typeface="Times New Roman" pitchFamily="18" charset="0"/>
                <a:cs typeface="Arial" pitchFamily="34" charset="0"/>
              </a:rPr>
              <a:t> </a:t>
            </a:r>
            <a:r>
              <a:rPr lang="ru-RU" sz="2000" b="1" dirty="0" err="1" smtClean="0">
                <a:latin typeface="Arial" pitchFamily="34" charset="0"/>
                <a:ea typeface="Times New Roman" pitchFamily="18" charset="0"/>
                <a:cs typeface="Arial" pitchFamily="34" charset="0"/>
              </a:rPr>
              <a:t>and</a:t>
            </a:r>
            <a:r>
              <a:rPr lang="ru-RU" sz="2000" b="1" dirty="0" smtClean="0">
                <a:latin typeface="Arial" pitchFamily="34" charset="0"/>
                <a:ea typeface="Times New Roman" pitchFamily="18" charset="0"/>
                <a:cs typeface="Arial" pitchFamily="34" charset="0"/>
              </a:rPr>
              <a:t> </a:t>
            </a:r>
            <a:r>
              <a:rPr lang="ru-RU" sz="2000" b="1" dirty="0" err="1" smtClean="0">
                <a:latin typeface="Arial" pitchFamily="34" charset="0"/>
                <a:ea typeface="Times New Roman" pitchFamily="18" charset="0"/>
                <a:cs typeface="Arial" pitchFamily="34" charset="0"/>
              </a:rPr>
              <a:t>retouched</a:t>
            </a:r>
            <a:r>
              <a:rPr lang="ru-RU" sz="2000" b="1" dirty="0" smtClean="0">
                <a:latin typeface="Arial" pitchFamily="34" charset="0"/>
                <a:ea typeface="Times New Roman" pitchFamily="18" charset="0"/>
                <a:cs typeface="Arial" pitchFamily="34" charset="0"/>
              </a:rPr>
              <a:t> </a:t>
            </a:r>
            <a:r>
              <a:rPr lang="ru-RU" sz="2000" b="1" dirty="0" err="1" smtClean="0">
                <a:latin typeface="Arial" pitchFamily="34" charset="0"/>
                <a:ea typeface="Times New Roman" pitchFamily="18" charset="0"/>
                <a:cs typeface="Arial" pitchFamily="34" charset="0"/>
              </a:rPr>
              <a:t>by</a:t>
            </a:r>
            <a:r>
              <a:rPr lang="ru-RU" sz="2000" b="1" dirty="0" smtClean="0">
                <a:latin typeface="Arial" pitchFamily="34" charset="0"/>
                <a:ea typeface="Times New Roman" pitchFamily="18" charset="0"/>
                <a:cs typeface="Arial" pitchFamily="34" charset="0"/>
              </a:rPr>
              <a:t> User:Snek01).</a:t>
            </a:r>
            <a:endParaRPr lang="ru-RU" sz="2000" b="1" dirty="0"/>
          </a:p>
        </p:txBody>
      </p:sp>
      <p:pic>
        <p:nvPicPr>
          <p:cNvPr id="13"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advTm="7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428596" y="214290"/>
            <a:ext cx="8252580" cy="533736"/>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r>
              <a:rPr lang="ru-RU" sz="35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cs typeface="Arial" pitchFamily="34" charset="0"/>
              </a:rPr>
              <a:t>Закономерности изменчивости</a:t>
            </a:r>
            <a:endParaRPr lang="ru-RU" sz="3500" b="1" dirty="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endParaRPr>
          </a:p>
        </p:txBody>
      </p:sp>
      <p:pic>
        <p:nvPicPr>
          <p:cNvPr id="8195" name="Picture 3" descr="D:\23.05.13-домашние документы\Колледж Строитель\Биология\Лекции по биол\Селекция\img17.jpg"/>
          <p:cNvPicPr>
            <a:picLocks noChangeAspect="1" noChangeArrowheads="1"/>
          </p:cNvPicPr>
          <p:nvPr/>
        </p:nvPicPr>
        <p:blipFill>
          <a:blip r:embed="rId6" cstate="print"/>
          <a:srcRect l="49219" t="32292" r="3125" b="26041"/>
          <a:stretch>
            <a:fillRect/>
          </a:stretch>
        </p:blipFill>
        <p:spPr bwMode="auto">
          <a:xfrm>
            <a:off x="3643306" y="4929198"/>
            <a:ext cx="2614631" cy="171451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3" name="Прямоугольник 12"/>
          <p:cNvSpPr/>
          <p:nvPr/>
        </p:nvSpPr>
        <p:spPr>
          <a:xfrm>
            <a:off x="142844" y="785794"/>
            <a:ext cx="8786874" cy="4487382"/>
          </a:xfrm>
          <a:prstGeom prst="rect">
            <a:avLst/>
          </a:prstGeom>
        </p:spPr>
        <p:txBody>
          <a:bodyPr wrap="square">
            <a:spAutoFit/>
          </a:bodyPr>
          <a:lstStyle/>
          <a:p>
            <a:pPr lvl="0" indent="450000" algn="just" fontAlgn="base">
              <a:lnSpc>
                <a:spcPct val="85000"/>
              </a:lnSpc>
              <a:spcBef>
                <a:spcPct val="0"/>
              </a:spcBef>
              <a:spcAft>
                <a:spcPct val="0"/>
              </a:spcAft>
            </a:pPr>
            <a:r>
              <a:rPr lang="ru-RU" sz="2800" b="1" dirty="0" smtClean="0">
                <a:solidFill>
                  <a:srgbClr val="000000"/>
                </a:solidFill>
                <a:latin typeface="Arial" pitchFamily="34" charset="0"/>
                <a:ea typeface="Times New Roman" pitchFamily="18" charset="0"/>
                <a:cs typeface="Arial" pitchFamily="34" charset="0"/>
              </a:rPr>
              <a:t>Организм, в зависимости от условий, может меняться довольно сильно, но всему есть пределы. Эти пределы определяются генотипом – как бы белый человек ни загорал, чернокожим он не станет…</a:t>
            </a:r>
          </a:p>
          <a:p>
            <a:pPr lvl="0" indent="450000" algn="just" fontAlgn="base">
              <a:lnSpc>
                <a:spcPct val="85000"/>
              </a:lnSpc>
              <a:spcBef>
                <a:spcPct val="0"/>
              </a:spcBef>
              <a:spcAft>
                <a:spcPct val="0"/>
              </a:spcAft>
            </a:pPr>
            <a:r>
              <a:rPr lang="ru-RU" sz="28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Модификационная</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изменчивость</a:t>
            </a:r>
            <a:r>
              <a:rPr lang="ru-RU" sz="2800" b="1" dirty="0" smtClean="0">
                <a:solidFill>
                  <a:srgbClr val="000000"/>
                </a:solidFill>
                <a:latin typeface="Arial" pitchFamily="34" charset="0"/>
                <a:ea typeface="Times New Roman" pitchFamily="18" charset="0"/>
                <a:cs typeface="Arial" pitchFamily="34" charset="0"/>
              </a:rPr>
              <a:t> – </a:t>
            </a:r>
            <a:r>
              <a:rPr lang="ru-RU" sz="2800" b="1" dirty="0" err="1" smtClean="0">
                <a:solidFill>
                  <a:srgbClr val="000000"/>
                </a:solidFill>
                <a:latin typeface="Arial" pitchFamily="34" charset="0"/>
                <a:ea typeface="Times New Roman" pitchFamily="18" charset="0"/>
                <a:cs typeface="Arial" pitchFamily="34" charset="0"/>
              </a:rPr>
              <a:t>способ-ность</a:t>
            </a:r>
            <a:r>
              <a:rPr lang="ru-RU" sz="2800" b="1" dirty="0" smtClean="0">
                <a:solidFill>
                  <a:srgbClr val="000000"/>
                </a:solidFill>
                <a:latin typeface="Arial" pitchFamily="34" charset="0"/>
                <a:ea typeface="Times New Roman" pitchFamily="18" charset="0"/>
                <a:cs typeface="Arial" pitchFamily="34" charset="0"/>
              </a:rPr>
              <a:t> организмов к изменению в </a:t>
            </a:r>
            <a:r>
              <a:rPr lang="ru-RU" sz="2800" b="1" dirty="0" err="1" smtClean="0">
                <a:solidFill>
                  <a:srgbClr val="000000"/>
                </a:solidFill>
                <a:latin typeface="Arial" pitchFamily="34" charset="0"/>
                <a:ea typeface="Times New Roman" pitchFamily="18" charset="0"/>
                <a:cs typeface="Arial" pitchFamily="34" charset="0"/>
              </a:rPr>
              <a:t>определен-ных</a:t>
            </a:r>
            <a:r>
              <a:rPr lang="ru-RU" sz="2800" b="1" dirty="0" smtClean="0">
                <a:solidFill>
                  <a:srgbClr val="000000"/>
                </a:solidFill>
                <a:latin typeface="Arial" pitchFamily="34" charset="0"/>
                <a:ea typeface="Times New Roman" pitchFamily="18" charset="0"/>
                <a:cs typeface="Arial" pitchFamily="34" charset="0"/>
              </a:rPr>
              <a:t> пределах своих фенотипических </a:t>
            </a:r>
            <a:r>
              <a:rPr lang="ru-RU" sz="2800" b="1" dirty="0" err="1" smtClean="0">
                <a:solidFill>
                  <a:srgbClr val="000000"/>
                </a:solidFill>
                <a:latin typeface="Arial" pitchFamily="34" charset="0"/>
                <a:ea typeface="Times New Roman" pitchFamily="18" charset="0"/>
                <a:cs typeface="Arial" pitchFamily="34" charset="0"/>
              </a:rPr>
              <a:t>характе-ристик</a:t>
            </a:r>
            <a:r>
              <a:rPr lang="ru-RU" sz="2800" b="1" dirty="0" smtClean="0">
                <a:solidFill>
                  <a:srgbClr val="000000"/>
                </a:solidFill>
                <a:latin typeface="Arial" pitchFamily="34" charset="0"/>
                <a:ea typeface="Times New Roman" pitchFamily="18" charset="0"/>
                <a:cs typeface="Arial" pitchFamily="34" charset="0"/>
              </a:rPr>
              <a:t> под влиянием факторов окружающей среды.</a:t>
            </a:r>
            <a:endParaRPr lang="ru-RU" sz="2800" b="1" dirty="0" smtClean="0">
              <a:latin typeface="Arial" pitchFamily="34" charset="0"/>
              <a:ea typeface="Times New Roman" pitchFamily="18" charset="0"/>
              <a:cs typeface="Arial" pitchFamily="34" charset="0"/>
            </a:endParaRPr>
          </a:p>
          <a:p>
            <a:pPr lvl="0" indent="450000" algn="just" eaLnBrk="0" fontAlgn="base" hangingPunct="0">
              <a:lnSpc>
                <a:spcPct val="85000"/>
              </a:lnSpc>
              <a:spcBef>
                <a:spcPct val="0"/>
              </a:spcBef>
              <a:spcAft>
                <a:spcPct val="0"/>
              </a:spcAft>
            </a:pPr>
            <a:r>
              <a:rPr lang="ru-RU" sz="2800" b="1" dirty="0" smtClean="0">
                <a:solidFill>
                  <a:srgbClr val="000000"/>
                </a:solidFill>
                <a:latin typeface="Arial" pitchFamily="34" charset="0"/>
                <a:ea typeface="Times New Roman" pitchFamily="18" charset="0"/>
                <a:cs typeface="Arial" pitchFamily="34" charset="0"/>
              </a:rPr>
              <a:t>Изменение генотипа организма при этом не происходит.</a:t>
            </a: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advTm="2665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Управляющая кнопка: домой 6">
            <a:hlinkClick r:id="" action="ppaction://noaction" highlightClick="1"/>
          </p:cNvPr>
          <p:cNvSpPr/>
          <p:nvPr/>
        </p:nvSpPr>
        <p:spPr>
          <a:xfrm>
            <a:off x="1714480" y="1428736"/>
            <a:ext cx="720725" cy="7207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Блок-схема: процесс 8"/>
          <p:cNvSpPr>
            <a:spLocks noChangeArrowheads="1"/>
          </p:cNvSpPr>
          <p:nvPr/>
        </p:nvSpPr>
        <p:spPr bwMode="auto">
          <a:xfrm>
            <a:off x="2944813" y="1512888"/>
            <a:ext cx="5730875" cy="476250"/>
          </a:xfrm>
          <a:prstGeom prst="flowChartProcess">
            <a:avLst/>
          </a:prstGeom>
          <a:solidFill>
            <a:srgbClr val="FFFF00"/>
          </a:solidFill>
          <a:ln w="19050" algn="ctr">
            <a:solidFill>
              <a:srgbClr val="4F7480"/>
            </a:solidFill>
            <a:miter lim="800000"/>
            <a:headEnd/>
            <a:tailEnd/>
          </a:ln>
        </p:spPr>
        <p:txBody>
          <a:bodyPr anchor="ctr"/>
          <a:lstStyle/>
          <a:p>
            <a:pPr algn="ctr" fontAlgn="auto">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Вернуться к содержанию</a:t>
            </a:r>
          </a:p>
        </p:txBody>
      </p:sp>
      <p:sp>
        <p:nvSpPr>
          <p:cNvPr id="11" name="Блок-схема: процесс 10"/>
          <p:cNvSpPr>
            <a:spLocks noChangeArrowheads="1"/>
          </p:cNvSpPr>
          <p:nvPr/>
        </p:nvSpPr>
        <p:spPr bwMode="auto">
          <a:xfrm>
            <a:off x="2944813" y="3789363"/>
            <a:ext cx="5730875" cy="896937"/>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9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Для выхода из программы нажмите «</a:t>
            </a:r>
            <a:r>
              <a:rPr lang="en-US"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Esc</a:t>
            </a: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en-US"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на клавиатуре</a:t>
            </a:r>
          </a:p>
        </p:txBody>
      </p:sp>
      <p:sp>
        <p:nvSpPr>
          <p:cNvPr id="12" name="Блок-схема: процесс 11"/>
          <p:cNvSpPr>
            <a:spLocks noChangeArrowheads="1"/>
          </p:cNvSpPr>
          <p:nvPr/>
        </p:nvSpPr>
        <p:spPr bwMode="auto">
          <a:xfrm>
            <a:off x="2944813" y="2276475"/>
            <a:ext cx="5730875" cy="1223963"/>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8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Переход к тому действию, о котором гласит надпись, выделенная </a:t>
            </a:r>
            <a:r>
              <a:rPr lang="ru-RU" sz="25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вишневым или желтым цветом</a:t>
            </a:r>
            <a:endPar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94598" name="Прямоугольник 12"/>
          <p:cNvSpPr>
            <a:spLocks noChangeArrowheads="1"/>
          </p:cNvSpPr>
          <p:nvPr/>
        </p:nvSpPr>
        <p:spPr bwMode="auto">
          <a:xfrm>
            <a:off x="684213" y="2339471"/>
            <a:ext cx="2124075" cy="840230"/>
          </a:xfrm>
          <a:prstGeom prst="rect">
            <a:avLst/>
          </a:prstGeom>
          <a:noFill/>
          <a:ln w="9525">
            <a:noFill/>
            <a:miter lim="800000"/>
            <a:headEnd/>
            <a:tailEnd/>
          </a:ln>
        </p:spPr>
        <p:txBody>
          <a:bodyPr>
            <a:spAutoFit/>
          </a:bodyPr>
          <a:lstStyle/>
          <a:p>
            <a:pPr algn="ctr" fontAlgn="auto">
              <a:lnSpc>
                <a:spcPct val="90000"/>
              </a:lnSpc>
              <a:spcBef>
                <a:spcPts val="0"/>
              </a:spcBef>
              <a:spcAft>
                <a:spcPts val="0"/>
              </a:spcAft>
              <a:defRPr/>
            </a:pPr>
            <a:r>
              <a:rPr lang="ru-RU" b="1" u="sng" dirty="0" smtClean="0">
                <a:solidFill>
                  <a:srgbClr val="C00000"/>
                </a:solidFill>
                <a:latin typeface="Arial" pitchFamily="34" charset="0"/>
                <a:cs typeface="Arial" pitchFamily="34" charset="0"/>
              </a:rPr>
              <a:t>Справочная таблица</a:t>
            </a:r>
          </a:p>
          <a:p>
            <a:pPr algn="ctr" fontAlgn="auto">
              <a:lnSpc>
                <a:spcPct val="90000"/>
              </a:lnSpc>
              <a:spcBef>
                <a:spcPts val="0"/>
              </a:spcBef>
              <a:spcAft>
                <a:spcPts val="0"/>
              </a:spcAft>
              <a:defRPr/>
            </a:pPr>
            <a:r>
              <a:rPr lang="ru-RU" b="1" u="sng" dirty="0" smtClean="0">
                <a:solidFill>
                  <a:srgbClr val="C00000"/>
                </a:solidFill>
                <a:latin typeface="Arial" pitchFamily="34" charset="0"/>
                <a:cs typeface="Arial" pitchFamily="34" charset="0"/>
              </a:rPr>
              <a:t>Вернемся к …</a:t>
            </a:r>
            <a:endParaRPr lang="ru-RU" b="1" u="sng" dirty="0">
              <a:solidFill>
                <a:srgbClr val="C00000"/>
              </a:solidFill>
              <a:latin typeface="Arial" pitchFamily="34" charset="0"/>
              <a:cs typeface="Arial" pitchFamily="34" charset="0"/>
            </a:endParaRPr>
          </a:p>
        </p:txBody>
      </p:sp>
      <p:sp>
        <p:nvSpPr>
          <p:cNvPr id="15" name="Скругленный прямоугольник 14"/>
          <p:cNvSpPr/>
          <p:nvPr/>
        </p:nvSpPr>
        <p:spPr>
          <a:xfrm>
            <a:off x="1428728" y="3786190"/>
            <a:ext cx="928694" cy="928694"/>
          </a:xfrm>
          <a:prstGeom prst="roundRect">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a:solidFill>
                  <a:schemeClr val="tx1"/>
                </a:solidFill>
                <a:effectLst>
                  <a:outerShdw blurRad="38100" dist="38100" dir="2700000" algn="tl">
                    <a:srgbClr val="000000">
                      <a:alpha val="43137"/>
                    </a:srgbClr>
                  </a:outerShdw>
                </a:effectLst>
              </a:rPr>
              <a:t>Esc</a:t>
            </a:r>
            <a:endParaRPr lang="ru-RU" sz="2400" b="1" dirty="0">
              <a:solidFill>
                <a:schemeClr val="tx1"/>
              </a:solidFill>
              <a:effectLst>
                <a:outerShdw blurRad="38100" dist="38100" dir="2700000" algn="tl">
                  <a:srgbClr val="000000">
                    <a:alpha val="43137"/>
                  </a:srgbClr>
                </a:outerShdw>
              </a:effectLst>
            </a:endParaRPr>
          </a:p>
        </p:txBody>
      </p:sp>
      <p:sp>
        <p:nvSpPr>
          <p:cNvPr id="4" name="Управляющая кнопка: назад 3">
            <a:hlinkClick r:id="" action="ppaction://noaction" highlightClick="1"/>
          </p:cNvPr>
          <p:cNvSpPr/>
          <p:nvPr/>
        </p:nvSpPr>
        <p:spPr>
          <a:xfrm>
            <a:off x="1357290" y="521495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далее 4">
            <a:hlinkClick r:id="" action="ppaction://noaction" highlightClick="1"/>
          </p:cNvPr>
          <p:cNvSpPr/>
          <p:nvPr/>
        </p:nvSpPr>
        <p:spPr>
          <a:xfrm>
            <a:off x="2071670" y="521495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Блок-схема: процесс 13"/>
          <p:cNvSpPr>
            <a:spLocks noChangeArrowheads="1"/>
          </p:cNvSpPr>
          <p:nvPr/>
        </p:nvSpPr>
        <p:spPr bwMode="auto">
          <a:xfrm>
            <a:off x="2944813" y="4941888"/>
            <a:ext cx="5730875" cy="935037"/>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9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Кнопки для перемещения вперед и назад по </a:t>
            </a:r>
            <a:r>
              <a:rPr lang="ru-RU" sz="25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материалу занятий</a:t>
            </a:r>
            <a:endPar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94609" name="WordArt 17"/>
          <p:cNvSpPr>
            <a:spLocks noChangeArrowheads="1" noChangeShapeType="1" noTextEdit="1"/>
          </p:cNvSpPr>
          <p:nvPr/>
        </p:nvSpPr>
        <p:spPr bwMode="auto">
          <a:xfrm>
            <a:off x="1403648" y="260648"/>
            <a:ext cx="6713537" cy="933450"/>
          </a:xfrm>
          <a:prstGeom prst="rect">
            <a:avLst/>
          </a:prstGeom>
        </p:spPr>
        <p:txBody>
          <a:bodyPr wrap="none" fromWordArt="1">
            <a:prstTxWarp prst="textPlain">
              <a:avLst>
                <a:gd name="adj" fmla="val 50000"/>
              </a:avLst>
            </a:prstTxWarp>
          </a:bodyPr>
          <a:lstStyle/>
          <a:p>
            <a:pPr algn="ctr" fontAlgn="auto">
              <a:spcBef>
                <a:spcPts val="0"/>
              </a:spcBef>
              <a:spcAft>
                <a:spcPts val="0"/>
              </a:spcAft>
              <a:defRPr/>
            </a:pPr>
            <a:r>
              <a:rPr lang="ru-RU" sz="3600" b="1" kern="10"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Impact"/>
              </a:rPr>
              <a:t>Инструкция по использованию</a:t>
            </a:r>
          </a:p>
          <a:p>
            <a:pPr algn="ctr" fontAlgn="auto">
              <a:spcBef>
                <a:spcPts val="0"/>
              </a:spcBef>
              <a:spcAft>
                <a:spcPts val="0"/>
              </a:spcAft>
              <a:defRPr/>
            </a:pPr>
            <a:r>
              <a:rPr lang="ru-RU" sz="3600" b="1" kern="10"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Impact"/>
              </a:rPr>
              <a:t> интерфейса</a:t>
            </a:r>
          </a:p>
        </p:txBody>
      </p:sp>
      <p:sp>
        <p:nvSpPr>
          <p:cNvPr id="1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домой 19">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227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8" name="Прямоугольник 7"/>
          <p:cNvSpPr/>
          <p:nvPr/>
        </p:nvSpPr>
        <p:spPr>
          <a:xfrm>
            <a:off x="142844" y="-24"/>
            <a:ext cx="8858312" cy="5952399"/>
          </a:xfrm>
          <a:prstGeom prst="rect">
            <a:avLst/>
          </a:prstGeom>
        </p:spPr>
        <p:txBody>
          <a:bodyPr wrap="square">
            <a:spAutoFit/>
          </a:bodyPr>
          <a:lstStyle/>
          <a:p>
            <a:pPr indent="450000" algn="just">
              <a:lnSpc>
                <a:spcPct val="85000"/>
              </a:lnSpc>
            </a:pP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Основные закономерности </a:t>
            </a:r>
            <a:r>
              <a:rPr lang="ru-RU" sz="2800"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модификацион-ной</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изменчивости</a:t>
            </a:r>
            <a:r>
              <a:rPr lang="ru-RU" sz="2800" b="1" dirty="0" smtClean="0">
                <a:latin typeface="Arial" pitchFamily="34" charset="0"/>
                <a:cs typeface="Arial" pitchFamily="34" charset="0"/>
              </a:rPr>
              <a:t>:</a:t>
            </a:r>
          </a:p>
          <a:p>
            <a:pPr marL="354013" indent="-354013" algn="just">
              <a:lnSpc>
                <a:spcPct val="85000"/>
              </a:lnSpc>
              <a:buClr>
                <a:srgbClr val="C00000"/>
              </a:buClr>
              <a:buFont typeface="Wingdings" pitchFamily="2" charset="2"/>
              <a:buChar char="Ø"/>
            </a:pPr>
            <a:r>
              <a:rPr lang="ru-RU" sz="2800" b="1" u="sng" dirty="0" smtClean="0">
                <a:latin typeface="Arial" pitchFamily="34" charset="0"/>
                <a:cs typeface="Arial" pitchFamily="34" charset="0"/>
              </a:rPr>
              <a:t>не передается по наследству</a:t>
            </a:r>
            <a:r>
              <a:rPr lang="ru-RU" sz="2800" b="1" dirty="0" smtClean="0">
                <a:latin typeface="Arial" pitchFamily="34" charset="0"/>
                <a:cs typeface="Arial" pitchFamily="34" charset="0"/>
              </a:rPr>
              <a:t> (в лесах нашей страны большинство зайцев на зиму меняют окраску: становятся зайцами – беляками; по наследству этот признак не передается – у серого зайца не рождаются белые зайчата);</a:t>
            </a:r>
          </a:p>
          <a:p>
            <a:pPr marL="354013" lvl="0" indent="-354013" algn="just">
              <a:lnSpc>
                <a:spcPct val="85000"/>
              </a:lnSpc>
              <a:buClr>
                <a:srgbClr val="C00000"/>
              </a:buClr>
              <a:buFont typeface="Wingdings" pitchFamily="2" charset="2"/>
              <a:buChar char="Ø"/>
            </a:pPr>
            <a:r>
              <a:rPr lang="ru-RU" sz="2800" b="1" u="sng" dirty="0" smtClean="0">
                <a:latin typeface="Arial" pitchFamily="34" charset="0"/>
                <a:cs typeface="Arial" pitchFamily="34" charset="0"/>
              </a:rPr>
              <a:t>изменяются условия – изменяется (исчезает) и признак</a:t>
            </a:r>
            <a:r>
              <a:rPr lang="ru-RU" sz="2800" b="1" dirty="0" smtClean="0">
                <a:latin typeface="Arial" pitchFamily="34" charset="0"/>
                <a:cs typeface="Arial" pitchFamily="34" charset="0"/>
              </a:rPr>
              <a:t> (после приезда с юга загар постепенно уходит, заяц–беляк летом опять серый).</a:t>
            </a:r>
          </a:p>
          <a:p>
            <a:pPr marL="354013" lvl="0" indent="-354013" algn="just">
              <a:lnSpc>
                <a:spcPct val="85000"/>
              </a:lnSpc>
              <a:buClr>
                <a:srgbClr val="C00000"/>
              </a:buClr>
              <a:buFont typeface="Wingdings" pitchFamily="2" charset="2"/>
              <a:buChar char="Ø"/>
            </a:pPr>
            <a:r>
              <a:rPr lang="ru-RU" sz="2800" b="1" u="sng" dirty="0" smtClean="0">
                <a:latin typeface="Arial" pitchFamily="34" charset="0"/>
                <a:cs typeface="Arial" pitchFamily="34" charset="0"/>
              </a:rPr>
              <a:t>пределы вариаций признака – </a:t>
            </a:r>
            <a:r>
              <a:rPr lang="ru-RU" sz="2800" b="1" u="sng" dirty="0" smtClean="0">
                <a:ln>
                  <a:solidFill>
                    <a:sysClr val="windowText" lastClr="000000"/>
                  </a:solidFill>
                </a:ln>
                <a:solidFill>
                  <a:srgbClr val="9D2349"/>
                </a:solidFill>
                <a:effectLst>
                  <a:outerShdw blurRad="38100" dist="38100" dir="2700000" algn="tl">
                    <a:srgbClr val="000000">
                      <a:alpha val="43137"/>
                    </a:srgbClr>
                  </a:outerShdw>
                </a:effectLst>
                <a:latin typeface="Arial" pitchFamily="34" charset="0"/>
                <a:cs typeface="Arial" pitchFamily="34" charset="0"/>
              </a:rPr>
              <a:t>норма реакции</a:t>
            </a:r>
            <a:r>
              <a:rPr lang="ru-RU" sz="2800" b="1" u="sng"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 </a:t>
            </a:r>
            <a:r>
              <a:rPr lang="ru-RU" sz="2800" b="1" u="sng" dirty="0" smtClean="0">
                <a:latin typeface="Arial" pitchFamily="34" charset="0"/>
                <a:cs typeface="Arial" pitchFamily="34" charset="0"/>
              </a:rPr>
              <a:t>– заложены в генотипе</a:t>
            </a:r>
            <a:r>
              <a:rPr lang="ru-RU" sz="2800" b="1" dirty="0" smtClean="0">
                <a:latin typeface="Arial" pitchFamily="34" charset="0"/>
                <a:cs typeface="Arial" pitchFamily="34" charset="0"/>
              </a:rPr>
              <a:t> (рыжим заяц не станет, как бы не менялись условия, да и человек не станет чернокожим от обильного загорания на солнце).</a:t>
            </a:r>
            <a:endParaRPr lang="ru-RU" sz="2800" dirty="0" smtClean="0">
              <a:latin typeface="Arial"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cSld>
  <p:clrMapOvr>
    <a:masterClrMapping/>
  </p:clrMapOvr>
  <p:transition advTm="361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6145" name="Picture 1" descr="D:\23.05.13-домашние документы\Колледж Строитель\Биология\Лекции по биол\Селекция\img5 (1).jpg"/>
          <p:cNvPicPr>
            <a:picLocks noChangeAspect="1" noChangeArrowheads="1"/>
          </p:cNvPicPr>
          <p:nvPr/>
        </p:nvPicPr>
        <p:blipFill>
          <a:blip r:embed="rId5" cstate="print"/>
          <a:srcRect l="52344" t="19791" r="6250" b="27083"/>
          <a:stretch>
            <a:fillRect/>
          </a:stretch>
        </p:blipFill>
        <p:spPr bwMode="auto">
          <a:xfrm>
            <a:off x="71406" y="2357430"/>
            <a:ext cx="4465576" cy="429706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5058" name="Picture 2" descr="D:\23.05.13-домашние документы\Колледж Строитель\Биология\Лекции по биол\Селекция\223452_html_65b7ba13.png"/>
          <p:cNvPicPr>
            <a:picLocks noChangeAspect="1" noChangeArrowheads="1"/>
          </p:cNvPicPr>
          <p:nvPr/>
        </p:nvPicPr>
        <p:blipFill>
          <a:blip r:embed="rId6" cstate="print"/>
          <a:srcRect/>
          <a:stretch>
            <a:fillRect/>
          </a:stretch>
        </p:blipFill>
        <p:spPr bwMode="auto">
          <a:xfrm>
            <a:off x="4679879" y="2408907"/>
            <a:ext cx="4178401" cy="359186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2" name="Picture 12" descr="пишу 1"/>
          <p:cNvPicPr>
            <a:picLocks noChangeAspect="1" noChangeArrowheads="1" noCrop="1"/>
          </p:cNvPicPr>
          <p:nvPr/>
        </p:nvPicPr>
        <p:blipFill>
          <a:blip r:embed="rId7" cstate="print"/>
          <a:srcRect/>
          <a:stretch>
            <a:fillRect/>
          </a:stretch>
        </p:blipFill>
        <p:spPr bwMode="auto">
          <a:xfrm>
            <a:off x="8494713" y="5000636"/>
            <a:ext cx="649287" cy="1295400"/>
          </a:xfrm>
          <a:prstGeom prst="rect">
            <a:avLst/>
          </a:prstGeom>
          <a:noFill/>
          <a:ln w="9525">
            <a:noFill/>
            <a:miter lim="800000"/>
            <a:headEnd/>
            <a:tailEnd/>
          </a:ln>
        </p:spPr>
      </p:pic>
      <p:sp>
        <p:nvSpPr>
          <p:cNvPr id="13" name="Прямоугольник 12"/>
          <p:cNvSpPr/>
          <p:nvPr/>
        </p:nvSpPr>
        <p:spPr>
          <a:xfrm>
            <a:off x="214282" y="71414"/>
            <a:ext cx="8715436" cy="2289858"/>
          </a:xfrm>
          <a:prstGeom prst="rect">
            <a:avLst/>
          </a:prstGeom>
        </p:spPr>
        <p:txBody>
          <a:bodyPr wrap="square">
            <a:spAutoFit/>
          </a:bodyPr>
          <a:lstStyle/>
          <a:p>
            <a:pPr indent="450000" algn="just">
              <a:lnSpc>
                <a:spcPct val="85000"/>
              </a:lnSpc>
            </a:pPr>
            <a:r>
              <a:rPr lang="ru-RU" sz="2800" b="1" dirty="0" smtClean="0">
                <a:effectLst>
                  <a:outerShdw blurRad="38100" dist="38100" dir="2700000" algn="tl">
                    <a:srgbClr val="000000">
                      <a:alpha val="43137"/>
                    </a:srgbClr>
                  </a:outerShdw>
                </a:effectLst>
                <a:latin typeface="Arial" pitchFamily="34" charset="0"/>
                <a:cs typeface="Arial" pitchFamily="34" charset="0"/>
              </a:rPr>
              <a:t>Пределы </a:t>
            </a:r>
            <a:r>
              <a:rPr lang="ru-RU" sz="28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модификационной</a:t>
            </a:r>
            <a:r>
              <a:rPr lang="ru-RU" sz="2800" b="1" dirty="0" smtClean="0">
                <a:latin typeface="Arial" pitchFamily="34" charset="0"/>
                <a:cs typeface="Arial" pitchFamily="34" charset="0"/>
              </a:rPr>
              <a:t> изменчивости какого либо признака называется </a:t>
            </a: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нормой реакции</a:t>
            </a:r>
            <a:r>
              <a:rPr lang="ru-RU" sz="2800" b="1" dirty="0" smtClean="0">
                <a:latin typeface="Arial" pitchFamily="34" charset="0"/>
                <a:cs typeface="Arial" pitchFamily="34" charset="0"/>
              </a:rPr>
              <a:t>. </a:t>
            </a:r>
            <a:r>
              <a:rPr lang="ru-RU" sz="2800" b="1" u="sng" dirty="0" smtClean="0">
                <a:latin typeface="Arial" pitchFamily="34" charset="0"/>
                <a:cs typeface="Arial" pitchFamily="34" charset="0"/>
              </a:rPr>
              <a:t>Наследуется не сам признак, а способность проявлять этот признак в определенных условиях</a:t>
            </a:r>
            <a:r>
              <a:rPr lang="ru-RU" sz="2800" b="1" dirty="0" smtClean="0">
                <a:latin typeface="Arial" pitchFamily="34" charset="0"/>
                <a:cs typeface="Arial" pitchFamily="34" charset="0"/>
              </a:rPr>
              <a:t>, т.е. наследуется </a:t>
            </a: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норма реакции </a:t>
            </a:r>
            <a:r>
              <a:rPr lang="ru-RU" sz="2800" b="1" dirty="0" smtClean="0">
                <a:latin typeface="Arial" pitchFamily="34" charset="0"/>
                <a:cs typeface="Arial" pitchFamily="34" charset="0"/>
              </a:rPr>
              <a:t>на внешние условия. </a:t>
            </a:r>
            <a:endParaRPr lang="ru-RU" sz="2800" dirty="0"/>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advTm="134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142852"/>
            <a:ext cx="8858312" cy="3022366"/>
          </a:xfrm>
          <a:prstGeom prst="rect">
            <a:avLst/>
          </a:prstGeom>
        </p:spPr>
        <p:txBody>
          <a:bodyPr wrap="square">
            <a:spAutoFit/>
          </a:bodyPr>
          <a:lstStyle/>
          <a:p>
            <a:pPr marL="354013" indent="-354013" algn="just">
              <a:lnSpc>
                <a:spcPct val="85000"/>
              </a:lnSpc>
              <a:buClr>
                <a:srgbClr val="C00000"/>
              </a:buClr>
              <a:buFont typeface="Wingdings" pitchFamily="2" charset="2"/>
              <a:buChar char="Ø"/>
            </a:pPr>
            <a:r>
              <a:rPr lang="ru-RU" sz="2800" b="1" dirty="0" smtClean="0">
                <a:latin typeface="Arial" pitchFamily="34" charset="0"/>
                <a:cs typeface="Arial" pitchFamily="34" charset="0"/>
              </a:rPr>
              <a:t>чем важнее признак, тем уже норма реакции, цвет белого медведя подразумевает определенную маскировку на снегу. Весной шерсть заметно желтеет, но при этом рыжим медведь никогда не бывает – диапазон изменения цвета достаточно узкий;</a:t>
            </a:r>
          </a:p>
          <a:p>
            <a:pPr marL="354013" indent="-354013" algn="just">
              <a:lnSpc>
                <a:spcPct val="85000"/>
              </a:lnSpc>
              <a:buClr>
                <a:srgbClr val="C00000"/>
              </a:buClr>
              <a:buFont typeface="Wingdings" pitchFamily="2" charset="2"/>
              <a:buChar char="Ø"/>
            </a:pPr>
            <a:r>
              <a:rPr lang="ru-RU" sz="28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модификационная</a:t>
            </a:r>
            <a:r>
              <a:rPr lang="ru-RU" sz="2800" b="1" dirty="0" smtClean="0">
                <a:latin typeface="Arial" pitchFamily="34" charset="0"/>
                <a:cs typeface="Arial" pitchFamily="34" charset="0"/>
              </a:rPr>
              <a:t> изменчивость </a:t>
            </a:r>
            <a:r>
              <a:rPr lang="ru-RU" sz="2800" b="1" dirty="0" err="1" smtClean="0">
                <a:latin typeface="Arial" pitchFamily="34" charset="0"/>
                <a:cs typeface="Arial" pitchFamily="34" charset="0"/>
              </a:rPr>
              <a:t>распростра-няется</a:t>
            </a:r>
            <a:r>
              <a:rPr lang="ru-RU" sz="2800" b="1" dirty="0" smtClean="0">
                <a:latin typeface="Arial" pitchFamily="34" charset="0"/>
                <a:cs typeface="Arial" pitchFamily="34" charset="0"/>
              </a:rPr>
              <a:t> на всю популяцию, т.е. она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массовая</a:t>
            </a:r>
            <a:r>
              <a:rPr lang="ru-RU" sz="2800" b="1" i="1" dirty="0" smtClean="0">
                <a:latin typeface="Arial" pitchFamily="34" charset="0"/>
                <a:cs typeface="Arial" pitchFamily="34" charset="0"/>
              </a:rPr>
              <a:t>.</a:t>
            </a:r>
            <a:r>
              <a:rPr lang="ru-RU" dirty="0" smtClean="0"/>
              <a:t> </a:t>
            </a:r>
            <a:endParaRPr lang="ru-RU" dirty="0"/>
          </a:p>
        </p:txBody>
      </p:sp>
      <p:pic>
        <p:nvPicPr>
          <p:cNvPr id="1027" name="Picture 3" descr="D:\23.05.13-домашние документы\Колледж Строитель\Биология\Лекции по биол\Селекция\4bb4e57b1805926523adab1a1234e3ca.JPG"/>
          <p:cNvPicPr>
            <a:picLocks noChangeAspect="1" noChangeArrowheads="1"/>
          </p:cNvPicPr>
          <p:nvPr/>
        </p:nvPicPr>
        <p:blipFill>
          <a:blip r:embed="rId6" cstate="print"/>
          <a:srcRect l="11718" t="34375" r="10937" b="4166"/>
          <a:stretch>
            <a:fillRect/>
          </a:stretch>
        </p:blipFill>
        <p:spPr bwMode="auto">
          <a:xfrm>
            <a:off x="1928794" y="3571876"/>
            <a:ext cx="3867342" cy="285752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advTm="205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descr="D:\23.05.13-домашние документы\Колледж Строитель\Биология\Лекции по биол\Селекция\img15.jpg"/>
          <p:cNvPicPr>
            <a:picLocks noChangeAspect="1" noChangeArrowheads="1"/>
          </p:cNvPicPr>
          <p:nvPr/>
        </p:nvPicPr>
        <p:blipFill>
          <a:blip r:embed="rId4" cstate="print"/>
          <a:srcRect l="4687" t="17944" r="3906" b="4166"/>
          <a:stretch>
            <a:fillRect/>
          </a:stretch>
        </p:blipFill>
        <p:spPr bwMode="auto">
          <a:xfrm>
            <a:off x="-1" y="1000108"/>
            <a:ext cx="9144001" cy="5843828"/>
          </a:xfrm>
          <a:prstGeom prst="rect">
            <a:avLst/>
          </a:prstGeom>
          <a:noFill/>
        </p:spPr>
      </p:pic>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3"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sp>
        <p:nvSpPr>
          <p:cNvPr id="14" name="Прямоугольник 13"/>
          <p:cNvSpPr/>
          <p:nvPr/>
        </p:nvSpPr>
        <p:spPr>
          <a:xfrm>
            <a:off x="131338" y="67160"/>
            <a:ext cx="8655504" cy="932948"/>
          </a:xfrm>
          <a:prstGeom prst="rect">
            <a:avLst/>
          </a:prstGeom>
        </p:spPr>
        <p:txBody>
          <a:bodyPr wrap="square">
            <a:spAutoFit/>
          </a:bodyPr>
          <a:lstStyle/>
          <a:p>
            <a:pPr algn="ctr">
              <a:lnSpc>
                <a:spcPct val="85000"/>
              </a:lnSpc>
            </a:pPr>
            <a:r>
              <a:rPr lang="ru-RU" sz="3200" b="1" dirty="0" smtClean="0">
                <a:effectLst>
                  <a:outerShdw blurRad="38100" dist="38100" dir="2700000" algn="tl">
                    <a:srgbClr val="000000">
                      <a:alpha val="43137"/>
                    </a:srgbClr>
                  </a:outerShdw>
                </a:effectLst>
                <a:latin typeface="Arial Black" pitchFamily="34" charset="0"/>
                <a:ea typeface="Times New Roman" pitchFamily="18" charset="0"/>
                <a:cs typeface="Arial" pitchFamily="34" charset="0"/>
              </a:rPr>
              <a:t>Статистические закономерности </a:t>
            </a:r>
            <a:r>
              <a:rPr lang="ru-RU" sz="3200" b="1" dirty="0" err="1" smtClean="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модификационной</a:t>
            </a:r>
            <a:r>
              <a:rPr lang="ru-RU" sz="3200" b="1" dirty="0" smtClean="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 изменчивости</a:t>
            </a:r>
            <a:endParaRPr lang="ru-RU" sz="3200" dirty="0">
              <a:latin typeface="Arial Black"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advTm="375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8" name="Прямоугольник 7"/>
          <p:cNvSpPr/>
          <p:nvPr/>
        </p:nvSpPr>
        <p:spPr>
          <a:xfrm>
            <a:off x="142844" y="71414"/>
            <a:ext cx="8858312" cy="4487382"/>
          </a:xfrm>
          <a:prstGeom prst="rect">
            <a:avLst/>
          </a:prstGeom>
        </p:spPr>
        <p:txBody>
          <a:bodyPr wrap="square">
            <a:spAutoFit/>
          </a:bodyPr>
          <a:lstStyle/>
          <a:p>
            <a:pPr indent="450000" algn="just">
              <a:lnSpc>
                <a:spcPct val="85000"/>
              </a:lnSpc>
            </a:pPr>
            <a:r>
              <a:rPr lang="ru-RU" sz="2800" b="1" dirty="0" smtClean="0">
                <a:latin typeface="Arial" pitchFamily="34" charset="0"/>
                <a:cs typeface="Arial" pitchFamily="34" charset="0"/>
              </a:rPr>
              <a:t>Для расчета среднего значения данного признака используют формулу:</a:t>
            </a:r>
          </a:p>
          <a:p>
            <a:pPr algn="ctr">
              <a:lnSpc>
                <a:spcPct val="85000"/>
              </a:lnSpc>
            </a:pP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М = </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v</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n</a:t>
            </a:r>
            <a:r>
              <a:rPr lang="en-US" sz="2800" b="1" dirty="0" smtClean="0">
                <a:latin typeface="Arial" pitchFamily="34" charset="0"/>
                <a:cs typeface="Arial" pitchFamily="34" charset="0"/>
                <a:sym typeface="Symbol"/>
              </a:rPr>
              <a:t>,</a:t>
            </a:r>
            <a:endPar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gn="just">
              <a:lnSpc>
                <a:spcPct val="85000"/>
              </a:lnSpc>
            </a:pPr>
            <a:r>
              <a:rPr lang="ru-RU" sz="2800" b="1" dirty="0" smtClean="0">
                <a:latin typeface="Arial" pitchFamily="34" charset="0"/>
                <a:cs typeface="Arial" pitchFamily="34" charset="0"/>
              </a:rPr>
              <a:t>где М – средняя величина признака</a:t>
            </a:r>
            <a:r>
              <a:rPr lang="en-US" sz="2800" b="1" dirty="0" smtClean="0">
                <a:latin typeface="Arial" pitchFamily="34" charset="0"/>
                <a:cs typeface="Arial" pitchFamily="34" charset="0"/>
              </a:rPr>
              <a:t>;</a:t>
            </a:r>
          </a:p>
          <a:p>
            <a:pPr marL="1347788" indent="-722313" algn="just">
              <a:lnSpc>
                <a:spcPct val="85000"/>
              </a:lnSpc>
            </a:pPr>
            <a:r>
              <a:rPr lang="en-US" sz="2800" b="1" dirty="0" smtClean="0">
                <a:effectLst>
                  <a:outerShdw blurRad="38100" dist="38100" dir="2700000" algn="tl">
                    <a:srgbClr val="000000">
                      <a:alpha val="43137"/>
                    </a:srgbClr>
                  </a:outerShdw>
                </a:effectLst>
                <a:latin typeface="Arial" pitchFamily="34" charset="0"/>
                <a:cs typeface="Arial" pitchFamily="34" charset="0"/>
                <a:sym typeface="Symbol"/>
              </a:rPr>
              <a:t>v</a:t>
            </a:r>
            <a:r>
              <a:rPr lang="ru-RU" sz="2800" b="1" dirty="0" smtClean="0">
                <a:latin typeface="Arial" pitchFamily="34" charset="0"/>
                <a:cs typeface="Arial" pitchFamily="34" charset="0"/>
              </a:rPr>
              <a:t> </a:t>
            </a:r>
            <a:r>
              <a:rPr lang="en-US" sz="2800" b="1" dirty="0" smtClean="0">
                <a:latin typeface="Arial" pitchFamily="34" charset="0"/>
                <a:cs typeface="Arial" pitchFamily="34" charset="0"/>
              </a:rPr>
              <a:t> </a:t>
            </a:r>
            <a:r>
              <a:rPr lang="ru-RU" sz="2800" b="1" dirty="0" smtClean="0">
                <a:latin typeface="Arial" pitchFamily="34" charset="0"/>
                <a:cs typeface="Arial" pitchFamily="34" charset="0"/>
              </a:rPr>
              <a:t>– варианта;</a:t>
            </a:r>
            <a:endParaRPr lang="en-US" sz="2800" b="1" dirty="0" smtClean="0">
              <a:latin typeface="Arial" pitchFamily="34" charset="0"/>
              <a:cs typeface="Arial" pitchFamily="34" charset="0"/>
            </a:endParaRPr>
          </a:p>
          <a:p>
            <a:pPr marL="1347788" indent="-722313" algn="just">
              <a:lnSpc>
                <a:spcPct val="85000"/>
              </a:lnSpc>
            </a:pPr>
            <a:r>
              <a:rPr lang="en-US" sz="2800" b="1" dirty="0" smtClean="0">
                <a:effectLst>
                  <a:outerShdw blurRad="38100" dist="38100" dir="2700000" algn="tl">
                    <a:srgbClr val="000000">
                      <a:alpha val="43137"/>
                    </a:srgbClr>
                  </a:outerShdw>
                </a:effectLst>
                <a:latin typeface="Arial" pitchFamily="34" charset="0"/>
                <a:cs typeface="Arial" pitchFamily="34" charset="0"/>
                <a:sym typeface="Symbol"/>
              </a:rPr>
              <a:t> </a:t>
            </a:r>
            <a:r>
              <a:rPr lang="ru-RU" sz="2800" b="1" dirty="0" smtClean="0">
                <a:latin typeface="Arial" pitchFamily="34" charset="0"/>
                <a:cs typeface="Arial" pitchFamily="34" charset="0"/>
              </a:rPr>
              <a:t>–</a:t>
            </a:r>
            <a:r>
              <a:rPr lang="en-US" sz="2800" b="1" dirty="0" smtClean="0">
                <a:latin typeface="Arial" pitchFamily="34" charset="0"/>
                <a:cs typeface="Arial" pitchFamily="34" charset="0"/>
              </a:rPr>
              <a:t> </a:t>
            </a:r>
            <a:r>
              <a:rPr lang="ru-RU" sz="2800" b="1" dirty="0" smtClean="0">
                <a:latin typeface="Arial" pitchFamily="34" charset="0"/>
                <a:cs typeface="Arial" pitchFamily="34" charset="0"/>
              </a:rPr>
              <a:t>частота встречаемости;</a:t>
            </a:r>
            <a:endParaRPr lang="en-US" sz="2800" b="1" dirty="0" smtClean="0">
              <a:latin typeface="Arial" pitchFamily="34" charset="0"/>
              <a:cs typeface="Arial" pitchFamily="34" charset="0"/>
            </a:endParaRPr>
          </a:p>
          <a:p>
            <a:pPr marL="1347788" indent="-722313" algn="just">
              <a:lnSpc>
                <a:spcPct val="85000"/>
              </a:lnSpc>
            </a:pPr>
            <a:r>
              <a:rPr lang="en-US" sz="2800" b="1" dirty="0" smtClean="0">
                <a:effectLst>
                  <a:outerShdw blurRad="38100" dist="38100" dir="2700000" algn="tl">
                    <a:srgbClr val="000000">
                      <a:alpha val="43137"/>
                    </a:srgbClr>
                  </a:outerShdw>
                </a:effectLst>
                <a:latin typeface="Arial" pitchFamily="34" charset="0"/>
                <a:cs typeface="Arial" pitchFamily="34" charset="0"/>
                <a:sym typeface="Symbol"/>
              </a:rPr>
              <a:t>n </a:t>
            </a:r>
            <a:r>
              <a:rPr lang="ru-RU" sz="2800" b="1" dirty="0" smtClean="0">
                <a:latin typeface="Arial" pitchFamily="34" charset="0"/>
                <a:cs typeface="Arial" pitchFamily="34" charset="0"/>
              </a:rPr>
              <a:t>–</a:t>
            </a:r>
            <a:r>
              <a:rPr lang="en-US" sz="2800" b="1" dirty="0" smtClean="0">
                <a:latin typeface="Arial" pitchFamily="34" charset="0"/>
                <a:cs typeface="Arial" pitchFamily="34" charset="0"/>
              </a:rPr>
              <a:t> </a:t>
            </a:r>
            <a:r>
              <a:rPr lang="ru-RU" sz="2800" b="1" dirty="0" smtClean="0">
                <a:latin typeface="Arial" pitchFamily="34" charset="0"/>
                <a:cs typeface="Arial" pitchFamily="34" charset="0"/>
              </a:rPr>
              <a:t>количество вариантов.</a:t>
            </a:r>
          </a:p>
          <a:p>
            <a:pPr indent="452438" algn="just">
              <a:lnSpc>
                <a:spcPct val="85000"/>
              </a:lnSpc>
            </a:pPr>
            <a:r>
              <a:rPr lang="ru-RU" sz="2800" b="1" dirty="0" smtClean="0">
                <a:latin typeface="Arial" pitchFamily="34" charset="0"/>
                <a:cs typeface="Arial" pitchFamily="34" charset="0"/>
              </a:rPr>
              <a:t>Знание закономерностей </a:t>
            </a:r>
            <a:r>
              <a:rPr lang="ru-RU" sz="28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модификационной</a:t>
            </a:r>
            <a:r>
              <a:rPr lang="ru-RU" sz="2800" b="1" dirty="0" smtClean="0">
                <a:latin typeface="Arial" pitchFamily="34" charset="0"/>
                <a:cs typeface="Arial" pitchFamily="34" charset="0"/>
              </a:rPr>
              <a:t> изменчивости необходимо для предвидения и планирования степени выраженности многих признаков организмов в зависимости от условий внешней среды.</a:t>
            </a:r>
            <a:endParaRPr lang="ru-RU" sz="2800" dirty="0"/>
          </a:p>
        </p:txBody>
      </p:sp>
      <p:pic>
        <p:nvPicPr>
          <p:cNvPr id="46084" name="Picture 4" descr="D:\23.05.13-домашние документы\Колледж Строитель\Биология\Лекции по биол\Селекция\6628571_s.jpg"/>
          <p:cNvPicPr>
            <a:picLocks noChangeAspect="1" noChangeArrowheads="1"/>
          </p:cNvPicPr>
          <p:nvPr/>
        </p:nvPicPr>
        <p:blipFill>
          <a:blip r:embed="rId6" cstate="print"/>
          <a:srcRect l="8333" t="10000" r="9999" b="4999"/>
          <a:stretch>
            <a:fillRect/>
          </a:stretch>
        </p:blipFill>
        <p:spPr bwMode="auto">
          <a:xfrm>
            <a:off x="539552" y="4725144"/>
            <a:ext cx="2779779" cy="1928826"/>
          </a:xfrm>
          <a:prstGeom prst="ellipse">
            <a:avLst/>
          </a:prstGeom>
          <a:noFill/>
          <a:effectLst>
            <a:outerShdw blurRad="50800" dist="38100" dir="2700000" algn="tl" rotWithShape="0">
              <a:prstClr val="black">
                <a:alpha val="40000"/>
              </a:prstClr>
            </a:outerShdw>
          </a:effectLst>
          <a:scene3d>
            <a:camera prst="orthographicFront"/>
            <a:lightRig rig="threePt" dir="t"/>
          </a:scene3d>
          <a:sp3d>
            <a:bevelT w="152400" h="50800" prst="softRound"/>
          </a:sp3d>
        </p:spPr>
      </p:pic>
      <p:pic>
        <p:nvPicPr>
          <p:cNvPr id="18434" name="Picture 2" descr="http://verin-sad.ru/wp-content/uploads/2013/03/петунья-easy-wave.jpg"/>
          <p:cNvPicPr>
            <a:picLocks noChangeAspect="1" noChangeArrowheads="1"/>
          </p:cNvPicPr>
          <p:nvPr/>
        </p:nvPicPr>
        <p:blipFill>
          <a:blip r:embed="rId7" cstate="print"/>
          <a:srcRect/>
          <a:stretch>
            <a:fillRect/>
          </a:stretch>
        </p:blipFill>
        <p:spPr bwMode="auto">
          <a:xfrm>
            <a:off x="4139952" y="4581128"/>
            <a:ext cx="2160240" cy="2160240"/>
          </a:xfrm>
          <a:prstGeom prst="roundRect">
            <a:avLst/>
          </a:prstGeom>
          <a:noFill/>
          <a:ln>
            <a:noFill/>
          </a:ln>
          <a:effectLst/>
          <a:scene3d>
            <a:camera prst="orthographicFront">
              <a:rot lat="0" lon="0" rev="0"/>
            </a:camera>
            <a:lightRig rig="glow" dir="t">
              <a:rot lat="0" lon="0" rev="14100000"/>
            </a:lightRig>
          </a:scene3d>
          <a:sp3d prstMaterial="softEdge">
            <a:bevelT w="127000" prst="artDeco"/>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advTm="243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8194" name="Picture 2" descr="http://konspekta.net/lektsiiorgimg/baza1/949076176855.files/image002.jpg"/>
          <p:cNvPicPr>
            <a:picLocks noChangeAspect="1" noChangeArrowheads="1"/>
          </p:cNvPicPr>
          <p:nvPr/>
        </p:nvPicPr>
        <p:blipFill>
          <a:blip r:embed="rId6" cstate="print"/>
          <a:srcRect b="11912"/>
          <a:stretch>
            <a:fillRect/>
          </a:stretch>
        </p:blipFill>
        <p:spPr bwMode="auto">
          <a:xfrm>
            <a:off x="142844" y="2714620"/>
            <a:ext cx="3214710" cy="2812891"/>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218" name="AutoShape 2" descr="http://asyan.org/potra/%D0%A4%D0%B5%D0%BD%D0%BE%D1%82%D0%B8%D0%BF%D0%B8%D1%87%D0%B5%D1%81%D0%BA%D0%B0%D1%8F+%D0%B8%D0%B7%D0%BC%D0%B5%D0%BD%D1%87%D0%B8%D0%B2%D0%BE%D1%81%D1%82%D1%8Ca/180143_html_325deb48.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9220" name="AutoShape 4" descr="http://asyan.org/potra/%D0%A4%D0%B5%D0%BD%D0%BE%D1%82%D0%B8%D0%BF%D0%B8%D1%87%D0%B5%D1%81%D0%BA%D0%B0%D1%8F+%D0%B8%D0%B7%D0%BC%D0%B5%D0%BD%D1%87%D0%B8%D0%B2%D0%BE%D1%81%D1%82%D1%8Ca/180143_html_325deb48.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9221" name="Picture 5" descr="D:\23.05.13-домашние документы\Колледж Строитель\Биология\Лекции по биол\Селекция\180143_html_325deb48 (1).gif"/>
          <p:cNvPicPr>
            <a:picLocks noChangeAspect="1" noChangeArrowheads="1"/>
          </p:cNvPicPr>
          <p:nvPr/>
        </p:nvPicPr>
        <p:blipFill>
          <a:blip r:embed="rId7" cstate="print"/>
          <a:srcRect b="16253"/>
          <a:stretch>
            <a:fillRect/>
          </a:stretch>
        </p:blipFill>
        <p:spPr bwMode="auto">
          <a:xfrm>
            <a:off x="3500430" y="142852"/>
            <a:ext cx="5438775" cy="321471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Прямоугольник 11"/>
          <p:cNvSpPr/>
          <p:nvPr/>
        </p:nvSpPr>
        <p:spPr>
          <a:xfrm>
            <a:off x="3500430" y="3476493"/>
            <a:ext cx="5500726" cy="1452705"/>
          </a:xfrm>
          <a:prstGeom prst="rect">
            <a:avLst/>
          </a:prstGeom>
        </p:spPr>
        <p:txBody>
          <a:bodyPr wrap="square">
            <a:spAutoFit/>
          </a:bodyPr>
          <a:lstStyle/>
          <a:p>
            <a:pPr algn="ctr">
              <a:lnSpc>
                <a:spcPct val="85000"/>
              </a:lnSpc>
            </a:pPr>
            <a:r>
              <a:rPr lang="ru-RU" sz="26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Модификационная</a:t>
            </a:r>
            <a:r>
              <a:rPr lang="ru-RU" sz="2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2600" b="1" dirty="0" smtClean="0">
                <a:latin typeface="Arial" pitchFamily="34" charset="0"/>
                <a:cs typeface="Arial" pitchFamily="34" charset="0"/>
              </a:rPr>
              <a:t>изменчивость  водяного лютика: строение надводных и подводных листьев различно</a:t>
            </a:r>
            <a:endParaRPr lang="ru-RU" sz="2600" dirty="0"/>
          </a:p>
        </p:txBody>
      </p:sp>
      <p:sp>
        <p:nvSpPr>
          <p:cNvPr id="14" name="Прямоугольник 13"/>
          <p:cNvSpPr/>
          <p:nvPr/>
        </p:nvSpPr>
        <p:spPr>
          <a:xfrm>
            <a:off x="0" y="5602536"/>
            <a:ext cx="4572032" cy="1112612"/>
          </a:xfrm>
          <a:prstGeom prst="rect">
            <a:avLst/>
          </a:prstGeom>
        </p:spPr>
        <p:txBody>
          <a:bodyPr wrap="square">
            <a:spAutoFit/>
          </a:bodyPr>
          <a:lstStyle/>
          <a:p>
            <a:pPr algn="ctr">
              <a:lnSpc>
                <a:spcPct val="85000"/>
              </a:lnSpc>
            </a:pPr>
            <a:r>
              <a:rPr lang="ru-RU" sz="2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Неопределенная</a:t>
            </a:r>
            <a:r>
              <a:rPr lang="ru-RU" sz="2600" b="1" dirty="0" smtClean="0">
                <a:latin typeface="Arial" pitchFamily="34" charset="0"/>
                <a:cs typeface="Arial" pitchFamily="34" charset="0"/>
              </a:rPr>
              <a:t> изменчивость бобовых  растений</a:t>
            </a:r>
            <a:endParaRPr lang="ru-RU" sz="2600" dirty="0"/>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advTm="29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142852"/>
            <a:ext cx="8858312" cy="2289858"/>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solidFill>
                  <a:srgbClr val="FF0000"/>
                </a:solidFill>
                <a:latin typeface="Arial" pitchFamily="34" charset="0"/>
                <a:ea typeface="Times New Roman" pitchFamily="18" charset="0"/>
                <a:cs typeface="Arial" pitchFamily="34" charset="0"/>
              </a:rPr>
              <a:t>Наследственная</a:t>
            </a:r>
            <a:r>
              <a:rPr lang="ru-RU" sz="2800" b="1" dirty="0" smtClean="0">
                <a:solidFill>
                  <a:srgbClr val="000000"/>
                </a:solidFill>
                <a:latin typeface="Arial" pitchFamily="34" charset="0"/>
                <a:ea typeface="Times New Roman" pitchFamily="18" charset="0"/>
                <a:cs typeface="Arial" pitchFamily="34" charset="0"/>
              </a:rPr>
              <a:t>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генотипическая, </a:t>
            </a:r>
            <a:r>
              <a:rPr lang="ru-RU" sz="28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мутацион-ная</a:t>
            </a:r>
            <a:r>
              <a:rPr lang="ru-RU" sz="2800" b="1" dirty="0" smtClean="0">
                <a:solidFill>
                  <a:srgbClr val="000000"/>
                </a:solidFill>
                <a:latin typeface="Arial" pitchFamily="34" charset="0"/>
                <a:ea typeface="Times New Roman" pitchFamily="18" charset="0"/>
                <a:cs typeface="Arial" pitchFamily="34" charset="0"/>
              </a:rPr>
              <a:t>)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изменчивость </a:t>
            </a:r>
            <a:r>
              <a:rPr lang="ru-RU" sz="2800" b="1" dirty="0" smtClean="0">
                <a:latin typeface="Arial" pitchFamily="34" charset="0"/>
                <a:ea typeface="Times New Roman" pitchFamily="18" charset="0"/>
                <a:cs typeface="Arial" pitchFamily="34" charset="0"/>
              </a:rPr>
              <a:t>обусловлена </a:t>
            </a:r>
            <a:r>
              <a:rPr lang="ru-RU" sz="2800" b="1" u="sng" dirty="0" smtClean="0">
                <a:latin typeface="Arial" pitchFamily="34" charset="0"/>
                <a:ea typeface="Times New Roman" pitchFamily="18" charset="0"/>
                <a:cs typeface="Arial" pitchFamily="34" charset="0"/>
              </a:rPr>
              <a:t>изменениями в</a:t>
            </a:r>
            <a:r>
              <a:rPr lang="ru-RU" sz="2800" b="1" i="1" u="sng" dirty="0" smtClean="0">
                <a:latin typeface="Arial" pitchFamily="34" charset="0"/>
                <a:ea typeface="Times New Roman" pitchFamily="18" charset="0"/>
                <a:cs typeface="Arial" pitchFamily="34" charset="0"/>
              </a:rPr>
              <a:t> </a:t>
            </a:r>
            <a:r>
              <a:rPr lang="ru-RU" sz="2800" b="1" u="sng"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генотипе</a:t>
            </a:r>
            <a:r>
              <a:rPr lang="ru-RU" sz="2800" b="1" i="1" dirty="0" smtClean="0">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Это может быть вызвано какими-то изменениями в генах и хромосомах, может быть следствием изменения даже количества хромосом.</a:t>
            </a:r>
            <a:endParaRPr lang="ru-RU" sz="2800" b="1" dirty="0" smtClean="0">
              <a:latin typeface="Arial" pitchFamily="34" charset="0"/>
              <a:cs typeface="Arial" pitchFamily="34" charset="0"/>
            </a:endParaRPr>
          </a:p>
        </p:txBody>
      </p:sp>
      <p:pic>
        <p:nvPicPr>
          <p:cNvPr id="43010" name="Picture 2" descr="D:\23.05.13-домашние документы\Колледж Строитель\Биология\Лекции по биол\Селекция\176065185.jpg"/>
          <p:cNvPicPr>
            <a:picLocks noChangeAspect="1" noChangeArrowheads="1"/>
          </p:cNvPicPr>
          <p:nvPr/>
        </p:nvPicPr>
        <p:blipFill>
          <a:blip r:embed="rId6" cstate="print"/>
          <a:srcRect/>
          <a:stretch>
            <a:fillRect/>
          </a:stretch>
        </p:blipFill>
        <p:spPr bwMode="auto">
          <a:xfrm>
            <a:off x="1357290" y="2857496"/>
            <a:ext cx="5715000" cy="29432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advTm="148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214282" y="142852"/>
            <a:ext cx="8786874" cy="4487382"/>
          </a:xfrm>
          <a:prstGeom prst="rect">
            <a:avLst/>
          </a:prstGeom>
        </p:spPr>
        <p:txBody>
          <a:bodyPr wrap="square">
            <a:spAutoFit/>
          </a:bodyPr>
          <a:lstStyle/>
          <a:p>
            <a:pPr lvl="0" indent="452438" algn="just" fontAlgn="base">
              <a:lnSpc>
                <a:spcPct val="85000"/>
              </a:lnSpc>
              <a:spcBef>
                <a:spcPct val="0"/>
              </a:spcBef>
              <a:spcAft>
                <a:spcPct val="0"/>
              </a:spcAft>
              <a:tabLst>
                <a:tab pos="457200" algn="l"/>
              </a:tabLst>
            </a:pP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Комбинативная изменчивость </a:t>
            </a:r>
            <a:r>
              <a:rPr lang="ru-RU" sz="2800" b="1" dirty="0" smtClean="0">
                <a:solidFill>
                  <a:srgbClr val="000000"/>
                </a:solidFill>
                <a:latin typeface="Arial" pitchFamily="34" charset="0"/>
                <a:ea typeface="Times New Roman" pitchFamily="18" charset="0"/>
                <a:cs typeface="Arial" pitchFamily="34" charset="0"/>
              </a:rPr>
              <a:t>– это тоже изменение генотипа, но это скорее новая комбинация хромосом, новое сочетание генов – это происходит при половом размножении. </a:t>
            </a:r>
            <a:r>
              <a:rPr lang="ru-RU" sz="2800" b="1" smtClean="0">
                <a:solidFill>
                  <a:srgbClr val="000000"/>
                </a:solidFill>
                <a:latin typeface="Arial" pitchFamily="34" charset="0"/>
                <a:ea typeface="Times New Roman" pitchFamily="18" charset="0"/>
                <a:cs typeface="Arial" pitchFamily="34" charset="0"/>
              </a:rPr>
              <a:t>Новый организм </a:t>
            </a:r>
            <a:r>
              <a:rPr lang="ru-RU" sz="2800" b="1" dirty="0" smtClean="0">
                <a:solidFill>
                  <a:srgbClr val="000000"/>
                </a:solidFill>
                <a:latin typeface="Arial" pitchFamily="34" charset="0"/>
                <a:ea typeface="Times New Roman" pitchFamily="18" charset="0"/>
                <a:cs typeface="Arial" pitchFamily="34" charset="0"/>
              </a:rPr>
              <a:t>– это комбинация  двух родительских организмов.</a:t>
            </a:r>
            <a:endParaRPr lang="ru-RU" sz="2800" b="1" dirty="0" smtClean="0">
              <a:latin typeface="Arial" pitchFamily="34" charset="0"/>
              <a:ea typeface="Times New Roman" pitchFamily="18" charset="0"/>
              <a:cs typeface="Arial" pitchFamily="34" charset="0"/>
            </a:endParaRPr>
          </a:p>
          <a:p>
            <a:pPr lvl="0" indent="452438" algn="just" eaLnBrk="0" fontAlgn="base" hangingPunct="0">
              <a:lnSpc>
                <a:spcPct val="85000"/>
              </a:lnSpc>
              <a:spcBef>
                <a:spcPct val="0"/>
              </a:spcBef>
              <a:spcAft>
                <a:spcPct val="0"/>
              </a:spcAft>
              <a:tabLst>
                <a:tab pos="457200" algn="l"/>
              </a:tabLst>
            </a:pPr>
            <a:r>
              <a:rPr lang="ru-RU" sz="2800" b="1" dirty="0" smtClean="0">
                <a:solidFill>
                  <a:srgbClr val="000000"/>
                </a:solidFill>
                <a:latin typeface="Arial" pitchFamily="34" charset="0"/>
                <a:ea typeface="Times New Roman" pitchFamily="18" charset="0"/>
                <a:cs typeface="Arial" pitchFamily="34" charset="0"/>
              </a:rPr>
              <a:t> </a:t>
            </a:r>
            <a:r>
              <a:rPr lang="ru-RU" sz="2800" b="1" u="sng" dirty="0" smtClean="0">
                <a:solidFill>
                  <a:srgbClr val="000000"/>
                </a:solidFill>
                <a:latin typeface="Arial" pitchFamily="34" charset="0"/>
                <a:ea typeface="Times New Roman" pitchFamily="18" charset="0"/>
                <a:cs typeface="Arial" pitchFamily="34" charset="0"/>
              </a:rPr>
              <a:t>Основные закономерности </a:t>
            </a:r>
            <a:r>
              <a:rPr lang="ru-RU" sz="2800" b="1" u="sng"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комбинативной</a:t>
            </a:r>
            <a:r>
              <a:rPr lang="ru-RU" sz="2800" b="1" u="sng" dirty="0" smtClean="0">
                <a:solidFill>
                  <a:srgbClr val="000000"/>
                </a:solidFill>
                <a:latin typeface="Arial" pitchFamily="34" charset="0"/>
                <a:ea typeface="Times New Roman" pitchFamily="18" charset="0"/>
                <a:cs typeface="Arial" pitchFamily="34" charset="0"/>
              </a:rPr>
              <a:t> изменчивости</a:t>
            </a:r>
            <a:r>
              <a:rPr lang="ru-RU" sz="2800" b="1" dirty="0" smtClean="0">
                <a:solidFill>
                  <a:srgbClr val="000000"/>
                </a:solidFill>
                <a:latin typeface="Arial" pitchFamily="34" charset="0"/>
                <a:ea typeface="Times New Roman" pitchFamily="18" charset="0"/>
                <a:cs typeface="Arial" pitchFamily="34" charset="0"/>
              </a:rPr>
              <a:t>:</a:t>
            </a:r>
          </a:p>
          <a:p>
            <a:pPr marL="182563" lvl="0" indent="-182563" algn="just" eaLnBrk="0" fontAlgn="base" hangingPunct="0">
              <a:lnSpc>
                <a:spcPct val="85000"/>
              </a:lnSpc>
              <a:spcBef>
                <a:spcPct val="0"/>
              </a:spcBef>
              <a:spcAft>
                <a:spcPct val="0"/>
              </a:spcAft>
              <a:buClr>
                <a:srgbClr val="C00000"/>
              </a:buClr>
              <a:buFont typeface="Wingdings" pitchFamily="2" charset="2"/>
              <a:buChar char="Ø"/>
              <a:tabLst>
                <a:tab pos="457200" algn="l"/>
              </a:tabLst>
            </a:pPr>
            <a:r>
              <a:rPr lang="ru-RU" sz="2800" b="1" dirty="0" smtClean="0">
                <a:solidFill>
                  <a:srgbClr val="000000"/>
                </a:solidFill>
                <a:latin typeface="Arial" pitchFamily="34" charset="0"/>
                <a:ea typeface="Times New Roman" pitchFamily="18" charset="0"/>
                <a:cs typeface="Arial" pitchFamily="34" charset="0"/>
              </a:rPr>
              <a:t>передается по наследству; </a:t>
            </a:r>
            <a:endParaRPr lang="ru-RU" sz="2800" b="1" dirty="0" smtClean="0">
              <a:latin typeface="Arial" pitchFamily="34" charset="0"/>
              <a:ea typeface="Times New Roman" pitchFamily="18" charset="0"/>
              <a:cs typeface="Arial" pitchFamily="34" charset="0"/>
            </a:endParaRPr>
          </a:p>
          <a:p>
            <a:pPr marL="182563" lvl="0" indent="-182563" algn="just" eaLnBrk="0" fontAlgn="base" hangingPunct="0">
              <a:lnSpc>
                <a:spcPct val="85000"/>
              </a:lnSpc>
              <a:spcBef>
                <a:spcPct val="0"/>
              </a:spcBef>
              <a:spcAft>
                <a:spcPct val="0"/>
              </a:spcAft>
              <a:buClr>
                <a:srgbClr val="C00000"/>
              </a:buClr>
              <a:buFont typeface="Wingdings" pitchFamily="2" charset="2"/>
              <a:buChar char="Ø"/>
              <a:tabLst>
                <a:tab pos="457200" algn="l"/>
              </a:tabLst>
            </a:pPr>
            <a:r>
              <a:rPr lang="ru-RU" sz="2800" b="1" dirty="0" smtClean="0">
                <a:solidFill>
                  <a:srgbClr val="000000"/>
                </a:solidFill>
                <a:latin typeface="Arial" pitchFamily="34" charset="0"/>
                <a:ea typeface="Times New Roman" pitchFamily="18" charset="0"/>
                <a:cs typeface="Arial" pitchFamily="34" charset="0"/>
              </a:rPr>
              <a:t>признак не изменяется, даже если внешние условия изменяются и передается по наследству своя норма реакции.</a:t>
            </a:r>
            <a:r>
              <a:rPr lang="ru-RU" sz="2800" b="1" dirty="0" smtClean="0">
                <a:latin typeface="Arial" pitchFamily="34" charset="0"/>
                <a:cs typeface="Arial" pitchFamily="34" charset="0"/>
              </a:rPr>
              <a:t> </a:t>
            </a:r>
          </a:p>
        </p:txBody>
      </p:sp>
      <p:pic>
        <p:nvPicPr>
          <p:cNvPr id="41986" name="Picture 2" descr="D:\23.05.13-домашние документы\Колледж Строитель\Биология\Лекции по биол\Селекция\Генетика\img13.jpg"/>
          <p:cNvPicPr>
            <a:picLocks noChangeAspect="1" noChangeArrowheads="1"/>
          </p:cNvPicPr>
          <p:nvPr/>
        </p:nvPicPr>
        <p:blipFill>
          <a:blip r:embed="rId6" cstate="print"/>
          <a:srcRect t="28125" r="46875" b="22916"/>
          <a:stretch>
            <a:fillRect/>
          </a:stretch>
        </p:blipFill>
        <p:spPr bwMode="auto">
          <a:xfrm>
            <a:off x="2714612" y="4714884"/>
            <a:ext cx="2857520" cy="1975064"/>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advTm="272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052" name="Picture 4"/>
          <p:cNvPicPr>
            <a:picLocks noChangeAspect="1" noChangeArrowheads="1"/>
          </p:cNvPicPr>
          <p:nvPr/>
        </p:nvPicPr>
        <p:blipFill>
          <a:blip r:embed="rId3" cstate="print"/>
          <a:srcRect/>
          <a:stretch>
            <a:fillRect/>
          </a:stretch>
        </p:blipFill>
        <p:spPr bwMode="auto">
          <a:xfrm>
            <a:off x="285720" y="3643314"/>
            <a:ext cx="4827629" cy="2928958"/>
          </a:xfrm>
          <a:prstGeom prst="rect">
            <a:avLst/>
          </a:prstGeom>
          <a:noFill/>
          <a:ln w="9525">
            <a:noFill/>
            <a:miter lim="800000"/>
            <a:headEnd/>
            <a:tailEnd/>
          </a:ln>
          <a:effectLst/>
        </p:spPr>
      </p:pic>
      <p:pic>
        <p:nvPicPr>
          <p:cNvPr id="2054" name="Picture 6"/>
          <p:cNvPicPr>
            <a:picLocks noChangeAspect="1" noChangeArrowheads="1"/>
          </p:cNvPicPr>
          <p:nvPr/>
        </p:nvPicPr>
        <p:blipFill>
          <a:blip r:embed="rId4" cstate="print"/>
          <a:srcRect l="26953" t="23438" r="22070" b="37011"/>
          <a:stretch>
            <a:fillRect/>
          </a:stretch>
        </p:blipFill>
        <p:spPr bwMode="auto">
          <a:xfrm>
            <a:off x="142844" y="142852"/>
            <a:ext cx="5524540" cy="3429024"/>
          </a:xfrm>
          <a:prstGeom prst="rect">
            <a:avLst/>
          </a:prstGeom>
          <a:noFill/>
          <a:ln w="9525">
            <a:noFill/>
            <a:miter lim="800000"/>
            <a:headEnd/>
            <a:tailEnd/>
          </a:ln>
          <a:effectLst/>
        </p:spPr>
      </p:pic>
      <p:pic>
        <p:nvPicPr>
          <p:cNvPr id="12" name="Picture 2"/>
          <p:cNvPicPr>
            <a:picLocks noChangeAspect="1" noChangeArrowheads="1"/>
          </p:cNvPicPr>
          <p:nvPr/>
        </p:nvPicPr>
        <p:blipFill>
          <a:blip r:embed="rId5" cstate="print"/>
          <a:srcRect/>
          <a:stretch>
            <a:fillRect/>
          </a:stretch>
        </p:blipFill>
        <p:spPr bwMode="auto">
          <a:xfrm>
            <a:off x="5000628" y="1714488"/>
            <a:ext cx="3931244" cy="3357586"/>
          </a:xfrm>
          <a:prstGeom prst="rect">
            <a:avLst/>
          </a:prstGeom>
          <a:noFill/>
          <a:ln w="9525">
            <a:noFill/>
            <a:miter lim="800000"/>
            <a:headEnd/>
            <a:tailEnd/>
          </a:ln>
          <a:effectLst/>
        </p:spPr>
      </p:pic>
      <p:pic>
        <p:nvPicPr>
          <p:cNvPr id="13"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ransition advTm="23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Прямоугольник 13"/>
          <p:cNvSpPr/>
          <p:nvPr/>
        </p:nvSpPr>
        <p:spPr>
          <a:xfrm>
            <a:off x="142844" y="0"/>
            <a:ext cx="3299301" cy="445507"/>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80000"/>
              </a:lnSpc>
            </a:pPr>
            <a:r>
              <a:rPr lang="ru-RU" sz="2800" b="1" dirty="0">
                <a:ln w="11430">
                  <a:solidFill>
                    <a:sysClr val="windowText" lastClr="000000"/>
                  </a:solidFill>
                </a:ln>
                <a:solidFill>
                  <a:srgbClr val="FF0000"/>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Подведем итог:</a:t>
            </a:r>
            <a:endParaRPr lang="ru-RU" sz="2800" b="1" dirty="0">
              <a:ln w="11430">
                <a:solidFill>
                  <a:sysClr val="windowText" lastClr="000000"/>
                </a:solidFill>
              </a:ln>
              <a:solidFill>
                <a:srgbClr val="FF0000"/>
              </a:solidFill>
              <a:effectLst>
                <a:outerShdw blurRad="50800" dist="39000" dir="5460000" algn="tl">
                  <a:srgbClr val="000000">
                    <a:alpha val="38000"/>
                  </a:srgbClr>
                </a:outerShdw>
              </a:effectLst>
              <a:latin typeface="Arial Black" pitchFamily="34" charset="0"/>
            </a:endParaRPr>
          </a:p>
        </p:txBody>
      </p:sp>
      <p:cxnSp>
        <p:nvCxnSpPr>
          <p:cNvPr id="6" name="Прямая со стрелкой 5">
            <a:extLst>
              <a:ext uri="{FF2B5EF4-FFF2-40B4-BE49-F238E27FC236}">
                <a16:creationId xmlns:a16="http://schemas.microsoft.com/office/drawing/2014/main" xmlns="" id="{77C2AD3C-E311-C04E-BA83-346A95E317EC}"/>
              </a:ext>
            </a:extLst>
          </p:cNvPr>
          <p:cNvCxnSpPr>
            <a:cxnSpLocks/>
          </p:cNvCxnSpPr>
          <p:nvPr/>
        </p:nvCxnSpPr>
        <p:spPr>
          <a:xfrm flipH="1">
            <a:off x="2697814" y="836712"/>
            <a:ext cx="162018" cy="288032"/>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0" name="Прямая со стрелкой 9">
            <a:extLst>
              <a:ext uri="{FF2B5EF4-FFF2-40B4-BE49-F238E27FC236}">
                <a16:creationId xmlns:a16="http://schemas.microsoft.com/office/drawing/2014/main" xmlns="" id="{3F54D346-D99D-3544-A4F0-204FE92B0598}"/>
              </a:ext>
            </a:extLst>
          </p:cNvPr>
          <p:cNvCxnSpPr/>
          <p:nvPr/>
        </p:nvCxnSpPr>
        <p:spPr>
          <a:xfrm>
            <a:off x="5174937" y="836712"/>
            <a:ext cx="373386" cy="297673"/>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5" name="Прямая со стрелкой 24">
            <a:extLst>
              <a:ext uri="{FF2B5EF4-FFF2-40B4-BE49-F238E27FC236}">
                <a16:creationId xmlns:a16="http://schemas.microsoft.com/office/drawing/2014/main" xmlns="" id="{44A853A5-392B-FB46-954D-326D597E8C3C}"/>
              </a:ext>
            </a:extLst>
          </p:cNvPr>
          <p:cNvCxnSpPr/>
          <p:nvPr/>
        </p:nvCxnSpPr>
        <p:spPr>
          <a:xfrm>
            <a:off x="7461274" y="3701487"/>
            <a:ext cx="182490" cy="378943"/>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7" name="Прямая со стрелкой 26">
            <a:extLst>
              <a:ext uri="{FF2B5EF4-FFF2-40B4-BE49-F238E27FC236}">
                <a16:creationId xmlns:a16="http://schemas.microsoft.com/office/drawing/2014/main" xmlns="" id="{4F0B40B5-8774-224C-8D6E-9A8373952490}"/>
              </a:ext>
            </a:extLst>
          </p:cNvPr>
          <p:cNvCxnSpPr>
            <a:cxnSpLocks/>
          </p:cNvCxnSpPr>
          <p:nvPr/>
        </p:nvCxnSpPr>
        <p:spPr>
          <a:xfrm flipH="1">
            <a:off x="4945034" y="3717032"/>
            <a:ext cx="777781" cy="1036369"/>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32" name="Прямая со стрелкой 31">
            <a:extLst>
              <a:ext uri="{FF2B5EF4-FFF2-40B4-BE49-F238E27FC236}">
                <a16:creationId xmlns:a16="http://schemas.microsoft.com/office/drawing/2014/main" xmlns="" id="{48BAFD75-13A5-4B4C-A98D-2B0146C66076}"/>
              </a:ext>
            </a:extLst>
          </p:cNvPr>
          <p:cNvCxnSpPr>
            <a:cxnSpLocks/>
          </p:cNvCxnSpPr>
          <p:nvPr/>
        </p:nvCxnSpPr>
        <p:spPr>
          <a:xfrm flipH="1">
            <a:off x="2451176" y="5385674"/>
            <a:ext cx="493276" cy="315644"/>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34" name="Прямая со стрелкой 33">
            <a:extLst>
              <a:ext uri="{FF2B5EF4-FFF2-40B4-BE49-F238E27FC236}">
                <a16:creationId xmlns:a16="http://schemas.microsoft.com/office/drawing/2014/main" xmlns="" id="{A3249C3B-AF67-4447-81C5-229CD9C14038}"/>
              </a:ext>
            </a:extLst>
          </p:cNvPr>
          <p:cNvCxnSpPr>
            <a:cxnSpLocks/>
            <a:endCxn id="41" idx="1"/>
          </p:cNvCxnSpPr>
          <p:nvPr/>
        </p:nvCxnSpPr>
        <p:spPr>
          <a:xfrm>
            <a:off x="3002125" y="5413286"/>
            <a:ext cx="2261417" cy="159568"/>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38" name="Прямая со стрелкой 37">
            <a:extLst>
              <a:ext uri="{FF2B5EF4-FFF2-40B4-BE49-F238E27FC236}">
                <a16:creationId xmlns:a16="http://schemas.microsoft.com/office/drawing/2014/main" xmlns="" id="{8723C9DF-2C0F-6347-97C0-B2190E470C26}"/>
              </a:ext>
            </a:extLst>
          </p:cNvPr>
          <p:cNvCxnSpPr>
            <a:cxnSpLocks/>
          </p:cNvCxnSpPr>
          <p:nvPr/>
        </p:nvCxnSpPr>
        <p:spPr>
          <a:xfrm flipH="1">
            <a:off x="2089727" y="5701318"/>
            <a:ext cx="3085210" cy="481210"/>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40" name="Прямая со стрелкой 39">
            <a:extLst>
              <a:ext uri="{FF2B5EF4-FFF2-40B4-BE49-F238E27FC236}">
                <a16:creationId xmlns:a16="http://schemas.microsoft.com/office/drawing/2014/main" xmlns="" id="{24A5EADE-0057-F043-A0C4-5E203A2E97AC}"/>
              </a:ext>
            </a:extLst>
          </p:cNvPr>
          <p:cNvCxnSpPr>
            <a:cxnSpLocks/>
          </p:cNvCxnSpPr>
          <p:nvPr/>
        </p:nvCxnSpPr>
        <p:spPr>
          <a:xfrm flipH="1">
            <a:off x="4779461" y="5750027"/>
            <a:ext cx="449172" cy="383791"/>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42" name="Прямая со стрелкой 41">
            <a:extLst>
              <a:ext uri="{FF2B5EF4-FFF2-40B4-BE49-F238E27FC236}">
                <a16:creationId xmlns:a16="http://schemas.microsoft.com/office/drawing/2014/main" xmlns="" id="{27B247D7-4CF2-2A44-A534-57B963ABF4D6}"/>
              </a:ext>
            </a:extLst>
          </p:cNvPr>
          <p:cNvCxnSpPr/>
          <p:nvPr/>
        </p:nvCxnSpPr>
        <p:spPr>
          <a:xfrm>
            <a:off x="6357524" y="5795689"/>
            <a:ext cx="232048" cy="391205"/>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1" name="Прямоугольник 10"/>
          <p:cNvSpPr/>
          <p:nvPr/>
        </p:nvSpPr>
        <p:spPr>
          <a:xfrm>
            <a:off x="118688" y="1124743"/>
            <a:ext cx="4885359" cy="3384000"/>
          </a:xfrm>
          <a:prstGeom prst="rect">
            <a:avLst/>
          </a:prstGeom>
          <a:ln w="38100">
            <a:solidFill>
              <a:schemeClr val="accent6">
                <a:lumMod val="50000"/>
              </a:schemeClr>
            </a:solidFill>
          </a:ln>
        </p:spPr>
        <p:txBody>
          <a:bodyPr wrap="square">
            <a:spAutoFit/>
          </a:bodyPr>
          <a:lstStyle/>
          <a:p>
            <a:pPr algn="ctr">
              <a:lnSpc>
                <a:spcPct val="80000"/>
              </a:lnSpc>
            </a:pPr>
            <a:r>
              <a:rPr lang="ru-RU" sz="2200" b="1" dirty="0" err="1">
                <a:ln>
                  <a:solidFill>
                    <a:sysClr val="windowText" lastClr="000000"/>
                  </a:solidFill>
                </a:ln>
                <a:solidFill>
                  <a:srgbClr val="FF0000"/>
                </a:solidFill>
                <a:latin typeface="Arial" pitchFamily="34" charset="0"/>
                <a:cs typeface="Arial" pitchFamily="34" charset="0"/>
              </a:rPr>
              <a:t>Модификационная</a:t>
            </a:r>
            <a:r>
              <a:rPr lang="ru-RU" sz="2200" b="1" dirty="0">
                <a:solidFill>
                  <a:srgbClr val="FF0000"/>
                </a:solidFill>
                <a:latin typeface="Arial" pitchFamily="34" charset="0"/>
                <a:cs typeface="Arial" pitchFamily="34" charset="0"/>
              </a:rPr>
              <a:t> </a:t>
            </a:r>
          </a:p>
          <a:p>
            <a:pPr algn="ctr">
              <a:lnSpc>
                <a:spcPct val="80000"/>
              </a:lnSpc>
            </a:pPr>
            <a:r>
              <a:rPr lang="ru-RU" sz="2200" b="1" dirty="0">
                <a:latin typeface="Arial" pitchFamily="34" charset="0"/>
                <a:cs typeface="Arial" pitchFamily="34" charset="0"/>
              </a:rPr>
              <a:t>(</a:t>
            </a:r>
            <a:r>
              <a:rPr lang="ru-RU" sz="2200" b="1" dirty="0">
                <a:ln>
                  <a:solidFill>
                    <a:sysClr val="windowText" lastClr="000000"/>
                  </a:solidFill>
                </a:ln>
                <a:solidFill>
                  <a:srgbClr val="FF0000"/>
                </a:solidFill>
                <a:latin typeface="Arial" pitchFamily="34" charset="0"/>
                <a:cs typeface="Arial" pitchFamily="34" charset="0"/>
              </a:rPr>
              <a:t>ненаследственная или </a:t>
            </a:r>
            <a:r>
              <a:rPr lang="ru-RU" sz="2200" b="1" dirty="0" err="1" smtClean="0">
                <a:ln>
                  <a:solidFill>
                    <a:sysClr val="windowText" lastClr="000000"/>
                  </a:solidFill>
                </a:ln>
                <a:solidFill>
                  <a:srgbClr val="FF0000"/>
                </a:solidFill>
                <a:latin typeface="Arial" pitchFamily="34" charset="0"/>
                <a:cs typeface="Arial" pitchFamily="34" charset="0"/>
              </a:rPr>
              <a:t>фено</a:t>
            </a:r>
            <a:r>
              <a:rPr lang="ru-RU" sz="2200" b="1" dirty="0" smtClean="0">
                <a:ln>
                  <a:solidFill>
                    <a:sysClr val="windowText" lastClr="000000"/>
                  </a:solidFill>
                </a:ln>
                <a:solidFill>
                  <a:srgbClr val="FF0000"/>
                </a:solidFill>
                <a:latin typeface="Arial" pitchFamily="34" charset="0"/>
                <a:cs typeface="Arial" pitchFamily="34" charset="0"/>
              </a:rPr>
              <a:t>-типическая</a:t>
            </a:r>
            <a:r>
              <a:rPr lang="ru-RU" sz="2200" b="1" dirty="0">
                <a:latin typeface="Arial" pitchFamily="34" charset="0"/>
                <a:cs typeface="Arial" pitchFamily="34" charset="0"/>
              </a:rPr>
              <a:t>) изменения </a:t>
            </a:r>
            <a:r>
              <a:rPr lang="ru-RU" sz="2200" b="1" dirty="0" smtClean="0">
                <a:latin typeface="Arial" pitchFamily="34" charset="0"/>
                <a:cs typeface="Arial" pitchFamily="34" charset="0"/>
              </a:rPr>
              <a:t>приз-</a:t>
            </a:r>
            <a:r>
              <a:rPr lang="ru-RU" sz="2200" b="1" dirty="0" err="1" smtClean="0">
                <a:latin typeface="Arial" pitchFamily="34" charset="0"/>
                <a:cs typeface="Arial" pitchFamily="34" charset="0"/>
              </a:rPr>
              <a:t>наков</a:t>
            </a:r>
            <a:r>
              <a:rPr lang="ru-RU" sz="2200" b="1" dirty="0" smtClean="0">
                <a:latin typeface="Arial" pitchFamily="34" charset="0"/>
                <a:cs typeface="Arial" pitchFamily="34" charset="0"/>
              </a:rPr>
              <a:t> </a:t>
            </a:r>
            <a:r>
              <a:rPr lang="ru-RU" sz="2200" b="1" dirty="0">
                <a:latin typeface="Arial" pitchFamily="34" charset="0"/>
                <a:cs typeface="Arial" pitchFamily="34" charset="0"/>
              </a:rPr>
              <a:t>организма под </a:t>
            </a:r>
            <a:r>
              <a:rPr lang="ru-RU" sz="2200" b="1" dirty="0" err="1" smtClean="0">
                <a:latin typeface="Arial" pitchFamily="34" charset="0"/>
                <a:cs typeface="Arial" pitchFamily="34" charset="0"/>
              </a:rPr>
              <a:t>воздейст-вием</a:t>
            </a:r>
            <a:r>
              <a:rPr lang="ru-RU" sz="2200" b="1" dirty="0" smtClean="0">
                <a:latin typeface="Arial" pitchFamily="34" charset="0"/>
                <a:cs typeface="Arial" pitchFamily="34" charset="0"/>
              </a:rPr>
              <a:t> </a:t>
            </a:r>
            <a:r>
              <a:rPr lang="ru-RU" sz="2200" b="1" dirty="0">
                <a:latin typeface="Arial" pitchFamily="34" charset="0"/>
                <a:cs typeface="Arial" pitchFamily="34" charset="0"/>
              </a:rPr>
              <a:t>среды и не связанные с изменением генотипа. </a:t>
            </a:r>
            <a:r>
              <a:rPr lang="ru-RU" sz="2200" b="1" dirty="0" err="1" smtClean="0">
                <a:latin typeface="Arial" pitchFamily="34" charset="0"/>
                <a:cs typeface="Arial" pitchFamily="34" charset="0"/>
              </a:rPr>
              <a:t>Модифи-кации</a:t>
            </a:r>
            <a:r>
              <a:rPr lang="ru-RU" sz="2200" b="1" dirty="0" smtClean="0">
                <a:latin typeface="Arial" pitchFamily="34" charset="0"/>
                <a:cs typeface="Arial" pitchFamily="34" charset="0"/>
              </a:rPr>
              <a:t> </a:t>
            </a:r>
            <a:r>
              <a:rPr lang="ru-RU" sz="2200" b="1" dirty="0">
                <a:latin typeface="Arial" pitchFamily="34" charset="0"/>
                <a:cs typeface="Arial" pitchFamily="34" charset="0"/>
              </a:rPr>
              <a:t>не наследуются и </a:t>
            </a:r>
            <a:r>
              <a:rPr lang="ru-RU" sz="2200" b="1" dirty="0" err="1" smtClean="0">
                <a:latin typeface="Arial" pitchFamily="34" charset="0"/>
                <a:cs typeface="Arial" pitchFamily="34" charset="0"/>
              </a:rPr>
              <a:t>прояв-ляются</a:t>
            </a:r>
            <a:r>
              <a:rPr lang="ru-RU" sz="2200" b="1" dirty="0" smtClean="0">
                <a:latin typeface="Arial" pitchFamily="34" charset="0"/>
                <a:cs typeface="Arial" pitchFamily="34" charset="0"/>
              </a:rPr>
              <a:t> </a:t>
            </a:r>
            <a:r>
              <a:rPr lang="ru-RU" sz="2200" b="1" dirty="0">
                <a:latin typeface="Arial" pitchFamily="34" charset="0"/>
                <a:cs typeface="Arial" pitchFamily="34" charset="0"/>
              </a:rPr>
              <a:t>в границах </a:t>
            </a:r>
            <a:r>
              <a:rPr lang="ru-RU" sz="2200" b="1" dirty="0" smtClean="0">
                <a:latin typeface="Arial" pitchFamily="34" charset="0"/>
                <a:cs typeface="Arial" pitchFamily="34" charset="0"/>
              </a:rPr>
              <a:t>определен-</a:t>
            </a:r>
            <a:r>
              <a:rPr lang="ru-RU" sz="2200" b="1" dirty="0" err="1" smtClean="0">
                <a:latin typeface="Arial" pitchFamily="34" charset="0"/>
                <a:cs typeface="Arial" pitchFamily="34" charset="0"/>
              </a:rPr>
              <a:t>ных</a:t>
            </a:r>
            <a:r>
              <a:rPr lang="ru-RU" sz="2200" b="1" dirty="0" smtClean="0">
                <a:latin typeface="Arial" pitchFamily="34" charset="0"/>
                <a:cs typeface="Arial" pitchFamily="34" charset="0"/>
              </a:rPr>
              <a:t> </a:t>
            </a:r>
            <a:r>
              <a:rPr lang="ru-RU" sz="2200" b="1" dirty="0">
                <a:latin typeface="Arial" pitchFamily="34" charset="0"/>
                <a:cs typeface="Arial" pitchFamily="34" charset="0"/>
              </a:rPr>
              <a:t>нормой реакции. Например: загар у человека, различия в размерах растений, растущих в разных условиях среды, и т. п. </a:t>
            </a:r>
          </a:p>
        </p:txBody>
      </p:sp>
      <p:sp>
        <p:nvSpPr>
          <p:cNvPr id="2" name="Прямоугольник 1"/>
          <p:cNvSpPr/>
          <p:nvPr/>
        </p:nvSpPr>
        <p:spPr>
          <a:xfrm>
            <a:off x="2567341" y="432291"/>
            <a:ext cx="2702984" cy="394980"/>
          </a:xfrm>
          <a:prstGeom prst="rect">
            <a:avLst/>
          </a:prstGeom>
          <a:noFill/>
          <a:ln w="38100">
            <a:solidFill>
              <a:schemeClr val="accent6">
                <a:lumMod val="50000"/>
              </a:schemeClr>
            </a:solidFill>
          </a:ln>
        </p:spPr>
        <p:txBody>
          <a:bodyPr wrap="none">
            <a:spAutoFit/>
          </a:bodyPr>
          <a:lstStyle/>
          <a:p>
            <a:pPr algn="ctr">
              <a:lnSpc>
                <a:spcPct val="80000"/>
              </a:lnSpc>
            </a:pPr>
            <a:r>
              <a:rPr lang="ru-RU" sz="2400" b="1" dirty="0">
                <a:ln w="0">
                  <a:solidFill>
                    <a:sysClr val="windowText" lastClr="000000"/>
                  </a:solidFill>
                </a:ln>
                <a:solidFill>
                  <a:srgbClr val="FF0000"/>
                </a:solidFill>
                <a:effectLst>
                  <a:outerShdw blurRad="38100" dist="19050" dir="2700000" algn="tl" rotWithShape="0">
                    <a:schemeClr val="dk1">
                      <a:alpha val="40000"/>
                    </a:schemeClr>
                  </a:outerShdw>
                </a:effectLst>
                <a:latin typeface="Arial Black" pitchFamily="34" charset="0"/>
              </a:rPr>
              <a:t>Изменчивость</a:t>
            </a:r>
          </a:p>
        </p:txBody>
      </p:sp>
      <p:sp>
        <p:nvSpPr>
          <p:cNvPr id="5" name="Прямоугольник 4"/>
          <p:cNvSpPr/>
          <p:nvPr/>
        </p:nvSpPr>
        <p:spPr>
          <a:xfrm>
            <a:off x="5091392" y="1174338"/>
            <a:ext cx="3935812" cy="2529923"/>
          </a:xfrm>
          <a:prstGeom prst="rect">
            <a:avLst/>
          </a:prstGeom>
          <a:ln w="38100">
            <a:solidFill>
              <a:schemeClr val="accent6">
                <a:lumMod val="50000"/>
              </a:schemeClr>
            </a:solidFill>
          </a:ln>
        </p:spPr>
        <p:txBody>
          <a:bodyPr wrap="square">
            <a:spAutoFit/>
          </a:bodyPr>
          <a:lstStyle/>
          <a:p>
            <a:pPr algn="ctr">
              <a:lnSpc>
                <a:spcPct val="80000"/>
              </a:lnSpc>
            </a:pPr>
            <a:r>
              <a:rPr lang="ru-RU" sz="2200" b="1" dirty="0">
                <a:ln w="0">
                  <a:solidFill>
                    <a:sysClr val="windowText" lastClr="000000"/>
                  </a:solidFill>
                </a:ln>
                <a:solidFill>
                  <a:srgbClr val="FF0000"/>
                </a:solidFill>
                <a:latin typeface="Arial" pitchFamily="34" charset="0"/>
                <a:cs typeface="Arial" pitchFamily="34" charset="0"/>
              </a:rPr>
              <a:t>Мутационная</a:t>
            </a:r>
          </a:p>
          <a:p>
            <a:pPr algn="ctr">
              <a:lnSpc>
                <a:spcPct val="80000"/>
              </a:lnSpc>
            </a:pPr>
            <a:r>
              <a:rPr lang="ru-RU" sz="2200" b="1" dirty="0">
                <a:ln w="0"/>
                <a:latin typeface="Arial" pitchFamily="34" charset="0"/>
                <a:cs typeface="Arial" pitchFamily="34" charset="0"/>
              </a:rPr>
              <a:t> (</a:t>
            </a:r>
            <a:r>
              <a:rPr lang="ru-RU" sz="2200" b="1" dirty="0">
                <a:ln w="0">
                  <a:solidFill>
                    <a:sysClr val="windowText" lastClr="000000"/>
                  </a:solidFill>
                </a:ln>
                <a:solidFill>
                  <a:srgbClr val="FF0000"/>
                </a:solidFill>
                <a:latin typeface="Arial" pitchFamily="34" charset="0"/>
                <a:cs typeface="Arial" pitchFamily="34" charset="0"/>
              </a:rPr>
              <a:t>генотипическая</a:t>
            </a:r>
            <a:r>
              <a:rPr lang="ru-RU" sz="2200" b="1" dirty="0">
                <a:ln w="0"/>
                <a:latin typeface="Arial" pitchFamily="34" charset="0"/>
                <a:cs typeface="Arial" pitchFamily="34" charset="0"/>
              </a:rPr>
              <a:t>) </a:t>
            </a:r>
            <a:r>
              <a:rPr lang="ru-RU" sz="2200" b="1" dirty="0" smtClean="0">
                <a:ln w="0">
                  <a:solidFill>
                    <a:sysClr val="windowText" lastClr="000000"/>
                  </a:solidFill>
                </a:ln>
                <a:solidFill>
                  <a:srgbClr val="FF0000"/>
                </a:solidFill>
                <a:latin typeface="Arial" pitchFamily="34" charset="0"/>
                <a:cs typeface="Arial" pitchFamily="34" charset="0"/>
              </a:rPr>
              <a:t>изменчивость </a:t>
            </a:r>
            <a:r>
              <a:rPr lang="ru-RU" sz="2200" b="1" dirty="0" smtClean="0">
                <a:latin typeface="Arial" pitchFamily="34" charset="0"/>
                <a:cs typeface="Arial" pitchFamily="34" charset="0"/>
              </a:rPr>
              <a:t>–</a:t>
            </a:r>
            <a:r>
              <a:rPr lang="ru-RU" sz="2200" b="1" dirty="0" smtClean="0">
                <a:ln w="0">
                  <a:solidFill>
                    <a:sysClr val="windowText" lastClr="000000"/>
                  </a:solidFill>
                </a:ln>
                <a:solidFill>
                  <a:srgbClr val="FF0000"/>
                </a:solidFill>
                <a:latin typeface="Arial" pitchFamily="34" charset="0"/>
                <a:cs typeface="Arial" pitchFamily="34" charset="0"/>
              </a:rPr>
              <a:t> </a:t>
            </a:r>
            <a:r>
              <a:rPr lang="ru-RU" sz="2200" b="1" dirty="0" smtClean="0">
                <a:ln w="0"/>
                <a:latin typeface="Arial" pitchFamily="34" charset="0"/>
                <a:cs typeface="Arial" pitchFamily="34" charset="0"/>
              </a:rPr>
              <a:t> </a:t>
            </a:r>
            <a:r>
              <a:rPr lang="ru-RU" sz="2200" b="1" dirty="0" err="1" smtClean="0">
                <a:ln w="0"/>
                <a:latin typeface="Arial" pitchFamily="34" charset="0"/>
                <a:cs typeface="Arial" pitchFamily="34" charset="0"/>
              </a:rPr>
              <a:t>наслед-ственная</a:t>
            </a:r>
            <a:r>
              <a:rPr lang="ru-RU" sz="2200" b="1" dirty="0" smtClean="0">
                <a:ln w="0"/>
                <a:latin typeface="Arial" pitchFamily="34" charset="0"/>
                <a:cs typeface="Arial" pitchFamily="34" charset="0"/>
              </a:rPr>
              <a:t> </a:t>
            </a:r>
            <a:r>
              <a:rPr lang="ru-RU" sz="2200" b="1" dirty="0">
                <a:ln w="0"/>
                <a:latin typeface="Arial" pitchFamily="34" charset="0"/>
                <a:cs typeface="Arial" pitchFamily="34" charset="0"/>
              </a:rPr>
              <a:t>изменчивость, вызывающая изменения в генотипе, передается по наследству. Например - цвет волос, плодов, форма листьев и т. п.</a:t>
            </a:r>
          </a:p>
        </p:txBody>
      </p:sp>
      <p:sp>
        <p:nvSpPr>
          <p:cNvPr id="21" name="Прямоугольник 20"/>
          <p:cNvSpPr/>
          <p:nvPr/>
        </p:nvSpPr>
        <p:spPr>
          <a:xfrm>
            <a:off x="5565628" y="4080430"/>
            <a:ext cx="3540156" cy="904863"/>
          </a:xfrm>
          <a:prstGeom prst="rect">
            <a:avLst/>
          </a:prstGeom>
          <a:ln w="38100">
            <a:solidFill>
              <a:schemeClr val="accent6">
                <a:lumMod val="50000"/>
              </a:schemeClr>
            </a:solidFill>
          </a:ln>
        </p:spPr>
        <p:txBody>
          <a:bodyPr wrap="square">
            <a:spAutoFit/>
          </a:bodyPr>
          <a:lstStyle/>
          <a:p>
            <a:pPr algn="ctr">
              <a:lnSpc>
                <a:spcPct val="80000"/>
              </a:lnSpc>
            </a:pPr>
            <a:r>
              <a:rPr lang="ru-RU" sz="2200" b="1" dirty="0">
                <a:ln w="0">
                  <a:solidFill>
                    <a:schemeClr val="accent6">
                      <a:lumMod val="50000"/>
                    </a:schemeClr>
                  </a:solidFill>
                </a:ln>
                <a:solidFill>
                  <a:srgbClr val="FF0000"/>
                </a:solidFill>
                <a:latin typeface="Arial" pitchFamily="34" charset="0"/>
                <a:cs typeface="Arial" pitchFamily="34" charset="0"/>
              </a:rPr>
              <a:t>Цитоплазматическая</a:t>
            </a:r>
            <a:r>
              <a:rPr lang="ru-RU" sz="2200" b="1" dirty="0">
                <a:ln w="0"/>
                <a:solidFill>
                  <a:srgbClr val="FF0000"/>
                </a:solidFill>
                <a:latin typeface="Arial" pitchFamily="34" charset="0"/>
                <a:cs typeface="Arial" pitchFamily="34" charset="0"/>
              </a:rPr>
              <a:t>  </a:t>
            </a:r>
            <a:r>
              <a:rPr lang="ru-RU" sz="2200" b="1" dirty="0" smtClean="0">
                <a:ln w="0"/>
                <a:latin typeface="Arial" pitchFamily="34" charset="0"/>
                <a:cs typeface="Arial" pitchFamily="34" charset="0"/>
              </a:rPr>
              <a:t>изменчивость пластид </a:t>
            </a:r>
            <a:r>
              <a:rPr lang="ru-RU" sz="2200" b="1" dirty="0">
                <a:ln w="0"/>
                <a:latin typeface="Arial" pitchFamily="34" charset="0"/>
                <a:cs typeface="Arial" pitchFamily="34" charset="0"/>
              </a:rPr>
              <a:t>и </a:t>
            </a:r>
            <a:r>
              <a:rPr lang="ru-RU" sz="2200" b="1" dirty="0" smtClean="0">
                <a:ln w="0"/>
                <a:latin typeface="Arial" pitchFamily="34" charset="0"/>
                <a:cs typeface="Arial" pitchFamily="34" charset="0"/>
              </a:rPr>
              <a:t>митохондрий</a:t>
            </a:r>
            <a:endParaRPr lang="ru-RU" sz="2200" b="1" dirty="0">
              <a:ln w="0"/>
              <a:solidFill>
                <a:srgbClr val="FF0000"/>
              </a:solidFill>
              <a:latin typeface="Arial" pitchFamily="34" charset="0"/>
              <a:cs typeface="Arial" pitchFamily="34" charset="0"/>
            </a:endParaRPr>
          </a:p>
        </p:txBody>
      </p:sp>
      <p:sp>
        <p:nvSpPr>
          <p:cNvPr id="31" name="Прямоугольник 30"/>
          <p:cNvSpPr/>
          <p:nvPr/>
        </p:nvSpPr>
        <p:spPr>
          <a:xfrm>
            <a:off x="238389" y="4740630"/>
            <a:ext cx="4853003" cy="634020"/>
          </a:xfrm>
          <a:prstGeom prst="rect">
            <a:avLst/>
          </a:prstGeom>
          <a:ln w="38100">
            <a:solidFill>
              <a:schemeClr val="accent6">
                <a:lumMod val="50000"/>
              </a:schemeClr>
            </a:solidFill>
          </a:ln>
        </p:spPr>
        <p:txBody>
          <a:bodyPr wrap="square">
            <a:spAutoFit/>
          </a:bodyPr>
          <a:lstStyle/>
          <a:p>
            <a:pPr algn="ctr">
              <a:lnSpc>
                <a:spcPct val="80000"/>
              </a:lnSpc>
            </a:pPr>
            <a:r>
              <a:rPr lang="ru-RU" sz="2200" b="1" dirty="0">
                <a:ln w="0">
                  <a:solidFill>
                    <a:schemeClr val="accent6">
                      <a:lumMod val="50000"/>
                    </a:schemeClr>
                  </a:solidFill>
                </a:ln>
                <a:solidFill>
                  <a:srgbClr val="FF0000"/>
                </a:solidFill>
                <a:latin typeface="Arial" pitchFamily="34" charset="0"/>
                <a:cs typeface="Arial" pitchFamily="34" charset="0"/>
              </a:rPr>
              <a:t>Генотипическая</a:t>
            </a:r>
            <a:r>
              <a:rPr lang="ru-RU" sz="2200" b="1" dirty="0">
                <a:ln w="0"/>
                <a:latin typeface="Arial" pitchFamily="34" charset="0"/>
                <a:cs typeface="Arial" pitchFamily="34" charset="0"/>
              </a:rPr>
              <a:t> изменчивость генотипа </a:t>
            </a:r>
            <a:r>
              <a:rPr lang="ru-RU" sz="2200" b="1" dirty="0" smtClean="0">
                <a:ln w="0"/>
                <a:latin typeface="Arial" pitchFamily="34" charset="0"/>
                <a:cs typeface="Arial" pitchFamily="34" charset="0"/>
              </a:rPr>
              <a:t>(</a:t>
            </a:r>
            <a:r>
              <a:rPr lang="ru-RU" sz="2200" b="1" dirty="0">
                <a:ln w="0"/>
                <a:latin typeface="Arial" pitchFamily="34" charset="0"/>
                <a:cs typeface="Arial" pitchFamily="34" charset="0"/>
              </a:rPr>
              <a:t>в хромосомах</a:t>
            </a:r>
            <a:r>
              <a:rPr lang="ru-RU" sz="2000" b="1" dirty="0">
                <a:ln w="0"/>
                <a:latin typeface="Arial" pitchFamily="34" charset="0"/>
                <a:cs typeface="Arial" pitchFamily="34" charset="0"/>
              </a:rPr>
              <a:t>)</a:t>
            </a:r>
          </a:p>
        </p:txBody>
      </p:sp>
      <p:sp>
        <p:nvSpPr>
          <p:cNvPr id="39" name="Прямоугольник 38"/>
          <p:cNvSpPr/>
          <p:nvPr/>
        </p:nvSpPr>
        <p:spPr>
          <a:xfrm>
            <a:off x="69818" y="5607172"/>
            <a:ext cx="2381358" cy="363176"/>
          </a:xfrm>
          <a:prstGeom prst="rect">
            <a:avLst/>
          </a:prstGeom>
          <a:ln w="38100">
            <a:solidFill>
              <a:schemeClr val="accent6">
                <a:lumMod val="50000"/>
              </a:schemeClr>
            </a:solidFill>
          </a:ln>
        </p:spPr>
        <p:txBody>
          <a:bodyPr wrap="none">
            <a:spAutoFit/>
          </a:bodyPr>
          <a:lstStyle/>
          <a:p>
            <a:pPr algn="ctr">
              <a:lnSpc>
                <a:spcPct val="80000"/>
              </a:lnSpc>
            </a:pPr>
            <a:r>
              <a:rPr lang="ru-RU" sz="2200" b="1" dirty="0">
                <a:ln w="0">
                  <a:solidFill>
                    <a:schemeClr val="accent6">
                      <a:lumMod val="50000"/>
                    </a:schemeClr>
                  </a:solidFill>
                </a:ln>
                <a:solidFill>
                  <a:srgbClr val="FF0000"/>
                </a:solidFill>
                <a:latin typeface="Arial" pitchFamily="34" charset="0"/>
                <a:cs typeface="Arial" pitchFamily="34" charset="0"/>
              </a:rPr>
              <a:t>Комбинативная</a:t>
            </a:r>
          </a:p>
        </p:txBody>
      </p:sp>
      <p:sp>
        <p:nvSpPr>
          <p:cNvPr id="41" name="Прямоугольник 40"/>
          <p:cNvSpPr/>
          <p:nvPr/>
        </p:nvSpPr>
        <p:spPr>
          <a:xfrm>
            <a:off x="5263542" y="5357410"/>
            <a:ext cx="2057230" cy="430887"/>
          </a:xfrm>
          <a:prstGeom prst="rect">
            <a:avLst/>
          </a:prstGeom>
          <a:ln w="38100">
            <a:solidFill>
              <a:schemeClr val="accent6">
                <a:lumMod val="50000"/>
              </a:schemeClr>
            </a:solidFill>
          </a:ln>
        </p:spPr>
        <p:txBody>
          <a:bodyPr wrap="none">
            <a:spAutoFit/>
          </a:bodyPr>
          <a:lstStyle/>
          <a:p>
            <a:pPr algn="ctr"/>
            <a:r>
              <a:rPr lang="ru-RU" sz="2200" b="1" dirty="0">
                <a:ln w="0">
                  <a:solidFill>
                    <a:schemeClr val="accent6">
                      <a:lumMod val="50000"/>
                    </a:schemeClr>
                  </a:solidFill>
                </a:ln>
                <a:solidFill>
                  <a:srgbClr val="FF0000"/>
                </a:solidFill>
                <a:latin typeface="Arial" pitchFamily="34" charset="0"/>
                <a:cs typeface="Arial" pitchFamily="34" charset="0"/>
              </a:rPr>
              <a:t>Мутационная</a:t>
            </a:r>
          </a:p>
        </p:txBody>
      </p:sp>
      <p:sp>
        <p:nvSpPr>
          <p:cNvPr id="51" name="Прямоугольник 50"/>
          <p:cNvSpPr/>
          <p:nvPr/>
        </p:nvSpPr>
        <p:spPr>
          <a:xfrm>
            <a:off x="431266" y="6093296"/>
            <a:ext cx="1658461" cy="634020"/>
          </a:xfrm>
          <a:prstGeom prst="rect">
            <a:avLst/>
          </a:prstGeom>
          <a:ln w="38100">
            <a:solidFill>
              <a:schemeClr val="accent6">
                <a:lumMod val="50000"/>
              </a:schemeClr>
            </a:solidFill>
          </a:ln>
        </p:spPr>
        <p:txBody>
          <a:bodyPr wrap="square">
            <a:spAutoFit/>
          </a:bodyPr>
          <a:lstStyle/>
          <a:p>
            <a:pPr algn="ctr">
              <a:lnSpc>
                <a:spcPct val="80000"/>
              </a:lnSpc>
            </a:pPr>
            <a:r>
              <a:rPr lang="ru-RU" sz="2200" b="1" dirty="0">
                <a:ln w="0">
                  <a:solidFill>
                    <a:schemeClr val="accent6">
                      <a:lumMod val="50000"/>
                    </a:schemeClr>
                  </a:solidFill>
                </a:ln>
                <a:solidFill>
                  <a:srgbClr val="FF0000"/>
                </a:solidFill>
                <a:latin typeface="Arial" pitchFamily="34" charset="0"/>
                <a:cs typeface="Arial" pitchFamily="34" charset="0"/>
              </a:rPr>
              <a:t>Генные</a:t>
            </a:r>
            <a:r>
              <a:rPr lang="ru-RU" sz="2200" b="1" dirty="0">
                <a:ln w="0"/>
                <a:latin typeface="Arial" pitchFamily="34" charset="0"/>
                <a:cs typeface="Arial" pitchFamily="34" charset="0"/>
              </a:rPr>
              <a:t> мутации</a:t>
            </a:r>
          </a:p>
        </p:txBody>
      </p:sp>
      <p:sp>
        <p:nvSpPr>
          <p:cNvPr id="52" name="Прямоугольник 51"/>
          <p:cNvSpPr/>
          <p:nvPr/>
        </p:nvSpPr>
        <p:spPr>
          <a:xfrm>
            <a:off x="2915816" y="6146453"/>
            <a:ext cx="2213638" cy="634020"/>
          </a:xfrm>
          <a:prstGeom prst="rect">
            <a:avLst/>
          </a:prstGeom>
          <a:ln w="38100">
            <a:solidFill>
              <a:schemeClr val="accent6">
                <a:lumMod val="50000"/>
              </a:schemeClr>
            </a:solidFill>
          </a:ln>
        </p:spPr>
        <p:txBody>
          <a:bodyPr wrap="square">
            <a:spAutoFit/>
          </a:bodyPr>
          <a:lstStyle/>
          <a:p>
            <a:pPr algn="ctr">
              <a:lnSpc>
                <a:spcPct val="80000"/>
              </a:lnSpc>
            </a:pPr>
            <a:r>
              <a:rPr lang="ru-RU" sz="2200" b="1" dirty="0">
                <a:ln w="0">
                  <a:solidFill>
                    <a:schemeClr val="accent6">
                      <a:lumMod val="50000"/>
                    </a:schemeClr>
                  </a:solidFill>
                </a:ln>
                <a:solidFill>
                  <a:srgbClr val="FF0000"/>
                </a:solidFill>
                <a:latin typeface="Arial" pitchFamily="34" charset="0"/>
                <a:cs typeface="Arial" pitchFamily="34" charset="0"/>
              </a:rPr>
              <a:t>Хромосомные </a:t>
            </a:r>
            <a:r>
              <a:rPr lang="ru-RU" sz="2200" b="1" dirty="0">
                <a:ln w="0"/>
                <a:latin typeface="Arial" pitchFamily="34" charset="0"/>
                <a:cs typeface="Arial" pitchFamily="34" charset="0"/>
              </a:rPr>
              <a:t>мутации</a:t>
            </a:r>
          </a:p>
        </p:txBody>
      </p:sp>
      <p:sp>
        <p:nvSpPr>
          <p:cNvPr id="54" name="Прямоугольник 53"/>
          <p:cNvSpPr/>
          <p:nvPr/>
        </p:nvSpPr>
        <p:spPr>
          <a:xfrm>
            <a:off x="5508104" y="6143401"/>
            <a:ext cx="1755144" cy="634020"/>
          </a:xfrm>
          <a:prstGeom prst="rect">
            <a:avLst/>
          </a:prstGeom>
          <a:ln w="38100">
            <a:solidFill>
              <a:schemeClr val="accent6">
                <a:lumMod val="50000"/>
              </a:schemeClr>
            </a:solidFill>
          </a:ln>
        </p:spPr>
        <p:txBody>
          <a:bodyPr wrap="square">
            <a:spAutoFit/>
          </a:bodyPr>
          <a:lstStyle/>
          <a:p>
            <a:pPr algn="ctr">
              <a:lnSpc>
                <a:spcPct val="80000"/>
              </a:lnSpc>
            </a:pPr>
            <a:r>
              <a:rPr lang="ru-RU" sz="2200" b="1" dirty="0">
                <a:ln w="0">
                  <a:solidFill>
                    <a:schemeClr val="accent6">
                      <a:lumMod val="50000"/>
                    </a:schemeClr>
                  </a:solidFill>
                </a:ln>
                <a:solidFill>
                  <a:srgbClr val="FF0000"/>
                </a:solidFill>
                <a:latin typeface="Arial" pitchFamily="34" charset="0"/>
                <a:cs typeface="Arial" pitchFamily="34" charset="0"/>
              </a:rPr>
              <a:t>Геномные</a:t>
            </a:r>
            <a:r>
              <a:rPr lang="ru-RU" sz="2200" b="1" dirty="0">
                <a:ln w="0"/>
                <a:latin typeface="Arial" pitchFamily="34" charset="0"/>
                <a:cs typeface="Arial" pitchFamily="34" charset="0"/>
              </a:rPr>
              <a:t> мутации</a:t>
            </a:r>
          </a:p>
        </p:txBody>
      </p:sp>
      <p:sp>
        <p:nvSpPr>
          <p:cNvPr id="28" name="Управляющая кнопка: домой 27">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9"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001024" y="6237312"/>
            <a:ext cx="609600" cy="609600"/>
          </a:xfrm>
          <a:prstGeom prst="rect">
            <a:avLst/>
          </a:prstGeom>
        </p:spPr>
      </p:pic>
    </p:spTree>
    <p:extLst>
      <p:ext uri="{BB962C8B-B14F-4D97-AF65-F5344CB8AC3E}">
        <p14:creationId xmlns:p14="http://schemas.microsoft.com/office/powerpoint/2010/main" val="3724742424"/>
      </p:ext>
    </p:extLst>
  </p:cSld>
  <p:clrMapOvr>
    <a:masterClrMapping/>
  </p:clrMapOvr>
  <p:transition advTm="510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21" name="WordArt 5"/>
          <p:cNvSpPr>
            <a:spLocks noChangeArrowheads="1" noChangeShapeType="1" noTextEdit="1"/>
          </p:cNvSpPr>
          <p:nvPr/>
        </p:nvSpPr>
        <p:spPr bwMode="auto">
          <a:xfrm>
            <a:off x="2928926" y="142852"/>
            <a:ext cx="4465637" cy="571500"/>
          </a:xfrm>
          <a:prstGeom prst="rect">
            <a:avLst/>
          </a:prstGeom>
        </p:spPr>
        <p:txBody>
          <a:bodyPr wrap="none" fromWordArt="1">
            <a:prstTxWarp prst="textPlain">
              <a:avLst>
                <a:gd name="adj" fmla="val 50000"/>
              </a:avLst>
            </a:prstTxWarp>
          </a:bodyPr>
          <a:lstStyle/>
          <a:p>
            <a:pPr algn="ctr"/>
            <a:r>
              <a:rPr lang="ru-RU"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Содержание</a:t>
            </a:r>
          </a:p>
        </p:txBody>
      </p:sp>
      <p:pic>
        <p:nvPicPr>
          <p:cNvPr id="495624" name="Picture 8" descr="читатель 2"/>
          <p:cNvPicPr>
            <a:picLocks noChangeAspect="1" noChangeArrowheads="1" noCrop="1"/>
          </p:cNvPicPr>
          <p:nvPr/>
        </p:nvPicPr>
        <p:blipFill>
          <a:blip r:embed="rId3" cstate="print"/>
          <a:srcRect/>
          <a:stretch>
            <a:fillRect/>
          </a:stretch>
        </p:blipFill>
        <p:spPr bwMode="auto">
          <a:xfrm>
            <a:off x="0" y="-24"/>
            <a:ext cx="1009650" cy="904875"/>
          </a:xfrm>
          <a:prstGeom prst="rect">
            <a:avLst/>
          </a:prstGeom>
          <a:noFill/>
          <a:ln w="9525">
            <a:noFill/>
            <a:miter lim="800000"/>
            <a:headEnd/>
            <a:tailEnd/>
          </a:ln>
        </p:spPr>
      </p:pic>
      <p:sp>
        <p:nvSpPr>
          <p:cNvPr id="9" name="Прямоугольник 8"/>
          <p:cNvSpPr/>
          <p:nvPr/>
        </p:nvSpPr>
        <p:spPr>
          <a:xfrm>
            <a:off x="3000364" y="5072074"/>
            <a:ext cx="184731" cy="461665"/>
          </a:xfrm>
          <a:prstGeom prst="rect">
            <a:avLst/>
          </a:prstGeom>
        </p:spPr>
        <p:txBody>
          <a:bodyPr wrap="none">
            <a:spAutoFit/>
          </a:bodyPr>
          <a:lstStyle/>
          <a:p>
            <a:endParaRPr lang="ru-RU" sz="2400" b="1" u="sng" dirty="0">
              <a:solidFill>
                <a:srgbClr val="3333CC"/>
              </a:solidFill>
            </a:endParaRPr>
          </a:p>
        </p:txBody>
      </p:sp>
      <p:sp>
        <p:nvSpPr>
          <p:cNvPr id="14" name="Прямоугольник 13"/>
          <p:cNvSpPr/>
          <p:nvPr/>
        </p:nvSpPr>
        <p:spPr>
          <a:xfrm>
            <a:off x="142844" y="941925"/>
            <a:ext cx="8715436" cy="3022366"/>
          </a:xfrm>
          <a:prstGeom prst="rect">
            <a:avLst/>
          </a:prstGeom>
        </p:spPr>
        <p:txBody>
          <a:bodyPr wrap="square">
            <a:spAutoFit/>
          </a:bodyPr>
          <a:lstStyle/>
          <a:p>
            <a:pPr marL="266700" indent="-266700" algn="just">
              <a:lnSpc>
                <a:spcPct val="85000"/>
              </a:lnSpc>
              <a:buClr>
                <a:srgbClr val="C00000"/>
              </a:buClr>
            </a:pPr>
            <a:r>
              <a:rPr lang="ru-RU" sz="2800" b="1" dirty="0" smtClean="0">
                <a:ln w="1905"/>
                <a:solidFill>
                  <a:schemeClr val="accent6">
                    <a:lumMod val="50000"/>
                  </a:schemeClr>
                </a:solidFill>
                <a:latin typeface="Arial" pitchFamily="34" charset="0"/>
                <a:cs typeface="Arial" pitchFamily="34" charset="0"/>
                <a:hlinkClick r:id="rId4" action="ppaction://hlinksldjump"/>
              </a:rPr>
              <a:t>Инструкция по использованию интерфейса</a:t>
            </a:r>
            <a:endParaRPr lang="ru-RU" sz="2800" b="1" dirty="0" smtClean="0">
              <a:ln w="1905"/>
              <a:solidFill>
                <a:schemeClr val="accent6">
                  <a:lumMod val="50000"/>
                </a:schemeClr>
              </a:solidFill>
              <a:latin typeface="Arial" pitchFamily="34" charset="0"/>
              <a:cs typeface="Arial" pitchFamily="34" charset="0"/>
            </a:endParaRPr>
          </a:p>
          <a:p>
            <a:pPr algn="just">
              <a:lnSpc>
                <a:spcPct val="85000"/>
              </a:lnSpc>
            </a:pPr>
            <a:r>
              <a:rPr lang="ru-RU" sz="2800" b="1" dirty="0">
                <a:latin typeface="Arial" pitchFamily="34" charset="0"/>
                <a:cs typeface="Arial" pitchFamily="34" charset="0"/>
                <a:hlinkClick r:id="rId5" action="ppaction://hlinksldjump"/>
              </a:rPr>
              <a:t>Организм – единое </a:t>
            </a:r>
            <a:r>
              <a:rPr lang="ru-RU" sz="2800" b="1" dirty="0" smtClean="0">
                <a:latin typeface="Arial" pitchFamily="34" charset="0"/>
                <a:cs typeface="Arial" pitchFamily="34" charset="0"/>
                <a:hlinkClick r:id="rId5" action="ppaction://hlinksldjump"/>
              </a:rPr>
              <a:t>целое.</a:t>
            </a:r>
            <a:endParaRPr lang="ru-RU" sz="2800" b="1" dirty="0">
              <a:latin typeface="Arial" pitchFamily="34" charset="0"/>
              <a:cs typeface="Arial" pitchFamily="34" charset="0"/>
            </a:endParaRPr>
          </a:p>
          <a:p>
            <a:pPr algn="just">
              <a:lnSpc>
                <a:spcPct val="85000"/>
              </a:lnSpc>
            </a:pPr>
            <a:r>
              <a:rPr lang="ru-RU" sz="2800" b="1" dirty="0" smtClean="0">
                <a:solidFill>
                  <a:schemeClr val="accent6">
                    <a:lumMod val="50000"/>
                  </a:schemeClr>
                </a:solidFill>
                <a:latin typeface="Arial" pitchFamily="34" charset="0"/>
                <a:cs typeface="Arial" pitchFamily="34" charset="0"/>
                <a:hlinkClick r:id="rId6" action="ppaction://hlinksldjump"/>
              </a:rPr>
              <a:t>Основы учения о наследственности и изменчивости.</a:t>
            </a:r>
            <a:r>
              <a:rPr lang="ru-RU" sz="2800" b="1" dirty="0" smtClean="0">
                <a:solidFill>
                  <a:schemeClr val="accent6">
                    <a:lumMod val="50000"/>
                  </a:schemeClr>
                </a:solidFill>
                <a:latin typeface="Arial" pitchFamily="34" charset="0"/>
                <a:cs typeface="Arial" pitchFamily="34" charset="0"/>
              </a:rPr>
              <a:t> </a:t>
            </a:r>
            <a:r>
              <a:rPr lang="ru-RU" sz="2800" b="1" dirty="0" smtClean="0">
                <a:solidFill>
                  <a:schemeClr val="accent6">
                    <a:lumMod val="50000"/>
                  </a:schemeClr>
                </a:solidFill>
                <a:latin typeface="Arial" pitchFamily="34" charset="0"/>
                <a:cs typeface="Arial" pitchFamily="34" charset="0"/>
                <a:hlinkClick r:id="rId7" action="ppaction://hlinksldjump"/>
              </a:rPr>
              <a:t>Закономерности изменчивости. </a:t>
            </a:r>
            <a:r>
              <a:rPr lang="ru-RU" sz="2800" b="1" dirty="0" smtClean="0">
                <a:solidFill>
                  <a:schemeClr val="accent6">
                    <a:lumMod val="50000"/>
                  </a:schemeClr>
                </a:solidFill>
                <a:latin typeface="Arial" pitchFamily="34" charset="0"/>
                <a:cs typeface="Arial" pitchFamily="34" charset="0"/>
                <a:hlinkClick r:id="rId8" action="ppaction://hlinksldjump"/>
              </a:rPr>
              <a:t>Основы селекции растений, животных и микроорганизмов.</a:t>
            </a:r>
            <a:r>
              <a:rPr lang="ru-RU" sz="2800" b="1" dirty="0" smtClean="0">
                <a:solidFill>
                  <a:schemeClr val="accent6">
                    <a:lumMod val="50000"/>
                  </a:schemeClr>
                </a:solidFill>
                <a:latin typeface="Arial" pitchFamily="34" charset="0"/>
                <a:cs typeface="Arial" pitchFamily="34" charset="0"/>
              </a:rPr>
              <a:t> </a:t>
            </a:r>
            <a:r>
              <a:rPr lang="ru-RU" sz="2800" b="1" dirty="0" smtClean="0">
                <a:solidFill>
                  <a:schemeClr val="accent6">
                    <a:lumMod val="50000"/>
                  </a:schemeClr>
                </a:solidFill>
                <a:latin typeface="Arial" pitchFamily="34" charset="0"/>
                <a:cs typeface="Arial" pitchFamily="34" charset="0"/>
                <a:hlinkClick r:id="rId9" action="ppaction://hlinksldjump"/>
              </a:rPr>
              <a:t>Законы Менделя.</a:t>
            </a:r>
            <a:r>
              <a:rPr lang="ru-RU" sz="2800" b="1" dirty="0" smtClean="0">
                <a:solidFill>
                  <a:schemeClr val="accent6">
                    <a:lumMod val="50000"/>
                  </a:schemeClr>
                </a:solidFill>
                <a:latin typeface="Arial" pitchFamily="34" charset="0"/>
                <a:cs typeface="Arial" pitchFamily="34" charset="0"/>
              </a:rPr>
              <a:t> </a:t>
            </a:r>
            <a:r>
              <a:rPr lang="ru-RU" sz="2800" b="1" dirty="0" smtClean="0">
                <a:solidFill>
                  <a:schemeClr val="accent6">
                    <a:lumMod val="50000"/>
                  </a:schemeClr>
                </a:solidFill>
                <a:latin typeface="Arial" pitchFamily="34" charset="0"/>
                <a:cs typeface="Arial" pitchFamily="34" charset="0"/>
                <a:hlinkClick r:id="rId10" action="ppaction://hlinksldjump"/>
              </a:rPr>
              <a:t>1 закон.</a:t>
            </a:r>
            <a:r>
              <a:rPr lang="ru-RU" sz="2800" b="1" dirty="0" smtClean="0">
                <a:solidFill>
                  <a:schemeClr val="accent6">
                    <a:lumMod val="50000"/>
                  </a:schemeClr>
                </a:solidFill>
                <a:latin typeface="Arial" pitchFamily="34" charset="0"/>
                <a:cs typeface="Arial" pitchFamily="34" charset="0"/>
              </a:rPr>
              <a:t> </a:t>
            </a:r>
            <a:r>
              <a:rPr lang="ru-RU" sz="2800" b="1" dirty="0" smtClean="0">
                <a:solidFill>
                  <a:schemeClr val="accent6">
                    <a:lumMod val="50000"/>
                  </a:schemeClr>
                </a:solidFill>
                <a:latin typeface="Arial" pitchFamily="34" charset="0"/>
                <a:ea typeface="Times New Roman" pitchFamily="18" charset="0"/>
                <a:cs typeface="Arial" pitchFamily="34" charset="0"/>
                <a:hlinkClick r:id="rId11" action="ppaction://hlinksldjump"/>
              </a:rPr>
              <a:t>Принцип неполного доминирования.</a:t>
            </a:r>
            <a:r>
              <a:rPr lang="ru-RU" sz="2800" b="1" dirty="0" smtClean="0">
                <a:solidFill>
                  <a:schemeClr val="accent6">
                    <a:lumMod val="50000"/>
                  </a:schemeClr>
                </a:solidFill>
                <a:latin typeface="Arial" pitchFamily="34" charset="0"/>
                <a:ea typeface="Times New Roman" pitchFamily="18" charset="0"/>
                <a:cs typeface="Arial" pitchFamily="34" charset="0"/>
              </a:rPr>
              <a:t> </a:t>
            </a:r>
            <a:r>
              <a:rPr lang="ru-RU" sz="2800" b="1" dirty="0" smtClean="0">
                <a:solidFill>
                  <a:schemeClr val="accent6">
                    <a:lumMod val="50000"/>
                  </a:schemeClr>
                </a:solidFill>
                <a:latin typeface="Arial" pitchFamily="34" charset="0"/>
                <a:cs typeface="Arial" pitchFamily="34" charset="0"/>
                <a:hlinkClick r:id="rId12" action="ppaction://hlinksldjump"/>
              </a:rPr>
              <a:t>2 закон.</a:t>
            </a:r>
            <a:r>
              <a:rPr lang="ru-RU" sz="2800" b="1" dirty="0" smtClean="0">
                <a:solidFill>
                  <a:schemeClr val="accent6">
                    <a:lumMod val="50000"/>
                  </a:schemeClr>
                </a:solidFill>
                <a:latin typeface="Arial" pitchFamily="34" charset="0"/>
                <a:cs typeface="Arial" pitchFamily="34" charset="0"/>
              </a:rPr>
              <a:t> </a:t>
            </a:r>
            <a:r>
              <a:rPr lang="ru-RU" sz="2800" b="1" dirty="0" smtClean="0">
                <a:solidFill>
                  <a:schemeClr val="accent6">
                    <a:lumMod val="50000"/>
                  </a:schemeClr>
                </a:solidFill>
                <a:latin typeface="Arial" pitchFamily="34" charset="0"/>
                <a:cs typeface="Arial" pitchFamily="34" charset="0"/>
                <a:hlinkClick r:id="rId13" action="ppaction://hlinksldjump"/>
              </a:rPr>
              <a:t>3 закон.</a:t>
            </a:r>
            <a:r>
              <a:rPr lang="ru-RU" sz="2800" b="1" dirty="0" smtClean="0">
                <a:solidFill>
                  <a:schemeClr val="accent6">
                    <a:lumMod val="50000"/>
                  </a:schemeClr>
                </a:solidFill>
                <a:latin typeface="Arial" pitchFamily="34" charset="0"/>
                <a:cs typeface="Arial" pitchFamily="34" charset="0"/>
              </a:rPr>
              <a:t> </a:t>
            </a:r>
            <a:r>
              <a:rPr lang="ru-RU" sz="2800" b="1" dirty="0" smtClean="0">
                <a:solidFill>
                  <a:schemeClr val="accent6">
                    <a:lumMod val="50000"/>
                  </a:schemeClr>
                </a:solidFill>
                <a:latin typeface="Arial" pitchFamily="34" charset="0"/>
                <a:cs typeface="Arial" pitchFamily="34" charset="0"/>
                <a:hlinkClick r:id="rId14" action="ppaction://hlinksldjump"/>
              </a:rPr>
              <a:t>Использованные источники.</a:t>
            </a:r>
            <a:endParaRPr lang="ru-RU" sz="2800" b="1" dirty="0">
              <a:solidFill>
                <a:schemeClr val="accent6">
                  <a:lumMod val="50000"/>
                </a:schemeClr>
              </a:solidFill>
              <a:latin typeface="Arial" pitchFamily="34" charset="0"/>
              <a:cs typeface="Arial" pitchFamily="34" charset="0"/>
            </a:endParaRPr>
          </a:p>
        </p:txBody>
      </p:sp>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1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advTm="27034"/>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285720" y="67160"/>
            <a:ext cx="8572560" cy="932948"/>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3200" b="1" dirty="0" smtClean="0">
                <a:ln w="11430">
                  <a:solidFill>
                    <a:sysClr val="windowText" lastClr="000000"/>
                  </a:solidFill>
                </a:ln>
                <a:solidFill>
                  <a:srgbClr val="9D2349"/>
                </a:solidFill>
                <a:effectLst>
                  <a:outerShdw blurRad="50800" dist="39000" dir="5460000" algn="tl">
                    <a:srgbClr val="000000">
                      <a:alpha val="38000"/>
                    </a:srgbClr>
                  </a:outerShdw>
                </a:effectLst>
                <a:latin typeface="Arial Black" pitchFamily="34" charset="0"/>
                <a:cs typeface="Arial" pitchFamily="34" charset="0"/>
              </a:rPr>
              <a:t>Основы селекции растений, животных и микроорганизмов</a:t>
            </a:r>
            <a:endParaRPr lang="ru-RU" sz="3200" b="1" dirty="0">
              <a:ln w="11430">
                <a:solidFill>
                  <a:sysClr val="windowText" lastClr="000000"/>
                </a:solidFill>
              </a:ln>
              <a:solidFill>
                <a:srgbClr val="9D2349"/>
              </a:solidFill>
              <a:effectLst>
                <a:outerShdw blurRad="50800" dist="39000" dir="5460000" algn="tl">
                  <a:srgbClr val="000000">
                    <a:alpha val="38000"/>
                  </a:srgbClr>
                </a:outerShdw>
              </a:effectLst>
              <a:latin typeface="Arial Black" pitchFamily="34" charset="0"/>
            </a:endParaRPr>
          </a:p>
        </p:txBody>
      </p:sp>
      <p:sp>
        <p:nvSpPr>
          <p:cNvPr id="12" name="Прямоугольник 11"/>
          <p:cNvSpPr/>
          <p:nvPr/>
        </p:nvSpPr>
        <p:spPr>
          <a:xfrm>
            <a:off x="142844" y="1111950"/>
            <a:ext cx="8858312" cy="3388620"/>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Селе́кция</a:t>
            </a:r>
            <a:r>
              <a:rPr lang="ru-RU" sz="2800" b="1" dirty="0" smtClean="0">
                <a:latin typeface="Arial" pitchFamily="34" charset="0"/>
                <a:ea typeface="Times New Roman" pitchFamily="18" charset="0"/>
                <a:cs typeface="Arial" pitchFamily="34" charset="0"/>
              </a:rPr>
              <a:t> (лат. </a:t>
            </a:r>
            <a:r>
              <a:rPr lang="ru-RU" sz="2800" b="1" i="1" dirty="0" err="1" smtClean="0">
                <a:latin typeface="Arial" pitchFamily="34" charset="0"/>
                <a:ea typeface="Times New Roman" pitchFamily="18" charset="0"/>
                <a:cs typeface="Arial" pitchFamily="34" charset="0"/>
              </a:rPr>
              <a:t>selectio</a:t>
            </a:r>
            <a:r>
              <a:rPr lang="ru-RU" sz="2800" b="1" dirty="0" smtClean="0">
                <a:latin typeface="Arial" pitchFamily="34" charset="0"/>
                <a:ea typeface="Times New Roman" pitchFamily="18" charset="0"/>
                <a:cs typeface="Arial" pitchFamily="34" charset="0"/>
              </a:rPr>
              <a:t> – выбирать) – наука о методах создания новых и улучшении существующих пород животных, сортов растений, штаммов микроорганизмов, с полезными для человека свойствами. Селекцией называют также отрасль сельского хозяйства, занимающуюся выведением новых сортов и гибридов сельскохозяйственных культур и пород животных.</a:t>
            </a:r>
          </a:p>
        </p:txBody>
      </p:sp>
      <p:pic>
        <p:nvPicPr>
          <p:cNvPr id="13" name="Picture 4" descr="C:\Documents and Settings\Ирина\Рабочий стол\cелекция\simon4[1].jpg"/>
          <p:cNvPicPr>
            <a:picLocks noChangeAspect="1" noChangeArrowheads="1"/>
          </p:cNvPicPr>
          <p:nvPr/>
        </p:nvPicPr>
        <p:blipFill>
          <a:blip r:embed="rId5" cstate="print"/>
          <a:srcRect/>
          <a:stretch>
            <a:fillRect/>
          </a:stretch>
        </p:blipFill>
        <p:spPr bwMode="auto">
          <a:xfrm>
            <a:off x="428596" y="4643446"/>
            <a:ext cx="2124071" cy="2023843"/>
          </a:xfrm>
          <a:prstGeom prst="rect">
            <a:avLst/>
          </a:prstGeom>
          <a:noFill/>
          <a:ln w="9525">
            <a:noFill/>
            <a:miter lim="800000"/>
            <a:headEnd/>
            <a:tailEnd/>
          </a:ln>
        </p:spPr>
      </p:pic>
      <p:pic>
        <p:nvPicPr>
          <p:cNvPr id="14" name="Содержимое 4" descr="doberman[1].jpg"/>
          <p:cNvPicPr>
            <a:picLocks noChangeAspect="1"/>
          </p:cNvPicPr>
          <p:nvPr/>
        </p:nvPicPr>
        <p:blipFill>
          <a:blip r:embed="rId6" cstate="print"/>
          <a:srcRect/>
          <a:stretch>
            <a:fillRect/>
          </a:stretch>
        </p:blipFill>
        <p:spPr bwMode="auto">
          <a:xfrm>
            <a:off x="2714612" y="4643446"/>
            <a:ext cx="2571747" cy="1988002"/>
          </a:xfrm>
          <a:prstGeom prst="rect">
            <a:avLst/>
          </a:prstGeom>
        </p:spPr>
      </p:pic>
      <p:pic>
        <p:nvPicPr>
          <p:cNvPr id="15" name="Picture 2" descr="C:\Documents and Settings\Ирина\Рабочий стол\cелекция\62f8b2a3e21c[1].jpg"/>
          <p:cNvPicPr>
            <a:picLocks noChangeAspect="1" noChangeArrowheads="1"/>
          </p:cNvPicPr>
          <p:nvPr/>
        </p:nvPicPr>
        <p:blipFill>
          <a:blip r:embed="rId7" cstate="print"/>
          <a:srcRect b="3704"/>
          <a:stretch>
            <a:fillRect/>
          </a:stretch>
        </p:blipFill>
        <p:spPr bwMode="auto">
          <a:xfrm>
            <a:off x="5500694" y="4643446"/>
            <a:ext cx="2670681" cy="1928826"/>
          </a:xfrm>
          <a:prstGeom prst="rect">
            <a:avLst/>
          </a:prstGeom>
          <a:noFill/>
          <a:ln w="9525">
            <a:noFill/>
            <a:miter lim="800000"/>
            <a:headEnd/>
            <a:tailEnd/>
          </a:ln>
        </p:spPr>
      </p:pic>
      <p:sp>
        <p:nvSpPr>
          <p:cNvPr id="1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8"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12" name="Прямоугольник 11"/>
          <p:cNvSpPr/>
          <p:nvPr/>
        </p:nvSpPr>
        <p:spPr>
          <a:xfrm>
            <a:off x="142844" y="142852"/>
            <a:ext cx="8858312" cy="3388620"/>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Первоначально в основе селекции лежал искусственный отбор, когда человек отбирает растения или животных с интересующими его признаками. До XVI–XVII веков отбор происходил бессознательно: то есть человек, например, отбирал для посева лучшие, самые крупные семена пшеницы, не задумываясь о том, что он изменяет растения в нужном ему направлении.</a:t>
            </a:r>
            <a:endParaRPr lang="ru-RU" sz="2800" b="1" dirty="0" smtClean="0">
              <a:latin typeface="Arial" pitchFamily="34" charset="0"/>
              <a:cs typeface="Arial" pitchFamily="34" charset="0"/>
            </a:endParaRPr>
          </a:p>
        </p:txBody>
      </p:sp>
      <p:pic>
        <p:nvPicPr>
          <p:cNvPr id="53250" name="Picture 2" descr="D:\23.05.13-домашние документы\Колледж Строитель\Биология\Лекции по биол\Селекция\th-4.jpg"/>
          <p:cNvPicPr>
            <a:picLocks noChangeAspect="1" noChangeArrowheads="1"/>
          </p:cNvPicPr>
          <p:nvPr/>
        </p:nvPicPr>
        <p:blipFill>
          <a:blip r:embed="rId6" cstate="print"/>
          <a:srcRect/>
          <a:stretch>
            <a:fillRect/>
          </a:stretch>
        </p:blipFill>
        <p:spPr bwMode="auto">
          <a:xfrm>
            <a:off x="4860032" y="3284984"/>
            <a:ext cx="3648405" cy="2736304"/>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1266" name="Picture 2" descr="http://www.bionet.nsc.ru/booklet/images/imagesLaboratories/Pershina1Big.jpg"/>
          <p:cNvPicPr>
            <a:picLocks noChangeAspect="1" noChangeArrowheads="1"/>
          </p:cNvPicPr>
          <p:nvPr/>
        </p:nvPicPr>
        <p:blipFill>
          <a:blip r:embed="rId7" cstate="print"/>
          <a:srcRect l="3024" t="5631" r="4241" b="7085"/>
          <a:stretch>
            <a:fillRect/>
          </a:stretch>
        </p:blipFill>
        <p:spPr bwMode="auto">
          <a:xfrm>
            <a:off x="323528" y="3645024"/>
            <a:ext cx="4274023" cy="288032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advTm="232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71414"/>
            <a:ext cx="8858312" cy="3754874"/>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Только в последнее столетие человек, ещё не зная законов генетики, стал использовать отбор сознательно или целенаправленно, скрещивая те растения, которые удовлетворяли его в наибольшей степени.</a:t>
            </a:r>
          </a:p>
          <a:p>
            <a:pPr lvl="0" indent="45085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Однако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методом отбора </a:t>
            </a:r>
            <a:r>
              <a:rPr lang="ru-RU" sz="2800" b="1" dirty="0" smtClean="0">
                <a:latin typeface="Arial" pitchFamily="34" charset="0"/>
                <a:ea typeface="Times New Roman" pitchFamily="18" charset="0"/>
                <a:cs typeface="Arial" pitchFamily="34" charset="0"/>
              </a:rPr>
              <a:t>человек </a:t>
            </a:r>
            <a:r>
              <a:rPr lang="ru-RU" sz="2800" b="1" u="sng"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не</a:t>
            </a:r>
            <a:r>
              <a:rPr lang="ru-RU" sz="2800" b="1" u="sng" dirty="0" smtClean="0">
                <a:latin typeface="Arial" pitchFamily="34" charset="0"/>
                <a:ea typeface="Times New Roman" pitchFamily="18" charset="0"/>
                <a:cs typeface="Arial" pitchFamily="34" charset="0"/>
              </a:rPr>
              <a:t> может получить принципиально новых свойств у разводимых организмов</a:t>
            </a:r>
            <a:r>
              <a:rPr lang="ru-RU" sz="2800" b="1" dirty="0" smtClean="0">
                <a:latin typeface="Arial" pitchFamily="34" charset="0"/>
                <a:ea typeface="Times New Roman" pitchFamily="18" charset="0"/>
                <a:cs typeface="Arial" pitchFamily="34" charset="0"/>
              </a:rPr>
              <a:t>, так как при отборе можно выделить только те генотипы, которые уже существуют в популяции. </a:t>
            </a: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cSld>
  <p:clrMapOvr>
    <a:masterClrMapping/>
  </p:clrMapOvr>
  <p:transition advTm="239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501090" y="5276872"/>
            <a:ext cx="649287" cy="1295400"/>
          </a:xfrm>
          <a:prstGeom prst="rect">
            <a:avLst/>
          </a:prstGeom>
          <a:noFill/>
          <a:ln w="9525">
            <a:noFill/>
            <a:miter lim="800000"/>
            <a:headEnd/>
            <a:tailEnd/>
          </a:ln>
        </p:spPr>
      </p:pic>
      <p:sp>
        <p:nvSpPr>
          <p:cNvPr id="7" name="Прямоугольник 6"/>
          <p:cNvSpPr/>
          <p:nvPr/>
        </p:nvSpPr>
        <p:spPr>
          <a:xfrm>
            <a:off x="142844" y="71414"/>
            <a:ext cx="8858312" cy="5952399"/>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800" b="1" u="sng" dirty="0" smtClean="0">
                <a:latin typeface="Arial" pitchFamily="34" charset="0"/>
                <a:ea typeface="Times New Roman" pitchFamily="18" charset="0"/>
                <a:cs typeface="Arial" pitchFamily="34" charset="0"/>
              </a:rPr>
              <a:t>Для получения</a:t>
            </a:r>
            <a:r>
              <a:rPr lang="ru-RU" sz="2800" b="1" dirty="0" smtClean="0">
                <a:latin typeface="Arial" pitchFamily="34" charset="0"/>
                <a:ea typeface="Times New Roman" pitchFamily="18" charset="0"/>
                <a:cs typeface="Arial" pitchFamily="34" charset="0"/>
              </a:rPr>
              <a:t>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новых пород </a:t>
            </a:r>
            <a:r>
              <a:rPr lang="ru-RU" sz="2800" b="1" dirty="0" smtClean="0">
                <a:latin typeface="Arial" pitchFamily="34" charset="0"/>
                <a:ea typeface="Times New Roman" pitchFamily="18" charset="0"/>
                <a:cs typeface="Arial" pitchFamily="34" charset="0"/>
              </a:rPr>
              <a:t>и</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сортов </a:t>
            </a:r>
            <a:r>
              <a:rPr lang="ru-RU" sz="2800" b="1" dirty="0" smtClean="0">
                <a:latin typeface="Arial" pitchFamily="34" charset="0"/>
                <a:ea typeface="Times New Roman" pitchFamily="18" charset="0"/>
                <a:cs typeface="Arial" pitchFamily="34" charset="0"/>
              </a:rPr>
              <a:t>животных и растений </a:t>
            </a:r>
            <a:r>
              <a:rPr lang="ru-RU" sz="2800" b="1" u="sng" dirty="0" smtClean="0">
                <a:latin typeface="Arial" pitchFamily="34" charset="0"/>
                <a:ea typeface="Times New Roman" pitchFamily="18" charset="0"/>
                <a:cs typeface="Arial" pitchFamily="34" charset="0"/>
              </a:rPr>
              <a:t>применяют гибридизацию</a:t>
            </a:r>
            <a:r>
              <a:rPr lang="ru-RU" sz="2800" b="1" dirty="0" smtClean="0">
                <a:latin typeface="Arial" pitchFamily="34" charset="0"/>
                <a:ea typeface="Times New Roman" pitchFamily="18" charset="0"/>
                <a:cs typeface="Arial" pitchFamily="34" charset="0"/>
              </a:rPr>
              <a:t>, скрещивая растения с желательными признаками и в дальнейшем отбирая из потомства те особи, у которых полезные свойства выражены наиболее сильно. Например, один сорт пшеницы отличается прочным стволом и устойчив к полеганию, а сорт с тонкой соломиной не заражается стеблевой ржавчиной. При скрещивании растений из двух сортов в потомстве возникают различные комбинации признаков. Но отбирают именно те растения, которые одновременно имеют прочную соломину и не болеют стеблевой ржавчиной. Так создается новый сорт.</a:t>
            </a:r>
            <a:endParaRPr lang="ru-RU" sz="2800" b="1" dirty="0" smtClean="0">
              <a:latin typeface="Arial" pitchFamily="34" charset="0"/>
              <a:cs typeface="Arial" pitchFamily="34" charset="0"/>
            </a:endParaRPr>
          </a:p>
        </p:txBody>
      </p:sp>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cSld>
  <p:clrMapOvr>
    <a:masterClrMapping/>
  </p:clrMapOvr>
  <p:transition advTm="403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8" name="Прямоугольник 7"/>
          <p:cNvSpPr/>
          <p:nvPr/>
        </p:nvSpPr>
        <p:spPr>
          <a:xfrm>
            <a:off x="1428728" y="142852"/>
            <a:ext cx="5112297" cy="59683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80000"/>
              </a:lnSpc>
            </a:pPr>
            <a:r>
              <a:rPr lang="ru-RU" sz="4000" b="1" dirty="0" smtClean="0">
                <a:ln w="11430"/>
                <a:solidFill>
                  <a:srgbClr val="C00000"/>
                </a:solidFill>
                <a:effectLst>
                  <a:outerShdw blurRad="50800" dist="39000" dir="5460000" algn="tl">
                    <a:srgbClr val="000000">
                      <a:alpha val="38000"/>
                    </a:srgbClr>
                  </a:outerShdw>
                </a:effectLst>
                <a:latin typeface="Arial Black" pitchFamily="34" charset="0"/>
              </a:rPr>
              <a:t>Законы Менделя</a:t>
            </a:r>
            <a:endParaRPr lang="ru-RU" sz="4000" b="1" dirty="0">
              <a:ln w="11430"/>
              <a:solidFill>
                <a:srgbClr val="C00000"/>
              </a:solidFill>
              <a:effectLst>
                <a:outerShdw blurRad="50800" dist="39000" dir="5460000" algn="tl">
                  <a:srgbClr val="000000">
                    <a:alpha val="38000"/>
                  </a:srgbClr>
                </a:outerShdw>
              </a:effectLst>
              <a:latin typeface="Arial Black" pitchFamily="34" charset="0"/>
            </a:endParaRPr>
          </a:p>
        </p:txBody>
      </p:sp>
      <p:pic>
        <p:nvPicPr>
          <p:cNvPr id="12" name="Рисунок 11" descr="MendelCOLOR1884.jpg"/>
          <p:cNvPicPr/>
          <p:nvPr/>
        </p:nvPicPr>
        <p:blipFill>
          <a:blip r:embed="rId6" cstate="print"/>
          <a:srcRect/>
          <a:stretch>
            <a:fillRect/>
          </a:stretch>
        </p:blipFill>
        <p:spPr bwMode="auto">
          <a:xfrm>
            <a:off x="6929454" y="428604"/>
            <a:ext cx="2143108" cy="292893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3" name="Прямоугольник 12"/>
          <p:cNvSpPr/>
          <p:nvPr/>
        </p:nvSpPr>
        <p:spPr>
          <a:xfrm>
            <a:off x="142844" y="642918"/>
            <a:ext cx="6715172" cy="5389937"/>
          </a:xfrm>
          <a:prstGeom prst="rect">
            <a:avLst/>
          </a:prstGeom>
        </p:spPr>
        <p:txBody>
          <a:bodyPr wrap="square">
            <a:spAutoFit/>
          </a:bodyPr>
          <a:lstStyle/>
          <a:p>
            <a:pPr indent="450000" algn="just">
              <a:lnSpc>
                <a:spcPct val="85000"/>
              </a:lnSpc>
            </a:pPr>
            <a:r>
              <a:rPr lang="ru-RU" sz="2700" b="1" dirty="0" smtClean="0">
                <a:latin typeface="Arial" pitchFamily="34" charset="0"/>
                <a:cs typeface="Arial" pitchFamily="34" charset="0"/>
              </a:rPr>
              <a:t>Принципы передачи </a:t>
            </a:r>
            <a:r>
              <a:rPr lang="ru-RU" sz="2700" b="1" dirty="0" err="1" smtClean="0">
                <a:latin typeface="Arial" pitchFamily="34" charset="0"/>
                <a:cs typeface="Arial" pitchFamily="34" charset="0"/>
              </a:rPr>
              <a:t>наследствен-ных</a:t>
            </a:r>
            <a:r>
              <a:rPr lang="ru-RU" sz="2700" b="1" dirty="0" smtClean="0">
                <a:latin typeface="Arial" pitchFamily="34" charset="0"/>
                <a:cs typeface="Arial" pitchFamily="34" charset="0"/>
              </a:rPr>
              <a:t> признаков от родительских организмов к их потомкам, вытекают из экспериментов </a:t>
            </a:r>
            <a:r>
              <a:rPr lang="ru-RU" sz="2700" b="1" dirty="0" err="1" smtClean="0">
                <a:latin typeface="Arial" pitchFamily="34" charset="0"/>
                <a:cs typeface="Arial" pitchFamily="34" charset="0"/>
              </a:rPr>
              <a:t>Грегора</a:t>
            </a:r>
            <a:r>
              <a:rPr lang="ru-RU" sz="2700" b="1" dirty="0" smtClean="0">
                <a:latin typeface="Arial" pitchFamily="34" charset="0"/>
                <a:cs typeface="Arial" pitchFamily="34" charset="0"/>
              </a:rPr>
              <a:t> Менделя. Эти принципы </a:t>
            </a:r>
            <a:r>
              <a:rPr lang="ru-RU" sz="2700" b="1" u="sng" dirty="0" smtClean="0">
                <a:latin typeface="Arial" pitchFamily="34" charset="0"/>
                <a:cs typeface="Arial" pitchFamily="34" charset="0"/>
              </a:rPr>
              <a:t>послужили основой для</a:t>
            </a:r>
            <a:r>
              <a:rPr lang="ru-RU" sz="2700" b="1" dirty="0" smtClean="0">
                <a:latin typeface="Arial" pitchFamily="34" charset="0"/>
                <a:cs typeface="Arial" pitchFamily="34" charset="0"/>
              </a:rPr>
              <a:t>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классической генетики</a:t>
            </a:r>
            <a:r>
              <a:rPr lang="ru-RU" sz="2700" b="1" dirty="0" smtClean="0">
                <a:latin typeface="Arial" pitchFamily="34" charset="0"/>
                <a:cs typeface="Arial" pitchFamily="34" charset="0"/>
              </a:rPr>
              <a:t> и впоследствии были объяснены как следствие молекулярных </a:t>
            </a:r>
            <a:r>
              <a:rPr lang="ru-RU" sz="2700" b="1" dirty="0" err="1" smtClean="0">
                <a:latin typeface="Arial" pitchFamily="34" charset="0"/>
                <a:cs typeface="Arial" pitchFamily="34" charset="0"/>
              </a:rPr>
              <a:t>механиз-мов</a:t>
            </a:r>
            <a:r>
              <a:rPr lang="ru-RU" sz="2700" b="1" dirty="0" smtClean="0">
                <a:latin typeface="Arial" pitchFamily="34" charset="0"/>
                <a:cs typeface="Arial" pitchFamily="34" charset="0"/>
              </a:rPr>
              <a:t> наследственности. Хотя в русскоязычных учебниках обычно описывают три закона, «первый закон» не был открыт Менделем. Особое значение из открытых Менделем закономерностей имеет «гипотеза чистоты гамет».</a:t>
            </a:r>
            <a:endParaRPr lang="ru-RU" sz="2700" b="1" dirty="0">
              <a:latin typeface="Arial" pitchFamily="34" charset="0"/>
              <a:cs typeface="Arial" pitchFamily="34" charset="0"/>
            </a:endParaRPr>
          </a:p>
        </p:txBody>
      </p:sp>
      <p:sp>
        <p:nvSpPr>
          <p:cNvPr id="14" name="Прямоугольник 13"/>
          <p:cNvSpPr/>
          <p:nvPr/>
        </p:nvSpPr>
        <p:spPr>
          <a:xfrm>
            <a:off x="7000892" y="3429000"/>
            <a:ext cx="2094362" cy="1668149"/>
          </a:xfrm>
          <a:prstGeom prst="rect">
            <a:avLst/>
          </a:prstGeom>
        </p:spPr>
        <p:txBody>
          <a:bodyPr wrap="square">
            <a:spAutoFit/>
          </a:bodyPr>
          <a:lstStyle/>
          <a:p>
            <a:pPr algn="ctr">
              <a:lnSpc>
                <a:spcPct val="80000"/>
              </a:lnSpc>
            </a:pPr>
            <a:r>
              <a:rPr lang="ru-RU" sz="2600" b="1" dirty="0" err="1"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Грегор</a:t>
            </a:r>
            <a:r>
              <a:rPr lang="ru-RU" sz="26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 Иоганн Мендель </a:t>
            </a:r>
            <a:r>
              <a:rPr lang="ru-RU" sz="24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(1822 – 1884 г.г.) </a:t>
            </a:r>
            <a:r>
              <a:rPr lang="ru-RU" sz="26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 </a:t>
            </a:r>
            <a:endParaRPr lang="ru-RU" sz="26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advTm="312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pic>
        <p:nvPicPr>
          <p:cNvPr id="3074" name="Picture 2" descr="D:\23.05.13-домашние документы\Колледж Строитель\Биология\Лекции по биол\Селекция\з-ны Менделя\mendel (1).jpg"/>
          <p:cNvPicPr>
            <a:picLocks noChangeAspect="1" noChangeArrowheads="1"/>
          </p:cNvPicPr>
          <p:nvPr/>
        </p:nvPicPr>
        <p:blipFill>
          <a:blip r:embed="rId5" cstate="print"/>
          <a:srcRect/>
          <a:stretch>
            <a:fillRect/>
          </a:stretch>
        </p:blipFill>
        <p:spPr bwMode="auto">
          <a:xfrm>
            <a:off x="71406" y="4500570"/>
            <a:ext cx="3075244" cy="2200279"/>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Прямоугольник 7"/>
          <p:cNvSpPr/>
          <p:nvPr/>
        </p:nvSpPr>
        <p:spPr>
          <a:xfrm>
            <a:off x="500034" y="0"/>
            <a:ext cx="7946406" cy="584775"/>
          </a:xfrm>
          <a:prstGeom prst="rect">
            <a:avLst/>
          </a:prstGeom>
        </p:spPr>
        <p:txBody>
          <a:bodyPr wrap="none">
            <a:spAutoFit/>
          </a:bodyPr>
          <a:lstStyle/>
          <a:p>
            <a:pPr lvl="0" fontAlgn="base">
              <a:spcBef>
                <a:spcPct val="0"/>
              </a:spcBef>
              <a:spcAft>
                <a:spcPct val="0"/>
              </a:spcAft>
              <a:tabLst>
                <a:tab pos="457200" algn="l"/>
              </a:tabLst>
            </a:pPr>
            <a:r>
              <a:rPr lang="ru-RU" sz="32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a typeface="Times New Roman" pitchFamily="18" charset="0"/>
                <a:cs typeface="Arial" pitchFamily="34" charset="0"/>
              </a:rPr>
              <a:t>Эксперимент Менделя с горохом</a:t>
            </a:r>
            <a:endParaRPr lang="ru-RU" sz="32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cs typeface="Arial" pitchFamily="34" charset="0"/>
            </a:endParaRPr>
          </a:p>
        </p:txBody>
      </p:sp>
      <p:pic>
        <p:nvPicPr>
          <p:cNvPr id="13" name="Picture 2" descr="D:\23.05.13-домашние документы\Колледж Строитель\Биология\Лекции по биол\Селекция\з-ны Менделя\314e1597461aff6dd7c364d49ac5f2b6.JPG"/>
          <p:cNvPicPr>
            <a:picLocks noChangeAspect="1" noChangeArrowheads="1"/>
          </p:cNvPicPr>
          <p:nvPr/>
        </p:nvPicPr>
        <p:blipFill>
          <a:blip r:embed="rId6" cstate="print"/>
          <a:srcRect l="46875" t="18750" r="1562" b="4166"/>
          <a:stretch>
            <a:fillRect/>
          </a:stretch>
        </p:blipFill>
        <p:spPr bwMode="auto">
          <a:xfrm>
            <a:off x="3214678" y="3714752"/>
            <a:ext cx="4297830" cy="300037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Прямоугольник 16"/>
          <p:cNvSpPr/>
          <p:nvPr/>
        </p:nvSpPr>
        <p:spPr>
          <a:xfrm>
            <a:off x="142844" y="571480"/>
            <a:ext cx="8786874" cy="3388620"/>
          </a:xfrm>
          <a:prstGeom prst="rect">
            <a:avLst/>
          </a:prstGeom>
        </p:spPr>
        <p:txBody>
          <a:bodyPr wrap="square">
            <a:spAutoFit/>
          </a:bodyPr>
          <a:lstStyle/>
          <a:p>
            <a:pPr lvl="0" indent="450000" algn="just" eaLnBrk="0" fontAlgn="base" hangingPunct="0">
              <a:lnSpc>
                <a:spcPct val="85000"/>
              </a:lnSpc>
              <a:spcBef>
                <a:spcPct val="0"/>
              </a:spcBef>
              <a:spcAft>
                <a:spcPct val="0"/>
              </a:spcAft>
              <a:tabLst>
                <a:tab pos="457200" algn="l"/>
              </a:tabLst>
            </a:pPr>
            <a:r>
              <a:rPr lang="ru-RU" sz="2800" b="1" dirty="0" smtClean="0">
                <a:latin typeface="Arial" pitchFamily="34" charset="0"/>
                <a:ea typeface="Times New Roman" pitchFamily="18" charset="0"/>
                <a:cs typeface="Arial" pitchFamily="34" charset="0"/>
              </a:rPr>
              <a:t>Мендель изучал, как наследуются отдельные признаки. Из всех признаков он выбрал только альтернативные – такие, которые имели у его сортов два чётко различающихся варианта (семена либо гладкие, либо морщинистые; промежуточных вариантов не бывает). Такое сознательное сужение задачи исследования позволило чётко установить общие </a:t>
            </a:r>
            <a:r>
              <a:rPr lang="ru-RU" sz="2800" b="1" dirty="0" err="1" smtClean="0">
                <a:latin typeface="Arial" pitchFamily="34" charset="0"/>
                <a:ea typeface="Times New Roman" pitchFamily="18" charset="0"/>
                <a:cs typeface="Arial" pitchFamily="34" charset="0"/>
              </a:rPr>
              <a:t>закономер-ности</a:t>
            </a:r>
            <a:r>
              <a:rPr lang="ru-RU" sz="2800" b="1" dirty="0" smtClean="0">
                <a:latin typeface="Arial" pitchFamily="34" charset="0"/>
                <a:ea typeface="Times New Roman" pitchFamily="18" charset="0"/>
                <a:cs typeface="Arial" pitchFamily="34" charset="0"/>
              </a:rPr>
              <a:t> наследования.</a:t>
            </a:r>
            <a:endParaRPr lang="ru-RU" sz="2800" b="1" dirty="0" smtClean="0">
              <a:latin typeface="Arial"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advTm="254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3074" name="Picture 2" descr="D:\23.05.13-домашние документы\Колледж Строитель\Биология\Лекции по биол\Селекция\з-ны Менделя\mendel (1).jpg"/>
          <p:cNvPicPr>
            <a:picLocks noChangeAspect="1" noChangeArrowheads="1"/>
          </p:cNvPicPr>
          <p:nvPr/>
        </p:nvPicPr>
        <p:blipFill>
          <a:blip r:embed="rId6" cstate="print"/>
          <a:srcRect/>
          <a:stretch>
            <a:fillRect/>
          </a:stretch>
        </p:blipFill>
        <p:spPr bwMode="auto">
          <a:xfrm>
            <a:off x="71406" y="5000636"/>
            <a:ext cx="2476201" cy="1771675"/>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Прямоугольник 11"/>
          <p:cNvSpPr/>
          <p:nvPr/>
        </p:nvSpPr>
        <p:spPr>
          <a:xfrm>
            <a:off x="142844" y="35311"/>
            <a:ext cx="8858312" cy="5036763"/>
          </a:xfrm>
          <a:prstGeom prst="rect">
            <a:avLst/>
          </a:prstGeom>
        </p:spPr>
        <p:txBody>
          <a:bodyPr wrap="square">
            <a:spAutoFit/>
          </a:bodyPr>
          <a:lstStyle/>
          <a:p>
            <a:pPr lvl="0" indent="450000" algn="just" eaLnBrk="0" fontAlgn="base" hangingPunct="0">
              <a:lnSpc>
                <a:spcPct val="85000"/>
              </a:lnSpc>
              <a:spcBef>
                <a:spcPct val="0"/>
              </a:spcBef>
              <a:spcAft>
                <a:spcPct val="0"/>
              </a:spcAft>
              <a:tabLst>
                <a:tab pos="457200" algn="l"/>
              </a:tabLst>
            </a:pPr>
            <a:r>
              <a:rPr lang="ru-RU" sz="2700" b="1" dirty="0" smtClean="0">
                <a:latin typeface="Arial" pitchFamily="34" charset="0"/>
                <a:ea typeface="Times New Roman" pitchFamily="18" charset="0"/>
                <a:cs typeface="Arial" pitchFamily="34" charset="0"/>
              </a:rPr>
              <a:t>Мендель спланировал и провёл масштабный эксперимент. Им было получено от семеноводческих фирм 34 сорта гороха, из которых он отобрал 22 «чистых» (не дающих расщепления по изучаемым признакам при самоопылении) сорта. Затем он проводил искусственную гибридизацию сортов, а полученные гибриды скрещивал между собой. Он изучил наследование семи признаков, изучив в общей сложности около 20000 гибридов второго поколения. Эксперимент облегчался удачным выбором объекта: горох в норме – самоопылитель, но на нём легко проводить искусственную гибридизацию.</a:t>
            </a:r>
            <a:endParaRPr lang="ru-RU" sz="2700" b="1" dirty="0" smtClean="0">
              <a:latin typeface="Arial" pitchFamily="34" charset="0"/>
              <a:cs typeface="Arial" pitchFamily="34" charset="0"/>
            </a:endParaRPr>
          </a:p>
        </p:txBody>
      </p:sp>
      <p:pic>
        <p:nvPicPr>
          <p:cNvPr id="8" name="Picture 2" descr="D:\23.05.13-домашние документы\Колледж Строитель\Биология\Лекции по биол\Селекция\з-ны Менделя\314e1597461aff6dd7c364d49ac5f2b6.JPG"/>
          <p:cNvPicPr>
            <a:picLocks noChangeAspect="1" noChangeArrowheads="1"/>
          </p:cNvPicPr>
          <p:nvPr/>
        </p:nvPicPr>
        <p:blipFill>
          <a:blip r:embed="rId7" cstate="print"/>
          <a:srcRect l="46875" t="18750" r="1562" b="4166"/>
          <a:stretch>
            <a:fillRect/>
          </a:stretch>
        </p:blipFill>
        <p:spPr bwMode="auto">
          <a:xfrm>
            <a:off x="3071802" y="5000636"/>
            <a:ext cx="2500330" cy="1745513"/>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3" name="Picture 2" descr="http://megabook.ru/stream/mediapreview?Key=%D0%9C%D0%B5%D0%BD%D0%B4%D0%B5%D0%BB%D1%8F%20%D0%B7%D0%B0%D0%BA%D0%BE%D0%BD%D1%8B%20(%D0%B0%D0%BD%D0%B8%D0%BC%D0%B0%D1%86%D0%B8%D1%8F)&amp;Width=200"/>
          <p:cNvPicPr>
            <a:picLocks noChangeAspect="1" noChangeArrowheads="1"/>
          </p:cNvPicPr>
          <p:nvPr/>
        </p:nvPicPr>
        <p:blipFill>
          <a:blip r:embed="rId8" cstate="print"/>
          <a:srcRect/>
          <a:stretch>
            <a:fillRect/>
          </a:stretch>
        </p:blipFill>
        <p:spPr bwMode="auto">
          <a:xfrm>
            <a:off x="6072198" y="4776807"/>
            <a:ext cx="1905000" cy="1438275"/>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8318500" y="6032500"/>
            <a:ext cx="609600" cy="609600"/>
          </a:xfrm>
          <a:prstGeom prst="rect">
            <a:avLst/>
          </a:prstGeom>
        </p:spPr>
      </p:pic>
    </p:spTree>
  </p:cSld>
  <p:clrMapOvr>
    <a:masterClrMapping/>
  </p:clrMapOvr>
  <p:transition advTm="363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1026" name="Picture 2" descr="D:\23.05.13-домашние документы\Колледж Строитель\Биология\Лекции по биол\Селекция\з-ны Менделя\92315_html_500a045a.jpg"/>
          <p:cNvPicPr>
            <a:picLocks noChangeAspect="1" noChangeArrowheads="1"/>
          </p:cNvPicPr>
          <p:nvPr/>
        </p:nvPicPr>
        <p:blipFill>
          <a:blip r:embed="rId6" cstate="print"/>
          <a:srcRect/>
          <a:stretch>
            <a:fillRect/>
          </a:stretch>
        </p:blipFill>
        <p:spPr bwMode="auto">
          <a:xfrm>
            <a:off x="3643306" y="2143116"/>
            <a:ext cx="2936634" cy="4572008"/>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3" name="Прямоугольник 12"/>
          <p:cNvSpPr/>
          <p:nvPr/>
        </p:nvSpPr>
        <p:spPr>
          <a:xfrm>
            <a:off x="142844" y="67572"/>
            <a:ext cx="8858312" cy="2289858"/>
          </a:xfrm>
          <a:prstGeom prst="rect">
            <a:avLst/>
          </a:prstGeom>
        </p:spPr>
        <p:txBody>
          <a:bodyPr wrap="square">
            <a:spAutoFit/>
          </a:bodyPr>
          <a:lstStyle/>
          <a:p>
            <a:pPr lvl="0" indent="450000" algn="just" eaLnBrk="0" fontAlgn="base" hangingPunct="0">
              <a:lnSpc>
                <a:spcPct val="85000"/>
              </a:lnSpc>
              <a:spcBef>
                <a:spcPct val="0"/>
              </a:spcBef>
              <a:spcAft>
                <a:spcPct val="0"/>
              </a:spcAft>
              <a:tabLst>
                <a:tab pos="457200" algn="l"/>
              </a:tabLst>
            </a:pP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Мендель</a:t>
            </a:r>
            <a:r>
              <a:rPr lang="ru-RU" sz="2800" b="1" dirty="0" smtClean="0">
                <a:latin typeface="Arial" pitchFamily="34" charset="0"/>
                <a:ea typeface="Times New Roman" pitchFamily="18" charset="0"/>
                <a:cs typeface="Arial" pitchFamily="34" charset="0"/>
              </a:rPr>
              <a:t> </a:t>
            </a:r>
            <a:r>
              <a:rPr lang="ru-RU" sz="2800" b="1" u="sng" dirty="0" smtClean="0">
                <a:latin typeface="Arial" pitchFamily="34" charset="0"/>
                <a:ea typeface="Times New Roman" pitchFamily="18" charset="0"/>
                <a:cs typeface="Arial" pitchFamily="34" charset="0"/>
              </a:rPr>
              <a:t>одним из первых в биологии</a:t>
            </a:r>
            <a:r>
              <a:rPr lang="ru-RU" sz="2800" b="1" dirty="0" smtClean="0">
                <a:latin typeface="Arial" pitchFamily="34" charset="0"/>
                <a:ea typeface="Times New Roman" pitchFamily="18" charset="0"/>
                <a:cs typeface="Arial" pitchFamily="34" charset="0"/>
              </a:rPr>
              <a:t> </a:t>
            </a:r>
            <a:r>
              <a:rPr lang="ru-RU" sz="2800" b="1" u="sng" dirty="0" smtClean="0">
                <a:latin typeface="Arial" pitchFamily="34" charset="0"/>
                <a:ea typeface="Times New Roman" pitchFamily="18" charset="0"/>
                <a:cs typeface="Arial" pitchFamily="34" charset="0"/>
              </a:rPr>
              <a:t>использовал</a:t>
            </a:r>
            <a:r>
              <a:rPr lang="ru-RU" sz="2800" b="1" dirty="0" smtClean="0">
                <a:latin typeface="Arial" pitchFamily="34" charset="0"/>
                <a:ea typeface="Times New Roman" pitchFamily="18" charset="0"/>
                <a:cs typeface="Arial" pitchFamily="34" charset="0"/>
              </a:rPr>
              <a:t>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точные количественные методы </a:t>
            </a:r>
            <a:r>
              <a:rPr lang="ru-RU" sz="2800" b="1" u="sng" dirty="0" smtClean="0">
                <a:latin typeface="Arial" pitchFamily="34" charset="0"/>
                <a:ea typeface="Times New Roman" pitchFamily="18" charset="0"/>
                <a:cs typeface="Arial" pitchFamily="34" charset="0"/>
              </a:rPr>
              <a:t>для анализа данных</a:t>
            </a:r>
            <a:r>
              <a:rPr lang="ru-RU" sz="2800" b="1" dirty="0" smtClean="0">
                <a:latin typeface="Arial" pitchFamily="34" charset="0"/>
                <a:ea typeface="Times New Roman" pitchFamily="18" charset="0"/>
                <a:cs typeface="Arial" pitchFamily="34" charset="0"/>
              </a:rPr>
              <a:t>. На основе знания теории вероятностей он понял необходимость анализа большого числа скрещиваний для устранения роли случайных отклонений.</a:t>
            </a:r>
            <a:endParaRPr lang="ru-RU" sz="2800" b="1" dirty="0" smtClean="0">
              <a:latin typeface="Arial" pitchFamily="34" charset="0"/>
              <a:cs typeface="Arial" pitchFamily="34" charset="0"/>
            </a:endParaRPr>
          </a:p>
        </p:txBody>
      </p:sp>
      <p:pic>
        <p:nvPicPr>
          <p:cNvPr id="1027" name="Picture 3" descr="D:\23.05.13-домашние документы\Колледж Строитель\Биология\Лекции по биол\Селекция\з-ны Менделя\mendelgenetica2.jpg"/>
          <p:cNvPicPr>
            <a:picLocks noChangeAspect="1" noChangeArrowheads="1"/>
          </p:cNvPicPr>
          <p:nvPr/>
        </p:nvPicPr>
        <p:blipFill>
          <a:blip r:embed="rId7" cstate="print"/>
          <a:srcRect/>
          <a:stretch>
            <a:fillRect/>
          </a:stretch>
        </p:blipFill>
        <p:spPr bwMode="auto">
          <a:xfrm>
            <a:off x="142860" y="3143248"/>
            <a:ext cx="2286000" cy="358140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advTm="149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pic>
        <p:nvPicPr>
          <p:cNvPr id="17" name="Picture 4" descr="D:\23.05.13-домашние документы\Колледж Строитель\Биология\Лекции по биол\Селекция\з-ны Менделя\sddefault.jpg"/>
          <p:cNvPicPr>
            <a:picLocks noChangeAspect="1" noChangeArrowheads="1"/>
          </p:cNvPicPr>
          <p:nvPr/>
        </p:nvPicPr>
        <p:blipFill>
          <a:blip r:embed="rId5" cstate="print"/>
          <a:srcRect l="9782" t="10870" r="8696" b="10869"/>
          <a:stretch>
            <a:fillRect/>
          </a:stretch>
        </p:blipFill>
        <p:spPr bwMode="auto">
          <a:xfrm>
            <a:off x="5000628" y="4143380"/>
            <a:ext cx="3286148" cy="2366027"/>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8" name="Прямоугольник 17"/>
          <p:cNvSpPr/>
          <p:nvPr/>
        </p:nvSpPr>
        <p:spPr>
          <a:xfrm>
            <a:off x="6215074" y="6286520"/>
            <a:ext cx="667170" cy="435247"/>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ru-RU" sz="2600" b="1" dirty="0" err="1"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Аа</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sp>
        <p:nvSpPr>
          <p:cNvPr id="19" name="Прямоугольник 18"/>
          <p:cNvSpPr/>
          <p:nvPr/>
        </p:nvSpPr>
        <p:spPr>
          <a:xfrm>
            <a:off x="5286380" y="5214950"/>
            <a:ext cx="704039" cy="435247"/>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ru-RU" sz="2600" b="1"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АА</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sp>
        <p:nvSpPr>
          <p:cNvPr id="20" name="Прямоугольник 19"/>
          <p:cNvSpPr/>
          <p:nvPr/>
        </p:nvSpPr>
        <p:spPr>
          <a:xfrm>
            <a:off x="7429520" y="5214950"/>
            <a:ext cx="630301" cy="435247"/>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ru-RU" sz="2600" b="1" dirty="0" err="1"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аа</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sp>
        <p:nvSpPr>
          <p:cNvPr id="21" name="Прямоугольник 20"/>
          <p:cNvSpPr/>
          <p:nvPr/>
        </p:nvSpPr>
        <p:spPr>
          <a:xfrm>
            <a:off x="5000628" y="5929330"/>
            <a:ext cx="554960" cy="492443"/>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600" b="1"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F</a:t>
            </a:r>
            <a:r>
              <a:rPr lang="ru-RU" sz="2600" b="1" baseline="-25000"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1</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sp>
        <p:nvSpPr>
          <p:cNvPr id="23" name="Прямоугольник 22"/>
          <p:cNvSpPr/>
          <p:nvPr/>
        </p:nvSpPr>
        <p:spPr>
          <a:xfrm>
            <a:off x="142844" y="58847"/>
            <a:ext cx="8858312" cy="4081117"/>
          </a:xfrm>
          <a:prstGeom prst="rect">
            <a:avLst/>
          </a:prstGeom>
        </p:spPr>
        <p:txBody>
          <a:bodyPr wrap="square">
            <a:spAutoFit/>
          </a:bodyPr>
          <a:lstStyle/>
          <a:p>
            <a:pPr lvl="0" indent="450850" algn="just" fontAlgn="base">
              <a:lnSpc>
                <a:spcPct val="80000"/>
              </a:lnSpc>
              <a:spcBef>
                <a:spcPct val="0"/>
              </a:spcBef>
              <a:spcAft>
                <a:spcPct val="0"/>
              </a:spcAft>
            </a:pPr>
            <a:r>
              <a:rPr lang="ru-RU" sz="2700" b="1" dirty="0" smtClean="0">
                <a:solidFill>
                  <a:srgbClr val="252525"/>
                </a:solidFill>
                <a:latin typeface="Arial" pitchFamily="34" charset="0"/>
                <a:ea typeface="Times New Roman" pitchFamily="18" charset="0"/>
                <a:cs typeface="Arial" pitchFamily="34" charset="0"/>
              </a:rPr>
              <a:t>Проявление у гибридов признака только одного из родителей Мендель назвал </a:t>
            </a:r>
            <a:r>
              <a:rPr lang="ru-RU" sz="2700" b="1" dirty="0" smtClean="0">
                <a:solidFill>
                  <a:srgbClr val="3366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доминированием</a:t>
            </a:r>
            <a:r>
              <a:rPr lang="ru-RU" sz="2700" b="1" dirty="0" smtClean="0">
                <a:solidFill>
                  <a:srgbClr val="252525"/>
                </a:solidFill>
                <a:latin typeface="Arial" pitchFamily="34" charset="0"/>
                <a:ea typeface="Times New Roman" pitchFamily="18" charset="0"/>
                <a:cs typeface="Arial" pitchFamily="34" charset="0"/>
              </a:rPr>
              <a:t>.</a:t>
            </a:r>
            <a:endParaRPr lang="ru-RU" sz="2700" b="1" dirty="0" smtClean="0">
              <a:latin typeface="Arial" pitchFamily="34" charset="0"/>
              <a:ea typeface="Times New Roman" pitchFamily="18" charset="0"/>
              <a:cs typeface="Arial" pitchFamily="34" charset="0"/>
            </a:endParaRPr>
          </a:p>
          <a:p>
            <a:pPr lvl="0" indent="450850" algn="just" eaLnBrk="0" fontAlgn="base" hangingPunct="0">
              <a:lnSpc>
                <a:spcPct val="80000"/>
              </a:lnSpc>
              <a:spcBef>
                <a:spcPct val="0"/>
              </a:spcBef>
              <a:spcAft>
                <a:spcPct val="0"/>
              </a:spcAft>
            </a:pP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Закон единообразия гибридов первого поколения</a:t>
            </a:r>
            <a:r>
              <a:rPr lang="ru-RU" sz="2700" b="1" dirty="0" smtClean="0">
                <a:solidFill>
                  <a:srgbClr val="252525"/>
                </a:solidFill>
                <a:latin typeface="Arial" pitchFamily="34" charset="0"/>
                <a:ea typeface="Times New Roman" pitchFamily="18" charset="0"/>
                <a:cs typeface="Arial" pitchFamily="34" charset="0"/>
              </a:rPr>
              <a:t> (</a:t>
            </a:r>
            <a:r>
              <a:rPr lang="ru-RU" sz="2700" b="1" u="sng"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первый</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закон Менделя</a:t>
            </a:r>
            <a:r>
              <a:rPr lang="ru-RU" sz="2700" b="1" dirty="0" smtClean="0">
                <a:solidFill>
                  <a:srgbClr val="252525"/>
                </a:solidFill>
                <a:latin typeface="Arial" pitchFamily="34" charset="0"/>
                <a:ea typeface="Times New Roman" pitchFamily="18" charset="0"/>
                <a:cs typeface="Arial" pitchFamily="34" charset="0"/>
              </a:rPr>
              <a:t>) – при скрещивании двух гомозиготных организмов, относящихся к разным чистым линиям и отличающихся друг от друга по одной паре альтернативных проявлений признака, всё </a:t>
            </a:r>
            <a:r>
              <a:rPr lang="ru-RU" sz="2700" b="1" dirty="0" smtClean="0">
                <a:solidFill>
                  <a:srgbClr val="3366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первое поколение гибридов</a:t>
            </a:r>
            <a:r>
              <a:rPr lang="ru-RU" sz="2700" b="1" dirty="0" smtClean="0">
                <a:solidFill>
                  <a:srgbClr val="252525"/>
                </a:solidFill>
                <a:latin typeface="Arial" pitchFamily="34" charset="0"/>
                <a:ea typeface="Times New Roman" pitchFamily="18" charset="0"/>
                <a:cs typeface="Arial" pitchFamily="34" charset="0"/>
              </a:rPr>
              <a:t> (</a:t>
            </a:r>
            <a:r>
              <a:rPr lang="ru-RU" sz="2700" b="1" dirty="0" smtClean="0">
                <a:solidFill>
                  <a:srgbClr val="3366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F</a:t>
            </a:r>
            <a:r>
              <a:rPr lang="ru-RU" sz="2700" b="1" baseline="-25000" dirty="0" smtClean="0">
                <a:solidFill>
                  <a:srgbClr val="3366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1</a:t>
            </a:r>
            <a:r>
              <a:rPr lang="ru-RU" sz="2700" b="1" dirty="0" smtClean="0">
                <a:solidFill>
                  <a:srgbClr val="252525"/>
                </a:solidFill>
                <a:latin typeface="Arial" pitchFamily="34" charset="0"/>
                <a:ea typeface="Times New Roman" pitchFamily="18" charset="0"/>
                <a:cs typeface="Arial" pitchFamily="34" charset="0"/>
              </a:rPr>
              <a:t>) окажется единообразным и будет нести проявление признака одного из родителей.</a:t>
            </a:r>
            <a:endParaRPr lang="ru-RU" sz="2700" b="1" dirty="0" smtClean="0">
              <a:latin typeface="Arial" pitchFamily="34" charset="0"/>
              <a:ea typeface="Times New Roman" pitchFamily="18" charset="0"/>
              <a:cs typeface="Arial" pitchFamily="34" charset="0"/>
            </a:endParaRPr>
          </a:p>
        </p:txBody>
      </p:sp>
      <p:sp>
        <p:nvSpPr>
          <p:cNvPr id="2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6" name="Управляющая кнопка: домой 25">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7" name="Picture 4" descr="D:\23.05.13-домашние документы\Колледж Строитель\Биология\Лекции по биол\Селекция\з-ны Менделя\img14 (2).jpg"/>
          <p:cNvPicPr>
            <a:picLocks noChangeAspect="1" noChangeArrowheads="1"/>
          </p:cNvPicPr>
          <p:nvPr/>
        </p:nvPicPr>
        <p:blipFill>
          <a:blip r:embed="rId7" cstate="print"/>
          <a:srcRect l="5000" t="12500" r="46250" b="62500"/>
          <a:stretch>
            <a:fillRect/>
          </a:stretch>
        </p:blipFill>
        <p:spPr bwMode="auto">
          <a:xfrm>
            <a:off x="214282" y="4500570"/>
            <a:ext cx="4457732" cy="171451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8" name="Прямоугольник 27"/>
          <p:cNvSpPr/>
          <p:nvPr/>
        </p:nvSpPr>
        <p:spPr>
          <a:xfrm>
            <a:off x="0" y="6143644"/>
            <a:ext cx="4945265" cy="492443"/>
          </a:xfrm>
          <a:prstGeom prst="rect">
            <a:avLst/>
          </a:prstGeom>
        </p:spPr>
        <p:txBody>
          <a:bodyPr wrap="none">
            <a:spAutoFit/>
          </a:bodyPr>
          <a:lstStyle/>
          <a:p>
            <a:r>
              <a:rPr lang="ru-RU" sz="26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 – родительское поколение</a:t>
            </a:r>
            <a:endParaRPr lang="ru-RU" sz="2600" dirty="0">
              <a:solidFill>
                <a:schemeClr val="accent2">
                  <a:lumMod val="50000"/>
                </a:schemeClr>
              </a:solidFill>
            </a:endParaRPr>
          </a:p>
        </p:txBody>
      </p:sp>
      <p:sp>
        <p:nvSpPr>
          <p:cNvPr id="29" name="Прямоугольник 28"/>
          <p:cNvSpPr/>
          <p:nvPr/>
        </p:nvSpPr>
        <p:spPr>
          <a:xfrm>
            <a:off x="4786314" y="4643446"/>
            <a:ext cx="425116" cy="492443"/>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600" b="1"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Р</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advTm="268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58847"/>
            <a:ext cx="8858312" cy="2917722"/>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700" b="1" dirty="0" smtClean="0">
                <a:solidFill>
                  <a:srgbClr val="252525"/>
                </a:solidFill>
                <a:latin typeface="Arial" pitchFamily="34" charset="0"/>
                <a:ea typeface="Times New Roman" pitchFamily="18" charset="0"/>
                <a:cs typeface="Arial" pitchFamily="34" charset="0"/>
              </a:rPr>
              <a:t>Этот закон также известен как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закон доминирования признаков</a:t>
            </a:r>
            <a:r>
              <a:rPr lang="ru-RU" sz="2700" b="1" dirty="0" smtClean="0">
                <a:solidFill>
                  <a:srgbClr val="252525"/>
                </a:solidFill>
                <a:latin typeface="Arial" pitchFamily="34" charset="0"/>
                <a:ea typeface="Times New Roman" pitchFamily="18" charset="0"/>
                <a:cs typeface="Arial" pitchFamily="34" charset="0"/>
              </a:rPr>
              <a:t>». Его формулировка основывается на понятии </a:t>
            </a:r>
            <a:r>
              <a:rPr lang="ru-RU" sz="2700" b="1" i="1" dirty="0" smtClean="0">
                <a:solidFill>
                  <a:srgbClr val="0B0080"/>
                </a:solidFill>
                <a:latin typeface="Arial" pitchFamily="34" charset="0"/>
                <a:ea typeface="Times New Roman" pitchFamily="18" charset="0"/>
                <a:cs typeface="Arial" pitchFamily="34" charset="0"/>
              </a:rPr>
              <a:t>чистой линии</a:t>
            </a:r>
            <a:r>
              <a:rPr lang="ru-RU" sz="2700" b="1" dirty="0" smtClean="0">
                <a:latin typeface="Arial" pitchFamily="34" charset="0"/>
                <a:ea typeface="Times New Roman" pitchFamily="18" charset="0"/>
                <a:cs typeface="Arial" pitchFamily="34" charset="0"/>
              </a:rPr>
              <a:t> </a:t>
            </a:r>
            <a:r>
              <a:rPr lang="ru-RU" sz="2700" b="1" dirty="0" smtClean="0">
                <a:solidFill>
                  <a:srgbClr val="252525"/>
                </a:solidFill>
                <a:latin typeface="Arial" pitchFamily="34" charset="0"/>
                <a:ea typeface="Times New Roman" pitchFamily="18" charset="0"/>
                <a:cs typeface="Arial" pitchFamily="34" charset="0"/>
              </a:rPr>
              <a:t>относительно исследуемого признака – на современном языке это означает </a:t>
            </a:r>
            <a:r>
              <a:rPr lang="ru-RU" sz="2700" b="1" dirty="0" smtClean="0">
                <a:solidFill>
                  <a:srgbClr val="0B0080"/>
                </a:solidFill>
                <a:latin typeface="Arial" pitchFamily="34" charset="0"/>
                <a:ea typeface="Times New Roman" pitchFamily="18" charset="0"/>
                <a:cs typeface="Arial" pitchFamily="34" charset="0"/>
              </a:rPr>
              <a:t>гомозиготность</a:t>
            </a:r>
            <a:r>
              <a:rPr lang="ru-RU" sz="2700" b="1" dirty="0" smtClean="0">
                <a:latin typeface="Arial" pitchFamily="34" charset="0"/>
                <a:ea typeface="Times New Roman" pitchFamily="18" charset="0"/>
                <a:cs typeface="Arial" pitchFamily="34" charset="0"/>
              </a:rPr>
              <a:t> </a:t>
            </a:r>
            <a:r>
              <a:rPr lang="ru-RU" sz="2700" b="1" dirty="0" smtClean="0">
                <a:solidFill>
                  <a:srgbClr val="252525"/>
                </a:solidFill>
                <a:latin typeface="Arial" pitchFamily="34" charset="0"/>
                <a:ea typeface="Times New Roman" pitchFamily="18" charset="0"/>
                <a:cs typeface="Arial" pitchFamily="34" charset="0"/>
              </a:rPr>
              <a:t>особей по этому признаку. Понятие </a:t>
            </a:r>
            <a:r>
              <a:rPr lang="ru-RU" sz="2700" b="1" dirty="0" err="1" smtClean="0">
                <a:solidFill>
                  <a:srgbClr val="252525"/>
                </a:solidFill>
                <a:latin typeface="Arial" pitchFamily="34" charset="0"/>
                <a:ea typeface="Times New Roman" pitchFamily="18" charset="0"/>
                <a:cs typeface="Arial" pitchFamily="34" charset="0"/>
              </a:rPr>
              <a:t>гомозиготности</a:t>
            </a:r>
            <a:r>
              <a:rPr lang="ru-RU" sz="2700" b="1" dirty="0" smtClean="0">
                <a:solidFill>
                  <a:srgbClr val="252525"/>
                </a:solidFill>
                <a:latin typeface="Arial" pitchFamily="34" charset="0"/>
                <a:ea typeface="Times New Roman" pitchFamily="18" charset="0"/>
                <a:cs typeface="Arial" pitchFamily="34" charset="0"/>
              </a:rPr>
              <a:t> было введено позднее </a:t>
            </a:r>
            <a:r>
              <a:rPr lang="ru-RU" sz="2700" b="1" dirty="0" smtClean="0">
                <a:solidFill>
                  <a:srgbClr val="0B0080"/>
                </a:solidFill>
                <a:latin typeface="Arial" pitchFamily="34" charset="0"/>
                <a:ea typeface="Times New Roman" pitchFamily="18" charset="0"/>
                <a:cs typeface="Arial" pitchFamily="34" charset="0"/>
              </a:rPr>
              <a:t>У. </a:t>
            </a:r>
            <a:r>
              <a:rPr lang="ru-RU" sz="2700" b="1" dirty="0" err="1" smtClean="0">
                <a:solidFill>
                  <a:srgbClr val="0B0080"/>
                </a:solidFill>
                <a:latin typeface="Arial" pitchFamily="34" charset="0"/>
                <a:ea typeface="Times New Roman" pitchFamily="18" charset="0"/>
                <a:cs typeface="Arial" pitchFamily="34" charset="0"/>
              </a:rPr>
              <a:t>Бэтсоном</a:t>
            </a:r>
            <a:r>
              <a:rPr lang="ru-RU" sz="2700" b="1" dirty="0" smtClean="0">
                <a:solidFill>
                  <a:srgbClr val="252525"/>
                </a:solidFill>
                <a:latin typeface="Arial" pitchFamily="34" charset="0"/>
                <a:ea typeface="Times New Roman" pitchFamily="18" charset="0"/>
                <a:cs typeface="Arial" pitchFamily="34" charset="0"/>
              </a:rPr>
              <a:t> в 1902 году.</a:t>
            </a:r>
            <a:endParaRPr lang="ru-RU" sz="2700" b="1" dirty="0" smtClean="0">
              <a:latin typeface="Arial" pitchFamily="34" charset="0"/>
              <a:cs typeface="Arial" pitchFamily="34" charset="0"/>
            </a:endParaRPr>
          </a:p>
        </p:txBody>
      </p:sp>
      <p:pic>
        <p:nvPicPr>
          <p:cNvPr id="8" name="Picture 2"/>
          <p:cNvPicPr>
            <a:picLocks noChangeAspect="1" noChangeArrowheads="1"/>
          </p:cNvPicPr>
          <p:nvPr/>
        </p:nvPicPr>
        <p:blipFill>
          <a:blip r:embed="rId6" cstate="print"/>
          <a:srcRect t="24170" r="49023" b="39208"/>
          <a:stretch>
            <a:fillRect/>
          </a:stretch>
        </p:blipFill>
        <p:spPr bwMode="auto">
          <a:xfrm>
            <a:off x="5436096" y="4509120"/>
            <a:ext cx="3000364" cy="1724347"/>
          </a:xfrm>
          <a:prstGeom prst="rect">
            <a:avLst/>
          </a:prstGeom>
          <a:noFill/>
          <a:ln w="9525">
            <a:noFill/>
            <a:miter lim="800000"/>
            <a:headEnd/>
            <a:tailEnd/>
          </a:ln>
          <a:effectLst/>
        </p:spPr>
      </p:pic>
      <p:pic>
        <p:nvPicPr>
          <p:cNvPr id="14" name="Picture 4" descr="D:\23.05.13-домашние документы\Колледж Строитель\Биология\Лекции по биол\Селекция\з-ны Менделя\img14 (2).jpg"/>
          <p:cNvPicPr>
            <a:picLocks noChangeAspect="1" noChangeArrowheads="1"/>
          </p:cNvPicPr>
          <p:nvPr/>
        </p:nvPicPr>
        <p:blipFill>
          <a:blip r:embed="rId7" cstate="print"/>
          <a:srcRect l="5000" t="12500" r="46250" b="62500"/>
          <a:stretch>
            <a:fillRect/>
          </a:stretch>
        </p:blipFill>
        <p:spPr bwMode="auto">
          <a:xfrm>
            <a:off x="4499992" y="2708920"/>
            <a:ext cx="4457732" cy="171451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Прямоугольник 11"/>
          <p:cNvSpPr/>
          <p:nvPr/>
        </p:nvSpPr>
        <p:spPr>
          <a:xfrm>
            <a:off x="539553" y="6165304"/>
            <a:ext cx="3108350" cy="646331"/>
          </a:xfrm>
          <a:prstGeom prst="rect">
            <a:avLst/>
          </a:prstGeom>
        </p:spPr>
        <p:txBody>
          <a:bodyPr wrap="none">
            <a:spAutoFit/>
          </a:bodyPr>
          <a:lstStyle/>
          <a:p>
            <a:pPr algn="ctr"/>
            <a:r>
              <a:rPr lang="ru-RU" b="1" dirty="0" smtClean="0"/>
              <a:t>Уильям </a:t>
            </a:r>
            <a:r>
              <a:rPr lang="ru-RU" b="1" dirty="0" err="1" smtClean="0"/>
              <a:t>Бэтсон</a:t>
            </a:r>
            <a:r>
              <a:rPr lang="ru-RU" b="1" dirty="0" smtClean="0"/>
              <a:t> (</a:t>
            </a:r>
            <a:r>
              <a:rPr lang="ru-RU" b="1" dirty="0" err="1" smtClean="0"/>
              <a:t>Бейтсон</a:t>
            </a:r>
            <a:r>
              <a:rPr lang="ru-RU" b="1" dirty="0" smtClean="0"/>
              <a:t>)</a:t>
            </a:r>
          </a:p>
          <a:p>
            <a:pPr algn="ctr"/>
            <a:r>
              <a:rPr lang="ru-RU" dirty="0" smtClean="0"/>
              <a:t>(1861 – 1926) </a:t>
            </a:r>
            <a:endParaRPr lang="ru-RU" dirty="0"/>
          </a:p>
        </p:txBody>
      </p:sp>
      <p:sp>
        <p:nvSpPr>
          <p:cNvPr id="32770" name="AutoShape 2" descr="Bateson2 (cropped).jpg">
            <a:hlinkClick r:id="rId8"/>
          </p:cNvPr>
          <p:cNvSpPr>
            <a:spLocks noChangeAspect="1" noChangeArrowheads="1"/>
          </p:cNvSpPr>
          <p:nvPr/>
        </p:nvSpPr>
        <p:spPr bwMode="auto">
          <a:xfrm>
            <a:off x="130175" y="-1812925"/>
            <a:ext cx="2543175" cy="3790950"/>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2771" name="Picture 3" descr="E:\Лекции по биол\Селекция\Уильям Бэтсон (Бейтсон).jpg"/>
          <p:cNvPicPr>
            <a:picLocks noChangeAspect="1" noChangeArrowheads="1"/>
          </p:cNvPicPr>
          <p:nvPr/>
        </p:nvPicPr>
        <p:blipFill>
          <a:blip r:embed="rId9" cstate="print"/>
          <a:srcRect t="8065"/>
          <a:stretch>
            <a:fillRect/>
          </a:stretch>
        </p:blipFill>
        <p:spPr bwMode="auto">
          <a:xfrm>
            <a:off x="827584" y="3094333"/>
            <a:ext cx="2174801" cy="297787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8318500" y="6032500"/>
            <a:ext cx="609600" cy="609600"/>
          </a:xfrm>
          <a:prstGeom prst="rect">
            <a:avLst/>
          </a:prstGeom>
        </p:spPr>
      </p:pic>
    </p:spTree>
  </p:cSld>
  <p:clrMapOvr>
    <a:masterClrMapping/>
  </p:clrMapOvr>
  <p:transition advTm="183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709465" y="56818"/>
            <a:ext cx="7822975" cy="707886"/>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4000" b="1" spc="50" dirty="0" smtClean="0">
                <a:ln w="11430"/>
                <a:solidFill>
                  <a:srgbClr val="C00000"/>
                </a:solidFill>
                <a:effectLst>
                  <a:outerShdw blurRad="76200" dist="50800" dir="5400000" algn="tl" rotWithShape="0">
                    <a:srgbClr val="000000">
                      <a:alpha val="65000"/>
                    </a:srgbClr>
                  </a:outerShdw>
                </a:effectLst>
                <a:latin typeface="Arial Black" pitchFamily="34" charset="0"/>
              </a:rPr>
              <a:t>Организм – единое </a:t>
            </a:r>
            <a:r>
              <a:rPr lang="ru-RU" sz="4000" b="1" spc="50" dirty="0">
                <a:ln w="11430"/>
                <a:solidFill>
                  <a:srgbClr val="C00000"/>
                </a:solidFill>
                <a:effectLst>
                  <a:outerShdw blurRad="76200" dist="50800" dir="5400000" algn="tl" rotWithShape="0">
                    <a:srgbClr val="000000">
                      <a:alpha val="65000"/>
                    </a:srgbClr>
                  </a:outerShdw>
                </a:effectLst>
                <a:latin typeface="Arial Black" pitchFamily="34" charset="0"/>
              </a:rPr>
              <a:t>целое</a:t>
            </a:r>
          </a:p>
        </p:txBody>
      </p:sp>
      <p:sp>
        <p:nvSpPr>
          <p:cNvPr id="3" name="Прямоугольник 2"/>
          <p:cNvSpPr/>
          <p:nvPr/>
        </p:nvSpPr>
        <p:spPr>
          <a:xfrm>
            <a:off x="107504" y="889844"/>
            <a:ext cx="9004774" cy="1923604"/>
          </a:xfrm>
          <a:prstGeom prst="rect">
            <a:avLst/>
          </a:prstGeom>
        </p:spPr>
        <p:txBody>
          <a:bodyPr wrap="square">
            <a:spAutoFit/>
          </a:bodyPr>
          <a:lstStyle/>
          <a:p>
            <a:pPr indent="450000" algn="just">
              <a:lnSpc>
                <a:spcPct val="85000"/>
              </a:lnSpc>
            </a:pPr>
            <a:r>
              <a:rPr lang="ru-RU" sz="2800" b="1" dirty="0">
                <a:latin typeface="Arial" pitchFamily="34" charset="0"/>
                <a:cs typeface="Arial" pitchFamily="34" charset="0"/>
              </a:rPr>
              <a:t>Особь, или индивидуум (от лат. </a:t>
            </a:r>
            <a:r>
              <a:rPr lang="ru-RU" sz="2800" b="1" i="1" dirty="0" err="1">
                <a:latin typeface="Arial" pitchFamily="34" charset="0"/>
                <a:cs typeface="Arial" pitchFamily="34" charset="0"/>
              </a:rPr>
              <a:t>individuum</a:t>
            </a:r>
            <a:r>
              <a:rPr lang="ru-RU" sz="2800" b="1" dirty="0">
                <a:latin typeface="Arial" pitchFamily="34" charset="0"/>
                <a:cs typeface="Arial" pitchFamily="34" charset="0"/>
              </a:rPr>
              <a:t> – неделимое), – это неделимая единица жизни. </a:t>
            </a:r>
            <a:r>
              <a:rPr lang="ru-RU" sz="2800" b="1" dirty="0">
                <a:ln>
                  <a:solidFill>
                    <a:sysClr val="windowText" lastClr="000000"/>
                  </a:solidFill>
                </a:ln>
                <a:solidFill>
                  <a:srgbClr val="FF0000"/>
                </a:solidFill>
                <a:latin typeface="Arial" pitchFamily="34" charset="0"/>
                <a:cs typeface="Arial" pitchFamily="34" charset="0"/>
              </a:rPr>
              <a:t>Самый главный признак любого живого организма </a:t>
            </a:r>
            <a:r>
              <a:rPr lang="ru-RU" sz="2800" b="1" dirty="0">
                <a:latin typeface="Arial" pitchFamily="34" charset="0"/>
                <a:cs typeface="Arial" pitchFamily="34" charset="0"/>
              </a:rPr>
              <a:t>– строгая взаимозависимость отдельных его частей. </a:t>
            </a:r>
            <a:endParaRPr lang="ru-RU" sz="2800" b="1" dirty="0" smtClean="0">
              <a:latin typeface="Arial" pitchFamily="34" charset="0"/>
              <a:cs typeface="Arial" pitchFamily="34" charset="0"/>
            </a:endParaRPr>
          </a:p>
        </p:txBody>
      </p:sp>
      <p:pic>
        <p:nvPicPr>
          <p:cNvPr id="2050"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267744" y="2813448"/>
            <a:ext cx="3786163" cy="38823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4789450"/>
      </p:ext>
    </p:extLst>
  </p:cSld>
  <p:clrMapOvr>
    <a:masterClrMapping/>
  </p:clrMapOvr>
  <p:transition advTm="291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12" name="Прямоугольник 11"/>
          <p:cNvSpPr/>
          <p:nvPr/>
        </p:nvSpPr>
        <p:spPr>
          <a:xfrm>
            <a:off x="285720" y="0"/>
            <a:ext cx="8501122" cy="458587"/>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800" b="1" dirty="0" smtClean="0">
                <a:ln w="11430">
                  <a:solidFill>
                    <a:sysClr val="windowText" lastClr="000000"/>
                  </a:solidFill>
                </a:ln>
                <a:solidFill>
                  <a:srgbClr val="9D2349"/>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Принцип неполного доминирования</a:t>
            </a:r>
            <a:endParaRPr lang="ru-RU" sz="2800" b="1" dirty="0">
              <a:ln w="11430">
                <a:solidFill>
                  <a:sysClr val="windowText" lastClr="000000"/>
                </a:solidFill>
              </a:ln>
              <a:solidFill>
                <a:srgbClr val="9D2349"/>
              </a:solidFill>
              <a:effectLst>
                <a:outerShdw blurRad="50800" dist="39000" dir="5460000" algn="tl">
                  <a:srgbClr val="000000">
                    <a:alpha val="38000"/>
                  </a:srgbClr>
                </a:outerShdw>
              </a:effectLst>
              <a:latin typeface="Arial" pitchFamily="34" charset="0"/>
              <a:cs typeface="Arial" pitchFamily="34" charset="0"/>
            </a:endParaRPr>
          </a:p>
        </p:txBody>
      </p:sp>
      <p:pic>
        <p:nvPicPr>
          <p:cNvPr id="14" name="Picture 6"/>
          <p:cNvPicPr>
            <a:picLocks noChangeAspect="1" noChangeArrowheads="1"/>
          </p:cNvPicPr>
          <p:nvPr/>
        </p:nvPicPr>
        <p:blipFill>
          <a:blip r:embed="rId6" cstate="print"/>
          <a:srcRect/>
          <a:stretch>
            <a:fillRect/>
          </a:stretch>
        </p:blipFill>
        <p:spPr bwMode="auto">
          <a:xfrm>
            <a:off x="214282" y="3357586"/>
            <a:ext cx="4357108" cy="3429000"/>
          </a:xfrm>
          <a:prstGeom prst="rect">
            <a:avLst/>
          </a:prstGeom>
          <a:noFill/>
          <a:ln w="9525">
            <a:noFill/>
            <a:miter lim="800000"/>
            <a:headEnd/>
            <a:tailEnd/>
          </a:ln>
          <a:effectLst/>
          <a:scene3d>
            <a:camera prst="orthographicFront"/>
            <a:lightRig rig="threePt" dir="t"/>
          </a:scene3d>
          <a:sp3d>
            <a:bevelT prst="convex"/>
          </a:sp3d>
        </p:spPr>
      </p:pic>
      <p:sp>
        <p:nvSpPr>
          <p:cNvPr id="15" name="Прямоугольник 14"/>
          <p:cNvSpPr/>
          <p:nvPr/>
        </p:nvSpPr>
        <p:spPr>
          <a:xfrm>
            <a:off x="142844" y="500042"/>
            <a:ext cx="8858312" cy="2917722"/>
          </a:xfrm>
          <a:prstGeom prst="rect">
            <a:avLst/>
          </a:prstGeom>
        </p:spPr>
        <p:txBody>
          <a:bodyPr wrap="square">
            <a:spAutoFit/>
          </a:bodyPr>
          <a:lstStyle/>
          <a:p>
            <a:pPr indent="450000" algn="just">
              <a:lnSpc>
                <a:spcPct val="85000"/>
              </a:lnSpc>
            </a:pPr>
            <a:r>
              <a:rPr lang="ru-RU" sz="2700" b="1" dirty="0" smtClean="0">
                <a:latin typeface="Arial" pitchFamily="34" charset="0"/>
                <a:cs typeface="Arial" pitchFamily="34" charset="0"/>
              </a:rPr>
              <a:t>Некоторые противоположные признаки находятся не в отношении полного доминирования (когда один всегда подавляет другой у гетерозиготных особей), а в отношении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неполного доминирования</a:t>
            </a:r>
            <a:r>
              <a:rPr lang="ru-RU" sz="2700" b="1" dirty="0" smtClean="0">
                <a:latin typeface="Arial" pitchFamily="34" charset="0"/>
                <a:cs typeface="Arial" pitchFamily="34" charset="0"/>
              </a:rPr>
              <a:t>. Например, при скрещивании чистых линий львиного зева с пурпурными и белыми цветками особи первого поколения имеют розовые цветки. </a:t>
            </a:r>
          </a:p>
        </p:txBody>
      </p:sp>
      <p:sp>
        <p:nvSpPr>
          <p:cNvPr id="16" name="Прямоугольник 15"/>
          <p:cNvSpPr/>
          <p:nvPr/>
        </p:nvSpPr>
        <p:spPr>
          <a:xfrm>
            <a:off x="4500562" y="3571876"/>
            <a:ext cx="4214810" cy="1400383"/>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500" b="1" dirty="0" smtClean="0">
                <a:ln w="11430">
                  <a:solidFill>
                    <a:sysClr val="windowText" lastClr="000000"/>
                  </a:solidFill>
                </a:ln>
                <a:solidFill>
                  <a:srgbClr val="9D2349"/>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Принцип неполного доминирования на примере цветков ночной красавицы</a:t>
            </a:r>
            <a:endParaRPr lang="ru-RU" sz="2500" b="1" dirty="0">
              <a:ln w="11430">
                <a:solidFill>
                  <a:sysClr val="windowText" lastClr="000000"/>
                </a:solidFill>
              </a:ln>
              <a:solidFill>
                <a:srgbClr val="9D2349"/>
              </a:solidFill>
              <a:effectLst>
                <a:outerShdw blurRad="50800" dist="39000" dir="5460000" algn="tl">
                  <a:srgbClr val="000000">
                    <a:alpha val="38000"/>
                  </a:srgbClr>
                </a:outerShdw>
              </a:effectLst>
              <a:latin typeface="Arial" pitchFamily="34" charset="0"/>
              <a:cs typeface="Arial" pitchFamily="34" charset="0"/>
            </a:endParaRPr>
          </a:p>
        </p:txBody>
      </p:sp>
      <p:cxnSp>
        <p:nvCxnSpPr>
          <p:cNvPr id="18" name="Прямая со стрелкой 17"/>
          <p:cNvCxnSpPr/>
          <p:nvPr/>
        </p:nvCxnSpPr>
        <p:spPr>
          <a:xfrm rot="10800000">
            <a:off x="3571868" y="4786322"/>
            <a:ext cx="2071702" cy="1588"/>
          </a:xfrm>
          <a:prstGeom prst="straightConnector1">
            <a:avLst/>
          </a:prstGeom>
          <a:ln w="38100">
            <a:solidFill>
              <a:srgbClr val="9D2349"/>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32770" name="Picture 2" descr="http://mypresentation.ru/documents/b905d1562af714a2ab239c62443c51c8/img21.jpg"/>
          <p:cNvPicPr>
            <a:picLocks noChangeAspect="1" noChangeArrowheads="1"/>
          </p:cNvPicPr>
          <p:nvPr/>
        </p:nvPicPr>
        <p:blipFill>
          <a:blip r:embed="rId7" cstate="print"/>
          <a:srcRect l="60000" t="53750" r="6250" b="16250"/>
          <a:stretch>
            <a:fillRect/>
          </a:stretch>
        </p:blipFill>
        <p:spPr bwMode="auto">
          <a:xfrm>
            <a:off x="4786314" y="5000636"/>
            <a:ext cx="2571768" cy="171451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21288"/>
            <a:ext cx="609600" cy="609600"/>
          </a:xfrm>
          <a:prstGeom prst="rect">
            <a:avLst/>
          </a:prstGeom>
        </p:spPr>
      </p:pic>
    </p:spTree>
  </p:cSld>
  <p:clrMapOvr>
    <a:masterClrMapping/>
  </p:clrMapOvr>
  <p:transition advTm="270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80901" name="Picture 5" descr="D:\23.05.13-домашние документы\Колледж Строитель\Биология\Лекции по биол\Селекция\з-ны Менделя\mendelian-inheritance-sheila-terry (1).jpg"/>
          <p:cNvPicPr>
            <a:picLocks noChangeAspect="1" noChangeArrowheads="1"/>
          </p:cNvPicPr>
          <p:nvPr/>
        </p:nvPicPr>
        <p:blipFill>
          <a:blip r:embed="rId6" cstate="print"/>
          <a:srcRect/>
          <a:stretch>
            <a:fillRect/>
          </a:stretch>
        </p:blipFill>
        <p:spPr bwMode="auto">
          <a:xfrm>
            <a:off x="142844" y="3286124"/>
            <a:ext cx="4602558" cy="3395665"/>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0903" name="Picture 7"/>
          <p:cNvPicPr>
            <a:picLocks noChangeAspect="1" noChangeArrowheads="1"/>
          </p:cNvPicPr>
          <p:nvPr/>
        </p:nvPicPr>
        <p:blipFill>
          <a:blip r:embed="rId7" cstate="print"/>
          <a:srcRect/>
          <a:stretch>
            <a:fillRect/>
          </a:stretch>
        </p:blipFill>
        <p:spPr bwMode="auto">
          <a:xfrm>
            <a:off x="4929190" y="2500306"/>
            <a:ext cx="4071966" cy="2188033"/>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3" name="Прямоугольник 12"/>
          <p:cNvSpPr/>
          <p:nvPr/>
        </p:nvSpPr>
        <p:spPr>
          <a:xfrm>
            <a:off x="142844" y="142852"/>
            <a:ext cx="8858312" cy="2211375"/>
          </a:xfrm>
          <a:prstGeom prst="rect">
            <a:avLst/>
          </a:prstGeom>
        </p:spPr>
        <p:txBody>
          <a:bodyPr wrap="square">
            <a:spAutoFit/>
          </a:bodyPr>
          <a:lstStyle/>
          <a:p>
            <a:pPr indent="450000" algn="just">
              <a:lnSpc>
                <a:spcPct val="85000"/>
              </a:lnSpc>
            </a:pPr>
            <a:r>
              <a:rPr lang="ru-RU" sz="2700" b="1" dirty="0" smtClean="0">
                <a:latin typeface="Arial" pitchFamily="34" charset="0"/>
                <a:cs typeface="Arial" pitchFamily="34" charset="0"/>
              </a:rPr>
              <a:t>При скрещивании чистых линий андалузских кур чёрной и белой окраски в первом поколении рождаются куры серой окраски. При неполном доминировании гетерозиготы имеют признаки, промежуточные между признаками рецессивной и доминантной гомозигот.</a:t>
            </a:r>
            <a:endParaRPr lang="ru-RU" sz="2700" b="1" dirty="0">
              <a:latin typeface="Arial"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advTm="140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23.05.13-домашние документы\Колледж Строитель\Биология\Лекции по биол\Селекция\з-ны Менделя\11kl_T1_Konsp_Mendel_04.jpg"/>
          <p:cNvPicPr>
            <a:picLocks noChangeAspect="1" noChangeArrowheads="1"/>
          </p:cNvPicPr>
          <p:nvPr/>
        </p:nvPicPr>
        <p:blipFill>
          <a:blip r:embed="rId4" cstate="print"/>
          <a:srcRect l="1309" t="10465" r="1832" b="581"/>
          <a:stretch>
            <a:fillRect/>
          </a:stretch>
        </p:blipFill>
        <p:spPr bwMode="auto">
          <a:xfrm>
            <a:off x="3357554" y="3929066"/>
            <a:ext cx="4042550" cy="278608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2" name="Picture 3" descr="D:\23.05.13-домашние документы\Колледж Строитель\Биология\Лекции по биол\Селекция\з-ны Менделя\l_050234f8.jpg"/>
          <p:cNvPicPr>
            <a:picLocks noChangeAspect="1" noChangeArrowheads="1"/>
          </p:cNvPicPr>
          <p:nvPr/>
        </p:nvPicPr>
        <p:blipFill>
          <a:blip r:embed="rId5" cstate="print"/>
          <a:srcRect l="7031" t="9375" r="8593" b="9374"/>
          <a:stretch>
            <a:fillRect/>
          </a:stretch>
        </p:blipFill>
        <p:spPr bwMode="auto">
          <a:xfrm>
            <a:off x="71406" y="4572008"/>
            <a:ext cx="2769596" cy="2000264"/>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6" name="Стрелка вправо 15"/>
          <p:cNvSpPr/>
          <p:nvPr/>
        </p:nvSpPr>
        <p:spPr>
          <a:xfrm>
            <a:off x="2857488" y="5286388"/>
            <a:ext cx="500066" cy="357190"/>
          </a:xfrm>
          <a:prstGeom prst="rightArrow">
            <a:avLst/>
          </a:prstGeom>
          <a:solidFill>
            <a:srgbClr val="99CCFF"/>
          </a:solidFill>
          <a:ln>
            <a:solidFill>
              <a:srgbClr val="CCEC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552053" y="5022999"/>
            <a:ext cx="630301" cy="406265"/>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ru-RU" sz="2400" b="1"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АА</a:t>
            </a:r>
            <a:endParaRPr lang="ru-RU" sz="2400" b="1" dirty="0">
              <a:ln w="11430"/>
              <a:solidFill>
                <a:srgbClr val="002060"/>
              </a:solidFill>
              <a:effectLst>
                <a:outerShdw blurRad="80000" dist="40000" dir="5040000" algn="tl">
                  <a:srgbClr val="000000">
                    <a:alpha val="30000"/>
                  </a:srgbClr>
                </a:outerShdw>
              </a:effectLst>
              <a:latin typeface="Arial" pitchFamily="34" charset="0"/>
              <a:cs typeface="Arial" pitchFamily="34" charset="0"/>
            </a:endParaRPr>
          </a:p>
        </p:txBody>
      </p:sp>
      <p:sp>
        <p:nvSpPr>
          <p:cNvPr id="19" name="Прямоугольник 18"/>
          <p:cNvSpPr/>
          <p:nvPr/>
        </p:nvSpPr>
        <p:spPr>
          <a:xfrm>
            <a:off x="1829713" y="5000636"/>
            <a:ext cx="527709" cy="406265"/>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ru-RU" sz="2400" b="1" dirty="0" err="1"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аа</a:t>
            </a:r>
            <a:endParaRPr lang="ru-RU" sz="2400" b="1" dirty="0">
              <a:ln w="11430"/>
              <a:solidFill>
                <a:srgbClr val="002060"/>
              </a:solidFill>
              <a:effectLst>
                <a:outerShdw blurRad="80000" dist="40000" dir="5040000" algn="tl">
                  <a:srgbClr val="000000">
                    <a:alpha val="30000"/>
                  </a:srgbClr>
                </a:outerShdw>
              </a:effectLst>
              <a:latin typeface="Arial" pitchFamily="34" charset="0"/>
              <a:cs typeface="Arial" pitchFamily="34" charset="0"/>
            </a:endParaRPr>
          </a:p>
        </p:txBody>
      </p:sp>
      <p:sp>
        <p:nvSpPr>
          <p:cNvPr id="20" name="Прямоугольник 19"/>
          <p:cNvSpPr/>
          <p:nvPr/>
        </p:nvSpPr>
        <p:spPr>
          <a:xfrm>
            <a:off x="917378" y="5523065"/>
            <a:ext cx="582788" cy="406265"/>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ru-RU" sz="2400" b="1" dirty="0" err="1"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Аа</a:t>
            </a:r>
            <a:endParaRPr lang="ru-RU" sz="2400" b="1" dirty="0">
              <a:ln w="11430"/>
              <a:solidFill>
                <a:srgbClr val="002060"/>
              </a:solidFill>
              <a:effectLst>
                <a:outerShdw blurRad="80000" dist="40000" dir="5040000" algn="tl">
                  <a:srgbClr val="000000">
                    <a:alpha val="30000"/>
                  </a:srgbClr>
                </a:outerShdw>
              </a:effectLst>
              <a:latin typeface="Arial" pitchFamily="34" charset="0"/>
              <a:cs typeface="Arial" pitchFamily="34" charset="0"/>
            </a:endParaRPr>
          </a:p>
        </p:txBody>
      </p:sp>
      <p:pic>
        <p:nvPicPr>
          <p:cNvPr id="13" name="Picture 2" descr="http://ppt4web.ru/images/848/22280/640/img19.jpg"/>
          <p:cNvPicPr>
            <a:picLocks noChangeAspect="1" noChangeArrowheads="1"/>
          </p:cNvPicPr>
          <p:nvPr/>
        </p:nvPicPr>
        <p:blipFill>
          <a:blip r:embed="rId6" cstate="print"/>
          <a:srcRect l="2344" t="9375" r="56640" b="3124"/>
          <a:stretch>
            <a:fillRect/>
          </a:stretch>
        </p:blipFill>
        <p:spPr bwMode="auto">
          <a:xfrm>
            <a:off x="7572396" y="4000504"/>
            <a:ext cx="1428760" cy="228601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4" name="Прямоугольник 13"/>
          <p:cNvSpPr/>
          <p:nvPr/>
        </p:nvSpPr>
        <p:spPr>
          <a:xfrm>
            <a:off x="142844" y="-24"/>
            <a:ext cx="8929750" cy="4487382"/>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Закон расщепления</a:t>
            </a:r>
            <a:r>
              <a:rPr lang="ru-RU" sz="2800" b="1" dirty="0" smtClean="0">
                <a:solidFill>
                  <a:srgbClr val="252525"/>
                </a:solidFill>
                <a:latin typeface="Arial" pitchFamily="34" charset="0"/>
                <a:ea typeface="Times New Roman" pitchFamily="18" charset="0"/>
                <a:cs typeface="Arial" pitchFamily="34" charset="0"/>
              </a:rPr>
              <a:t> (</a:t>
            </a:r>
            <a:r>
              <a:rPr lang="ru-RU" sz="2800" b="1" u="sng"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второй</a:t>
            </a:r>
            <a:r>
              <a:rPr lang="ru-RU" sz="2800" b="1" dirty="0" smtClean="0">
                <a:solidFill>
                  <a:srgbClr val="252525"/>
                </a:solidFill>
                <a:latin typeface="Arial" pitchFamily="34" charset="0"/>
                <a:ea typeface="Times New Roman" pitchFamily="18" charset="0"/>
                <a:cs typeface="Arial" pitchFamily="34" charset="0"/>
              </a:rPr>
              <a:t> закон Менделя) – при скрещивании двух гетерозиготных потомков первого поколения между собой, во втором поколении наблюдается расщепление в </a:t>
            </a:r>
            <a:r>
              <a:rPr lang="ru-RU" sz="2800" b="1" dirty="0" err="1" smtClean="0">
                <a:solidFill>
                  <a:srgbClr val="252525"/>
                </a:solidFill>
                <a:latin typeface="Arial" pitchFamily="34" charset="0"/>
                <a:ea typeface="Times New Roman" pitchFamily="18" charset="0"/>
                <a:cs typeface="Arial" pitchFamily="34" charset="0"/>
              </a:rPr>
              <a:t>опре-деленном</a:t>
            </a:r>
            <a:r>
              <a:rPr lang="ru-RU" sz="2800" b="1" dirty="0" smtClean="0">
                <a:solidFill>
                  <a:srgbClr val="252525"/>
                </a:solidFill>
                <a:latin typeface="Arial" pitchFamily="34" charset="0"/>
                <a:ea typeface="Times New Roman" pitchFamily="18" charset="0"/>
                <a:cs typeface="Arial" pitchFamily="34" charset="0"/>
              </a:rPr>
              <a:t> числовом отношении: по </a:t>
            </a:r>
            <a:r>
              <a:rPr lang="ru-RU" sz="2800" b="1" dirty="0" smtClean="0">
                <a:solidFill>
                  <a:srgbClr val="0B008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фенотипу</a:t>
            </a:r>
            <a:r>
              <a:rPr lang="ru-RU" sz="2800" b="1" dirty="0" smtClean="0">
                <a:solidFill>
                  <a:srgbClr val="0B0080"/>
                </a:solidFill>
                <a:latin typeface="Arial" pitchFamily="34" charset="0"/>
                <a:ea typeface="Times New Roman" pitchFamily="18" charset="0"/>
                <a:cs typeface="Arial" pitchFamily="34" charset="0"/>
              </a:rPr>
              <a:t> </a:t>
            </a:r>
            <a:r>
              <a:rPr lang="ru-RU" sz="2800" b="1" dirty="0" smtClean="0">
                <a:solidFill>
                  <a:srgbClr val="252525"/>
                </a:solidFill>
                <a:latin typeface="Arial" pitchFamily="34" charset="0"/>
                <a:ea typeface="Times New Roman" pitchFamily="18" charset="0"/>
                <a:cs typeface="Arial" pitchFamily="34" charset="0"/>
              </a:rPr>
              <a:t>3:1 (например,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3 красных </a:t>
            </a:r>
            <a:r>
              <a:rPr lang="ru-RU" sz="2800" b="1" dirty="0" smtClean="0">
                <a:solidFill>
                  <a:srgbClr val="252525"/>
                </a:solidFill>
                <a:latin typeface="Arial" pitchFamily="34" charset="0"/>
                <a:ea typeface="Times New Roman" pitchFamily="18" charset="0"/>
                <a:cs typeface="Arial" pitchFamily="34" charset="0"/>
              </a:rPr>
              <a:t>и </a:t>
            </a:r>
            <a:r>
              <a:rPr lang="ru-RU" sz="28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1 белый </a:t>
            </a:r>
            <a:r>
              <a:rPr lang="ru-RU" sz="2800" b="1" dirty="0" smtClean="0">
                <a:solidFill>
                  <a:srgbClr val="252525"/>
                </a:solidFill>
                <a:latin typeface="Arial" pitchFamily="34" charset="0"/>
                <a:ea typeface="Times New Roman" pitchFamily="18" charset="0"/>
                <a:cs typeface="Arial" pitchFamily="34" charset="0"/>
              </a:rPr>
              <a:t>цветок), по </a:t>
            </a:r>
            <a:r>
              <a:rPr lang="ru-RU" sz="2800" b="1" dirty="0" smtClean="0">
                <a:solidFill>
                  <a:srgbClr val="0B008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генотипу</a:t>
            </a:r>
            <a:r>
              <a:rPr lang="ru-RU" sz="2800" b="1" dirty="0" smtClean="0">
                <a:solidFill>
                  <a:srgbClr val="252525"/>
                </a:solidFill>
                <a:latin typeface="Arial" pitchFamily="34" charset="0"/>
                <a:ea typeface="Times New Roman" pitchFamily="18" charset="0"/>
                <a:cs typeface="Arial" pitchFamily="34" charset="0"/>
              </a:rPr>
              <a:t> 1:2:1 (например,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АА</a:t>
            </a:r>
            <a:r>
              <a:rPr lang="ru-RU" sz="2800" b="1" dirty="0" smtClean="0">
                <a:latin typeface="Arial" pitchFamily="34" charset="0"/>
                <a:ea typeface="Times New Roman" pitchFamily="18" charset="0"/>
                <a:cs typeface="Arial" pitchFamily="34" charset="0"/>
              </a:rPr>
              <a:t>,</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8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Аа</a:t>
            </a:r>
            <a:r>
              <a:rPr lang="ru-RU" sz="2800" b="1" dirty="0" smtClean="0">
                <a:latin typeface="Arial" pitchFamily="34" charset="0"/>
                <a:ea typeface="Times New Roman" pitchFamily="18" charset="0"/>
                <a:cs typeface="Arial" pitchFamily="34" charset="0"/>
              </a:rPr>
              <a:t>,</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8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Аа</a:t>
            </a:r>
            <a:r>
              <a:rPr lang="ru-RU" sz="2800" b="1" dirty="0" smtClean="0">
                <a:solidFill>
                  <a:srgbClr val="252525"/>
                </a:solidFill>
                <a:latin typeface="Arial" pitchFamily="34" charset="0"/>
                <a:ea typeface="Times New Roman" pitchFamily="18" charset="0"/>
                <a:cs typeface="Arial" pitchFamily="34" charset="0"/>
              </a:rPr>
              <a:t>, </a:t>
            </a:r>
            <a:r>
              <a:rPr lang="ru-RU" sz="2800" b="1" dirty="0" err="1" smtClean="0">
                <a:solidFill>
                  <a:srgbClr val="252525"/>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аа</a:t>
            </a:r>
            <a:r>
              <a:rPr lang="ru-RU" sz="2800" b="1" dirty="0" smtClean="0">
                <a:solidFill>
                  <a:srgbClr val="252525"/>
                </a:solidFill>
                <a:latin typeface="Arial" pitchFamily="34" charset="0"/>
                <a:ea typeface="Times New Roman" pitchFamily="18" charset="0"/>
                <a:cs typeface="Arial" pitchFamily="34" charset="0"/>
              </a:rPr>
              <a:t>).</a:t>
            </a:r>
            <a:endParaRPr lang="ru-RU" sz="2800" b="1" dirty="0" smtClean="0">
              <a:latin typeface="Arial" pitchFamily="34" charset="0"/>
              <a:ea typeface="Times New Roman" pitchFamily="18" charset="0"/>
              <a:cs typeface="Arial" pitchFamily="34" charset="0"/>
            </a:endParaRPr>
          </a:p>
          <a:p>
            <a:pPr lvl="0" indent="450850" algn="just" eaLnBrk="0" fontAlgn="base" hangingPunct="0">
              <a:lnSpc>
                <a:spcPct val="85000"/>
              </a:lnSpc>
              <a:spcBef>
                <a:spcPct val="0"/>
              </a:spcBef>
              <a:spcAft>
                <a:spcPct val="0"/>
              </a:spcAft>
            </a:pPr>
            <a:r>
              <a:rPr lang="ru-RU" sz="2800" b="1" dirty="0" smtClean="0">
                <a:solidFill>
                  <a:srgbClr val="252525"/>
                </a:solidFill>
                <a:latin typeface="Arial" pitchFamily="34" charset="0"/>
                <a:ea typeface="Times New Roman" pitchFamily="18" charset="0"/>
                <a:cs typeface="Arial" pitchFamily="34" charset="0"/>
              </a:rPr>
              <a:t>Скрещиванием организмов двух чистых линий, различающихся по проявлениям </a:t>
            </a:r>
            <a:r>
              <a:rPr lang="ru-RU" sz="2800" b="1" u="sng" dirty="0" smtClean="0">
                <a:solidFill>
                  <a:srgbClr val="252525"/>
                </a:solidFill>
                <a:latin typeface="Arial" pitchFamily="34" charset="0"/>
                <a:ea typeface="Times New Roman" pitchFamily="18" charset="0"/>
                <a:cs typeface="Arial" pitchFamily="34" charset="0"/>
              </a:rPr>
              <a:t>одного изучаемого признака</a:t>
            </a:r>
            <a:r>
              <a:rPr lang="ru-RU" sz="2800" b="1" dirty="0" smtClean="0">
                <a:solidFill>
                  <a:srgbClr val="252525"/>
                </a:solidFill>
                <a:latin typeface="Arial" pitchFamily="34" charset="0"/>
                <a:ea typeface="Times New Roman" pitchFamily="18" charset="0"/>
                <a:cs typeface="Arial" pitchFamily="34" charset="0"/>
              </a:rPr>
              <a:t>, за которые отвечают </a:t>
            </a:r>
            <a:r>
              <a:rPr lang="ru-RU" sz="2800" b="1" dirty="0" smtClean="0">
                <a:solidFill>
                  <a:srgbClr val="0B008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аллели</a:t>
            </a:r>
            <a:r>
              <a:rPr lang="ru-RU" sz="2800" b="1" dirty="0" smtClean="0">
                <a:solidFill>
                  <a:srgbClr val="252525"/>
                </a:solidFill>
                <a:latin typeface="Arial" pitchFamily="34" charset="0"/>
                <a:ea typeface="Times New Roman" pitchFamily="18" charset="0"/>
                <a:cs typeface="Arial" pitchFamily="34" charset="0"/>
              </a:rPr>
              <a:t> </a:t>
            </a:r>
            <a:r>
              <a:rPr lang="ru-RU" sz="2800" b="1" u="sng" dirty="0" smtClean="0">
                <a:solidFill>
                  <a:srgbClr val="252525"/>
                </a:solidFill>
                <a:latin typeface="Arial" pitchFamily="34" charset="0"/>
                <a:ea typeface="Times New Roman" pitchFamily="18" charset="0"/>
                <a:cs typeface="Arial" pitchFamily="34" charset="0"/>
              </a:rPr>
              <a:t>одного гена</a:t>
            </a:r>
            <a:r>
              <a:rPr lang="ru-RU" sz="2800" b="1" dirty="0" smtClean="0">
                <a:solidFill>
                  <a:srgbClr val="252525"/>
                </a:solidFill>
                <a:latin typeface="Arial" pitchFamily="34" charset="0"/>
                <a:ea typeface="Times New Roman" pitchFamily="18" charset="0"/>
                <a:cs typeface="Arial" pitchFamily="34" charset="0"/>
              </a:rPr>
              <a:t>, называется </a:t>
            </a:r>
            <a:r>
              <a:rPr lang="ru-RU" sz="2800" b="1" dirty="0" smtClean="0">
                <a:solidFill>
                  <a:srgbClr val="0B008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моногибридное скрещивание</a:t>
            </a:r>
            <a:r>
              <a:rPr lang="ru-RU" sz="2800" b="1" dirty="0" smtClean="0">
                <a:solidFill>
                  <a:srgbClr val="252525"/>
                </a:solidFill>
                <a:latin typeface="Arial" pitchFamily="34" charset="0"/>
                <a:ea typeface="Times New Roman" pitchFamily="18" charset="0"/>
                <a:cs typeface="Arial" pitchFamily="34" charset="0"/>
              </a:rPr>
              <a:t>.</a:t>
            </a:r>
            <a:endParaRPr lang="ru-RU" sz="2800" b="1" dirty="0" smtClean="0">
              <a:latin typeface="Arial" pitchFamily="34" charset="0"/>
              <a:ea typeface="Times New Roman" pitchFamily="18" charset="0"/>
              <a:cs typeface="Arial" pitchFamily="34" charset="0"/>
            </a:endParaRPr>
          </a:p>
        </p:txBody>
      </p:sp>
      <p:sp>
        <p:nvSpPr>
          <p:cNvPr id="1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Прямоугольник 21"/>
          <p:cNvSpPr/>
          <p:nvPr/>
        </p:nvSpPr>
        <p:spPr>
          <a:xfrm>
            <a:off x="142844" y="4714884"/>
            <a:ext cx="389850" cy="406265"/>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ru-RU" sz="2400" b="1"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Р</a:t>
            </a:r>
            <a:endParaRPr lang="ru-RU" sz="2400" b="1" dirty="0">
              <a:ln w="11430"/>
              <a:solidFill>
                <a:srgbClr val="002060"/>
              </a:solidFill>
              <a:effectLst>
                <a:outerShdw blurRad="80000" dist="40000" dir="5040000" algn="tl">
                  <a:srgbClr val="000000">
                    <a:alpha val="30000"/>
                  </a:srgbClr>
                </a:outerShdw>
              </a:effectLst>
              <a:latin typeface="Arial" pitchFamily="34" charset="0"/>
              <a:cs typeface="Arial" pitchFamily="34" charset="0"/>
            </a:endParaRPr>
          </a:p>
        </p:txBody>
      </p:sp>
      <p:sp>
        <p:nvSpPr>
          <p:cNvPr id="23" name="Прямоугольник 22"/>
          <p:cNvSpPr/>
          <p:nvPr/>
        </p:nvSpPr>
        <p:spPr>
          <a:xfrm>
            <a:off x="3214678" y="4214818"/>
            <a:ext cx="1093081" cy="406265"/>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ru-RU" sz="2400" b="1"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Р (</a:t>
            </a:r>
            <a:r>
              <a:rPr lang="en-US" sz="2400" b="1"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F</a:t>
            </a:r>
            <a:r>
              <a:rPr lang="ru-RU" sz="2400" b="1" baseline="-25000"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1</a:t>
            </a:r>
            <a:r>
              <a:rPr lang="ru-RU" sz="2400" b="1"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a:t>
            </a:r>
            <a:endParaRPr lang="ru-RU" sz="2400" b="1" dirty="0">
              <a:ln w="11430"/>
              <a:solidFill>
                <a:srgbClr val="002060"/>
              </a:solidFill>
              <a:effectLst>
                <a:outerShdw blurRad="80000" dist="40000" dir="5040000" algn="tl">
                  <a:srgbClr val="000000">
                    <a:alpha val="30000"/>
                  </a:srgbClr>
                </a:outerShdw>
              </a:effectLst>
              <a:latin typeface="Arial" pitchFamily="34" charset="0"/>
              <a:cs typeface="Arial" pitchFamily="34" charset="0"/>
            </a:endParaRPr>
          </a:p>
        </p:txBody>
      </p:sp>
      <p:sp>
        <p:nvSpPr>
          <p:cNvPr id="24" name="Прямоугольник 23"/>
          <p:cNvSpPr/>
          <p:nvPr/>
        </p:nvSpPr>
        <p:spPr>
          <a:xfrm>
            <a:off x="142844" y="5357826"/>
            <a:ext cx="486030" cy="406265"/>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en-US" sz="2400" b="1"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F</a:t>
            </a:r>
            <a:r>
              <a:rPr lang="ru-RU" sz="2400" b="1" baseline="-25000"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1</a:t>
            </a:r>
            <a:endParaRPr lang="ru-RU" sz="2400" b="1" baseline="-25000" dirty="0">
              <a:ln w="11430"/>
              <a:solidFill>
                <a:srgbClr val="002060"/>
              </a:solidFill>
              <a:effectLst>
                <a:outerShdw blurRad="80000" dist="40000" dir="5040000" algn="tl">
                  <a:srgbClr val="000000">
                    <a:alpha val="30000"/>
                  </a:srgbClr>
                </a:outerShdw>
              </a:effectLst>
              <a:latin typeface="Arial" pitchFamily="34" charset="0"/>
              <a:cs typeface="Arial" pitchFamily="34" charset="0"/>
            </a:endParaRPr>
          </a:p>
        </p:txBody>
      </p:sp>
      <p:sp>
        <p:nvSpPr>
          <p:cNvPr id="25" name="Прямоугольник 24"/>
          <p:cNvSpPr/>
          <p:nvPr/>
        </p:nvSpPr>
        <p:spPr>
          <a:xfrm>
            <a:off x="2871524" y="6000768"/>
            <a:ext cx="486030" cy="406265"/>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en-US" sz="2400" b="1"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F</a:t>
            </a:r>
            <a:r>
              <a:rPr lang="ru-RU" sz="2400" b="1" baseline="-25000"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2</a:t>
            </a:r>
            <a:endParaRPr lang="ru-RU" sz="2400" b="1" baseline="-25000" dirty="0">
              <a:ln w="11430"/>
              <a:solidFill>
                <a:srgbClr val="002060"/>
              </a:solidFill>
              <a:effectLst>
                <a:outerShdw blurRad="80000" dist="40000" dir="5040000" algn="tl">
                  <a:srgbClr val="000000">
                    <a:alpha val="30000"/>
                  </a:srgbClr>
                </a:outerShdw>
              </a:effectLst>
              <a:latin typeface="Arial" pitchFamily="34" charset="0"/>
              <a:cs typeface="Arial" pitchFamily="34" charset="0"/>
            </a:endParaRPr>
          </a:p>
        </p:txBody>
      </p:sp>
      <p:sp>
        <p:nvSpPr>
          <p:cNvPr id="26" name="Прямоугольник 25"/>
          <p:cNvSpPr/>
          <p:nvPr/>
        </p:nvSpPr>
        <p:spPr>
          <a:xfrm>
            <a:off x="1214414" y="6215082"/>
            <a:ext cx="486030" cy="406265"/>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en-US" sz="2400" b="1"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F</a:t>
            </a:r>
            <a:r>
              <a:rPr lang="ru-RU" sz="2400" b="1" baseline="-25000"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2</a:t>
            </a:r>
            <a:endParaRPr lang="ru-RU" sz="2400" b="1" baseline="-25000" dirty="0">
              <a:ln w="11430"/>
              <a:solidFill>
                <a:srgbClr val="002060"/>
              </a:solidFill>
              <a:effectLst>
                <a:outerShdw blurRad="80000" dist="40000" dir="5040000" algn="tl">
                  <a:srgbClr val="000000">
                    <a:alpha val="30000"/>
                  </a:srgbClr>
                </a:outerShdw>
              </a:effectLst>
              <a:latin typeface="Arial"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advTm="284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pic>
        <p:nvPicPr>
          <p:cNvPr id="14" name="Picture 2"/>
          <p:cNvPicPr>
            <a:picLocks noChangeAspect="1" noChangeArrowheads="1"/>
          </p:cNvPicPr>
          <p:nvPr/>
        </p:nvPicPr>
        <p:blipFill>
          <a:blip r:embed="rId5" cstate="print"/>
          <a:srcRect t="24903" r="49023" b="39209"/>
          <a:stretch>
            <a:fillRect/>
          </a:stretch>
        </p:blipFill>
        <p:spPr bwMode="auto">
          <a:xfrm>
            <a:off x="0" y="5530266"/>
            <a:ext cx="2357422" cy="1327734"/>
          </a:xfrm>
          <a:prstGeom prst="rect">
            <a:avLst/>
          </a:prstGeom>
          <a:noFill/>
          <a:ln w="9525">
            <a:noFill/>
            <a:miter lim="800000"/>
            <a:headEnd/>
            <a:tailEnd/>
          </a:ln>
          <a:effectLst/>
        </p:spPr>
      </p:pic>
      <p:pic>
        <p:nvPicPr>
          <p:cNvPr id="16" name="Picture 1" descr="D:\23.05.13-домашние документы\Колледж Строитель\Биология\Лекции по биол\Селекция\з-ны Менделя\mendel.jpg"/>
          <p:cNvPicPr>
            <a:picLocks noChangeAspect="1" noChangeArrowheads="1"/>
          </p:cNvPicPr>
          <p:nvPr/>
        </p:nvPicPr>
        <p:blipFill>
          <a:blip r:embed="rId6" cstate="print"/>
          <a:srcRect l="1875" t="4500" r="2499" b="11499"/>
          <a:stretch>
            <a:fillRect/>
          </a:stretch>
        </p:blipFill>
        <p:spPr bwMode="auto">
          <a:xfrm>
            <a:off x="1928794" y="3786190"/>
            <a:ext cx="2714644" cy="2980785"/>
          </a:xfrm>
          <a:prstGeom prst="round2DiagRect">
            <a:avLst/>
          </a:prstGeom>
          <a:no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1" name="Picture 2" descr="D:\23.05.13-домашние документы\Колледж Строитель\Биология\Лекции по биол\Селекция\з-ны Менделя\img8 (2).jpg"/>
          <p:cNvPicPr>
            <a:picLocks noChangeAspect="1" noChangeArrowheads="1"/>
          </p:cNvPicPr>
          <p:nvPr/>
        </p:nvPicPr>
        <p:blipFill>
          <a:blip r:embed="rId7" cstate="print">
            <a:lum bright="-10000" contrast="10000"/>
          </a:blip>
          <a:srcRect l="58280" t="30565" r="4840" b="32377"/>
          <a:stretch>
            <a:fillRect/>
          </a:stretch>
        </p:blipFill>
        <p:spPr bwMode="auto">
          <a:xfrm>
            <a:off x="0" y="4071942"/>
            <a:ext cx="1810212" cy="1214446"/>
          </a:xfrm>
          <a:prstGeom prst="rect">
            <a:avLst/>
          </a:prstGeom>
          <a:noFill/>
        </p:spPr>
      </p:pic>
      <p:pic>
        <p:nvPicPr>
          <p:cNvPr id="22" name="Picture 4" descr="D:\23.05.13-домашние документы\Колледж Строитель\Биология\Лекции по биол\Селекция\з-ны Менделя\img14 (2).jpg"/>
          <p:cNvPicPr>
            <a:picLocks noChangeAspect="1" noChangeArrowheads="1"/>
          </p:cNvPicPr>
          <p:nvPr/>
        </p:nvPicPr>
        <p:blipFill>
          <a:blip r:embed="rId8" cstate="print"/>
          <a:srcRect l="5000" t="12500" r="46250" b="7500"/>
          <a:stretch>
            <a:fillRect/>
          </a:stretch>
        </p:blipFill>
        <p:spPr bwMode="auto">
          <a:xfrm>
            <a:off x="4786314" y="3429000"/>
            <a:ext cx="2728039" cy="335758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5" name="Управляющая кнопка: домой 24">
            <a:hlinkClick r:id="rId9"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7" name="Прямоугольник 26"/>
          <p:cNvSpPr/>
          <p:nvPr/>
        </p:nvSpPr>
        <p:spPr>
          <a:xfrm>
            <a:off x="142844" y="71414"/>
            <a:ext cx="8929750" cy="3884140"/>
          </a:xfrm>
          <a:prstGeom prst="rect">
            <a:avLst/>
          </a:prstGeom>
        </p:spPr>
        <p:txBody>
          <a:bodyPr wrap="square">
            <a:spAutoFit/>
          </a:bodyPr>
          <a:lstStyle/>
          <a:p>
            <a:pPr lvl="0" indent="450850" algn="just" eaLnBrk="0" fontAlgn="base" hangingPunct="0">
              <a:lnSpc>
                <a:spcPct val="80000"/>
              </a:lnSpc>
              <a:spcBef>
                <a:spcPct val="0"/>
              </a:spcBef>
              <a:spcAft>
                <a:spcPct val="0"/>
              </a:spcAft>
            </a:pPr>
            <a:r>
              <a:rPr lang="ru-RU" sz="2700" b="1" dirty="0" smtClean="0">
                <a:solidFill>
                  <a:srgbClr val="252525"/>
                </a:solidFill>
                <a:latin typeface="Arial" pitchFamily="34" charset="0"/>
                <a:ea typeface="Times New Roman" pitchFamily="18" charset="0"/>
                <a:cs typeface="Arial" pitchFamily="34" charset="0"/>
              </a:rPr>
              <a:t>Явление, при котором скрещивание </a:t>
            </a:r>
            <a:r>
              <a:rPr lang="ru-RU" sz="2700" b="1" dirty="0" smtClean="0">
                <a:solidFill>
                  <a:srgbClr val="0B0080"/>
                </a:solidFill>
                <a:latin typeface="Arial" pitchFamily="34" charset="0"/>
                <a:ea typeface="Times New Roman" pitchFamily="18" charset="0"/>
                <a:cs typeface="Arial" pitchFamily="34" charset="0"/>
              </a:rPr>
              <a:t>гетерозиготных </a:t>
            </a:r>
            <a:r>
              <a:rPr lang="ru-RU" sz="2700" b="1" dirty="0" smtClean="0">
                <a:solidFill>
                  <a:srgbClr val="252525"/>
                </a:solidFill>
                <a:latin typeface="Arial" pitchFamily="34" charset="0"/>
                <a:ea typeface="Times New Roman" pitchFamily="18" charset="0"/>
                <a:cs typeface="Arial" pitchFamily="34" charset="0"/>
              </a:rPr>
              <a:t>особей приводит к образованию потомства, часть которого несёт доминантный признак, а часть – рецессивный, </a:t>
            </a:r>
            <a:r>
              <a:rPr lang="ru-RU" sz="2700" b="1" u="sng" dirty="0" smtClean="0">
                <a:solidFill>
                  <a:srgbClr val="252525"/>
                </a:solidFill>
                <a:latin typeface="Arial" pitchFamily="34" charset="0"/>
                <a:ea typeface="Times New Roman" pitchFamily="18" charset="0"/>
                <a:cs typeface="Arial" pitchFamily="34" charset="0"/>
              </a:rPr>
              <a:t>называется</a:t>
            </a:r>
            <a:r>
              <a:rPr lang="ru-RU" sz="2700" b="1" dirty="0" smtClean="0">
                <a:solidFill>
                  <a:srgbClr val="252525"/>
                </a:solidFill>
                <a:latin typeface="Arial" pitchFamily="34" charset="0"/>
                <a:ea typeface="Times New Roman" pitchFamily="18" charset="0"/>
                <a:cs typeface="Arial" pitchFamily="34" charset="0"/>
              </a:rPr>
              <a:t> </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расщеплением</a:t>
            </a:r>
            <a:r>
              <a:rPr lang="ru-RU" sz="2700" b="1" dirty="0" smtClean="0">
                <a:solidFill>
                  <a:srgbClr val="252525"/>
                </a:solidFill>
                <a:latin typeface="Arial" pitchFamily="34" charset="0"/>
                <a:ea typeface="Times New Roman" pitchFamily="18" charset="0"/>
                <a:cs typeface="Arial" pitchFamily="34" charset="0"/>
              </a:rPr>
              <a:t>. Следовательно, </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расщепление</a:t>
            </a:r>
            <a:r>
              <a:rPr lang="ru-RU" sz="2700" b="1" dirty="0" smtClean="0">
                <a:solidFill>
                  <a:srgbClr val="252525"/>
                </a:solidFill>
                <a:latin typeface="Arial" pitchFamily="34" charset="0"/>
                <a:ea typeface="Times New Roman" pitchFamily="18" charset="0"/>
                <a:cs typeface="Arial" pitchFamily="34" charset="0"/>
              </a:rPr>
              <a:t>  – это </a:t>
            </a:r>
            <a:r>
              <a:rPr lang="ru-RU" sz="2700" b="1" u="sng" dirty="0" smtClean="0">
                <a:solidFill>
                  <a:srgbClr val="252525"/>
                </a:solidFill>
                <a:latin typeface="Arial" pitchFamily="34" charset="0"/>
                <a:ea typeface="Times New Roman" pitchFamily="18" charset="0"/>
                <a:cs typeface="Arial" pitchFamily="34" charset="0"/>
              </a:rPr>
              <a:t>распределение доминантных и рецессивных признаков среди потомства в определённом числовом соотношении</a:t>
            </a:r>
            <a:r>
              <a:rPr lang="ru-RU" sz="2700" b="1" dirty="0" smtClean="0">
                <a:solidFill>
                  <a:srgbClr val="252525"/>
                </a:solidFill>
                <a:latin typeface="Arial" pitchFamily="34" charset="0"/>
                <a:ea typeface="Times New Roman" pitchFamily="18" charset="0"/>
                <a:cs typeface="Arial" pitchFamily="34" charset="0"/>
              </a:rPr>
              <a:t>. Рецессивный признак у гибридов первого поколения не исчезает, а только подавляется и проявляется во втором гибридном поколении.</a:t>
            </a:r>
            <a:endParaRPr lang="ru-RU" sz="2700" b="1" dirty="0" smtClean="0">
              <a:latin typeface="Arial"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8318500" y="6032500"/>
            <a:ext cx="609600" cy="609600"/>
          </a:xfrm>
          <a:prstGeom prst="rect">
            <a:avLst/>
          </a:prstGeom>
        </p:spPr>
      </p:pic>
    </p:spTree>
  </p:cSld>
  <p:clrMapOvr>
    <a:masterClrMapping/>
  </p:clrMapOvr>
  <p:transition advTm="258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429652" y="-24"/>
            <a:ext cx="649287" cy="1295400"/>
          </a:xfrm>
          <a:prstGeom prst="rect">
            <a:avLst/>
          </a:prstGeom>
          <a:noFill/>
          <a:ln w="9525">
            <a:noFill/>
            <a:miter lim="800000"/>
            <a:headEnd/>
            <a:tailEnd/>
          </a:ln>
        </p:spPr>
      </p:pic>
      <p:pic>
        <p:nvPicPr>
          <p:cNvPr id="16386" name="Picture 2" descr="D:\23.05.13-домашние документы\Колледж Строитель\Биология\Лекции по биол\Селекция\з-ны Менделя\skre.jpg"/>
          <p:cNvPicPr>
            <a:picLocks noChangeAspect="1" noChangeArrowheads="1"/>
          </p:cNvPicPr>
          <p:nvPr/>
        </p:nvPicPr>
        <p:blipFill>
          <a:blip r:embed="rId5" cstate="print">
            <a:lum bright="-10000" contrast="20000"/>
          </a:blip>
          <a:srcRect/>
          <a:stretch>
            <a:fillRect/>
          </a:stretch>
        </p:blipFill>
        <p:spPr bwMode="auto">
          <a:xfrm>
            <a:off x="0" y="285728"/>
            <a:ext cx="4447880" cy="2217465"/>
          </a:xfrm>
          <a:prstGeom prst="rect">
            <a:avLst/>
          </a:prstGeom>
          <a:noFill/>
          <a:ln>
            <a:solidFill>
              <a:schemeClr val="tx1"/>
            </a:solidFill>
          </a:ln>
          <a:scene3d>
            <a:camera prst="orthographicFront"/>
            <a:lightRig rig="threePt" dir="t"/>
          </a:scene3d>
          <a:sp3d>
            <a:bevelT prst="convex"/>
          </a:sp3d>
        </p:spPr>
      </p:pic>
      <p:pic>
        <p:nvPicPr>
          <p:cNvPr id="81922" name="Picture 2" descr="D:\23.05.13-домашние документы\Колледж Строитель\Биология\Лекции по биол\Селекция\з-ны Менделя\71b99a626cfbff7643af3234b9baac50.png"/>
          <p:cNvPicPr>
            <a:picLocks noChangeAspect="1" noChangeArrowheads="1"/>
          </p:cNvPicPr>
          <p:nvPr/>
        </p:nvPicPr>
        <p:blipFill>
          <a:blip r:embed="rId6" cstate="print">
            <a:lum bright="-20000" contrast="30000"/>
          </a:blip>
          <a:srcRect/>
          <a:stretch>
            <a:fillRect/>
          </a:stretch>
        </p:blipFill>
        <p:spPr bwMode="auto">
          <a:xfrm>
            <a:off x="118526" y="2852945"/>
            <a:ext cx="3953408" cy="3933641"/>
          </a:xfrm>
          <a:prstGeom prst="rect">
            <a:avLst/>
          </a:prstGeom>
          <a:noFill/>
          <a:scene3d>
            <a:camera prst="orthographicFront"/>
            <a:lightRig rig="threePt" dir="t"/>
          </a:scene3d>
          <a:sp3d>
            <a:bevelT prst="convex"/>
          </a:sp3d>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1926" name="Picture 6"/>
          <p:cNvPicPr>
            <a:picLocks noChangeAspect="1" noChangeArrowheads="1"/>
          </p:cNvPicPr>
          <p:nvPr/>
        </p:nvPicPr>
        <p:blipFill>
          <a:blip r:embed="rId8" cstate="print"/>
          <a:srcRect/>
          <a:stretch>
            <a:fillRect/>
          </a:stretch>
        </p:blipFill>
        <p:spPr bwMode="auto">
          <a:xfrm>
            <a:off x="4143372" y="2285992"/>
            <a:ext cx="5000660" cy="3935469"/>
          </a:xfrm>
          <a:prstGeom prst="rect">
            <a:avLst/>
          </a:prstGeom>
          <a:noFill/>
          <a:ln w="9525">
            <a:solidFill>
              <a:schemeClr val="tx1"/>
            </a:solidFill>
            <a:miter lim="800000"/>
            <a:headEnd/>
            <a:tailEnd/>
          </a:ln>
          <a:effectLst/>
          <a:scene3d>
            <a:camera prst="orthographicFront"/>
            <a:lightRig rig="threePt" dir="t"/>
          </a:scene3d>
          <a:sp3d>
            <a:bevelT prst="convex"/>
          </a:sp3d>
        </p:spPr>
      </p:pic>
      <p:sp>
        <p:nvSpPr>
          <p:cNvPr id="21" name="Прямоугольник 20"/>
          <p:cNvSpPr/>
          <p:nvPr/>
        </p:nvSpPr>
        <p:spPr>
          <a:xfrm>
            <a:off x="4429124" y="1141183"/>
            <a:ext cx="4714876" cy="107337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500" b="1" dirty="0" smtClean="0">
                <a:ln w="11430">
                  <a:solidFill>
                    <a:sysClr val="windowText" lastClr="000000"/>
                  </a:solidFill>
                </a:ln>
                <a:solidFill>
                  <a:srgbClr val="9D2349"/>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Принцип неполного доминирования на примере цветков ночной красавицы</a:t>
            </a:r>
            <a:endParaRPr lang="ru-RU" sz="2500" b="1" dirty="0">
              <a:ln w="11430">
                <a:solidFill>
                  <a:sysClr val="windowText" lastClr="000000"/>
                </a:solidFill>
              </a:ln>
              <a:solidFill>
                <a:srgbClr val="9D2349"/>
              </a:solidFill>
              <a:effectLst>
                <a:outerShdw blurRad="50800" dist="39000" dir="5460000" algn="tl">
                  <a:srgbClr val="000000">
                    <a:alpha val="38000"/>
                  </a:srgbClr>
                </a:outerShdw>
              </a:effectLst>
              <a:latin typeface="Arial"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8318500" y="6032500"/>
            <a:ext cx="609600" cy="609600"/>
          </a:xfrm>
          <a:prstGeom prst="rect">
            <a:avLst/>
          </a:prstGeom>
        </p:spPr>
      </p:pic>
    </p:spTree>
  </p:cSld>
  <p:clrMapOvr>
    <a:masterClrMapping/>
  </p:clrMapOvr>
  <p:transition advTm="11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42844" y="71414"/>
            <a:ext cx="8858312" cy="3022366"/>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Закон независимого наследования</a:t>
            </a:r>
            <a:r>
              <a:rPr lang="ru-RU" sz="2800" b="1" dirty="0" smtClean="0">
                <a:solidFill>
                  <a:srgbClr val="252525"/>
                </a:solidFill>
                <a:latin typeface="Arial" pitchFamily="34" charset="0"/>
                <a:ea typeface="Times New Roman" pitchFamily="18" charset="0"/>
                <a:cs typeface="Arial" pitchFamily="34" charset="0"/>
              </a:rPr>
              <a:t> (</a:t>
            </a:r>
            <a:r>
              <a:rPr lang="ru-RU" sz="2800" b="1" u="sng"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третий</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закон Менделя</a:t>
            </a:r>
            <a:r>
              <a:rPr lang="ru-RU" sz="2800" b="1" dirty="0" smtClean="0">
                <a:solidFill>
                  <a:srgbClr val="252525"/>
                </a:solidFill>
                <a:latin typeface="Arial" pitchFamily="34" charset="0"/>
                <a:ea typeface="Times New Roman" pitchFamily="18" charset="0"/>
                <a:cs typeface="Arial" pitchFamily="34" charset="0"/>
              </a:rPr>
              <a:t>) – при скрещивании двух особей, отличающихся друг от друга по двум (и более) парам альтернативных признаков, гены и соответствующие им признаки наследуются независимо друг от друга и комбинируются во всех возможных сочетаниях (как и при моногибридном скрещивании).</a:t>
            </a:r>
            <a:endParaRPr lang="ru-RU" sz="2800" b="1" dirty="0" smtClean="0">
              <a:latin typeface="Arial" pitchFamily="34" charset="0"/>
              <a:ea typeface="Times New Roman" pitchFamily="18" charset="0"/>
              <a:cs typeface="Arial" pitchFamily="34" charset="0"/>
            </a:endParaRPr>
          </a:p>
        </p:txBody>
      </p:sp>
      <p:pic>
        <p:nvPicPr>
          <p:cNvPr id="14" name="Picture 12" descr="пишу 1"/>
          <p:cNvPicPr>
            <a:picLocks noChangeAspect="1" noChangeArrowheads="1" noCrop="1"/>
          </p:cNvPicPr>
          <p:nvPr/>
        </p:nvPicPr>
        <p:blipFill>
          <a:blip r:embed="rId4" cstate="print"/>
          <a:srcRect/>
          <a:stretch>
            <a:fillRect/>
          </a:stretch>
        </p:blipFill>
        <p:spPr bwMode="auto">
          <a:xfrm>
            <a:off x="8566183" y="5062558"/>
            <a:ext cx="649287" cy="1295400"/>
          </a:xfrm>
          <a:prstGeom prst="rect">
            <a:avLst/>
          </a:prstGeom>
          <a:noFill/>
          <a:ln w="9525">
            <a:noFill/>
            <a:miter lim="800000"/>
            <a:headEnd/>
            <a:tailEnd/>
          </a:ln>
        </p:spPr>
      </p:pic>
      <p:pic>
        <p:nvPicPr>
          <p:cNvPr id="16391" name="Picture 7" descr="D:\23.05.13-домашние документы\Колледж Строитель\Биология\Лекции по биол\Селекция\з-ны Менделя\img11.jpg"/>
          <p:cNvPicPr>
            <a:picLocks noChangeAspect="1" noChangeArrowheads="1"/>
          </p:cNvPicPr>
          <p:nvPr/>
        </p:nvPicPr>
        <p:blipFill>
          <a:blip r:embed="rId5" cstate="print"/>
          <a:srcRect l="53125" t="42708" r="7812" b="6250"/>
          <a:stretch>
            <a:fillRect/>
          </a:stretch>
        </p:blipFill>
        <p:spPr bwMode="auto">
          <a:xfrm>
            <a:off x="4857752" y="3071810"/>
            <a:ext cx="3353212" cy="3286148"/>
          </a:xfrm>
          <a:prstGeom prst="roundRect">
            <a:avLst/>
          </a:prstGeom>
          <a:noFill/>
          <a:scene3d>
            <a:camera prst="orthographicFront"/>
            <a:lightRig rig="threePt" dir="t"/>
          </a:scene3d>
          <a:sp3d>
            <a:bevelT prst="convex"/>
          </a:sp3d>
        </p:spPr>
      </p:pic>
      <p:pic>
        <p:nvPicPr>
          <p:cNvPr id="16392" name="Picture 8" descr="D:\23.05.13-домашние документы\Колледж Строитель\Биология\Лекции по биол\Селекция\з-ны Менделя\img11.jpg"/>
          <p:cNvPicPr>
            <a:picLocks noChangeAspect="1" noChangeArrowheads="1"/>
          </p:cNvPicPr>
          <p:nvPr/>
        </p:nvPicPr>
        <p:blipFill>
          <a:blip r:embed="rId5" cstate="print"/>
          <a:srcRect l="14843" t="64583" r="59376" b="10416"/>
          <a:stretch>
            <a:fillRect/>
          </a:stretch>
        </p:blipFill>
        <p:spPr bwMode="auto">
          <a:xfrm>
            <a:off x="1571604" y="5403263"/>
            <a:ext cx="2000264" cy="1454737"/>
          </a:xfrm>
          <a:prstGeom prst="roundRect">
            <a:avLst/>
          </a:prstGeom>
          <a:noFill/>
          <a:scene3d>
            <a:camera prst="orthographicFront"/>
            <a:lightRig rig="threePt" dir="t"/>
          </a:scene3d>
          <a:sp3d>
            <a:bevelT prst="convex"/>
          </a:sp3d>
        </p:spPr>
      </p:pic>
      <p:sp>
        <p:nvSpPr>
          <p:cNvPr id="19" name="Прямоугольник 18"/>
          <p:cNvSpPr/>
          <p:nvPr/>
        </p:nvSpPr>
        <p:spPr>
          <a:xfrm>
            <a:off x="4857752" y="3143248"/>
            <a:ext cx="554960" cy="492443"/>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600" b="1"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F</a:t>
            </a:r>
            <a:r>
              <a:rPr lang="ru-RU" sz="2600" b="1" baseline="-25000"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1</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sp>
        <p:nvSpPr>
          <p:cNvPr id="20" name="Прямоугольник 19"/>
          <p:cNvSpPr/>
          <p:nvPr/>
        </p:nvSpPr>
        <p:spPr>
          <a:xfrm>
            <a:off x="4857752" y="3786190"/>
            <a:ext cx="554960" cy="492443"/>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600" b="1"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F</a:t>
            </a:r>
            <a:r>
              <a:rPr lang="ru-RU" sz="2600" b="1" baseline="-25000"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2</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sp>
        <p:nvSpPr>
          <p:cNvPr id="22" name="Прямоугольник 21"/>
          <p:cNvSpPr/>
          <p:nvPr/>
        </p:nvSpPr>
        <p:spPr>
          <a:xfrm>
            <a:off x="1714480" y="6215082"/>
            <a:ext cx="554960" cy="492443"/>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600" b="1"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F</a:t>
            </a:r>
            <a:r>
              <a:rPr lang="ru-RU" sz="2600" b="1" baseline="-25000"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1</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sp>
        <p:nvSpPr>
          <p:cNvPr id="23" name="Прямоугольник 22"/>
          <p:cNvSpPr/>
          <p:nvPr/>
        </p:nvSpPr>
        <p:spPr>
          <a:xfrm>
            <a:off x="1500166" y="5508325"/>
            <a:ext cx="425116" cy="492443"/>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600" b="1" dirty="0" smtClean="0">
                <a:ln w="11430"/>
                <a:solidFill>
                  <a:sysClr val="windowText" lastClr="000000"/>
                </a:solidFill>
                <a:effectLst>
                  <a:outerShdw blurRad="80000" dist="40000" dir="5040000" algn="tl">
                    <a:srgbClr val="000000">
                      <a:alpha val="30000"/>
                    </a:srgbClr>
                  </a:outerShdw>
                </a:effectLst>
                <a:latin typeface="Arial Black" pitchFamily="34" charset="0"/>
              </a:rPr>
              <a:t>Р</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sp>
        <p:nvSpPr>
          <p:cNvPr id="24" name="Стрелка вправо 23"/>
          <p:cNvSpPr/>
          <p:nvPr/>
        </p:nvSpPr>
        <p:spPr>
          <a:xfrm rot="20051270">
            <a:off x="3350402" y="5846100"/>
            <a:ext cx="1657377" cy="309336"/>
          </a:xfrm>
          <a:prstGeom prst="rightArrow">
            <a:avLst/>
          </a:prstGeom>
          <a:solidFill>
            <a:srgbClr val="FFFF00"/>
          </a:solidFill>
          <a:ln w="381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5" name="Picture 4" descr="D:\23.05.13-домашние документы\Колледж Строитель\Биология\Лекции по биол\Селекция\з-ны Менделя\0020-020-Formulirovka-zakonov-Mendelja.jpg"/>
          <p:cNvPicPr>
            <a:picLocks noChangeAspect="1" noChangeArrowheads="1"/>
          </p:cNvPicPr>
          <p:nvPr/>
        </p:nvPicPr>
        <p:blipFill>
          <a:blip r:embed="rId6" cstate="print">
            <a:lum bright="-20000" contrast="30000"/>
          </a:blip>
          <a:srcRect l="6250" t="13541" r="14844" b="54167"/>
          <a:stretch>
            <a:fillRect/>
          </a:stretch>
        </p:blipFill>
        <p:spPr bwMode="auto">
          <a:xfrm>
            <a:off x="214282" y="3071810"/>
            <a:ext cx="4413293" cy="214314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8" name="Управляющая кнопка: домой 27">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0" name="Прямоугольник 29"/>
          <p:cNvSpPr/>
          <p:nvPr/>
        </p:nvSpPr>
        <p:spPr>
          <a:xfrm>
            <a:off x="285720" y="4643446"/>
            <a:ext cx="554960" cy="492443"/>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600" b="1"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F</a:t>
            </a:r>
            <a:r>
              <a:rPr lang="ru-RU" sz="2600" b="1" baseline="-25000"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1</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sp>
        <p:nvSpPr>
          <p:cNvPr id="31" name="Прямоугольник 30"/>
          <p:cNvSpPr/>
          <p:nvPr/>
        </p:nvSpPr>
        <p:spPr>
          <a:xfrm>
            <a:off x="357158" y="3143248"/>
            <a:ext cx="425116" cy="492443"/>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600" b="1" dirty="0" smtClean="0">
                <a:ln w="11430"/>
                <a:solidFill>
                  <a:sysClr val="windowText" lastClr="000000"/>
                </a:solidFill>
                <a:effectLst>
                  <a:outerShdw blurRad="80000" dist="40000" dir="5040000" algn="tl">
                    <a:srgbClr val="000000">
                      <a:alpha val="30000"/>
                    </a:srgbClr>
                  </a:outerShdw>
                </a:effectLst>
                <a:latin typeface="Arial Black" pitchFamily="34" charset="0"/>
              </a:rPr>
              <a:t>Р</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advTm="183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501090" y="5634062"/>
            <a:ext cx="649287" cy="1295400"/>
          </a:xfrm>
          <a:prstGeom prst="rect">
            <a:avLst/>
          </a:prstGeom>
          <a:noFill/>
          <a:ln w="9525">
            <a:noFill/>
            <a:miter lim="800000"/>
            <a:headEnd/>
            <a:tailEnd/>
          </a:ln>
        </p:spPr>
      </p:pic>
      <p:sp>
        <p:nvSpPr>
          <p:cNvPr id="7" name="Прямоугольник 6"/>
          <p:cNvSpPr/>
          <p:nvPr/>
        </p:nvSpPr>
        <p:spPr>
          <a:xfrm>
            <a:off x="142844" y="31316"/>
            <a:ext cx="8858312" cy="3754874"/>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800" b="1" dirty="0" smtClean="0">
                <a:solidFill>
                  <a:srgbClr val="252525"/>
                </a:solidFill>
                <a:latin typeface="Arial" pitchFamily="34" charset="0"/>
                <a:ea typeface="Times New Roman" pitchFamily="18" charset="0"/>
                <a:cs typeface="Arial" pitchFamily="34" charset="0"/>
              </a:rPr>
              <a:t>Когда скрещивались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гомозиготные</a:t>
            </a:r>
            <a:r>
              <a:rPr lang="ru-RU" sz="2800" b="1" dirty="0" smtClean="0">
                <a:solidFill>
                  <a:srgbClr val="252525"/>
                </a:solidFill>
                <a:latin typeface="Arial" pitchFamily="34" charset="0"/>
                <a:ea typeface="Times New Roman" pitchFamily="18" charset="0"/>
                <a:cs typeface="Arial" pitchFamily="34" charset="0"/>
              </a:rPr>
              <a:t> растения, </a:t>
            </a:r>
            <a:r>
              <a:rPr lang="ru-RU" sz="2800" b="1" u="sng" dirty="0" smtClean="0">
                <a:solidFill>
                  <a:srgbClr val="252525"/>
                </a:solidFill>
                <a:latin typeface="Arial" pitchFamily="34" charset="0"/>
                <a:ea typeface="Times New Roman" pitchFamily="18" charset="0"/>
                <a:cs typeface="Arial" pitchFamily="34" charset="0"/>
              </a:rPr>
              <a:t>отличающиеся по нескольким признакам</a:t>
            </a:r>
            <a:r>
              <a:rPr lang="ru-RU" sz="2800" b="1" dirty="0" smtClean="0">
                <a:solidFill>
                  <a:srgbClr val="252525"/>
                </a:solidFill>
                <a:latin typeface="Arial" pitchFamily="34" charset="0"/>
                <a:ea typeface="Times New Roman" pitchFamily="18" charset="0"/>
                <a:cs typeface="Arial" pitchFamily="34" charset="0"/>
              </a:rPr>
              <a:t>, таким как белые и пурпурные цветы и желтые или зелёные горошины, наследование каждого из признаков следовало первым двум законам, и в потомстве они комбинировались таким образом, как будто их наследование происходило независимо друг от друга. </a:t>
            </a:r>
            <a:r>
              <a:rPr lang="ru-RU" sz="2800" b="1" u="sng" dirty="0" smtClean="0">
                <a:solidFill>
                  <a:srgbClr val="252525"/>
                </a:solidFill>
                <a:latin typeface="Arial" pitchFamily="34" charset="0"/>
                <a:ea typeface="Times New Roman" pitchFamily="18" charset="0"/>
                <a:cs typeface="Arial" pitchFamily="34" charset="0"/>
              </a:rPr>
              <a:t>Первое поколение</a:t>
            </a:r>
            <a:r>
              <a:rPr lang="ru-RU" sz="2800" b="1" dirty="0" smtClean="0">
                <a:solidFill>
                  <a:srgbClr val="252525"/>
                </a:solidFill>
                <a:latin typeface="Arial" pitchFamily="34" charset="0"/>
                <a:ea typeface="Times New Roman" pitchFamily="18" charset="0"/>
                <a:cs typeface="Arial" pitchFamily="34" charset="0"/>
              </a:rPr>
              <a:t> после скрещивания обладало доминантным фенотипом по всем признакам. </a:t>
            </a:r>
          </a:p>
        </p:txBody>
      </p:sp>
      <p:pic>
        <p:nvPicPr>
          <p:cNvPr id="15" name="Picture 4" descr="D:\23.05.13-домашние документы\Колледж Строитель\Биология\Лекции по биол\Селекция\з-ны Менделя\0020-020-Formulirovka-zakonov-Mendelja.jpg"/>
          <p:cNvPicPr>
            <a:picLocks noChangeAspect="1" noChangeArrowheads="1"/>
          </p:cNvPicPr>
          <p:nvPr/>
        </p:nvPicPr>
        <p:blipFill>
          <a:blip r:embed="rId5" cstate="print">
            <a:lum bright="-20000" contrast="30000"/>
          </a:blip>
          <a:srcRect l="6250" t="13541" r="14844" b="54167"/>
          <a:stretch>
            <a:fillRect/>
          </a:stretch>
        </p:blipFill>
        <p:spPr bwMode="auto">
          <a:xfrm>
            <a:off x="142844" y="4429132"/>
            <a:ext cx="4707512" cy="228601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6627" name="Picture 3" descr="D:\23.05.13-домашние документы\Колледж Строитель\Биология\Лекции по биол\Селекция\з-ны Менделя\мендель.jpg"/>
          <p:cNvPicPr>
            <a:picLocks noChangeAspect="1" noChangeArrowheads="1"/>
          </p:cNvPicPr>
          <p:nvPr/>
        </p:nvPicPr>
        <p:blipFill>
          <a:blip r:embed="rId6" cstate="print"/>
          <a:srcRect/>
          <a:stretch>
            <a:fillRect/>
          </a:stretch>
        </p:blipFill>
        <p:spPr bwMode="auto">
          <a:xfrm>
            <a:off x="5000628" y="3786190"/>
            <a:ext cx="3175022" cy="285752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advTm="232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501090" y="5634062"/>
            <a:ext cx="649287" cy="1295400"/>
          </a:xfrm>
          <a:prstGeom prst="rect">
            <a:avLst/>
          </a:prstGeom>
          <a:noFill/>
          <a:ln w="9525">
            <a:noFill/>
            <a:miter lim="800000"/>
            <a:headEnd/>
            <a:tailEnd/>
          </a:ln>
        </p:spPr>
      </p:pic>
      <p:sp>
        <p:nvSpPr>
          <p:cNvPr id="7" name="Прямоугольник 6"/>
          <p:cNvSpPr/>
          <p:nvPr/>
        </p:nvSpPr>
        <p:spPr>
          <a:xfrm>
            <a:off x="142844" y="-24"/>
            <a:ext cx="8858312" cy="2656112"/>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800" b="1" dirty="0" smtClean="0">
                <a:solidFill>
                  <a:srgbClr val="252525"/>
                </a:solidFill>
                <a:latin typeface="Arial" pitchFamily="34" charset="0"/>
                <a:ea typeface="Times New Roman" pitchFamily="18" charset="0"/>
                <a:cs typeface="Arial" pitchFamily="34" charset="0"/>
              </a:rPr>
              <a:t>Во втором поколении наблюдалось расщепление фенотипов по формуле 9:3:3:1, то есть 9:16 были с пурпурными цветами и желтыми горошинами, 3:16 с белыми цветами и желтыми горошинами, 3:16 с пурпурными цветами и зелёными горошинами, 1:16 с белыми цветами и зелёными горошинами.</a:t>
            </a:r>
            <a:endParaRPr lang="ru-RU" sz="2800" b="1" dirty="0"/>
          </a:p>
        </p:txBody>
      </p:sp>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4" name="Picture 3" descr="D:\23.05.13-домашние документы\Колледж Строитель\Биология\Лекции по биол\Селекция\з-ны Менделя\0020-020-Formulirovka-zakonov-Mendelja.jpg"/>
          <p:cNvPicPr>
            <a:picLocks noChangeAspect="1" noChangeArrowheads="1"/>
          </p:cNvPicPr>
          <p:nvPr/>
        </p:nvPicPr>
        <p:blipFill>
          <a:blip r:embed="rId6" cstate="print">
            <a:lum bright="-20000" contrast="30000"/>
          </a:blip>
          <a:srcRect l="6250" t="13541" r="15625" b="6250"/>
          <a:stretch>
            <a:fillRect/>
          </a:stretch>
        </p:blipFill>
        <p:spPr bwMode="auto">
          <a:xfrm>
            <a:off x="214282" y="2714620"/>
            <a:ext cx="3646517" cy="4000528"/>
          </a:xfrm>
          <a:prstGeom prst="rect">
            <a:avLst/>
          </a:prstGeom>
          <a:noFill/>
          <a:ln>
            <a:noFill/>
          </a:ln>
          <a:effectLst>
            <a:outerShdw blurRad="190500" dist="228600" dir="2700000" algn="ctr">
              <a:srgbClr val="000000">
                <a:alpha val="30000"/>
              </a:srgbClr>
            </a:outerShdw>
          </a:effectLst>
          <a:scene3d>
            <a:camera prst="orthographicFront"/>
            <a:lightRig rig="threePt" dir="t"/>
          </a:scene3d>
          <a:sp3d>
            <a:bevelT prst="convex"/>
          </a:sp3d>
        </p:spPr>
      </p:pic>
      <p:pic>
        <p:nvPicPr>
          <p:cNvPr id="16" name="Picture 1" descr="D:\23.05.13-домашние документы\Колледж Строитель\Биология\Лекции по биол\Селекция\з-ны Менделя\img8 (3).jpg"/>
          <p:cNvPicPr>
            <a:picLocks noChangeAspect="1" noChangeArrowheads="1"/>
          </p:cNvPicPr>
          <p:nvPr/>
        </p:nvPicPr>
        <p:blipFill>
          <a:blip r:embed="rId7" cstate="print">
            <a:lum bright="-10000" contrast="10000"/>
          </a:blip>
          <a:srcRect l="6094" t="15416" r="57578" b="12708"/>
          <a:stretch>
            <a:fillRect/>
          </a:stretch>
        </p:blipFill>
        <p:spPr bwMode="auto">
          <a:xfrm>
            <a:off x="3929058" y="2714620"/>
            <a:ext cx="2714644" cy="402818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onvex"/>
          </a:sp3d>
        </p:spPr>
      </p:pic>
      <p:pic>
        <p:nvPicPr>
          <p:cNvPr id="18" name="Picture 2" descr="D:\23.05.13-домашние документы\Колледж Строитель\Биология\Лекции по биол\Селекция\171545_html_5a817a94.jpg"/>
          <p:cNvPicPr>
            <a:picLocks noChangeAspect="1" noChangeArrowheads="1"/>
          </p:cNvPicPr>
          <p:nvPr/>
        </p:nvPicPr>
        <p:blipFill>
          <a:blip r:embed="rId8" cstate="print"/>
          <a:srcRect l="4661" t="8491" r="6355" b="9433"/>
          <a:stretch>
            <a:fillRect/>
          </a:stretch>
        </p:blipFill>
        <p:spPr bwMode="auto">
          <a:xfrm>
            <a:off x="6643702" y="3214686"/>
            <a:ext cx="2428860" cy="1677070"/>
          </a:xfrm>
          <a:prstGeom prst="rect">
            <a:avLst/>
          </a:prstGeom>
          <a:noFill/>
          <a:scene3d>
            <a:camera prst="orthographicFront"/>
            <a:lightRig rig="threePt" dir="t"/>
          </a:scene3d>
          <a:sp3d>
            <a:bevelT prst="convex"/>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8318500" y="6032500"/>
            <a:ext cx="609600" cy="609600"/>
          </a:xfrm>
          <a:prstGeom prst="rect">
            <a:avLst/>
          </a:prstGeom>
        </p:spPr>
      </p:pic>
    </p:spTree>
  </p:cSld>
  <p:clrMapOvr>
    <a:masterClrMapping/>
  </p:clrMapOvr>
  <p:transition advTm="223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79875" name="Picture 3" descr="D:\23.05.13-домашние документы\Колледж Строитель\Биология\Лекции по биол\Селекция\з-ны Менделя\9738-img_24.jpg"/>
          <p:cNvPicPr>
            <a:picLocks noChangeAspect="1" noChangeArrowheads="1"/>
          </p:cNvPicPr>
          <p:nvPr/>
        </p:nvPicPr>
        <p:blipFill>
          <a:blip r:embed="rId6" cstate="print">
            <a:lum bright="-10000" contrast="20000"/>
          </a:blip>
          <a:srcRect l="7407" t="16050" r="47186" b="3229"/>
          <a:stretch>
            <a:fillRect/>
          </a:stretch>
        </p:blipFill>
        <p:spPr bwMode="auto">
          <a:xfrm>
            <a:off x="71406" y="1214422"/>
            <a:ext cx="3643338" cy="485778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onvex"/>
          </a:sp3d>
        </p:spPr>
      </p:pic>
      <p:sp>
        <p:nvSpPr>
          <p:cNvPr id="8" name="Прямоугольник 7"/>
          <p:cNvSpPr/>
          <p:nvPr/>
        </p:nvSpPr>
        <p:spPr>
          <a:xfrm>
            <a:off x="357158" y="71414"/>
            <a:ext cx="8429684" cy="985463"/>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3400" b="1" dirty="0" smtClean="0">
                <a:ln w="11430">
                  <a:solidFill>
                    <a:sysClr val="windowText" lastClr="000000"/>
                  </a:solidFill>
                </a:ln>
                <a:solidFill>
                  <a:srgbClr val="9D2349"/>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Схема наследования признаков при </a:t>
            </a:r>
            <a:r>
              <a:rPr lang="ru-RU" sz="3400" b="1" dirty="0" err="1" smtClean="0">
                <a:ln w="11430">
                  <a:solidFill>
                    <a:sysClr val="windowText" lastClr="000000"/>
                  </a:solidFill>
                </a:ln>
                <a:solidFill>
                  <a:srgbClr val="9D2349"/>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дигибридном</a:t>
            </a:r>
            <a:r>
              <a:rPr lang="ru-RU" sz="3400" b="1" dirty="0" smtClean="0">
                <a:ln w="11430">
                  <a:solidFill>
                    <a:sysClr val="windowText" lastClr="000000"/>
                  </a:solidFill>
                </a:ln>
                <a:solidFill>
                  <a:srgbClr val="9D2349"/>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 скрещивании</a:t>
            </a:r>
            <a:endParaRPr lang="ru-RU" sz="3400" b="1" dirty="0">
              <a:ln w="11430">
                <a:solidFill>
                  <a:sysClr val="windowText" lastClr="000000"/>
                </a:solidFill>
              </a:ln>
              <a:solidFill>
                <a:srgbClr val="9D2349"/>
              </a:solidFill>
              <a:effectLst>
                <a:outerShdw blurRad="50800" dist="39000" dir="5460000" algn="tl">
                  <a:srgbClr val="000000">
                    <a:alpha val="38000"/>
                  </a:srgbClr>
                </a:outerShdw>
              </a:effectLst>
              <a:latin typeface="Arial Black" pitchFamily="34" charset="0"/>
            </a:endParaRPr>
          </a:p>
        </p:txBody>
      </p:sp>
      <p:sp>
        <p:nvSpPr>
          <p:cNvPr id="12" name="Прямоугольник 11"/>
          <p:cNvSpPr/>
          <p:nvPr/>
        </p:nvSpPr>
        <p:spPr>
          <a:xfrm>
            <a:off x="3714744" y="1317178"/>
            <a:ext cx="5286412" cy="4683590"/>
          </a:xfrm>
          <a:prstGeom prst="rect">
            <a:avLst/>
          </a:prstGeom>
        </p:spPr>
        <p:txBody>
          <a:bodyPr wrap="square">
            <a:spAutoFit/>
          </a:bodyPr>
          <a:lstStyle/>
          <a:p>
            <a:pPr marL="1341438" indent="-1341438" algn="just">
              <a:lnSpc>
                <a:spcPct val="85000"/>
              </a:lnSpc>
            </a:pPr>
            <a:r>
              <a:rPr lang="ru-RU" sz="2700" b="1" dirty="0" smtClean="0">
                <a:solidFill>
                  <a:srgbClr val="252525"/>
                </a:solidFill>
                <a:latin typeface="Arial" pitchFamily="34" charset="0"/>
                <a:ea typeface="Times New Roman" pitchFamily="18" charset="0"/>
                <a:cs typeface="Arial" pitchFamily="34" charset="0"/>
              </a:rPr>
              <a:t>ААВВ –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ж</a:t>
            </a:r>
            <a:r>
              <a:rPr lang="ru-RU" sz="2700" b="1" dirty="0" smtClean="0">
                <a:solidFill>
                  <a:srgbClr val="252525"/>
                </a:solidFill>
                <a:latin typeface="Arial" pitchFamily="34" charset="0"/>
                <a:ea typeface="Times New Roman" pitchFamily="18" charset="0"/>
                <a:cs typeface="Arial" pitchFamily="34" charset="0"/>
              </a:rPr>
              <a:t>елтые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a:t>
            </a:r>
            <a:r>
              <a:rPr lang="ru-RU" sz="2700" b="1" dirty="0" smtClean="0">
                <a:solidFill>
                  <a:srgbClr val="252525"/>
                </a:solidFill>
                <a:latin typeface="Arial" pitchFamily="34" charset="0"/>
                <a:ea typeface="Times New Roman" pitchFamily="18" charset="0"/>
                <a:cs typeface="Arial" pitchFamily="34" charset="0"/>
              </a:rPr>
              <a:t>ладкие (</a:t>
            </a:r>
            <a:r>
              <a:rPr lang="ru-RU" sz="27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жг</a:t>
            </a:r>
            <a:r>
              <a:rPr lang="ru-RU" sz="2700" b="1" dirty="0" smtClean="0">
                <a:solidFill>
                  <a:srgbClr val="252525"/>
                </a:solidFill>
                <a:latin typeface="Arial" pitchFamily="34" charset="0"/>
                <a:ea typeface="Times New Roman" pitchFamily="18" charset="0"/>
                <a:cs typeface="Arial" pitchFamily="34" charset="0"/>
              </a:rPr>
              <a:t>) семена</a:t>
            </a:r>
          </a:p>
          <a:p>
            <a:pPr marL="1341438" indent="-1341438" algn="just">
              <a:lnSpc>
                <a:spcPct val="85000"/>
              </a:lnSpc>
            </a:pPr>
            <a:r>
              <a:rPr lang="en-US" sz="2700" b="1" dirty="0" err="1" smtClean="0">
                <a:solidFill>
                  <a:srgbClr val="252525"/>
                </a:solidFill>
                <a:latin typeface="Arial" pitchFamily="34" charset="0"/>
                <a:ea typeface="Times New Roman" pitchFamily="18" charset="0"/>
                <a:cs typeface="Arial" pitchFamily="34" charset="0"/>
              </a:rPr>
              <a:t>aabb</a:t>
            </a:r>
            <a:r>
              <a:rPr lang="en-US" sz="2700" b="1" dirty="0" smtClean="0">
                <a:solidFill>
                  <a:srgbClr val="252525"/>
                </a:solidFill>
                <a:latin typeface="Arial" pitchFamily="34" charset="0"/>
                <a:ea typeface="Times New Roman" pitchFamily="18" charset="0"/>
                <a:cs typeface="Arial" pitchFamily="34" charset="0"/>
              </a:rPr>
              <a:t> –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з</a:t>
            </a:r>
            <a:r>
              <a:rPr lang="ru-RU" sz="2700" b="1" dirty="0" smtClean="0">
                <a:solidFill>
                  <a:srgbClr val="252525"/>
                </a:solidFill>
                <a:latin typeface="Arial" pitchFamily="34" charset="0"/>
                <a:ea typeface="Times New Roman" pitchFamily="18" charset="0"/>
                <a:cs typeface="Arial" pitchFamily="34" charset="0"/>
              </a:rPr>
              <a:t>еленые </a:t>
            </a:r>
            <a:r>
              <a:rPr lang="ru-RU" sz="27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a:t>
            </a:r>
            <a:r>
              <a:rPr lang="ru-RU" sz="2700" b="1" dirty="0" err="1" smtClean="0">
                <a:solidFill>
                  <a:srgbClr val="252525"/>
                </a:solidFill>
                <a:latin typeface="Arial" pitchFamily="34" charset="0"/>
                <a:ea typeface="Times New Roman" pitchFamily="18" charset="0"/>
                <a:cs typeface="Arial" pitchFamily="34" charset="0"/>
              </a:rPr>
              <a:t>орщинис-тые</a:t>
            </a:r>
            <a:r>
              <a:rPr lang="ru-RU" sz="2700" b="1" dirty="0" smtClean="0">
                <a:solidFill>
                  <a:srgbClr val="252525"/>
                </a:solidFill>
                <a:latin typeface="Arial" pitchFamily="34" charset="0"/>
                <a:ea typeface="Times New Roman" pitchFamily="18" charset="0"/>
                <a:cs typeface="Arial" pitchFamily="34" charset="0"/>
              </a:rPr>
              <a:t> (</a:t>
            </a:r>
            <a:r>
              <a:rPr lang="ru-RU" sz="27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зм</a:t>
            </a:r>
            <a:r>
              <a:rPr lang="ru-RU" sz="2700" b="1" dirty="0" smtClean="0">
                <a:solidFill>
                  <a:srgbClr val="252525"/>
                </a:solidFill>
                <a:latin typeface="Arial" pitchFamily="34" charset="0"/>
                <a:ea typeface="Times New Roman" pitchFamily="18" charset="0"/>
                <a:cs typeface="Arial" pitchFamily="34" charset="0"/>
              </a:rPr>
              <a:t>) семена</a:t>
            </a:r>
          </a:p>
          <a:p>
            <a:pPr algn="just">
              <a:lnSpc>
                <a:spcPct val="85000"/>
              </a:lnSpc>
            </a:pPr>
            <a:r>
              <a:rPr lang="ru-RU" sz="2700" b="1" dirty="0" smtClean="0">
                <a:solidFill>
                  <a:srgbClr val="252525"/>
                </a:solidFill>
                <a:latin typeface="Arial" pitchFamily="34" charset="0"/>
                <a:ea typeface="Times New Roman" pitchFamily="18" charset="0"/>
                <a:cs typeface="Arial" pitchFamily="34" charset="0"/>
              </a:rPr>
              <a:t>Фенотипы </a:t>
            </a:r>
            <a:r>
              <a:rPr lang="en-US" sz="2700" b="1" dirty="0" smtClean="0">
                <a:solidFill>
                  <a:srgbClr val="252525"/>
                </a:solidFill>
                <a:latin typeface="Arial" pitchFamily="34" charset="0"/>
                <a:ea typeface="Times New Roman" pitchFamily="18" charset="0"/>
                <a:cs typeface="Arial" pitchFamily="34" charset="0"/>
              </a:rPr>
              <a:t>F</a:t>
            </a:r>
            <a:r>
              <a:rPr lang="en-US" sz="2700" b="1" baseline="-25000" dirty="0" smtClean="0">
                <a:solidFill>
                  <a:srgbClr val="252525"/>
                </a:solidFill>
                <a:latin typeface="Arial" pitchFamily="34" charset="0"/>
                <a:ea typeface="Times New Roman" pitchFamily="18" charset="0"/>
                <a:cs typeface="Arial" pitchFamily="34" charset="0"/>
              </a:rPr>
              <a:t>2</a:t>
            </a:r>
            <a:r>
              <a:rPr lang="ru-RU" sz="2700" b="1" dirty="0" smtClean="0">
                <a:solidFill>
                  <a:srgbClr val="252525"/>
                </a:solidFill>
                <a:latin typeface="Arial" pitchFamily="34" charset="0"/>
                <a:ea typeface="Times New Roman" pitchFamily="18" charset="0"/>
                <a:cs typeface="Arial" pitchFamily="34" charset="0"/>
              </a:rPr>
              <a:t>:</a:t>
            </a:r>
          </a:p>
          <a:p>
            <a:pPr algn="ctr">
              <a:lnSpc>
                <a:spcPct val="85000"/>
              </a:lnSpc>
            </a:pPr>
            <a:r>
              <a:rPr lang="ru-RU" sz="2700" b="1" dirty="0" smtClean="0">
                <a:solidFill>
                  <a:srgbClr val="252525"/>
                </a:solidFill>
                <a:latin typeface="Arial" pitchFamily="34" charset="0"/>
                <a:ea typeface="Times New Roman" pitchFamily="18" charset="0"/>
                <a:cs typeface="Arial" pitchFamily="34" charset="0"/>
              </a:rPr>
              <a:t>315 </a:t>
            </a:r>
            <a:r>
              <a:rPr lang="ru-RU" sz="2700" b="1" dirty="0" err="1" smtClean="0">
                <a:solidFill>
                  <a:srgbClr val="252525"/>
                </a:solidFill>
                <a:latin typeface="Arial" pitchFamily="34" charset="0"/>
                <a:ea typeface="Times New Roman" pitchFamily="18" charset="0"/>
                <a:cs typeface="Arial" pitchFamily="34" charset="0"/>
              </a:rPr>
              <a:t>жг</a:t>
            </a:r>
            <a:r>
              <a:rPr lang="ru-RU" sz="2700" b="1" dirty="0" smtClean="0">
                <a:solidFill>
                  <a:srgbClr val="252525"/>
                </a:solidFill>
                <a:latin typeface="Arial" pitchFamily="34" charset="0"/>
                <a:ea typeface="Times New Roman" pitchFamily="18" charset="0"/>
                <a:cs typeface="Arial" pitchFamily="34" charset="0"/>
              </a:rPr>
              <a:t> : </a:t>
            </a:r>
            <a:r>
              <a:rPr lang="ru-RU" sz="2700" b="1" dirty="0" smtClean="0">
                <a:latin typeface="Arial" pitchFamily="34" charset="0"/>
                <a:ea typeface="Times New Roman" pitchFamily="18" charset="0"/>
                <a:cs typeface="Arial" pitchFamily="34" charset="0"/>
              </a:rPr>
              <a:t>101 </a:t>
            </a:r>
            <a:r>
              <a:rPr lang="ru-RU" sz="2700" b="1" dirty="0" err="1" smtClean="0">
                <a:latin typeface="Arial" pitchFamily="34" charset="0"/>
                <a:ea typeface="Times New Roman" pitchFamily="18" charset="0"/>
                <a:cs typeface="Arial" pitchFamily="34" charset="0"/>
              </a:rPr>
              <a:t>жм</a:t>
            </a:r>
            <a:r>
              <a:rPr lang="ru-RU" sz="2700" b="1" dirty="0" smtClean="0">
                <a:latin typeface="Arial" pitchFamily="34" charset="0"/>
                <a:ea typeface="Times New Roman" pitchFamily="18" charset="0"/>
                <a:cs typeface="Arial" pitchFamily="34" charset="0"/>
              </a:rPr>
              <a:t> : 108 </a:t>
            </a:r>
            <a:r>
              <a:rPr lang="ru-RU" sz="2700" b="1" dirty="0" err="1" smtClean="0">
                <a:latin typeface="Arial" pitchFamily="34" charset="0"/>
                <a:ea typeface="Times New Roman" pitchFamily="18" charset="0"/>
                <a:cs typeface="Arial" pitchFamily="34" charset="0"/>
              </a:rPr>
              <a:t>зг</a:t>
            </a:r>
            <a:r>
              <a:rPr lang="ru-RU" sz="2700" b="1" dirty="0" smtClean="0">
                <a:latin typeface="Arial" pitchFamily="34" charset="0"/>
                <a:ea typeface="Times New Roman" pitchFamily="18" charset="0"/>
                <a:cs typeface="Arial" pitchFamily="34" charset="0"/>
              </a:rPr>
              <a:t> : 32 </a:t>
            </a:r>
            <a:r>
              <a:rPr lang="ru-RU" sz="2700" b="1" dirty="0" err="1" smtClean="0">
                <a:latin typeface="Arial" pitchFamily="34" charset="0"/>
                <a:ea typeface="Times New Roman" pitchFamily="18" charset="0"/>
                <a:cs typeface="Arial" pitchFamily="34" charset="0"/>
              </a:rPr>
              <a:t>зм</a:t>
            </a:r>
            <a:endParaRPr lang="ru-RU" sz="2700" b="1" dirty="0" smtClean="0">
              <a:latin typeface="Arial" pitchFamily="34" charset="0"/>
              <a:ea typeface="Times New Roman" pitchFamily="18" charset="0"/>
              <a:cs typeface="Arial" pitchFamily="34" charset="0"/>
            </a:endParaRPr>
          </a:p>
          <a:p>
            <a:pPr algn="ctr">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9 : 3 : 3 : 1</a:t>
            </a:r>
          </a:p>
          <a:p>
            <a:pPr algn="ctr">
              <a:lnSpc>
                <a:spcPct val="85000"/>
              </a:lnSpc>
            </a:pPr>
            <a:r>
              <a:rPr lang="ru-RU" sz="2700" b="1" dirty="0" smtClean="0">
                <a:latin typeface="Arial" pitchFamily="34" charset="0"/>
                <a:ea typeface="Times New Roman" pitchFamily="18" charset="0"/>
                <a:cs typeface="Arial" pitchFamily="34" charset="0"/>
              </a:rPr>
              <a:t>423 желтых : 133 зеленых = </a:t>
            </a:r>
          </a:p>
          <a:p>
            <a:pPr algn="ctr">
              <a:lnSpc>
                <a:spcPct val="85000"/>
              </a:lnSpc>
            </a:pPr>
            <a:r>
              <a:rPr lang="ru-RU" sz="2700" b="1" dirty="0" smtClean="0">
                <a:latin typeface="Arial" pitchFamily="34" charset="0"/>
                <a:ea typeface="Times New Roman" pitchFamily="18" charset="0"/>
                <a:cs typeface="Arial" pitchFamily="34" charset="0"/>
              </a:rPr>
              <a:t>= 3,12 : 1</a:t>
            </a:r>
          </a:p>
          <a:p>
            <a:pPr algn="ctr">
              <a:lnSpc>
                <a:spcPct val="85000"/>
              </a:lnSpc>
            </a:pPr>
            <a:r>
              <a:rPr lang="ru-RU" sz="2700" b="1" dirty="0" smtClean="0">
                <a:latin typeface="Arial" pitchFamily="34" charset="0"/>
                <a:ea typeface="Times New Roman" pitchFamily="18" charset="0"/>
                <a:cs typeface="Arial" pitchFamily="34" charset="0"/>
              </a:rPr>
              <a:t>416гладких:133</a:t>
            </a:r>
            <a:r>
              <a:rPr lang="ru-RU" sz="2500" b="1" dirty="0" smtClean="0">
                <a:latin typeface="Arial" pitchFamily="34" charset="0"/>
                <a:ea typeface="Times New Roman" pitchFamily="18" charset="0"/>
                <a:cs typeface="Arial" pitchFamily="34" charset="0"/>
              </a:rPr>
              <a:t>морщинистых=</a:t>
            </a:r>
            <a:r>
              <a:rPr lang="ru-RU" sz="2700" b="1" dirty="0" smtClean="0">
                <a:latin typeface="Arial" pitchFamily="34" charset="0"/>
                <a:ea typeface="Times New Roman" pitchFamily="18" charset="0"/>
                <a:cs typeface="Arial" pitchFamily="34" charset="0"/>
              </a:rPr>
              <a:t> = 2,97 : 1</a:t>
            </a:r>
          </a:p>
          <a:p>
            <a:pPr>
              <a:lnSpc>
                <a:spcPct val="85000"/>
              </a:lnSpc>
            </a:pPr>
            <a:r>
              <a:rPr lang="ru-RU" sz="2700" b="1" dirty="0" smtClean="0">
                <a:latin typeface="Arial" pitchFamily="34" charset="0"/>
                <a:ea typeface="Times New Roman" pitchFamily="18" charset="0"/>
                <a:cs typeface="Arial" pitchFamily="34" charset="0"/>
              </a:rPr>
              <a:t>Соотношение </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 : </a:t>
            </a:r>
            <a:r>
              <a:rPr lang="ru-RU" sz="2700" b="1" dirty="0" err="1"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 3 : 1</a:t>
            </a:r>
          </a:p>
          <a:p>
            <a:pPr marL="2425700">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 : </a:t>
            </a:r>
            <a:r>
              <a:rPr lang="en-US"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b</a:t>
            </a:r>
            <a:r>
              <a:rPr lang="ru-RU" sz="2700" b="1" dirty="0" smtClean="0">
                <a:latin typeface="Arial" pitchFamily="34" charset="0"/>
                <a:ea typeface="Times New Roman" pitchFamily="18" charset="0"/>
                <a:cs typeface="Arial" pitchFamily="34" charset="0"/>
              </a:rPr>
              <a:t> </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3 : 1</a:t>
            </a:r>
            <a:endParaRPr lang="ru-RU" sz="2700" dirty="0"/>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advTm="469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2050" name="Picture 2" descr="D:\23.05.13-домашние документы\Колледж Строитель\Биология\Лекции по биол\Селекция\эксперимент Менделя.png"/>
          <p:cNvPicPr>
            <a:picLocks noChangeAspect="1" noChangeArrowheads="1"/>
          </p:cNvPicPr>
          <p:nvPr/>
        </p:nvPicPr>
        <p:blipFill>
          <a:blip r:embed="rId6" cstate="print"/>
          <a:srcRect/>
          <a:stretch>
            <a:fillRect/>
          </a:stretch>
        </p:blipFill>
        <p:spPr bwMode="auto">
          <a:xfrm>
            <a:off x="142844" y="71414"/>
            <a:ext cx="6418869" cy="6643734"/>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7" name="Прямоугольник 6"/>
          <p:cNvSpPr/>
          <p:nvPr/>
        </p:nvSpPr>
        <p:spPr>
          <a:xfrm>
            <a:off x="5286380" y="71414"/>
            <a:ext cx="3694882" cy="1754326"/>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3600" b="1" dirty="0" smtClean="0">
                <a:ln w="11430">
                  <a:solidFill>
                    <a:sysClr val="windowText" lastClr="000000"/>
                  </a:solidFill>
                </a:ln>
                <a:solidFill>
                  <a:srgbClr val="336600"/>
                </a:solidFill>
                <a:effectLst>
                  <a:outerShdw blurRad="50800" dist="39000" dir="5460000" algn="tl">
                    <a:srgbClr val="000000">
                      <a:alpha val="38000"/>
                    </a:srgbClr>
                  </a:outerShdw>
                </a:effectLst>
                <a:latin typeface="Arial Black" pitchFamily="34" charset="0"/>
              </a:rPr>
              <a:t>Эксперимент Менделя с горохом</a:t>
            </a:r>
            <a:endParaRPr lang="ru-RU" sz="3600" b="1" dirty="0">
              <a:ln w="11430">
                <a:solidFill>
                  <a:sysClr val="windowText" lastClr="000000"/>
                </a:solidFill>
              </a:ln>
              <a:solidFill>
                <a:srgbClr val="336600"/>
              </a:solidFill>
              <a:effectLst>
                <a:outerShdw blurRad="50800" dist="39000" dir="5460000" algn="tl">
                  <a:srgbClr val="000000">
                    <a:alpha val="38000"/>
                  </a:srgbClr>
                </a:outerShdw>
              </a:effectLst>
              <a:latin typeface="Arial Black" pitchFamily="34" charset="0"/>
            </a:endParaRPr>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advTm="32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39226" y="116632"/>
            <a:ext cx="9004774" cy="1923604"/>
          </a:xfrm>
          <a:prstGeom prst="rect">
            <a:avLst/>
          </a:prstGeom>
        </p:spPr>
        <p:txBody>
          <a:bodyPr wrap="square">
            <a:spAutoFit/>
          </a:bodyPr>
          <a:lstStyle/>
          <a:p>
            <a:pPr indent="450000" algn="just">
              <a:lnSpc>
                <a:spcPct val="85000"/>
              </a:lnSpc>
            </a:pPr>
            <a:r>
              <a:rPr lang="ru-RU" sz="2800" b="1" dirty="0" smtClean="0">
                <a:ln>
                  <a:solidFill>
                    <a:sysClr val="windowText" lastClr="000000"/>
                  </a:solidFill>
                </a:ln>
                <a:solidFill>
                  <a:srgbClr val="FF0000"/>
                </a:solidFill>
                <a:latin typeface="Arial" pitchFamily="34" charset="0"/>
                <a:cs typeface="Arial" pitchFamily="34" charset="0"/>
              </a:rPr>
              <a:t>Организм</a:t>
            </a:r>
            <a:r>
              <a:rPr lang="ru-RU" sz="2800" b="1" dirty="0" smtClean="0">
                <a:latin typeface="Arial" pitchFamily="34" charset="0"/>
                <a:cs typeface="Arial" pitchFamily="34" charset="0"/>
              </a:rPr>
              <a:t> </a:t>
            </a:r>
            <a:r>
              <a:rPr lang="ru-RU" sz="2800" b="1" dirty="0">
                <a:latin typeface="Arial" pitchFamily="34" charset="0"/>
                <a:cs typeface="Arial" pitchFamily="34" charset="0"/>
              </a:rPr>
              <a:t>– это </a:t>
            </a:r>
            <a:r>
              <a:rPr lang="ru-RU" sz="2800" b="1" u="sng" dirty="0">
                <a:latin typeface="Arial" pitchFamily="34" charset="0"/>
                <a:cs typeface="Arial" pitchFamily="34" charset="0"/>
              </a:rPr>
              <a:t>не простая сумма клеток</a:t>
            </a:r>
            <a:r>
              <a:rPr lang="ru-RU" sz="2800" b="1" dirty="0">
                <a:latin typeface="Arial" pitchFamily="34" charset="0"/>
                <a:cs typeface="Arial" pitchFamily="34" charset="0"/>
              </a:rPr>
              <a:t>, тканей и органов. Лишь строгое соподчинение и взаимодействие формируют новое единство и придают особи черты и свойства, отсутствующие у отдельных её компонентов.</a:t>
            </a:r>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3990434"/>
            <a:ext cx="2765599" cy="28358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43809" y="2157600"/>
            <a:ext cx="6268470" cy="35804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5" name="Picture 12" descr="пишу 1"/>
          <p:cNvPicPr>
            <a:picLocks noChangeAspect="1" noChangeArrowheads="1" noCrop="1"/>
          </p:cNvPicPr>
          <p:nvPr/>
        </p:nvPicPr>
        <p:blipFill>
          <a:blip r:embed="rId7"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2320676225"/>
      </p:ext>
    </p:extLst>
  </p:cSld>
  <p:clrMapOvr>
    <a:masterClrMapping/>
  </p:clrMapOvr>
  <p:transition advTm="291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566183" y="5072074"/>
            <a:ext cx="649287" cy="1295400"/>
          </a:xfrm>
          <a:prstGeom prst="rect">
            <a:avLst/>
          </a:prstGeom>
          <a:noFill/>
          <a:ln w="9525">
            <a:noFill/>
            <a:miter lim="800000"/>
            <a:headEnd/>
            <a:tailEnd/>
          </a:ln>
        </p:spPr>
      </p:pic>
      <p:pic>
        <p:nvPicPr>
          <p:cNvPr id="13313" name="Picture 1" descr="D:\23.05.13-домашние документы\Колледж Строитель\Биология\Лекции по биол\Селекция\з-ны Менделя\0009-009-Vopreki-ili-s-nim.jpg"/>
          <p:cNvPicPr>
            <a:picLocks noChangeAspect="1" noChangeArrowheads="1"/>
          </p:cNvPicPr>
          <p:nvPr/>
        </p:nvPicPr>
        <p:blipFill>
          <a:blip r:embed="rId6" cstate="print"/>
          <a:srcRect l="3125" t="17708" r="48437" b="10416"/>
          <a:stretch>
            <a:fillRect/>
          </a:stretch>
        </p:blipFill>
        <p:spPr bwMode="auto">
          <a:xfrm>
            <a:off x="71406" y="388276"/>
            <a:ext cx="4786346" cy="5326740"/>
          </a:xfrm>
          <a:prstGeom prst="rect">
            <a:avLst/>
          </a:prstGeom>
          <a:noFill/>
          <a:scene3d>
            <a:camera prst="orthographicFront"/>
            <a:lightRig rig="threePt" dir="t"/>
          </a:scene3d>
          <a:sp3d>
            <a:bevelT prst="convex"/>
          </a:sp3d>
        </p:spPr>
      </p:pic>
      <p:pic>
        <p:nvPicPr>
          <p:cNvPr id="8" name="Picture 1" descr="D:\23.05.13-домашние документы\Колледж Строитель\Биология\Лекции по биол\Селекция\з-ны Менделя\slide_2.jpg"/>
          <p:cNvPicPr>
            <a:picLocks noChangeAspect="1" noChangeArrowheads="1"/>
          </p:cNvPicPr>
          <p:nvPr/>
        </p:nvPicPr>
        <p:blipFill>
          <a:blip r:embed="rId7" cstate="print"/>
          <a:srcRect l="6927" t="48819" r="72760" b="11597"/>
          <a:stretch>
            <a:fillRect/>
          </a:stretch>
        </p:blipFill>
        <p:spPr bwMode="auto">
          <a:xfrm>
            <a:off x="7143768" y="785794"/>
            <a:ext cx="1857388" cy="271464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2" name="Picture 1" descr="D:\23.05.13-домашние документы\Колледж Строитель\Биология\Лекции по биол\Селекция\з-ны Менделя\slide_2.jpg"/>
          <p:cNvPicPr>
            <a:picLocks noChangeAspect="1" noChangeArrowheads="1"/>
          </p:cNvPicPr>
          <p:nvPr/>
        </p:nvPicPr>
        <p:blipFill>
          <a:blip r:embed="rId7" cstate="print"/>
          <a:srcRect l="37291" t="48819" r="40052" b="13680"/>
          <a:stretch>
            <a:fillRect/>
          </a:stretch>
        </p:blipFill>
        <p:spPr bwMode="auto">
          <a:xfrm>
            <a:off x="5000628" y="3786190"/>
            <a:ext cx="1726418" cy="214314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3" name="Picture 1" descr="D:\23.05.13-домашние документы\Колледж Строитель\Биология\Лекции по биол\Селекция\з-ны Менделя\slide_2.jpg"/>
          <p:cNvPicPr>
            <a:picLocks noChangeAspect="1" noChangeArrowheads="1"/>
          </p:cNvPicPr>
          <p:nvPr/>
        </p:nvPicPr>
        <p:blipFill>
          <a:blip r:embed="rId7" cstate="print">
            <a:lum bright="-10000" contrast="10000"/>
          </a:blip>
          <a:srcRect l="70781" t="48819" r="7343" b="11597"/>
          <a:stretch>
            <a:fillRect/>
          </a:stretch>
        </p:blipFill>
        <p:spPr bwMode="auto">
          <a:xfrm>
            <a:off x="5117185" y="142852"/>
            <a:ext cx="1526517" cy="207170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4" name="Прямоугольник 13"/>
          <p:cNvSpPr/>
          <p:nvPr/>
        </p:nvSpPr>
        <p:spPr>
          <a:xfrm>
            <a:off x="4714876" y="2285992"/>
            <a:ext cx="2500298" cy="1400768"/>
          </a:xfrm>
          <a:prstGeom prst="rect">
            <a:avLst/>
          </a:prstGeom>
        </p:spPr>
        <p:txBody>
          <a:bodyPr wrap="square">
            <a:spAutoFit/>
          </a:bodyPr>
          <a:lstStyle/>
          <a:p>
            <a:pPr algn="ctr">
              <a:lnSpc>
                <a:spcPct val="85000"/>
              </a:lnSpc>
            </a:pPr>
            <a:r>
              <a:rPr lang="ru-RU" sz="2400" b="1" dirty="0" err="1" smtClean="0">
                <a:ln w="11430">
                  <a:solidFill>
                    <a:sysClr val="windowText" lastClr="000000"/>
                  </a:solidFill>
                </a:ln>
                <a:effectLst>
                  <a:outerShdw blurRad="50800" dist="39000" dir="5460000" algn="tl">
                    <a:srgbClr val="000000">
                      <a:alpha val="38000"/>
                    </a:srgbClr>
                  </a:outerShdw>
                </a:effectLst>
                <a:latin typeface="Arial Black" pitchFamily="34" charset="0"/>
              </a:rPr>
              <a:t>Гуго</a:t>
            </a:r>
            <a:r>
              <a:rPr lang="ru-RU" sz="2400" b="1" dirty="0" smtClean="0">
                <a:ln w="11430">
                  <a:solidFill>
                    <a:sysClr val="windowText" lastClr="000000"/>
                  </a:solidFill>
                </a:ln>
                <a:effectLst>
                  <a:outerShdw blurRad="50800" dist="39000" dir="5460000" algn="tl">
                    <a:srgbClr val="000000">
                      <a:alpha val="38000"/>
                    </a:srgbClr>
                  </a:outerShdw>
                </a:effectLst>
                <a:latin typeface="Arial Black" pitchFamily="34" charset="0"/>
              </a:rPr>
              <a:t> (</a:t>
            </a:r>
            <a:r>
              <a:rPr lang="ru-RU" sz="2400" b="1" dirty="0" err="1" smtClean="0">
                <a:ln w="11430">
                  <a:solidFill>
                    <a:sysClr val="windowText" lastClr="000000"/>
                  </a:solidFill>
                </a:ln>
                <a:effectLst>
                  <a:outerShdw blurRad="50800" dist="39000" dir="5460000" algn="tl">
                    <a:srgbClr val="000000">
                      <a:alpha val="38000"/>
                    </a:srgbClr>
                  </a:outerShdw>
                </a:effectLst>
                <a:latin typeface="Arial Black" pitchFamily="34" charset="0"/>
              </a:rPr>
              <a:t>Хуго</a:t>
            </a:r>
            <a:r>
              <a:rPr lang="ru-RU" sz="2400" b="1" dirty="0" smtClean="0">
                <a:ln w="11430">
                  <a:solidFill>
                    <a:sysClr val="windowText" lastClr="000000"/>
                  </a:solidFill>
                </a:ln>
                <a:effectLst>
                  <a:outerShdw blurRad="50800" dist="39000" dir="5460000" algn="tl">
                    <a:srgbClr val="000000">
                      <a:alpha val="38000"/>
                    </a:srgbClr>
                  </a:outerShdw>
                </a:effectLst>
                <a:latin typeface="Arial Black" pitchFamily="34" charset="0"/>
              </a:rPr>
              <a:t>) де Фриз </a:t>
            </a:r>
          </a:p>
          <a:p>
            <a:pPr algn="ctr">
              <a:lnSpc>
                <a:spcPct val="85000"/>
              </a:lnSpc>
            </a:pPr>
            <a:r>
              <a:rPr lang="ru-RU" sz="2400" b="1" dirty="0" smtClean="0">
                <a:ln w="11430">
                  <a:solidFill>
                    <a:sysClr val="windowText" lastClr="000000"/>
                  </a:solidFill>
                </a:ln>
                <a:effectLst>
                  <a:outerShdw blurRad="50800" dist="39000" dir="5460000" algn="tl">
                    <a:srgbClr val="000000">
                      <a:alpha val="38000"/>
                    </a:srgbClr>
                  </a:outerShdw>
                </a:effectLst>
                <a:latin typeface="Arial Black" pitchFamily="34" charset="0"/>
              </a:rPr>
              <a:t>(1848 – 1935, Голландия)</a:t>
            </a:r>
            <a:endParaRPr lang="ru-RU" sz="2400" dirty="0"/>
          </a:p>
        </p:txBody>
      </p:sp>
      <p:sp>
        <p:nvSpPr>
          <p:cNvPr id="16" name="Прямоугольник 15"/>
          <p:cNvSpPr/>
          <p:nvPr/>
        </p:nvSpPr>
        <p:spPr>
          <a:xfrm>
            <a:off x="2928926" y="6000768"/>
            <a:ext cx="4500594" cy="720197"/>
          </a:xfrm>
          <a:prstGeom prst="rect">
            <a:avLst/>
          </a:prstGeom>
        </p:spPr>
        <p:txBody>
          <a:bodyPr wrap="square">
            <a:spAutoFit/>
          </a:bodyPr>
          <a:lstStyle/>
          <a:p>
            <a:pPr algn="ctr">
              <a:lnSpc>
                <a:spcPct val="85000"/>
              </a:lnSpc>
            </a:pPr>
            <a:r>
              <a:rPr lang="ru-RU" sz="2400" b="1"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rPr>
              <a:t>Эрих </a:t>
            </a:r>
            <a:r>
              <a:rPr lang="ru-RU" sz="2400" b="1" dirty="0" err="1"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rPr>
              <a:t>Чермак-Зейзенегг</a:t>
            </a:r>
            <a:endParaRPr lang="ru-RU" sz="2400" b="1"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endParaRPr>
          </a:p>
          <a:p>
            <a:pPr algn="ctr">
              <a:lnSpc>
                <a:spcPct val="85000"/>
              </a:lnSpc>
            </a:pPr>
            <a:r>
              <a:rPr lang="ru-RU" sz="2400" b="1"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rPr>
              <a:t>(1871 – 1962, Австрия)</a:t>
            </a:r>
            <a:endParaRPr lang="ru-RU" sz="2400" dirty="0">
              <a:solidFill>
                <a:schemeClr val="accent2">
                  <a:lumMod val="50000"/>
                </a:schemeClr>
              </a:solidFill>
            </a:endParaRPr>
          </a:p>
        </p:txBody>
      </p:sp>
      <p:sp>
        <p:nvSpPr>
          <p:cNvPr id="17" name="Прямоугольник 16"/>
          <p:cNvSpPr/>
          <p:nvPr/>
        </p:nvSpPr>
        <p:spPr>
          <a:xfrm>
            <a:off x="6858016" y="3571876"/>
            <a:ext cx="2285984" cy="1661993"/>
          </a:xfrm>
          <a:prstGeom prst="rect">
            <a:avLst/>
          </a:prstGeom>
        </p:spPr>
        <p:txBody>
          <a:bodyPr wrap="square">
            <a:spAutoFit/>
          </a:bodyPr>
          <a:lstStyle/>
          <a:p>
            <a:pPr algn="ctr">
              <a:lnSpc>
                <a:spcPct val="85000"/>
              </a:lnSpc>
            </a:pPr>
            <a:r>
              <a:rPr lang="ru-RU" sz="2400" b="1"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rPr>
              <a:t>Карл Эрих </a:t>
            </a:r>
            <a:r>
              <a:rPr lang="ru-RU" sz="2400" b="1" dirty="0" err="1"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rPr>
              <a:t>Корренс</a:t>
            </a:r>
            <a:endParaRPr lang="ru-RU" sz="2400" b="1"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endParaRPr>
          </a:p>
          <a:p>
            <a:pPr algn="ctr">
              <a:lnSpc>
                <a:spcPct val="85000"/>
              </a:lnSpc>
            </a:pPr>
            <a:r>
              <a:rPr lang="ru-RU" sz="2400" b="1"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rPr>
              <a:t>(1864 – 1933, Германия)</a:t>
            </a:r>
            <a:endParaRPr lang="ru-RU" sz="2400" dirty="0">
              <a:solidFill>
                <a:schemeClr val="accent2">
                  <a:lumMod val="50000"/>
                </a:schemeClr>
              </a:solidFill>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advTm="328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Прямоугольник 1"/>
          <p:cNvSpPr/>
          <p:nvPr/>
        </p:nvSpPr>
        <p:spPr>
          <a:xfrm>
            <a:off x="142844" y="980728"/>
            <a:ext cx="8969434" cy="5586145"/>
          </a:xfrm>
          <a:prstGeom prst="rect">
            <a:avLst/>
          </a:prstGeom>
        </p:spPr>
        <p:txBody>
          <a:bodyPr wrap="square">
            <a:spAutoFit/>
          </a:bodyPr>
          <a:lstStyle/>
          <a:p>
            <a:pPr marL="342900" lvl="0" indent="-342900" algn="just">
              <a:lnSpc>
                <a:spcPct val="85000"/>
              </a:lnSpc>
              <a:buFont typeface="+mj-lt"/>
              <a:buAutoNum type="arabicPeriod"/>
            </a:pPr>
            <a:r>
              <a:rPr lang="ru-RU" sz="2700" b="1" dirty="0">
                <a:solidFill>
                  <a:schemeClr val="accent2">
                    <a:lumMod val="50000"/>
                  </a:schemeClr>
                </a:solidFill>
                <a:latin typeface="Arial" pitchFamily="34" charset="0"/>
                <a:cs typeface="Arial" pitchFamily="34" charset="0"/>
              </a:rPr>
              <a:t>Мамонтов С.Г., Захаров В.Б. Общая биология: Учебник. – М.: </a:t>
            </a:r>
            <a:r>
              <a:rPr lang="ru-RU" sz="2700" b="1" dirty="0" err="1">
                <a:solidFill>
                  <a:schemeClr val="accent2">
                    <a:lumMod val="50000"/>
                  </a:schemeClr>
                </a:solidFill>
                <a:latin typeface="Arial" pitchFamily="34" charset="0"/>
                <a:cs typeface="Arial" pitchFamily="34" charset="0"/>
              </a:rPr>
              <a:t>Кнорус</a:t>
            </a:r>
            <a:r>
              <a:rPr lang="ru-RU" sz="2700" b="1" dirty="0">
                <a:solidFill>
                  <a:schemeClr val="accent2">
                    <a:lumMod val="50000"/>
                  </a:schemeClr>
                </a:solidFill>
                <a:latin typeface="Arial" pitchFamily="34" charset="0"/>
                <a:cs typeface="Arial" pitchFamily="34" charset="0"/>
              </a:rPr>
              <a:t>, 2016. – 324 с. – (Среднее профессиональное образование).</a:t>
            </a:r>
          </a:p>
          <a:p>
            <a:pPr marL="342900" lvl="0" indent="-342900" algn="just">
              <a:lnSpc>
                <a:spcPct val="85000"/>
              </a:lnSpc>
              <a:buFont typeface="+mj-lt"/>
              <a:buAutoNum type="arabicPeriod"/>
            </a:pPr>
            <a:r>
              <a:rPr lang="ru-RU" sz="2700" b="1" dirty="0">
                <a:solidFill>
                  <a:schemeClr val="accent2">
                    <a:lumMod val="50000"/>
                  </a:schemeClr>
                </a:solidFill>
                <a:latin typeface="Arial" pitchFamily="34" charset="0"/>
                <a:cs typeface="Arial" pitchFamily="34" charset="0"/>
              </a:rPr>
              <a:t>Мамонтов С.Г., Захаров В.Б. Общая биология: Учебник. – М.: </a:t>
            </a:r>
            <a:r>
              <a:rPr lang="ru-RU" sz="2700" b="1" dirty="0" err="1">
                <a:solidFill>
                  <a:schemeClr val="accent2">
                    <a:lumMod val="50000"/>
                  </a:schemeClr>
                </a:solidFill>
                <a:latin typeface="Arial" pitchFamily="34" charset="0"/>
                <a:cs typeface="Arial" pitchFamily="34" charset="0"/>
              </a:rPr>
              <a:t>Кнорус</a:t>
            </a:r>
            <a:r>
              <a:rPr lang="ru-RU" sz="2700" b="1" dirty="0">
                <a:solidFill>
                  <a:schemeClr val="accent2">
                    <a:lumMod val="50000"/>
                  </a:schemeClr>
                </a:solidFill>
                <a:latin typeface="Arial" pitchFamily="34" charset="0"/>
                <a:cs typeface="Arial" pitchFamily="34" charset="0"/>
              </a:rPr>
              <a:t>, 2015. – 328 с. – (Среднее профессиональное образование).</a:t>
            </a:r>
          </a:p>
          <a:p>
            <a:pPr marL="342900" lvl="0" indent="-342900" algn="just">
              <a:lnSpc>
                <a:spcPct val="85000"/>
              </a:lnSpc>
              <a:buFont typeface="+mj-lt"/>
              <a:buAutoNum type="arabicPeriod"/>
            </a:pPr>
            <a:r>
              <a:rPr lang="ru-RU" sz="2700" b="1" dirty="0">
                <a:solidFill>
                  <a:schemeClr val="accent2">
                    <a:lumMod val="50000"/>
                  </a:schemeClr>
                </a:solidFill>
                <a:latin typeface="Arial" pitchFamily="34" charset="0"/>
                <a:cs typeface="Arial" pitchFamily="34" charset="0"/>
              </a:rPr>
              <a:t> Шумакова, Е.В. Ботаника и физиология растений: Учебник. – М.: Издательский центр «Академия»,  2015. – 208 с.: ил.</a:t>
            </a:r>
          </a:p>
          <a:p>
            <a:pPr marL="342900" lvl="0" indent="-342900" algn="just">
              <a:lnSpc>
                <a:spcPct val="85000"/>
              </a:lnSpc>
              <a:buFont typeface="+mj-lt"/>
              <a:buAutoNum type="arabicPeriod"/>
            </a:pPr>
            <a:r>
              <a:rPr lang="ru-RU" sz="2700" b="1" dirty="0">
                <a:solidFill>
                  <a:schemeClr val="accent2">
                    <a:lumMod val="50000"/>
                  </a:schemeClr>
                </a:solidFill>
                <a:latin typeface="Arial" pitchFamily="34" charset="0"/>
                <a:cs typeface="Arial" pitchFamily="34" charset="0"/>
              </a:rPr>
              <a:t>Чернова Н.М., </a:t>
            </a:r>
            <a:r>
              <a:rPr lang="ru-RU" sz="2700" b="1" dirty="0" err="1">
                <a:solidFill>
                  <a:schemeClr val="accent2">
                    <a:lumMod val="50000"/>
                  </a:schemeClr>
                </a:solidFill>
                <a:latin typeface="Arial" pitchFamily="34" charset="0"/>
                <a:cs typeface="Arial" pitchFamily="34" charset="0"/>
              </a:rPr>
              <a:t>Галушин</a:t>
            </a:r>
            <a:r>
              <a:rPr lang="ru-RU" sz="2700" b="1" dirty="0">
                <a:solidFill>
                  <a:schemeClr val="accent2">
                    <a:lumMod val="50000"/>
                  </a:schemeClr>
                </a:solidFill>
                <a:latin typeface="Arial" pitchFamily="34" charset="0"/>
                <a:cs typeface="Arial" pitchFamily="34" charset="0"/>
              </a:rPr>
              <a:t> В.М., Константинов В.М. Экология. 10 – 11 классы: Учебник. – М.: Дрофа, 2015. – 302 с.: ил</a:t>
            </a:r>
            <a:r>
              <a:rPr lang="ru-RU" sz="2700" b="1" dirty="0" smtClean="0">
                <a:solidFill>
                  <a:schemeClr val="accent2">
                    <a:lumMod val="50000"/>
                  </a:schemeClr>
                </a:solidFill>
                <a:latin typeface="Arial" pitchFamily="34" charset="0"/>
                <a:cs typeface="Arial" pitchFamily="34" charset="0"/>
              </a:rPr>
              <a:t>.</a:t>
            </a:r>
          </a:p>
          <a:p>
            <a:pPr marL="342900" indent="-342900" algn="just">
              <a:lnSpc>
                <a:spcPct val="85000"/>
              </a:lnSpc>
              <a:buFont typeface="+mj-lt"/>
              <a:buAutoNum type="arabicPeriod"/>
            </a:pPr>
            <a:r>
              <a:rPr lang="ru-RU" sz="2700" b="1" dirty="0">
                <a:solidFill>
                  <a:schemeClr val="accent2">
                    <a:lumMod val="50000"/>
                  </a:schemeClr>
                </a:solidFill>
                <a:latin typeface="Arial" pitchFamily="34" charset="0"/>
                <a:cs typeface="Arial" pitchFamily="34" charset="0"/>
              </a:rPr>
              <a:t>Константинов В.М., </a:t>
            </a:r>
            <a:r>
              <a:rPr lang="ru-RU" sz="2700" b="1" dirty="0" err="1">
                <a:solidFill>
                  <a:schemeClr val="accent2">
                    <a:lumMod val="50000"/>
                  </a:schemeClr>
                </a:solidFill>
                <a:latin typeface="Arial" pitchFamily="34" charset="0"/>
                <a:cs typeface="Arial" pitchFamily="34" charset="0"/>
              </a:rPr>
              <a:t>Резанов</a:t>
            </a:r>
            <a:r>
              <a:rPr lang="ru-RU" sz="2700" b="1" dirty="0">
                <a:solidFill>
                  <a:schemeClr val="accent2">
                    <a:lumMod val="50000"/>
                  </a:schemeClr>
                </a:solidFill>
                <a:latin typeface="Arial" pitchFamily="34" charset="0"/>
                <a:cs typeface="Arial" pitchFamily="34" charset="0"/>
              </a:rPr>
              <a:t> А.Г., Фадеева Е.О, Общая биология. Учебник для СПО. – М.: Издательский центр «Академия», 2014 – 256 с</a:t>
            </a:r>
            <a:r>
              <a:rPr lang="ru-RU" sz="2700" b="1" dirty="0" smtClean="0">
                <a:solidFill>
                  <a:schemeClr val="accent2">
                    <a:lumMod val="50000"/>
                  </a:schemeClr>
                </a:solidFill>
                <a:latin typeface="Arial" pitchFamily="34" charset="0"/>
                <a:cs typeface="Arial" pitchFamily="34" charset="0"/>
              </a:rPr>
              <a:t>.</a:t>
            </a:r>
            <a:endParaRPr lang="ru-RU" sz="2700" b="1" dirty="0">
              <a:solidFill>
                <a:schemeClr val="accent2">
                  <a:lumMod val="50000"/>
                </a:schemeClr>
              </a:solidFill>
              <a:latin typeface="Arial" pitchFamily="34" charset="0"/>
              <a:cs typeface="Arial" pitchFamily="34" charset="0"/>
            </a:endParaRPr>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Прямоугольник 11"/>
          <p:cNvSpPr/>
          <p:nvPr/>
        </p:nvSpPr>
        <p:spPr>
          <a:xfrm>
            <a:off x="861854" y="214290"/>
            <a:ext cx="8039380" cy="571567"/>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r>
              <a:rPr lang="ru-RU" sz="3800" b="1" dirty="0" smtClean="0">
                <a:ln w="11430"/>
                <a:solidFill>
                  <a:schemeClr val="accent2">
                    <a:lumMod val="50000"/>
                  </a:schemeClr>
                </a:solidFill>
                <a:effectLst>
                  <a:outerShdw blurRad="80000" dist="40000" dir="5040000" algn="tl">
                    <a:srgbClr val="000000">
                      <a:alpha val="30000"/>
                    </a:srgbClr>
                  </a:outerShdw>
                </a:effectLst>
                <a:latin typeface="Arial Black" pitchFamily="34" charset="0"/>
                <a:cs typeface="Arial" pitchFamily="34" charset="0"/>
              </a:rPr>
              <a:t>Использованные источники</a:t>
            </a:r>
            <a:endParaRPr lang="ru-RU" sz="3800" b="1" dirty="0">
              <a:ln w="11430"/>
              <a:solidFill>
                <a:schemeClr val="accent2">
                  <a:lumMod val="50000"/>
                </a:schemeClr>
              </a:solidFill>
              <a:effectLst>
                <a:outerShdw blurRad="80000" dist="40000" dir="5040000" algn="tl">
                  <a:srgbClr val="000000">
                    <a:alpha val="30000"/>
                  </a:srgbClr>
                </a:outerShdw>
              </a:effectLst>
              <a:latin typeface="Arial Black" pitchFamily="34" charset="0"/>
            </a:endParaRPr>
          </a:p>
        </p:txBody>
      </p:sp>
      <p:pic>
        <p:nvPicPr>
          <p:cNvPr id="13" name="Picture 1" descr="D:\23.05.13-домашние документы\Лаб. раб YES\Виртуальные лабораторные YES\Анимашки и картинки\Люди\Читатели\Книги, карандаши, краски,\книги.gif"/>
          <p:cNvPicPr>
            <a:picLocks noChangeAspect="1" noChangeArrowheads="1" noCrop="1"/>
          </p:cNvPicPr>
          <p:nvPr/>
        </p:nvPicPr>
        <p:blipFill>
          <a:blip r:embed="rId3" cstate="print"/>
          <a:srcRect/>
          <a:stretch>
            <a:fillRect/>
          </a:stretch>
        </p:blipFill>
        <p:spPr bwMode="auto">
          <a:xfrm>
            <a:off x="-32" y="-24"/>
            <a:ext cx="781050" cy="781050"/>
          </a:xfrm>
          <a:prstGeom prst="rect">
            <a:avLst/>
          </a:prstGeom>
          <a:noFill/>
        </p:spPr>
      </p:pic>
    </p:spTree>
    <p:extLst>
      <p:ext uri="{BB962C8B-B14F-4D97-AF65-F5344CB8AC3E}">
        <p14:creationId xmlns:p14="http://schemas.microsoft.com/office/powerpoint/2010/main" val="1516710582"/>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Прямоугольник 11"/>
          <p:cNvSpPr/>
          <p:nvPr/>
        </p:nvSpPr>
        <p:spPr>
          <a:xfrm>
            <a:off x="142844" y="928670"/>
            <a:ext cx="8858312" cy="5389937"/>
          </a:xfrm>
          <a:prstGeom prst="rect">
            <a:avLst/>
          </a:prstGeom>
        </p:spPr>
        <p:txBody>
          <a:bodyPr wrap="square">
            <a:spAutoFit/>
          </a:bodyPr>
          <a:lstStyle/>
          <a:p>
            <a:pPr marL="514350" indent="-514350" algn="just">
              <a:lnSpc>
                <a:spcPct val="85000"/>
              </a:lnSpc>
              <a:buFont typeface="+mj-lt"/>
              <a:buAutoNum type="arabicPeriod" startAt="6"/>
            </a:pPr>
            <a:r>
              <a:rPr lang="en-US" sz="2700" b="1" dirty="0" smtClean="0">
                <a:solidFill>
                  <a:schemeClr val="accent6">
                    <a:lumMod val="50000"/>
                  </a:schemeClr>
                </a:solidFill>
                <a:latin typeface="Arial" pitchFamily="34" charset="0"/>
                <a:cs typeface="Arial" pitchFamily="34" charset="0"/>
              </a:rPr>
              <a:t>https://ru.wikipedia.org/wiki/</a:t>
            </a:r>
            <a:endParaRPr lang="ru-RU" sz="27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6"/>
            </a:pPr>
            <a:r>
              <a:rPr lang="ru-RU" sz="2700" b="1" dirty="0" err="1" smtClean="0">
                <a:solidFill>
                  <a:schemeClr val="accent6">
                    <a:lumMod val="50000"/>
                  </a:schemeClr>
                </a:solidFill>
                <a:latin typeface="Arial" pitchFamily="34" charset="0"/>
                <a:cs typeface="Arial" pitchFamily="34" charset="0"/>
              </a:rPr>
              <a:t>h</a:t>
            </a:r>
            <a:r>
              <a:rPr lang="en-US" sz="2700" b="1" dirty="0" smtClean="0">
                <a:solidFill>
                  <a:schemeClr val="accent6">
                    <a:lumMod val="50000"/>
                  </a:schemeClr>
                </a:solidFill>
                <a:latin typeface="Arial" pitchFamily="34" charset="0"/>
                <a:cs typeface="Arial" pitchFamily="34" charset="0"/>
              </a:rPr>
              <a:t>ttps://ru.wikipedia.org/wiki/</a:t>
            </a:r>
            <a:r>
              <a:rPr lang="ru-RU" sz="2700" b="1" dirty="0" smtClean="0">
                <a:solidFill>
                  <a:schemeClr val="accent6">
                    <a:lumMod val="50000"/>
                  </a:schemeClr>
                </a:solidFill>
                <a:latin typeface="Arial" pitchFamily="34" charset="0"/>
                <a:cs typeface="Arial" pitchFamily="34" charset="0"/>
              </a:rPr>
              <a:t>Онтогенез</a:t>
            </a:r>
          </a:p>
          <a:p>
            <a:pPr marL="514350" indent="-514350" algn="just">
              <a:lnSpc>
                <a:spcPct val="85000"/>
              </a:lnSpc>
              <a:buFont typeface="+mj-lt"/>
              <a:buAutoNum type="arabicPeriod" startAt="6"/>
            </a:pPr>
            <a:r>
              <a:rPr lang="ru-RU" sz="2700" b="1" dirty="0" smtClean="0">
                <a:solidFill>
                  <a:schemeClr val="accent6">
                    <a:lumMod val="50000"/>
                  </a:schemeClr>
                </a:solidFill>
                <a:latin typeface="Arial" pitchFamily="34" charset="0"/>
                <a:cs typeface="Arial" pitchFamily="34" charset="0"/>
              </a:rPr>
              <a:t>http://biologiya.net/obshhaya-biologiya/osnovy-genetiki/nasledstvennost.html</a:t>
            </a:r>
          </a:p>
          <a:p>
            <a:pPr marL="514350" indent="-514350" algn="just">
              <a:lnSpc>
                <a:spcPct val="85000"/>
              </a:lnSpc>
              <a:buFont typeface="+mj-lt"/>
              <a:buAutoNum type="arabicPeriod" startAt="6"/>
            </a:pPr>
            <a:r>
              <a:rPr lang="ru-RU" sz="2700" b="1" dirty="0" smtClean="0">
                <a:solidFill>
                  <a:schemeClr val="accent6">
                    <a:lumMod val="50000"/>
                  </a:schemeClr>
                </a:solidFill>
                <a:latin typeface="Arial" pitchFamily="34" charset="0"/>
                <a:cs typeface="Arial" pitchFamily="34" charset="0"/>
              </a:rPr>
              <a:t>http://biologiya.net/mlekopitaushie/genotip.html</a:t>
            </a:r>
          </a:p>
          <a:p>
            <a:pPr marL="514350" indent="-514350" algn="just">
              <a:lnSpc>
                <a:spcPct val="85000"/>
              </a:lnSpc>
              <a:buFont typeface="+mj-lt"/>
              <a:buAutoNum type="arabicPeriod" startAt="6"/>
            </a:pPr>
            <a:r>
              <a:rPr lang="ru-RU" sz="2700" b="1" dirty="0" smtClean="0">
                <a:solidFill>
                  <a:schemeClr val="accent6">
                    <a:lumMod val="50000"/>
                  </a:schemeClr>
                </a:solidFill>
                <a:latin typeface="Arial" pitchFamily="34" charset="0"/>
                <a:cs typeface="Arial" pitchFamily="34" charset="0"/>
              </a:rPr>
              <a:t>https://ru.wikipedia.org/wiki/%D0%9D%D0%B0%D1%81%D0%BB%D0%B5%D0%B4%D1%81%D1%82%D0%B2%D0%B5%D0%BD%D0%BD%D0%BE%D1%81%D1%82%D1%8C</a:t>
            </a:r>
          </a:p>
          <a:p>
            <a:pPr marL="514350" indent="-514350" algn="just">
              <a:lnSpc>
                <a:spcPct val="85000"/>
              </a:lnSpc>
              <a:buFont typeface="+mj-lt"/>
              <a:buAutoNum type="arabicPeriod" startAt="6"/>
            </a:pPr>
            <a:r>
              <a:rPr lang="en-US" sz="2700" b="1" dirty="0" smtClean="0">
                <a:solidFill>
                  <a:schemeClr val="accent3">
                    <a:lumMod val="50000"/>
                  </a:schemeClr>
                </a:solidFill>
                <a:latin typeface="Arial" pitchFamily="34" charset="0"/>
                <a:cs typeface="Arial" pitchFamily="34" charset="0"/>
              </a:rPr>
              <a:t>Bateson2_(cropped).jpg</a:t>
            </a:r>
            <a:endParaRPr lang="ru-RU" sz="2700" b="1" dirty="0" smtClean="0">
              <a:solidFill>
                <a:schemeClr val="accent3">
                  <a:lumMod val="50000"/>
                </a:schemeClr>
              </a:solidFill>
              <a:latin typeface="Arial" pitchFamily="34" charset="0"/>
              <a:cs typeface="Arial" pitchFamily="34" charset="0"/>
            </a:endParaRPr>
          </a:p>
          <a:p>
            <a:pPr marL="514350" indent="-514350" algn="just">
              <a:lnSpc>
                <a:spcPct val="85000"/>
              </a:lnSpc>
              <a:buFont typeface="+mj-lt"/>
              <a:buAutoNum type="arabicPeriod" startAt="6"/>
            </a:pPr>
            <a:r>
              <a:rPr lang="ru-RU" sz="2700" b="1" dirty="0" smtClean="0">
                <a:solidFill>
                  <a:schemeClr val="accent3">
                    <a:lumMod val="50000"/>
                  </a:schemeClr>
                </a:solidFill>
                <a:latin typeface="Arial" pitchFamily="34" charset="0"/>
                <a:cs typeface="Arial" pitchFamily="34" charset="0"/>
              </a:rPr>
              <a:t>http://mybiologiya.net/razmnozhenie-i-razvitie-organizmov/</a:t>
            </a:r>
          </a:p>
          <a:p>
            <a:pPr marL="514350" indent="-514350" algn="just">
              <a:lnSpc>
                <a:spcPct val="85000"/>
              </a:lnSpc>
              <a:buFont typeface="+mj-lt"/>
              <a:buAutoNum type="arabicPeriod" startAt="6"/>
            </a:pPr>
            <a:r>
              <a:rPr lang="ru-RU" sz="2700" b="1" dirty="0" smtClean="0">
                <a:solidFill>
                  <a:schemeClr val="accent3">
                    <a:lumMod val="50000"/>
                  </a:schemeClr>
                </a:solidFill>
                <a:latin typeface="Arial" pitchFamily="34" charset="0"/>
                <a:cs typeface="Arial" pitchFamily="34" charset="0"/>
              </a:rPr>
              <a:t>https://ru.wikipedia.org/wiki/%D0%93%D0%B5%D0%BD%D0%B5%D1%82%D0%B8%D0%BA%D0%B0</a:t>
            </a:r>
          </a:p>
        </p:txBody>
      </p:sp>
      <p:sp>
        <p:nvSpPr>
          <p:cNvPr id="14" name="Прямоугольник 13"/>
          <p:cNvSpPr/>
          <p:nvPr/>
        </p:nvSpPr>
        <p:spPr>
          <a:xfrm>
            <a:off x="861854" y="214290"/>
            <a:ext cx="8039380" cy="571567"/>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r>
              <a:rPr lang="ru-RU" sz="3800" b="1" dirty="0" smtClean="0">
                <a:ln w="11430"/>
                <a:solidFill>
                  <a:schemeClr val="accent2">
                    <a:lumMod val="50000"/>
                  </a:schemeClr>
                </a:solidFill>
                <a:effectLst>
                  <a:outerShdw blurRad="80000" dist="40000" dir="5040000" algn="tl">
                    <a:srgbClr val="000000">
                      <a:alpha val="30000"/>
                    </a:srgbClr>
                  </a:outerShdw>
                </a:effectLst>
                <a:latin typeface="Arial Black" pitchFamily="34" charset="0"/>
                <a:cs typeface="Arial" pitchFamily="34" charset="0"/>
              </a:rPr>
              <a:t>Использованные источники</a:t>
            </a:r>
            <a:endParaRPr lang="ru-RU" sz="3800" b="1" dirty="0">
              <a:ln w="11430"/>
              <a:solidFill>
                <a:schemeClr val="accent2">
                  <a:lumMod val="50000"/>
                </a:schemeClr>
              </a:solidFill>
              <a:effectLst>
                <a:outerShdw blurRad="80000" dist="40000" dir="5040000" algn="tl">
                  <a:srgbClr val="000000">
                    <a:alpha val="30000"/>
                  </a:srgbClr>
                </a:outerShdw>
              </a:effectLst>
              <a:latin typeface="Arial Black" pitchFamily="34" charset="0"/>
            </a:endParaRPr>
          </a:p>
        </p:txBody>
      </p:sp>
      <p:pic>
        <p:nvPicPr>
          <p:cNvPr id="3073" name="Picture 1" descr="D:\23.05.13-домашние документы\Лаб. раб YES\Виртуальные лабораторные YES\Анимашки и картинки\Люди\Читатели\Книги, карандаши, краски,\книги.gif"/>
          <p:cNvPicPr>
            <a:picLocks noChangeAspect="1" noChangeArrowheads="1" noCrop="1"/>
          </p:cNvPicPr>
          <p:nvPr/>
        </p:nvPicPr>
        <p:blipFill>
          <a:blip r:embed="rId3" cstate="print"/>
          <a:srcRect/>
          <a:stretch>
            <a:fillRect/>
          </a:stretch>
        </p:blipFill>
        <p:spPr bwMode="auto">
          <a:xfrm>
            <a:off x="76174" y="76182"/>
            <a:ext cx="781050" cy="781050"/>
          </a:xfrm>
          <a:prstGeom prst="rect">
            <a:avLst/>
          </a:prstGeom>
          <a:noFill/>
        </p:spPr>
      </p:pic>
    </p:spTree>
  </p:cSld>
  <p:clrMapOvr>
    <a:masterClrMapping/>
  </p:clrMapOvr>
  <p:transition advTm="509"/>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Прямоугольник 11"/>
          <p:cNvSpPr/>
          <p:nvPr/>
        </p:nvSpPr>
        <p:spPr>
          <a:xfrm>
            <a:off x="142844" y="928670"/>
            <a:ext cx="8858312" cy="3741794"/>
          </a:xfrm>
          <a:prstGeom prst="rect">
            <a:avLst/>
          </a:prstGeom>
        </p:spPr>
        <p:txBody>
          <a:bodyPr wrap="square">
            <a:spAutoFit/>
          </a:bodyPr>
          <a:lstStyle/>
          <a:p>
            <a:pPr marL="514350" indent="-514350" algn="just">
              <a:lnSpc>
                <a:spcPct val="85000"/>
              </a:lnSpc>
              <a:buFont typeface="+mj-lt"/>
              <a:buAutoNum type="arabicPeriod" startAt="14"/>
            </a:pPr>
            <a:r>
              <a:rPr lang="ru-RU" sz="2800" b="1" dirty="0" smtClean="0">
                <a:solidFill>
                  <a:schemeClr val="accent3">
                    <a:lumMod val="50000"/>
                  </a:schemeClr>
                </a:solidFill>
                <a:latin typeface="Arial" pitchFamily="34" charset="0"/>
                <a:cs typeface="Arial" pitchFamily="34" charset="0"/>
              </a:rPr>
              <a:t>Л.В. Бережная Лабораторной работы по  биологии по теме «Составление простейших схем моногибридного и </a:t>
            </a:r>
            <a:r>
              <a:rPr lang="ru-RU" sz="2800" b="1" dirty="0" err="1" smtClean="0">
                <a:solidFill>
                  <a:schemeClr val="accent3">
                    <a:lumMod val="50000"/>
                  </a:schemeClr>
                </a:solidFill>
                <a:latin typeface="Arial" pitchFamily="34" charset="0"/>
                <a:cs typeface="Arial" pitchFamily="34" charset="0"/>
              </a:rPr>
              <a:t>дигибридного</a:t>
            </a:r>
            <a:r>
              <a:rPr lang="ru-RU" sz="2800" b="1" dirty="0" smtClean="0">
                <a:solidFill>
                  <a:schemeClr val="accent3">
                    <a:lumMod val="50000"/>
                  </a:schemeClr>
                </a:solidFill>
                <a:latin typeface="Arial" pitchFamily="34" charset="0"/>
                <a:cs typeface="Arial" pitchFamily="34" charset="0"/>
              </a:rPr>
              <a:t> скрещивания для специальности 09.02.03 Программирование в компьютерных системах – Краснодар: Краснодарский техникум управления, информатизации и сервиса, 2014.</a:t>
            </a:r>
          </a:p>
          <a:p>
            <a:pPr marL="514350" indent="-514350" algn="just">
              <a:lnSpc>
                <a:spcPct val="85000"/>
              </a:lnSpc>
              <a:buFont typeface="+mj-lt"/>
              <a:buAutoNum type="arabicPeriod" startAt="14"/>
            </a:pPr>
            <a:r>
              <a:rPr lang="ru-RU" sz="2800" b="1" dirty="0" smtClean="0">
                <a:solidFill>
                  <a:schemeClr val="accent3">
                    <a:lumMod val="50000"/>
                  </a:schemeClr>
                </a:solidFill>
                <a:latin typeface="Arial" pitchFamily="34" charset="0"/>
                <a:cs typeface="Arial" pitchFamily="34" charset="0"/>
              </a:rPr>
              <a:t>http://distant-lessons.ru/izmenchivost.html</a:t>
            </a:r>
          </a:p>
          <a:p>
            <a:pPr marL="514350" indent="-514350" algn="just">
              <a:lnSpc>
                <a:spcPct val="85000"/>
              </a:lnSpc>
              <a:buFont typeface="+mj-lt"/>
              <a:buAutoNum type="arabicPeriod" startAt="14"/>
            </a:pPr>
            <a:endParaRPr lang="ru-RU" sz="2700" b="1" dirty="0">
              <a:solidFill>
                <a:schemeClr val="accent3">
                  <a:lumMod val="50000"/>
                </a:schemeClr>
              </a:solidFill>
              <a:latin typeface="Arial" pitchFamily="34" charset="0"/>
              <a:cs typeface="Arial" pitchFamily="34" charset="0"/>
            </a:endParaRPr>
          </a:p>
        </p:txBody>
      </p:sp>
      <p:sp>
        <p:nvSpPr>
          <p:cNvPr id="14" name="Прямоугольник 13"/>
          <p:cNvSpPr/>
          <p:nvPr/>
        </p:nvSpPr>
        <p:spPr>
          <a:xfrm>
            <a:off x="861854" y="214290"/>
            <a:ext cx="8039380" cy="571567"/>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r>
              <a:rPr lang="ru-RU" sz="3800" b="1" dirty="0" smtClean="0">
                <a:ln w="11430"/>
                <a:solidFill>
                  <a:schemeClr val="accent2">
                    <a:lumMod val="50000"/>
                  </a:schemeClr>
                </a:solidFill>
                <a:effectLst>
                  <a:outerShdw blurRad="80000" dist="40000" dir="5040000" algn="tl">
                    <a:srgbClr val="000000">
                      <a:alpha val="30000"/>
                    </a:srgbClr>
                  </a:outerShdw>
                </a:effectLst>
                <a:latin typeface="Arial Black" pitchFamily="34" charset="0"/>
                <a:cs typeface="Arial" pitchFamily="34" charset="0"/>
              </a:rPr>
              <a:t>Использованные источники</a:t>
            </a:r>
            <a:endParaRPr lang="ru-RU" sz="3800" b="1" dirty="0">
              <a:ln w="11430"/>
              <a:solidFill>
                <a:schemeClr val="accent2">
                  <a:lumMod val="50000"/>
                </a:schemeClr>
              </a:solidFill>
              <a:effectLst>
                <a:outerShdw blurRad="80000" dist="40000" dir="5040000" algn="tl">
                  <a:srgbClr val="000000">
                    <a:alpha val="30000"/>
                  </a:srgbClr>
                </a:outerShdw>
              </a:effectLst>
              <a:latin typeface="Arial Black" pitchFamily="34" charset="0"/>
            </a:endParaRPr>
          </a:p>
        </p:txBody>
      </p:sp>
      <p:pic>
        <p:nvPicPr>
          <p:cNvPr id="3073" name="Picture 1" descr="D:\23.05.13-домашние документы\Лаб. раб YES\Виртуальные лабораторные YES\Анимашки и картинки\Люди\Читатели\Книги, карандаши, краски,\книги.gif"/>
          <p:cNvPicPr>
            <a:picLocks noChangeAspect="1" noChangeArrowheads="1" noCrop="1"/>
          </p:cNvPicPr>
          <p:nvPr/>
        </p:nvPicPr>
        <p:blipFill>
          <a:blip r:embed="rId3" cstate="print"/>
          <a:srcRect/>
          <a:stretch>
            <a:fillRect/>
          </a:stretch>
        </p:blipFill>
        <p:spPr bwMode="auto">
          <a:xfrm>
            <a:off x="76174" y="76182"/>
            <a:ext cx="781050" cy="781050"/>
          </a:xfrm>
          <a:prstGeom prst="rect">
            <a:avLst/>
          </a:prstGeom>
          <a:noFill/>
        </p:spPr>
      </p:pic>
    </p:spTree>
  </p:cSld>
  <p:clrMapOvr>
    <a:masterClrMapping/>
  </p:clrMapOvr>
  <p:transition advTm="431"/>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3c2dec3b108b"/>
          <p:cNvPicPr>
            <a:picLocks noChangeAspect="1" noChangeArrowheads="1"/>
          </p:cNvPicPr>
          <p:nvPr/>
        </p:nvPicPr>
        <p:blipFill>
          <a:blip r:embed="rId4" cstate="print"/>
          <a:srcRect/>
          <a:stretch>
            <a:fillRect/>
          </a:stretch>
        </p:blipFill>
        <p:spPr bwMode="auto">
          <a:xfrm>
            <a:off x="2411760" y="1196752"/>
            <a:ext cx="4511675" cy="4443412"/>
          </a:xfrm>
          <a:prstGeom prst="rect">
            <a:avLst/>
          </a:prstGeom>
          <a:noFill/>
          <a:ln w="9525">
            <a:noFill/>
            <a:miter lim="800000"/>
            <a:headEnd/>
            <a:tailEnd/>
          </a:ln>
        </p:spPr>
      </p:pic>
      <p:sp>
        <p:nvSpPr>
          <p:cNvPr id="9" name="Управляющая кнопка: назад 10">
            <a:hlinkClick r:id="" action="ppaction://hlinkshowjump?jump=previousslide" highlightClick="1"/>
          </p:cNvPr>
          <p:cNvSpPr/>
          <p:nvPr/>
        </p:nvSpPr>
        <p:spPr>
          <a:xfrm>
            <a:off x="800102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5" name="Управляющая кнопка: домой 4">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28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60418"/>
                                        </p:tgtEl>
                                        <p:attrNameLst>
                                          <p:attrName>style.visibility</p:attrName>
                                        </p:attrNameLst>
                                      </p:cBhvr>
                                      <p:to>
                                        <p:strVal val="visible"/>
                                      </p:to>
                                    </p:set>
                                    <p:anim calcmode="lin" valueType="num">
                                      <p:cBhvr>
                                        <p:cTn id="10" dur="500" fill="hold"/>
                                        <p:tgtEl>
                                          <p:spTgt spid="60418"/>
                                        </p:tgtEl>
                                        <p:attrNameLst>
                                          <p:attrName>ppt_w</p:attrName>
                                        </p:attrNameLst>
                                      </p:cBhvr>
                                      <p:tavLst>
                                        <p:tav tm="0">
                                          <p:val>
                                            <p:fltVal val="0"/>
                                          </p:val>
                                        </p:tav>
                                        <p:tav tm="100000">
                                          <p:val>
                                            <p:strVal val="#ppt_w"/>
                                          </p:val>
                                        </p:tav>
                                      </p:tavLst>
                                    </p:anim>
                                    <p:anim calcmode="lin" valueType="num">
                                      <p:cBhvr>
                                        <p:cTn id="11" dur="500" fill="hold"/>
                                        <p:tgtEl>
                                          <p:spTgt spid="60418"/>
                                        </p:tgtEl>
                                        <p:attrNameLst>
                                          <p:attrName>ppt_h</p:attrName>
                                        </p:attrNameLst>
                                      </p:cBhvr>
                                      <p:tavLst>
                                        <p:tav tm="0">
                                          <p:val>
                                            <p:fltVal val="0"/>
                                          </p:val>
                                        </p:tav>
                                        <p:tav tm="100000">
                                          <p:val>
                                            <p:strVal val="#ppt_h"/>
                                          </p:val>
                                        </p:tav>
                                      </p:tavLst>
                                    </p:anim>
                                    <p:animEffect transition="in" filter="fade">
                                      <p:cBhvr>
                                        <p:cTn id="12" dur="500"/>
                                        <p:tgtEl>
                                          <p:spTgt spid="604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7878" y="18674"/>
            <a:ext cx="4876411" cy="68075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3955779"/>
      </p:ext>
    </p:extLst>
  </p:cSld>
  <p:clrMapOvr>
    <a:masterClrMapping/>
  </p:clrMapOvr>
  <p:transition advTm="291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23.05.13-домашние документы\Лаб. раб YES\Виртуальные лабораторные YES\Анимашки и картинки\Органы\1294131429_sistema-pishhevareniya.gif"/>
          <p:cNvPicPr>
            <a:picLocks noChangeAspect="1" noChangeArrowheads="1"/>
          </p:cNvPicPr>
          <p:nvPr/>
        </p:nvPicPr>
        <p:blipFill>
          <a:blip r:embed="rId2" cstate="print"/>
          <a:srcRect/>
          <a:stretch>
            <a:fillRect/>
          </a:stretch>
        </p:blipFill>
        <p:spPr bwMode="auto">
          <a:xfrm>
            <a:off x="3500430" y="5000660"/>
            <a:ext cx="1547783" cy="185734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 name="Rectangle 3"/>
          <p:cNvSpPr>
            <a:spLocks noChangeArrowheads="1"/>
          </p:cNvSpPr>
          <p:nvPr/>
        </p:nvSpPr>
        <p:spPr bwMode="auto">
          <a:xfrm>
            <a:off x="142844" y="142852"/>
            <a:ext cx="8858312" cy="52198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0850" algn="just" fontAlgn="base">
              <a:lnSpc>
                <a:spcPct val="85000"/>
              </a:lnSpc>
              <a:spcBef>
                <a:spcPct val="0"/>
              </a:spcBef>
              <a:spcAft>
                <a:spcPct val="0"/>
              </a:spcAft>
            </a:pPr>
            <a:r>
              <a:rPr kumimoji="0" lang="ru-RU" sz="2800" b="1" i="0" u="none" strike="noStrike" cap="none" normalizeH="0" baseline="0" dirty="0" smtClean="0">
                <a:ln>
                  <a:solidFill>
                    <a:sysClr val="windowText" lastClr="000000"/>
                  </a:solidFill>
                </a:ln>
                <a:solidFill>
                  <a:srgbClr val="C00000"/>
                </a:solidFill>
                <a:latin typeface="Arial Black" pitchFamily="34" charset="0"/>
                <a:ea typeface="Times New Roman" pitchFamily="18" charset="0"/>
                <a:cs typeface="Arial" pitchFamily="34" charset="0"/>
              </a:rPr>
              <a:t>Признаки живых организмов </a:t>
            </a:r>
            <a:r>
              <a:rPr lang="ru-RU" sz="2800" b="1" dirty="0" smtClean="0">
                <a:latin typeface="Arial" pitchFamily="34" charset="0"/>
                <a:ea typeface="Times New Roman" pitchFamily="18" charset="0"/>
                <a:cs typeface="Arial" pitchFamily="34" charset="0"/>
              </a:rPr>
              <a:t>(среди них нет ни одного такого, который бы отдельно не существовал в неживой природе)</a:t>
            </a:r>
            <a:r>
              <a:rPr kumimoji="0" lang="ru-RU" sz="2800" b="1" i="0" u="none" strike="noStrike" cap="none" normalizeH="0" baseline="0" dirty="0" smtClean="0">
                <a:ln>
                  <a:noFill/>
                </a:ln>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endParaRPr kumimoji="0" lang="ru-RU" sz="2800" b="1"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85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ea typeface="Calibri" pitchFamily="34" charset="0"/>
                <a:cs typeface="Arial" pitchFamily="34" charset="0"/>
              </a:rPr>
              <a:t>1. </a:t>
            </a:r>
            <a:r>
              <a:rPr kumimoji="0" lang="ru-RU" sz="2800" b="1" i="0" u="none" strike="noStrike" cap="none" normalizeH="0" baseline="0" dirty="0" smtClean="0">
                <a:ln>
                  <a:solidFill>
                    <a:sysClr val="windowText" lastClr="000000"/>
                  </a:solidFill>
                </a:ln>
                <a:solidFill>
                  <a:srgbClr val="C00000"/>
                </a:solidFill>
                <a:latin typeface="Arial" pitchFamily="34" charset="0"/>
                <a:ea typeface="Times New Roman" pitchFamily="18" charset="0"/>
                <a:cs typeface="Arial" pitchFamily="34" charset="0"/>
              </a:rPr>
              <a:t>Живой организм</a:t>
            </a:r>
            <a:r>
              <a:rPr kumimoji="0" lang="ru-RU" sz="2800" b="1" i="0" u="none" strike="noStrike" cap="none" normalizeH="0" baseline="0" dirty="0" smtClean="0">
                <a:ln>
                  <a:solidFill>
                    <a:sysClr val="windowText" lastClr="000000"/>
                  </a:solidFill>
                </a:ln>
                <a:solidFill>
                  <a:schemeClr val="tx1"/>
                </a:solidFill>
                <a:latin typeface="Arial" pitchFamily="34" charset="0"/>
                <a:ea typeface="Times New Roman" pitchFamily="18" charset="0"/>
                <a:cs typeface="Arial" pitchFamily="34" charset="0"/>
              </a:rPr>
              <a:t> </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представляет собой </a:t>
            </a:r>
            <a:r>
              <a:rPr kumimoji="0" lang="ru-RU" sz="28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единое образование</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обладающее сложным строением, тело его составляет множество сложных взаимодействующих молекул, образующих упорядоченные структуры.</a:t>
            </a:r>
            <a:endParaRPr kumimoji="0" lang="ru-RU" sz="2800" b="1"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85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ea typeface="Calibri" pitchFamily="34" charset="0"/>
                <a:cs typeface="Arial" pitchFamily="34" charset="0"/>
              </a:rPr>
              <a:t>2.  </a:t>
            </a:r>
            <a:r>
              <a:rPr kumimoji="0" lang="ru-RU" sz="28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Каждая </a:t>
            </a:r>
            <a:r>
              <a:rPr kumimoji="0" lang="ru-RU" sz="2800" b="1" i="0" strike="noStrike" cap="none" normalizeH="0" baseline="0" dirty="0" smtClean="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составная часть организма</a:t>
            </a:r>
            <a:r>
              <a:rPr kumimoji="0" lang="ru-RU" sz="2800" b="1" i="0" strike="noStrike" cap="none" normalizeH="0" baseline="0" dirty="0" smtClean="0">
                <a:ln>
                  <a:solidFill>
                    <a:sysClr val="windowText" lastClr="000000"/>
                  </a:solidFill>
                </a:ln>
                <a:solidFill>
                  <a:schemeClr val="tx1"/>
                </a:solidFill>
                <a:effectLst/>
                <a:latin typeface="Arial" pitchFamily="34" charset="0"/>
                <a:ea typeface="Times New Roman" pitchFamily="18" charset="0"/>
                <a:cs typeface="Arial" pitchFamily="34" charset="0"/>
              </a:rPr>
              <a:t> </a:t>
            </a:r>
            <a:r>
              <a:rPr kumimoji="0" lang="ru-RU" sz="28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имеет особое строение</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и выполняет определенную функцию. Это относится не только к клеткам, тканям, органам, системам органов, но и к внутриклеточным структурам и органическим молекулам.</a:t>
            </a:r>
            <a:endParaRPr kumimoji="0" lang="ru-RU" sz="2800" b="1" i="0" u="none" strike="noStrike" cap="none" normalizeH="0" baseline="0" dirty="0" smtClean="0">
              <a:ln>
                <a:noFill/>
              </a:ln>
              <a:solidFill>
                <a:schemeClr val="tx1"/>
              </a:solidFill>
              <a:effectLst/>
              <a:latin typeface="Arial" pitchFamily="34" charset="0"/>
              <a:cs typeface="Arial" pitchFamily="34" charset="0"/>
            </a:endParaRPr>
          </a:p>
        </p:txBody>
      </p:sp>
      <p:sp>
        <p:nvSpPr>
          <p:cNvPr id="15" name="Управляющая кнопка: далее 14">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8"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236115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2050" name="Picture 2" descr="D:\23.05.13-домашние документы\Лаб. раб YES\Виртуальные лабораторные YES\Анимашки и картинки\Цветы\f103.gif"/>
          <p:cNvPicPr>
            <a:picLocks noChangeAspect="1" noChangeArrowheads="1" noCrop="1"/>
          </p:cNvPicPr>
          <p:nvPr/>
        </p:nvPicPr>
        <p:blipFill>
          <a:blip r:embed="rId3" cstate="print"/>
          <a:srcRect/>
          <a:stretch>
            <a:fillRect/>
          </a:stretch>
        </p:blipFill>
        <p:spPr bwMode="auto">
          <a:xfrm>
            <a:off x="7715272" y="5357826"/>
            <a:ext cx="638175" cy="619125"/>
          </a:xfrm>
          <a:prstGeom prst="rect">
            <a:avLst/>
          </a:prstGeom>
          <a:noFill/>
        </p:spPr>
      </p:pic>
      <p:pic>
        <p:nvPicPr>
          <p:cNvPr id="2056" name="Picture 8" descr="D:\23.05.13-домашние документы\Лаб. раб YES\Виртуальные лабораторные YES\Анимашки и картинки\Жуки\j3l06_frog_fail.gif"/>
          <p:cNvPicPr>
            <a:picLocks noChangeAspect="1" noChangeArrowheads="1" noCrop="1"/>
          </p:cNvPicPr>
          <p:nvPr/>
        </p:nvPicPr>
        <p:blipFill>
          <a:blip r:embed="rId4" cstate="print"/>
          <a:srcRect/>
          <a:stretch>
            <a:fillRect/>
          </a:stretch>
        </p:blipFill>
        <p:spPr bwMode="auto">
          <a:xfrm>
            <a:off x="-32" y="5072074"/>
            <a:ext cx="3810000" cy="1771650"/>
          </a:xfrm>
          <a:prstGeom prst="rect">
            <a:avLst/>
          </a:prstGeom>
          <a:noFill/>
        </p:spPr>
      </p:pic>
      <p:pic>
        <p:nvPicPr>
          <p:cNvPr id="2058" name="Picture 10" descr="D:\23.05.13-домашние документы\Биотехнология 10.05.13\3-4-Основные объекты биотехнологии\Микроорганизмы\анимашки\001.gif"/>
          <p:cNvPicPr>
            <a:picLocks noChangeAspect="1" noChangeArrowheads="1" noCrop="1"/>
          </p:cNvPicPr>
          <p:nvPr/>
        </p:nvPicPr>
        <p:blipFill>
          <a:blip r:embed="rId5" cstate="print"/>
          <a:srcRect/>
          <a:stretch>
            <a:fillRect/>
          </a:stretch>
        </p:blipFill>
        <p:spPr bwMode="auto">
          <a:xfrm>
            <a:off x="4357686" y="4238606"/>
            <a:ext cx="2245195" cy="2619394"/>
          </a:xfrm>
          <a:prstGeom prst="rect">
            <a:avLst/>
          </a:prstGeom>
          <a:noFill/>
        </p:spPr>
      </p:pic>
      <p:sp>
        <p:nvSpPr>
          <p:cNvPr id="17" name="Rectangle 2"/>
          <p:cNvSpPr>
            <a:spLocks noChangeArrowheads="1"/>
          </p:cNvSpPr>
          <p:nvPr/>
        </p:nvSpPr>
        <p:spPr bwMode="auto">
          <a:xfrm>
            <a:off x="142844" y="71414"/>
            <a:ext cx="8858312" cy="52198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85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ea typeface="Calibri" pitchFamily="34" charset="0"/>
                <a:cs typeface="Arial" pitchFamily="34" charset="0"/>
              </a:rPr>
              <a:t>3. </a:t>
            </a:r>
            <a:r>
              <a:rPr kumimoji="0" lang="ru-RU" sz="2800" b="1" i="0" u="none" strike="noStrike" cap="none" normalizeH="0" baseline="0" dirty="0" smtClean="0">
                <a:ln>
                  <a:noFill/>
                </a:ln>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Живые организмы</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способны извлекать, преобразовывать и использовать вещества и энергию окружающей среды. Благодаря этому они поддерживают целостность, </a:t>
            </a:r>
            <a:r>
              <a:rPr kumimoji="0" lang="ru-RU" sz="28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упорядочен-ность</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строения и функций своего организма (гомеостаз), возвращают в среду продукты распада и преобразованную энергию. Следовательно, они обладают способностью к обмену веществ и превращению энергии.</a:t>
            </a:r>
            <a:endParaRPr kumimoji="0" lang="ru-RU" sz="2800" b="1"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85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ea typeface="Calibri" pitchFamily="34" charset="0"/>
                <a:cs typeface="Arial" pitchFamily="34" charset="0"/>
              </a:rPr>
              <a:t>4. </a:t>
            </a:r>
            <a:r>
              <a:rPr kumimoji="0" lang="ru-RU" sz="2800" b="1" i="0" u="none" strike="noStrike" cap="none" normalizeH="0" baseline="0" dirty="0" smtClean="0">
                <a:ln>
                  <a:noFill/>
                </a:ln>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Организмы</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могут реагировать на </a:t>
            </a:r>
            <a:r>
              <a:rPr kumimoji="0" lang="ru-RU" sz="28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измене-ния</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окружающей среды, на внешние раздражения и отвечать на них. Большинство биологических процессов имеют цикличность: суточную, сезонную, годовую и многолетнюю.</a:t>
            </a:r>
            <a:endParaRPr kumimoji="0" lang="ru-RU" sz="2800" b="1" i="0" u="none" strike="noStrike" cap="none" normalizeH="0" baseline="0" dirty="0" smtClean="0">
              <a:ln>
                <a:noFill/>
              </a:ln>
              <a:solidFill>
                <a:schemeClr val="tx1"/>
              </a:solidFill>
              <a:effectLst/>
              <a:latin typeface="Arial" pitchFamily="34" charset="0"/>
              <a:cs typeface="Arial" pitchFamily="34" charset="0"/>
            </a:endParaRPr>
          </a:p>
        </p:txBody>
      </p:sp>
      <p:sp>
        <p:nvSpPr>
          <p:cNvPr id="11" name="Управляющая кнопка: далее 10">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10626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3"/>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5798921</TotalTime>
  <Words>2130</Words>
  <Application>Microsoft Office PowerPoint</Application>
  <PresentationFormat>Экран (4:3)</PresentationFormat>
  <Paragraphs>178</Paragraphs>
  <Slides>64</Slides>
  <Notes>2</Notes>
  <HiddenSlides>0</HiddenSlides>
  <MMClips>45</MMClips>
  <ScaleCrop>false</ScaleCrop>
  <HeadingPairs>
    <vt:vector size="4" baseType="variant">
      <vt:variant>
        <vt:lpstr>Тема</vt:lpstr>
      </vt:variant>
      <vt:variant>
        <vt:i4>1</vt:i4>
      </vt:variant>
      <vt:variant>
        <vt:lpstr>Заголовки слайдов</vt:lpstr>
      </vt:variant>
      <vt:variant>
        <vt:i4>64</vt:i4>
      </vt:variant>
    </vt:vector>
  </HeadingPairs>
  <TitlesOfParts>
    <vt:vector size="65" baseType="lpstr">
      <vt:lpstr>Трек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Ира</dc:creator>
  <cp:lastModifiedBy>user</cp:lastModifiedBy>
  <cp:revision>1201</cp:revision>
  <dcterms:created xsi:type="dcterms:W3CDTF">2015-12-13T09:17:19Z</dcterms:created>
  <dcterms:modified xsi:type="dcterms:W3CDTF">2021-04-12T17:53:34Z</dcterms:modified>
</cp:coreProperties>
</file>