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60" r:id="rId5"/>
    <p:sldId id="269" r:id="rId6"/>
    <p:sldId id="259" r:id="rId7"/>
    <p:sldId id="261" r:id="rId8"/>
    <p:sldId id="262" r:id="rId9"/>
    <p:sldId id="264" r:id="rId10"/>
    <p:sldId id="266" r:id="rId11"/>
    <p:sldId id="265" r:id="rId12"/>
    <p:sldId id="267" r:id="rId13"/>
    <p:sldId id="268" r:id="rId14"/>
    <p:sldId id="27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CD124-D83E-40E0-9BA2-077417EF3C29}" type="datetimeFigureOut">
              <a:rPr lang="ru-RU" smtClean="0"/>
              <a:pPr/>
              <a:t>10.03.2021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1DA58-FD0E-4252-AA03-EE17BE81B9C3}" type="slidenum">
              <a:rPr lang="ru-RU" smtClean="0"/>
              <a:pPr/>
              <a:t>‹#›</a:t>
            </a:fld>
            <a:endParaRPr lang="ru-RU"/>
          </a:p>
        </p:txBody>
      </p:sp>
    </p:spTree>
    <p:extLst>
      <p:ext uri="{BB962C8B-B14F-4D97-AF65-F5344CB8AC3E}">
        <p14:creationId xmlns="" xmlns:p14="http://schemas.microsoft.com/office/powerpoint/2010/main" val="50794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2</a:t>
            </a:fld>
            <a:endParaRPr lang="ru-RU"/>
          </a:p>
        </p:txBody>
      </p:sp>
    </p:spTree>
    <p:extLst>
      <p:ext uri="{BB962C8B-B14F-4D97-AF65-F5344CB8AC3E}">
        <p14:creationId xmlns="" xmlns:p14="http://schemas.microsoft.com/office/powerpoint/2010/main" val="223895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mtClean="0"/>
              <a:t>http://ocenchik.ru/docs/943.html</a:t>
            </a:r>
            <a:endParaRPr lang="ru-RU"/>
          </a:p>
        </p:txBody>
      </p:sp>
      <p:sp>
        <p:nvSpPr>
          <p:cNvPr id="4" name="Номер слайда 3"/>
          <p:cNvSpPr>
            <a:spLocks noGrp="1"/>
          </p:cNvSpPr>
          <p:nvPr>
            <p:ph type="sldNum" sz="quarter" idx="10"/>
          </p:nvPr>
        </p:nvSpPr>
        <p:spPr/>
        <p:txBody>
          <a:bodyPr/>
          <a:lstStyle/>
          <a:p>
            <a:fld id="{ED61DA58-FD0E-4252-AA03-EE17BE81B9C3}" type="slidenum">
              <a:rPr lang="ru-RU" smtClean="0"/>
              <a:pPr/>
              <a:t>5</a:t>
            </a:fld>
            <a:endParaRPr lang="ru-RU"/>
          </a:p>
        </p:txBody>
      </p:sp>
    </p:spTree>
    <p:extLst>
      <p:ext uri="{BB962C8B-B14F-4D97-AF65-F5344CB8AC3E}">
        <p14:creationId xmlns="" xmlns:p14="http://schemas.microsoft.com/office/powerpoint/2010/main" val="1128367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8</a:t>
            </a:fld>
            <a:endParaRPr lang="ru-RU"/>
          </a:p>
        </p:txBody>
      </p:sp>
    </p:spTree>
    <p:extLst>
      <p:ext uri="{BB962C8B-B14F-4D97-AF65-F5344CB8AC3E}">
        <p14:creationId xmlns="" xmlns:p14="http://schemas.microsoft.com/office/powerpoint/2010/main" val="210917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10</a:t>
            </a:fld>
            <a:endParaRPr lang="ru-RU"/>
          </a:p>
        </p:txBody>
      </p:sp>
    </p:spTree>
    <p:extLst>
      <p:ext uri="{BB962C8B-B14F-4D97-AF65-F5344CB8AC3E}">
        <p14:creationId xmlns="" xmlns:p14="http://schemas.microsoft.com/office/powerpoint/2010/main" val="127094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a:t>
            </a:r>
            <a:endParaRPr lang="ru-RU" dirty="0"/>
          </a:p>
        </p:txBody>
      </p:sp>
      <p:sp>
        <p:nvSpPr>
          <p:cNvPr id="4" name="Номер слайда 3"/>
          <p:cNvSpPr>
            <a:spLocks noGrp="1"/>
          </p:cNvSpPr>
          <p:nvPr>
            <p:ph type="sldNum" sz="quarter" idx="10"/>
          </p:nvPr>
        </p:nvSpPr>
        <p:spPr/>
        <p:txBody>
          <a:bodyPr/>
          <a:lstStyle/>
          <a:p>
            <a:fld id="{ED61DA58-FD0E-4252-AA03-EE17BE81B9C3}" type="slidenum">
              <a:rPr lang="ru-RU" smtClean="0"/>
              <a:pPr/>
              <a:t>12</a:t>
            </a:fld>
            <a:endParaRPr lang="ru-RU"/>
          </a:p>
        </p:txBody>
      </p:sp>
    </p:spTree>
    <p:extLst>
      <p:ext uri="{BB962C8B-B14F-4D97-AF65-F5344CB8AC3E}">
        <p14:creationId xmlns="" xmlns:p14="http://schemas.microsoft.com/office/powerpoint/2010/main" val="217889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2635340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220898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4079818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2822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25860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1170415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3946280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2459188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112448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1283508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261482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40639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355543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1609114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181137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2250102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96C7F52-40E2-48A5-8EF8-9E61C8AE669B}" type="datetimeFigureOut">
              <a:rPr lang="ru-RU" smtClean="0"/>
              <a:pPr/>
              <a:t>10.03.2021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806916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96C7F52-40E2-48A5-8EF8-9E61C8AE669B}" type="datetimeFigureOut">
              <a:rPr lang="ru-RU" smtClean="0"/>
              <a:pPr/>
              <a:t>10.03.2021</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0E18FB-6ECD-4F25-ABD5-905B8C275D6A}" type="slidenum">
              <a:rPr lang="ru-RU" smtClean="0"/>
              <a:pPr/>
              <a:t>‹#›</a:t>
            </a:fld>
            <a:endParaRPr lang="ru-RU"/>
          </a:p>
        </p:txBody>
      </p:sp>
    </p:spTree>
    <p:extLst>
      <p:ext uri="{BB962C8B-B14F-4D97-AF65-F5344CB8AC3E}">
        <p14:creationId xmlns="" xmlns:p14="http://schemas.microsoft.com/office/powerpoint/2010/main" val="37334280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Методы </a:t>
            </a:r>
            <a:r>
              <a:rPr lang="ru-RU" dirty="0"/>
              <a:t>определения физического износа здания</a:t>
            </a:r>
          </a:p>
        </p:txBody>
      </p:sp>
      <p:sp>
        <p:nvSpPr>
          <p:cNvPr id="3" name="Подзаголовок 2"/>
          <p:cNvSpPr>
            <a:spLocks noGrp="1"/>
          </p:cNvSpPr>
          <p:nvPr>
            <p:ph type="subTitle" idx="1"/>
          </p:nvPr>
        </p:nvSpPr>
        <p:spPr>
          <a:xfrm>
            <a:off x="7910945" y="4485030"/>
            <a:ext cx="4784000" cy="2220570"/>
          </a:xfrm>
        </p:spPr>
        <p:txBody>
          <a:bodyPr>
            <a:normAutofit/>
          </a:bodyPr>
          <a:lstStyle/>
          <a:p>
            <a:r>
              <a:rPr lang="ru-RU" dirty="0" smtClean="0"/>
              <a:t>Выполнила:</a:t>
            </a:r>
          </a:p>
          <a:p>
            <a:r>
              <a:rPr lang="ru-RU" dirty="0" smtClean="0"/>
              <a:t>Антипина Т.В.</a:t>
            </a:r>
            <a:endParaRPr lang="ru-RU" dirty="0"/>
          </a:p>
        </p:txBody>
      </p:sp>
    </p:spTree>
    <p:extLst>
      <p:ext uri="{BB962C8B-B14F-4D97-AF65-F5344CB8AC3E}">
        <p14:creationId xmlns="" xmlns:p14="http://schemas.microsoft.com/office/powerpoint/2010/main" val="97287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0" y="1272992"/>
            <a:ext cx="4357588"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 name="Rectangle 3"/>
          <p:cNvSpPr>
            <a:spLocks noChangeArrowheads="1"/>
          </p:cNvSpPr>
          <p:nvPr/>
        </p:nvSpPr>
        <p:spPr bwMode="auto">
          <a:xfrm>
            <a:off x="695720" y="1951877"/>
            <a:ext cx="354077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cs typeface="Arial" panose="020B0604020202020204" pitchFamily="34" charset="0"/>
              </a:rPr>
              <a:t>Базовая формула для расчета:</a:t>
            </a:r>
            <a:endParaRPr kumimoji="0" lang="ru-RU" altLang="ru-RU" sz="2800" b="0" i="0" u="none" strike="noStrike" cap="none" normalizeH="0" baseline="0" dirty="0" smtClean="0">
              <a:ln>
                <a:noFill/>
              </a:ln>
              <a:effectLst/>
            </a:endParaRPr>
          </a:p>
        </p:txBody>
      </p:sp>
      <p:sp>
        <p:nvSpPr>
          <p:cNvPr id="9" name="Прямоугольник 8"/>
          <p:cNvSpPr/>
          <p:nvPr/>
        </p:nvSpPr>
        <p:spPr>
          <a:xfrm>
            <a:off x="5955422" y="1547230"/>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5955422" y="3845762"/>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mc:AlternateContent xmlns:mc="http://schemas.openxmlformats.org/markup-compatibility/2006">
        <mc:Choice xmlns="" xmlns:a14="http://schemas.microsoft.com/office/drawing/2010/main" Requires="a14">
          <p:sp>
            <p:nvSpPr>
              <p:cNvPr id="8" name="TextBox 7"/>
              <p:cNvSpPr txBox="1"/>
              <p:nvPr/>
            </p:nvSpPr>
            <p:spPr>
              <a:xfrm>
                <a:off x="207548" y="2999441"/>
                <a:ext cx="2277704" cy="553998"/>
              </a:xfrm>
              <a:prstGeom prst="rect">
                <a:avLst/>
              </a:prstGeom>
              <a:noFill/>
            </p:spPr>
            <p:txBody>
              <a:bodyPr wrap="square" lIns="0" tIns="0" rIns="0" bIns="0" rtlCol="0">
                <a:spAutoFit/>
              </a:bodyPr>
              <a:lstStyle/>
              <a:p>
                <a:r>
                  <a:rPr lang="ru-RU" sz="3600" dirty="0" smtClean="0"/>
                  <a:t>И</a:t>
                </a:r>
                <a:r>
                  <a:rPr lang="ru-RU" sz="2400" dirty="0" smtClean="0"/>
                  <a:t>физ</a:t>
                </a:r>
                <a14:m>
                  <m:oMath xmlns:m="http://schemas.openxmlformats.org/officeDocument/2006/math">
                    <m:r>
                      <a:rPr lang="en-US" sz="3600" i="1" smtClean="0">
                        <a:latin typeface="Cambria Math" panose="02040503050406030204" pitchFamily="18" charset="0"/>
                      </a:rPr>
                      <m:t>=</m:t>
                    </m:r>
                  </m:oMath>
                </a14:m>
                <a:endParaRPr lang="ru-RU" dirty="0"/>
              </a:p>
            </p:txBody>
          </p:sp>
        </mc:Choice>
        <mc:Fallback>
          <p:sp>
            <p:nvSpPr>
              <p:cNvPr id="8" name="TextBox 7"/>
              <p:cNvSpPr txBox="1">
                <a:spLocks noRot="1" noChangeAspect="1" noMove="1" noResize="1" noEditPoints="1" noAdjustHandles="1" noChangeArrowheads="1" noChangeShapeType="1" noTextEdit="1"/>
              </p:cNvSpPr>
              <p:nvPr/>
            </p:nvSpPr>
            <p:spPr>
              <a:xfrm>
                <a:off x="207548" y="2999441"/>
                <a:ext cx="2277704" cy="553998"/>
              </a:xfrm>
              <a:prstGeom prst="rect">
                <a:avLst/>
              </a:prstGeom>
              <a:blipFill>
                <a:blip r:embed="rId3" cstate="print"/>
                <a:stretch>
                  <a:fillRect l="-12032" t="-25275" b="-49451"/>
                </a:stretch>
              </a:blipFill>
            </p:spPr>
            <p:txBody>
              <a:bodyPr/>
              <a:lstStyle/>
              <a:p>
                <a:r>
                  <a:rPr lang="ru-RU">
                    <a:noFill/>
                  </a:rPr>
                  <a:t> </a:t>
                </a:r>
              </a:p>
            </p:txBody>
          </p:sp>
        </mc:Fallback>
      </mc:AlternateContent>
      <p:sp>
        <p:nvSpPr>
          <p:cNvPr id="12" name="Прямоугольник 11"/>
          <p:cNvSpPr/>
          <p:nvPr/>
        </p:nvSpPr>
        <p:spPr>
          <a:xfrm>
            <a:off x="3254824" y="3079888"/>
            <a:ext cx="319318" cy="369332"/>
          </a:xfrm>
          <a:prstGeom prst="rect">
            <a:avLst/>
          </a:prstGeom>
        </p:spPr>
        <p:txBody>
          <a:bodyPr wrap="none">
            <a:spAutoFit/>
          </a:bodyPr>
          <a:lstStyle/>
          <a:p>
            <a:r>
              <a:rPr lang="ru-RU" altLang="ru-RU" dirty="0">
                <a:latin typeface="Arial" panose="020B0604020202020204" pitchFamily="34" charset="0"/>
                <a:cs typeface="Arial" panose="020B0604020202020204" pitchFamily="34" charset="0"/>
              </a:rPr>
              <a:t>×</a:t>
            </a:r>
            <a:endParaRPr lang="ru-RU" dirty="0"/>
          </a:p>
        </p:txBody>
      </p:sp>
      <p:sp>
        <p:nvSpPr>
          <p:cNvPr id="13" name="Прямоугольник 12"/>
          <p:cNvSpPr/>
          <p:nvPr/>
        </p:nvSpPr>
        <p:spPr>
          <a:xfrm>
            <a:off x="3362431" y="3033722"/>
            <a:ext cx="968535" cy="461665"/>
          </a:xfrm>
          <a:prstGeom prst="rect">
            <a:avLst/>
          </a:prstGeom>
        </p:spPr>
        <p:txBody>
          <a:bodyPr wrap="none">
            <a:spAutoFit/>
          </a:bodyPr>
          <a:lstStyle/>
          <a:p>
            <a:r>
              <a:rPr lang="ru-RU" sz="2400" dirty="0"/>
              <a:t>100</a:t>
            </a:r>
            <a:r>
              <a:rPr lang="en-US" sz="2400" dirty="0"/>
              <a:t>%</a:t>
            </a:r>
            <a:endParaRPr lang="ru-RU" sz="2400" dirty="0"/>
          </a:p>
        </p:txBody>
      </p:sp>
      <mc:AlternateContent xmlns:mc="http://schemas.openxmlformats.org/markup-compatibility/2006">
        <mc:Choice xmlns="" xmlns:a14="http://schemas.microsoft.com/office/drawing/2010/main" Requires="a14">
          <p:sp>
            <p:nvSpPr>
              <p:cNvPr id="16" name="TextBox 15"/>
              <p:cNvSpPr txBox="1"/>
              <p:nvPr/>
            </p:nvSpPr>
            <p:spPr>
              <a:xfrm>
                <a:off x="1576331" y="2999441"/>
                <a:ext cx="1985063" cy="492443"/>
              </a:xfrm>
              <a:prstGeom prst="rect">
                <a:avLst/>
              </a:prstGeom>
              <a:noFill/>
            </p:spPr>
            <p:txBody>
              <a:bodyPr wrap="square" lIns="0" tIns="0" rIns="0" bIns="0" rtlCol="0">
                <a:spAutoFit/>
              </a:bodyPr>
              <a:lstStyle/>
              <a:p>
                <a:r>
                  <a:rPr lang="en-US" sz="3200" i="1" dirty="0" smtClean="0">
                    <a:latin typeface="Cambria Math" panose="02040503050406030204" pitchFamily="18" charset="0"/>
                  </a:rPr>
                  <a:t>   </a:t>
                </a:r>
                <a:r>
                  <a:rPr lang="ru-RU" sz="3200" i="1" dirty="0" smtClean="0">
                    <a:latin typeface="Cambria Math" panose="02040503050406030204" pitchFamily="18" charset="0"/>
                  </a:rPr>
                  <a:t>(</a:t>
                </a:r>
                <a:r>
                  <a:rPr lang="ru-RU" sz="3200" i="1" dirty="0">
                    <a:latin typeface="Cambria Math" panose="02040503050406030204" pitchFamily="18" charset="0"/>
                  </a:rPr>
                  <a:t>И</a:t>
                </a:r>
                <a:r>
                  <a:rPr lang="en-US" sz="2400" i="1" dirty="0" smtClean="0">
                    <a:latin typeface="Cambria Math" panose="02040503050406030204" pitchFamily="18" charset="0"/>
                  </a:rPr>
                  <a:t>i</a:t>
                </a:r>
                <a14:m>
                  <m:oMath xmlns:m="http://schemas.openxmlformats.org/officeDocument/2006/math">
                    <m:r>
                      <a:rPr lang="en-US" sz="2800" b="0" i="1" smtClean="0">
                        <a:latin typeface="Cambria Math" panose="02040503050406030204" pitchFamily="18" charset="0"/>
                      </a:rPr>
                      <m:t>+</m:t>
                    </m:r>
                    <m:r>
                      <a:rPr lang="ru-RU" sz="2800" b="0" i="1" smtClean="0">
                        <a:latin typeface="Cambria Math" panose="02040503050406030204" pitchFamily="18" charset="0"/>
                      </a:rPr>
                      <m:t>У</m:t>
                    </m:r>
                    <m:r>
                      <a:rPr lang="en-US" sz="2800" b="0" i="1" smtClean="0">
                        <a:latin typeface="Cambria Math" panose="02040503050406030204" pitchFamily="18" charset="0"/>
                      </a:rPr>
                      <m:t>𝐵𝑖</m:t>
                    </m:r>
                    <m:r>
                      <a:rPr lang="ru-RU" sz="2800" i="1">
                        <a:latin typeface="Cambria Math" panose="02040503050406030204" pitchFamily="18" charset="0"/>
                      </a:rPr>
                      <m:t>)</m:t>
                    </m:r>
                  </m:oMath>
                </a14:m>
                <a:endParaRPr lang="ru-RU" sz="3200" i="1" dirty="0">
                  <a:latin typeface="Cambria Math" panose="020405030504060302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576331" y="2999441"/>
                <a:ext cx="1985063" cy="492443"/>
              </a:xfrm>
              <a:prstGeom prst="rect">
                <a:avLst/>
              </a:prstGeom>
              <a:blipFill>
                <a:blip r:embed="rId4" cstate="print"/>
                <a:stretch>
                  <a:fillRect t="-24691" b="-49383"/>
                </a:stretch>
              </a:blipFill>
            </p:spPr>
            <p:txBody>
              <a:bodyPr/>
              <a:lstStyle/>
              <a:p>
                <a:r>
                  <a:rPr lang="ru-RU">
                    <a:noFill/>
                  </a:rPr>
                  <a:t> </a:t>
                </a:r>
              </a:p>
            </p:txBody>
          </p:sp>
        </mc:Fallback>
      </mc:AlternateContent>
      <p:sp>
        <p:nvSpPr>
          <p:cNvPr id="18" name="Выгнутая влево стрелка 17"/>
          <p:cNvSpPr/>
          <p:nvPr/>
        </p:nvSpPr>
        <p:spPr>
          <a:xfrm>
            <a:off x="4578337" y="1669587"/>
            <a:ext cx="917667" cy="20504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a:off x="4082316" y="4307132"/>
            <a:ext cx="721191" cy="13504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1" name="Прямоугольник 20"/>
          <p:cNvSpPr/>
          <p:nvPr/>
        </p:nvSpPr>
        <p:spPr>
          <a:xfrm>
            <a:off x="1512202" y="348224"/>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Э</a:t>
            </a:r>
            <a:r>
              <a:rPr lang="ru-RU" sz="2800" dirty="0" smtClean="0"/>
              <a:t>кспертный метод</a:t>
            </a:r>
            <a:endParaRPr lang="ru-RU" sz="2800" dirty="0"/>
          </a:p>
        </p:txBody>
      </p:sp>
      <p:sp>
        <p:nvSpPr>
          <p:cNvPr id="2" name="Прямоугольник 1"/>
          <p:cNvSpPr/>
          <p:nvPr/>
        </p:nvSpPr>
        <p:spPr>
          <a:xfrm>
            <a:off x="5496004" y="2273303"/>
            <a:ext cx="6096000" cy="1631216"/>
          </a:xfrm>
          <a:prstGeom prst="rect">
            <a:avLst/>
          </a:prstGeom>
        </p:spPr>
        <p:txBody>
          <a:bodyPr>
            <a:spAutoFit/>
          </a:bodyPr>
          <a:lstStyle/>
          <a:p>
            <a:pPr marL="342900" indent="-342900" algn="just">
              <a:buFont typeface="Wingdings" panose="05000000000000000000" pitchFamily="2" charset="2"/>
              <a:buChar char="Ø"/>
            </a:pPr>
            <a:r>
              <a:rPr lang="ru-RU" sz="2000" dirty="0">
                <a:latin typeface="Arial" panose="020B0604020202020204" pitchFamily="34" charset="0"/>
              </a:rPr>
              <a:t>Относительная простота выполнения расчетов;</a:t>
            </a:r>
          </a:p>
          <a:p>
            <a:pPr marL="342900" indent="-342900" algn="just">
              <a:buFont typeface="Wingdings" panose="05000000000000000000" pitchFamily="2" charset="2"/>
              <a:buChar char="Ø"/>
            </a:pPr>
            <a:r>
              <a:rPr lang="ru-RU" sz="2000" dirty="0" smtClean="0">
                <a:latin typeface="Arial" panose="020B0604020202020204" pitchFamily="34" charset="0"/>
              </a:rPr>
              <a:t>Методика </a:t>
            </a:r>
            <a:r>
              <a:rPr lang="ru-RU" sz="2000" dirty="0">
                <a:latin typeface="Arial" panose="020B0604020202020204" pitchFamily="34" charset="0"/>
              </a:rPr>
              <a:t>определения физического износа установлена нормативным документом и достаточно подробно в нем расписана.</a:t>
            </a:r>
          </a:p>
        </p:txBody>
      </p:sp>
      <p:sp>
        <p:nvSpPr>
          <p:cNvPr id="3" name="Прямоугольник 2"/>
          <p:cNvSpPr/>
          <p:nvPr/>
        </p:nvSpPr>
        <p:spPr>
          <a:xfrm>
            <a:off x="4875718" y="4431828"/>
            <a:ext cx="7336572" cy="1600438"/>
          </a:xfrm>
          <a:prstGeom prst="rect">
            <a:avLst/>
          </a:prstGeom>
        </p:spPr>
        <p:txBody>
          <a:bodyPr wrap="square">
            <a:spAutoFit/>
          </a:bodyPr>
          <a:lstStyle/>
          <a:p>
            <a:pPr marL="342900" indent="-342900">
              <a:buFont typeface="Wingdings" panose="05000000000000000000" pitchFamily="2" charset="2"/>
              <a:buChar char="Ø"/>
            </a:pPr>
            <a:r>
              <a:rPr lang="ru-RU" sz="2000" dirty="0">
                <a:latin typeface="Arial" panose="020B0604020202020204" pitchFamily="34" charset="0"/>
              </a:rPr>
              <a:t>Сама методика предусматривает точность расчетов ±5%;</a:t>
            </a:r>
          </a:p>
          <a:p>
            <a:pPr marL="342900" indent="-342900">
              <a:buFont typeface="Wingdings" panose="05000000000000000000" pitchFamily="2" charset="2"/>
              <a:buChar char="Ø"/>
            </a:pPr>
            <a:r>
              <a:rPr lang="ru-RU" sz="2000" dirty="0">
                <a:latin typeface="Arial" panose="020B0604020202020204" pitchFamily="34" charset="0"/>
              </a:rPr>
              <a:t>Величина ошибки обратно пропорциональна опыту оценщика</a:t>
            </a:r>
          </a:p>
          <a:p>
            <a:endParaRPr lang="ru-RU" dirty="0"/>
          </a:p>
        </p:txBody>
      </p:sp>
      <p:sp>
        <p:nvSpPr>
          <p:cNvPr id="6" name="Прямоугольник 5"/>
          <p:cNvSpPr/>
          <p:nvPr/>
        </p:nvSpPr>
        <p:spPr>
          <a:xfrm>
            <a:off x="245767" y="5913244"/>
            <a:ext cx="11669141" cy="830997"/>
          </a:xfrm>
          <a:prstGeom prst="rect">
            <a:avLst/>
          </a:prstGeom>
        </p:spPr>
        <p:txBody>
          <a:bodyPr wrap="square">
            <a:spAutoFit/>
          </a:bodyPr>
          <a:lstStyle/>
          <a:p>
            <a:r>
              <a:rPr lang="ru-RU" sz="2400" b="1" i="1" u="sng" dirty="0">
                <a:solidFill>
                  <a:srgbClr val="FF0000"/>
                </a:solidFill>
                <a:latin typeface="Times New Roman" panose="02020603050405020304" pitchFamily="18" charset="0"/>
                <a:cs typeface="Times New Roman" panose="02020603050405020304" pitchFamily="18" charset="0"/>
              </a:rPr>
              <a:t>При выборе метода расчета очень часто достоинства метода перевешивают недостаток, и поэтому данный метод применяется оценщиками очень активно.</a:t>
            </a:r>
          </a:p>
        </p:txBody>
      </p:sp>
      <mc:AlternateContent xmlns:mc="http://schemas.openxmlformats.org/markup-compatibility/2006">
        <mc:Choice xmlns="" xmlns:a14="http://schemas.microsoft.com/office/drawing/2010/main" Requires="a14">
          <p:sp>
            <p:nvSpPr>
              <p:cNvPr id="14" name="TextBox 13"/>
              <p:cNvSpPr txBox="1"/>
              <p:nvPr/>
            </p:nvSpPr>
            <p:spPr>
              <a:xfrm>
                <a:off x="578871" y="2881328"/>
                <a:ext cx="2371452" cy="7887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𝑖</m:t>
                          </m:r>
                        </m:sup>
                        <m:e/>
                      </m:nary>
                    </m:oMath>
                  </m:oMathPara>
                </a14:m>
                <a:endParaRPr lang="ru-RU" dirty="0"/>
              </a:p>
            </p:txBody>
          </p:sp>
        </mc:Choice>
        <mc:Fallback>
          <p:sp>
            <p:nvSpPr>
              <p:cNvPr id="14" name="TextBox 13"/>
              <p:cNvSpPr txBox="1">
                <a:spLocks noRot="1" noChangeAspect="1" noMove="1" noResize="1" noEditPoints="1" noAdjustHandles="1" noChangeArrowheads="1" noChangeShapeType="1" noTextEdit="1"/>
              </p:cNvSpPr>
              <p:nvPr/>
            </p:nvSpPr>
            <p:spPr>
              <a:xfrm>
                <a:off x="578871" y="2881328"/>
                <a:ext cx="2371452" cy="788742"/>
              </a:xfrm>
              <a:prstGeom prst="rect">
                <a:avLst/>
              </a:prstGeom>
              <a:blipFill>
                <a:blip r:embed="rId5" cstate="print"/>
                <a:stretch>
                  <a:fillRect/>
                </a:stretch>
              </a:blipFill>
            </p:spPr>
            <p:txBody>
              <a:bodyPr/>
              <a:lstStyle/>
              <a:p>
                <a:r>
                  <a:rPr lang="ru-RU">
                    <a:noFill/>
                  </a:rPr>
                  <a:t> </a:t>
                </a:r>
              </a:p>
            </p:txBody>
          </p:sp>
        </mc:Fallback>
      </mc:AlternateContent>
      <p:sp>
        <p:nvSpPr>
          <p:cNvPr id="11" name="Овал 10"/>
          <p:cNvSpPr/>
          <p:nvPr/>
        </p:nvSpPr>
        <p:spPr>
          <a:xfrm>
            <a:off x="-37934" y="1272992"/>
            <a:ext cx="4433455"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a:t>г</a:t>
            </a:r>
            <a:r>
              <a:rPr lang="ru-RU" sz="2000" i="1" dirty="0" smtClean="0"/>
              <a:t>де:</a:t>
            </a:r>
          </a:p>
          <a:p>
            <a:pPr algn="ctr"/>
            <a:r>
              <a:rPr lang="ru-RU" dirty="0"/>
              <a:t>где </a:t>
            </a:r>
            <a:r>
              <a:rPr lang="ru-RU" i="1" dirty="0" err="1"/>
              <a:t>Иi</a:t>
            </a:r>
            <a:r>
              <a:rPr lang="ru-RU" dirty="0"/>
              <a:t> – величина физического износа i – того элемента в здании, определенная по нормативному документу;</a:t>
            </a:r>
            <a:r>
              <a:rPr lang="ru-RU" sz="2000" dirty="0"/>
              <a:t/>
            </a:r>
            <a:br>
              <a:rPr lang="ru-RU" sz="2000" dirty="0"/>
            </a:br>
            <a:r>
              <a:rPr lang="ru-RU" i="1" dirty="0" err="1"/>
              <a:t>УВ</a:t>
            </a:r>
            <a:r>
              <a:rPr lang="ru-RU" i="1" baseline="-25000" dirty="0" err="1"/>
              <a:t>i</a:t>
            </a:r>
            <a:r>
              <a:rPr lang="ru-RU" dirty="0"/>
              <a:t> – удельный вес i – того элемента в здании;</a:t>
            </a:r>
            <a:r>
              <a:rPr lang="ru-RU" sz="2000" dirty="0"/>
              <a:t/>
            </a:r>
            <a:br>
              <a:rPr lang="ru-RU" sz="2000" dirty="0"/>
            </a:br>
            <a:r>
              <a:rPr lang="ru-RU" i="1" dirty="0"/>
              <a:t>i </a:t>
            </a:r>
            <a:r>
              <a:rPr lang="ru-RU" dirty="0"/>
              <a:t>– номер элемента.</a:t>
            </a:r>
            <a:r>
              <a:rPr lang="ru-RU" sz="2000" dirty="0" smtClean="0"/>
              <a:t>).</a:t>
            </a:r>
            <a:endParaRPr lang="ru-RU" sz="3200" dirty="0"/>
          </a:p>
        </p:txBody>
      </p:sp>
    </p:spTree>
    <p:extLst>
      <p:ext uri="{BB962C8B-B14F-4D97-AF65-F5344CB8AC3E}">
        <p14:creationId xmlns="" xmlns:p14="http://schemas.microsoft.com/office/powerpoint/2010/main" val="67423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468" y="471686"/>
            <a:ext cx="10353762" cy="4058751"/>
          </a:xfrm>
        </p:spPr>
        <p:txBody>
          <a:bodyPr>
            <a:normAutofit/>
          </a:bodyPr>
          <a:lstStyle/>
          <a:p>
            <a:pPr marL="0" indent="0" algn="just" defTabSz="914400">
              <a:buNone/>
            </a:pPr>
            <a:r>
              <a:rPr lang="ru-RU" sz="2400" dirty="0">
                <a:solidFill>
                  <a:schemeClr val="tx1"/>
                </a:solidFill>
                <a:latin typeface="Arial" panose="020B0604020202020204" pitchFamily="34" charset="0"/>
              </a:rPr>
              <a:t>Величина физического износа обычно определяется по нормативному документу ВСН 53-86р «Правила оценки физического износа жилых зданий». При отсутствии соответствующего нормативного документа по зданиям иного функционального назначения оценщики пользуются именно этим документом.</a:t>
            </a:r>
            <a:r>
              <a:rPr lang="ru-RU" dirty="0">
                <a:solidFill>
                  <a:schemeClr val="tx1"/>
                </a:solidFill>
                <a:latin typeface="Arial" panose="020B0604020202020204" pitchFamily="34" charset="0"/>
              </a:rPr>
              <a:t> </a:t>
            </a:r>
          </a:p>
        </p:txBody>
      </p:sp>
      <p:sp>
        <p:nvSpPr>
          <p:cNvPr id="4" name="Овал 3"/>
          <p:cNvSpPr/>
          <p:nvPr/>
        </p:nvSpPr>
        <p:spPr>
          <a:xfrm>
            <a:off x="7121236" y="2399514"/>
            <a:ext cx="4641274" cy="365492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sz="2000" b="1" dirty="0" smtClean="0">
              <a:solidFill>
                <a:srgbClr val="000000"/>
              </a:solidFill>
              <a:latin typeface="Arial" panose="020B0604020202020204" pitchFamily="34" charset="0"/>
            </a:endParaRPr>
          </a:p>
          <a:p>
            <a:pPr algn="ctr"/>
            <a:r>
              <a:rPr lang="ru-RU" sz="2000" b="1" dirty="0">
                <a:solidFill>
                  <a:schemeClr val="bg1"/>
                </a:solidFill>
              </a:rPr>
              <a:t>Методикой даже не рассматривается величина физического износа более 80%, что не совсем логично применительно к оценке. </a:t>
            </a:r>
            <a:r>
              <a:rPr lang="ru-RU" sz="2000" b="1" dirty="0" smtClean="0">
                <a:solidFill>
                  <a:schemeClr val="bg1"/>
                </a:solidFill>
              </a:rPr>
              <a:t>Ведь приходится </a:t>
            </a:r>
            <a:r>
              <a:rPr lang="ru-RU" sz="2000" b="1" dirty="0">
                <a:solidFill>
                  <a:schemeClr val="bg1"/>
                </a:solidFill>
              </a:rPr>
              <a:t>оценивать здания находящиеся и в аварийном </a:t>
            </a:r>
            <a:r>
              <a:rPr lang="ru-RU" sz="2000" b="1" dirty="0" smtClean="0">
                <a:solidFill>
                  <a:schemeClr val="bg1"/>
                </a:solidFill>
              </a:rPr>
              <a:t>состоянии.</a:t>
            </a:r>
            <a:endParaRPr lang="ru-RU" sz="2400" b="1" dirty="0">
              <a:solidFill>
                <a:schemeClr val="bg1"/>
              </a:solidFill>
            </a:endParaRPr>
          </a:p>
        </p:txBody>
      </p:sp>
      <p:pic>
        <p:nvPicPr>
          <p:cNvPr id="1026" name="Picture 2" descr="https://go2.imgsmail.ru/imgpreview?key=371e999ad82578ec&amp;mb=imgdb_preview_75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4414" y="2507460"/>
            <a:ext cx="5916494" cy="404595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539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вал 4"/>
          <p:cNvSpPr/>
          <p:nvPr/>
        </p:nvSpPr>
        <p:spPr>
          <a:xfrm>
            <a:off x="41824" y="1276824"/>
            <a:ext cx="4987375"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Метод предполагает определение общего физического износа по отдельным группам с учетом физической возможности устранения данного износа или экономической целесообразности его </a:t>
            </a:r>
            <a:r>
              <a:rPr lang="ru-RU" dirty="0"/>
              <a:t>устранения:</a:t>
            </a:r>
            <a:endParaRPr lang="ru-RU" sz="2400" dirty="0"/>
          </a:p>
        </p:txBody>
      </p:sp>
      <p:sp>
        <p:nvSpPr>
          <p:cNvPr id="9" name="Прямоугольник 8"/>
          <p:cNvSpPr/>
          <p:nvPr/>
        </p:nvSpPr>
        <p:spPr>
          <a:xfrm>
            <a:off x="5955422" y="1547230"/>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6085906" y="3314543"/>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p:sp>
        <p:nvSpPr>
          <p:cNvPr id="18" name="Выгнутая влево стрелка 17"/>
          <p:cNvSpPr/>
          <p:nvPr/>
        </p:nvSpPr>
        <p:spPr>
          <a:xfrm>
            <a:off x="5037755" y="1822437"/>
            <a:ext cx="917667" cy="12255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0" name="Выгнутая влево стрелка 19"/>
          <p:cNvSpPr/>
          <p:nvPr/>
        </p:nvSpPr>
        <p:spPr>
          <a:xfrm>
            <a:off x="4475766" y="3751113"/>
            <a:ext cx="721191" cy="19153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p:cNvSpPr/>
          <p:nvPr/>
        </p:nvSpPr>
        <p:spPr>
          <a:xfrm>
            <a:off x="1953488" y="333048"/>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a:t>
            </a:r>
            <a:r>
              <a:rPr lang="ru-RU" sz="3200" dirty="0" smtClean="0"/>
              <a:t>етод</a:t>
            </a:r>
            <a:r>
              <a:rPr lang="ru-RU" sz="2800" dirty="0" smtClean="0"/>
              <a:t> разбивки</a:t>
            </a:r>
            <a:endParaRPr lang="ru-RU" sz="2800" dirty="0"/>
          </a:p>
        </p:txBody>
      </p:sp>
      <p:sp>
        <p:nvSpPr>
          <p:cNvPr id="11" name="Овал 10"/>
          <p:cNvSpPr/>
          <p:nvPr/>
        </p:nvSpPr>
        <p:spPr>
          <a:xfrm>
            <a:off x="33268" y="1268254"/>
            <a:ext cx="4995931"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ru-RU" dirty="0" smtClean="0"/>
              <a:t>исправимый </a:t>
            </a:r>
            <a:r>
              <a:rPr lang="ru-RU" dirty="0"/>
              <a:t>физический износ (отложенный ремонт);</a:t>
            </a:r>
          </a:p>
          <a:p>
            <a:pPr marL="285750" indent="-285750">
              <a:buFont typeface="Wingdings" panose="05000000000000000000" pitchFamily="2" charset="2"/>
              <a:buChar char="Ø"/>
            </a:pPr>
            <a:r>
              <a:rPr lang="ru-RU" dirty="0"/>
              <a:t>Неисправимый физический износ короткоживущих элементов </a:t>
            </a:r>
            <a:r>
              <a:rPr lang="ru-RU" dirty="0" smtClean="0"/>
              <a:t>; </a:t>
            </a:r>
          </a:p>
          <a:p>
            <a:pPr marL="285750" indent="-285750">
              <a:buFont typeface="Wingdings" panose="05000000000000000000" pitchFamily="2" charset="2"/>
              <a:buChar char="Ø"/>
            </a:pPr>
            <a:r>
              <a:rPr lang="ru-RU" dirty="0" smtClean="0"/>
              <a:t>Неисправимый </a:t>
            </a:r>
            <a:r>
              <a:rPr lang="ru-RU" dirty="0"/>
              <a:t>износ долгоживущих </a:t>
            </a:r>
            <a:r>
              <a:rPr lang="ru-RU" dirty="0" smtClean="0"/>
              <a:t>элементов</a:t>
            </a:r>
            <a:endParaRPr lang="ru-RU" sz="3200" dirty="0"/>
          </a:p>
        </p:txBody>
      </p:sp>
      <p:sp>
        <p:nvSpPr>
          <p:cNvPr id="4" name="Прямоугольник 3"/>
          <p:cNvSpPr/>
          <p:nvPr/>
        </p:nvSpPr>
        <p:spPr>
          <a:xfrm>
            <a:off x="5955422" y="2184665"/>
            <a:ext cx="6096000" cy="1015663"/>
          </a:xfrm>
          <a:prstGeom prst="rect">
            <a:avLst/>
          </a:prstGeom>
        </p:spPr>
        <p:txBody>
          <a:bodyPr>
            <a:spAutoFit/>
          </a:bodyPr>
          <a:lstStyle/>
          <a:p>
            <a:pPr marL="285750" indent="-285750">
              <a:buFont typeface="Wingdings" panose="05000000000000000000" pitchFamily="2" charset="2"/>
              <a:buChar char="Ø"/>
            </a:pPr>
            <a:r>
              <a:rPr lang="ru-RU" sz="2000" dirty="0">
                <a:latin typeface="Arial" panose="020B0604020202020204" pitchFamily="34" charset="0"/>
              </a:rPr>
              <a:t>Метод позволяет учесть как видимые, так и скрытые факторы, вызывающие износ элементов</a:t>
            </a:r>
            <a:r>
              <a:rPr lang="ru-RU" dirty="0">
                <a:solidFill>
                  <a:srgbClr val="000000"/>
                </a:solidFill>
                <a:latin typeface="Arial" panose="020B0604020202020204" pitchFamily="34" charset="0"/>
              </a:rPr>
              <a:t> </a:t>
            </a:r>
            <a:endParaRPr lang="ru-RU" dirty="0"/>
          </a:p>
        </p:txBody>
      </p:sp>
      <p:sp>
        <p:nvSpPr>
          <p:cNvPr id="15" name="Прямоугольник 14"/>
          <p:cNvSpPr/>
          <p:nvPr/>
        </p:nvSpPr>
        <p:spPr>
          <a:xfrm>
            <a:off x="5247202" y="3751113"/>
            <a:ext cx="6804219" cy="3029034"/>
          </a:xfrm>
          <a:prstGeom prst="rect">
            <a:avLst/>
          </a:prstGeom>
        </p:spPr>
        <p:txBody>
          <a:bodyPr wrap="square">
            <a:spAutoFit/>
          </a:bodyPr>
          <a:lstStyle/>
          <a:p>
            <a:pPr marL="342900" indent="-342900" algn="just">
              <a:buFont typeface="Wingdings" panose="05000000000000000000" pitchFamily="2" charset="2"/>
              <a:buChar char="Ø"/>
            </a:pPr>
            <a:r>
              <a:rPr lang="ru-RU" sz="2000" dirty="0">
                <a:latin typeface="Arial" panose="020B0604020202020204" pitchFamily="34" charset="0"/>
              </a:rPr>
              <a:t>Довольно большой объем расчетов по сравнению с остальными методами;</a:t>
            </a:r>
          </a:p>
          <a:p>
            <a:pPr marL="342900" indent="-342900" algn="just">
              <a:buFont typeface="Wingdings" panose="05000000000000000000" pitchFamily="2" charset="2"/>
              <a:buChar char="Ø"/>
            </a:pPr>
            <a:r>
              <a:rPr lang="ru-RU" sz="2000" dirty="0">
                <a:latin typeface="Arial" panose="020B0604020202020204" pitchFamily="34" charset="0"/>
              </a:rPr>
              <a:t>Метод не применим для условий, когда отсутствует достоверная информация о сроках проведения ремонта </a:t>
            </a:r>
            <a:r>
              <a:rPr lang="ru-RU" sz="2000" dirty="0" smtClean="0">
                <a:latin typeface="Arial" panose="020B0604020202020204" pitchFamily="34" charset="0"/>
              </a:rPr>
              <a:t>по короткоживущим </a:t>
            </a:r>
            <a:r>
              <a:rPr lang="ru-RU" sz="2000" dirty="0">
                <a:latin typeface="Arial" panose="020B0604020202020204" pitchFamily="34" charset="0"/>
              </a:rPr>
              <a:t>элементам;</a:t>
            </a:r>
          </a:p>
          <a:p>
            <a:pPr marL="342900" indent="-342900" algn="just">
              <a:buFont typeface="Wingdings" panose="05000000000000000000" pitchFamily="2" charset="2"/>
              <a:buChar char="Ø"/>
            </a:pPr>
            <a:r>
              <a:rPr lang="ru-RU" sz="2000" dirty="0">
                <a:latin typeface="Arial" panose="020B0604020202020204" pitchFamily="34" charset="0"/>
              </a:rPr>
              <a:t>Сложно объяснить человеку, читающему Ваш отчет, почему расчетная величина износа здания в целом превышает износ, указанный в акте осмотра здания (т.е. отложенный ремонт);</a:t>
            </a:r>
          </a:p>
          <a:p>
            <a:pPr algn="just">
              <a:lnSpc>
                <a:spcPts val="1300"/>
              </a:lnSpc>
              <a:buFont typeface="+mj-lt"/>
              <a:buAutoNum type="arabicPeriod"/>
            </a:pPr>
            <a:endParaRPr lang="ru-RU" b="0" i="0" dirty="0">
              <a:solidFill>
                <a:srgbClr val="000000"/>
              </a:solidFill>
              <a:effectLst/>
              <a:latin typeface="Arial" panose="020B0604020202020204" pitchFamily="34" charset="0"/>
            </a:endParaRPr>
          </a:p>
        </p:txBody>
      </p:sp>
      <p:sp>
        <p:nvSpPr>
          <p:cNvPr id="17" name="Прямоугольник 16"/>
          <p:cNvSpPr/>
          <p:nvPr/>
        </p:nvSpPr>
        <p:spPr>
          <a:xfrm>
            <a:off x="338353" y="4737423"/>
            <a:ext cx="3255818" cy="1815882"/>
          </a:xfrm>
          <a:prstGeom prst="rect">
            <a:avLst/>
          </a:prstGeom>
        </p:spPr>
        <p:txBody>
          <a:bodyPr wrap="square">
            <a:spAutoFit/>
          </a:bodyPr>
          <a:lstStyle/>
          <a:p>
            <a:r>
              <a:rPr lang="ru-RU" sz="2800" b="1" i="1" u="sng" dirty="0">
                <a:solidFill>
                  <a:srgbClr val="FF0000"/>
                </a:solidFill>
                <a:latin typeface="Times New Roman" panose="02020603050405020304" pitchFamily="18" charset="0"/>
                <a:cs typeface="Times New Roman" panose="02020603050405020304" pitchFamily="18" charset="0"/>
              </a:rPr>
              <a:t>Тем не менее, данным методом довольно активно </a:t>
            </a:r>
            <a:r>
              <a:rPr lang="ru-RU" sz="2800" b="1" i="1" u="sng" dirty="0" smtClean="0">
                <a:solidFill>
                  <a:srgbClr val="FF0000"/>
                </a:solidFill>
                <a:latin typeface="Times New Roman" panose="02020603050405020304" pitchFamily="18" charset="0"/>
                <a:cs typeface="Times New Roman" panose="02020603050405020304" pitchFamily="18" charset="0"/>
              </a:rPr>
              <a:t>пользуются</a:t>
            </a:r>
            <a:endParaRPr lang="ru-RU" sz="2000" b="1" u="sng" dirty="0"/>
          </a:p>
        </p:txBody>
      </p:sp>
    </p:spTree>
    <p:extLst>
      <p:ext uri="{BB962C8B-B14F-4D97-AF65-F5344CB8AC3E}">
        <p14:creationId xmlns="" xmlns:p14="http://schemas.microsoft.com/office/powerpoint/2010/main" val="25894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9490" y="376673"/>
            <a:ext cx="4932219" cy="6001643"/>
          </a:xfrm>
          <a:prstGeom prst="rect">
            <a:avLst/>
          </a:prstGeom>
        </p:spPr>
        <p:txBody>
          <a:bodyPr wrap="square">
            <a:spAutoFit/>
          </a:bodyPr>
          <a:lstStyle/>
          <a:p>
            <a:pPr indent="457200"/>
            <a:r>
              <a:rPr lang="ru-RU" sz="2400" dirty="0">
                <a:latin typeface="Arial" panose="020B0604020202020204" pitchFamily="34" charset="0"/>
              </a:rPr>
              <a:t>Основная «натяжка» данного метода кроется в том, что при определении устранимого износа (отложенного ремонта) изначально, предполагался расчет стоимости выполнения капитального ремонта по каждому элементу.  При выполнении капитального ремонта по элементу его состояние доводится практически до состояния нового, т.е. автоматически убирается неустранимый физический износ по данному </a:t>
            </a:r>
            <a:r>
              <a:rPr lang="ru-RU" sz="2400" dirty="0" smtClean="0">
                <a:latin typeface="Arial" panose="020B0604020202020204" pitchFamily="34" charset="0"/>
              </a:rPr>
              <a:t>элементу.</a:t>
            </a:r>
            <a:endParaRPr lang="ru-RU" sz="2400" dirty="0">
              <a:latin typeface="Arial" panose="020B0604020202020204" pitchFamily="34" charset="0"/>
            </a:endParaRPr>
          </a:p>
        </p:txBody>
      </p:sp>
      <p:pic>
        <p:nvPicPr>
          <p:cNvPr id="2050" name="Picture 2" descr="https://sro.center/uploads/posts/2016-09/1473971900_kuz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8324" y="518535"/>
            <a:ext cx="6381750" cy="58597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46778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39633" y="118080"/>
            <a:ext cx="8506691" cy="641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Вывод</a:t>
            </a:r>
            <a:endParaRPr lang="ru-RU" sz="2800" dirty="0"/>
          </a:p>
        </p:txBody>
      </p:sp>
      <p:sp>
        <p:nvSpPr>
          <p:cNvPr id="3" name="Объект 2"/>
          <p:cNvSpPr>
            <a:spLocks noGrp="1"/>
          </p:cNvSpPr>
          <p:nvPr>
            <p:ph idx="1"/>
          </p:nvPr>
        </p:nvSpPr>
        <p:spPr>
          <a:xfrm>
            <a:off x="-74900" y="651796"/>
            <a:ext cx="11693842" cy="3005805"/>
          </a:xfrm>
        </p:spPr>
        <p:txBody>
          <a:bodyPr>
            <a:noAutofit/>
          </a:bodyPr>
          <a:lstStyle/>
          <a:p>
            <a:r>
              <a:rPr lang="ru-RU" sz="2400" dirty="0">
                <a:solidFill>
                  <a:schemeClr val="tx1"/>
                </a:solidFill>
                <a:effectLst/>
                <a:latin typeface="Times New Roman" panose="02020603050405020304" pitchFamily="18" charset="0"/>
                <a:cs typeface="Times New Roman" panose="02020603050405020304" pitchFamily="18" charset="0"/>
              </a:rPr>
              <a:t>На первом этапе выполняется расчет отложенного ремонта экспертным методом, но только по короткоживущим элементам с учетом корректировки на недостаток экспертного метода. Основание – короткоживущие элементы в течение экономической жизни объекта могут неоднократно заменяться. Дополнительный учет неисправимого износа во избежание двойного учета по этим элементам не производится.</a:t>
            </a:r>
          </a:p>
          <a:p>
            <a:r>
              <a:rPr lang="ru-RU" sz="2400" dirty="0">
                <a:solidFill>
                  <a:schemeClr val="tx1"/>
                </a:solidFill>
                <a:effectLst/>
                <a:latin typeface="Times New Roman" panose="02020603050405020304" pitchFamily="18" charset="0"/>
                <a:cs typeface="Times New Roman" panose="02020603050405020304" pitchFamily="18" charset="0"/>
              </a:rPr>
              <a:t>На втором этапе определяется неустранимый износ только по долгоживущим элементам с использованием метода хронологического возраста. Основание – по этим элементам видимые признаки износа, как правило, не отражают реальной картины по потере несущей прочности.</a:t>
            </a:r>
          </a:p>
        </p:txBody>
      </p:sp>
      <p:sp>
        <p:nvSpPr>
          <p:cNvPr id="4" name="Прямоугольник 3"/>
          <p:cNvSpPr/>
          <p:nvPr/>
        </p:nvSpPr>
        <p:spPr>
          <a:xfrm>
            <a:off x="331904" y="4605358"/>
            <a:ext cx="5597842" cy="1938992"/>
          </a:xfrm>
          <a:prstGeom prst="rect">
            <a:avLst/>
          </a:prstGeom>
        </p:spPr>
        <p:txBody>
          <a:bodyPr wrap="square">
            <a:spAutoFit/>
          </a:bodyPr>
          <a:lstStyle/>
          <a:p>
            <a:r>
              <a:rPr lang="ru-RU" sz="2400" dirty="0"/>
              <a:t>На третьем этапе результаты 1 и 2 этапов в рублях складываются и могут быть переведены в процентное выражение от стоимости затрат на строительство, если это необходимо. </a:t>
            </a:r>
          </a:p>
        </p:txBody>
      </p:sp>
      <p:sp>
        <p:nvSpPr>
          <p:cNvPr id="5" name="Овал 4"/>
          <p:cNvSpPr/>
          <p:nvPr/>
        </p:nvSpPr>
        <p:spPr>
          <a:xfrm>
            <a:off x="7996687" y="4270074"/>
            <a:ext cx="3973640" cy="2587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bg1"/>
                </a:solidFill>
              </a:rPr>
              <a:t> </a:t>
            </a:r>
            <a:r>
              <a:rPr lang="ru-RU" sz="1600" b="1" dirty="0">
                <a:solidFill>
                  <a:schemeClr val="tx1"/>
                </a:solidFill>
              </a:rPr>
              <a:t>по законодательству никто не имеет права навязывать оценщику выбор конкретного метода расчета или механизма реализации расчетов в рамках выбранного метода</a:t>
            </a:r>
          </a:p>
        </p:txBody>
      </p:sp>
    </p:spTree>
    <p:extLst>
      <p:ext uri="{BB962C8B-B14F-4D97-AF65-F5344CB8AC3E}">
        <p14:creationId xmlns="" xmlns:p14="http://schemas.microsoft.com/office/powerpoint/2010/main" val="59001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48543" y="789709"/>
            <a:ext cx="7966365" cy="3671455"/>
          </a:xfrm>
        </p:spPr>
        <p:txBody>
          <a:bodyPr>
            <a:normAutofit/>
          </a:bodyPr>
          <a:lstStyle/>
          <a:p>
            <a:pPr marL="36900" indent="0">
              <a:buNone/>
            </a:pPr>
            <a:r>
              <a:rPr lang="ru-RU" sz="2800" dirty="0">
                <a:effectLst/>
              </a:rPr>
              <a:t> </a:t>
            </a:r>
            <a:r>
              <a:rPr lang="ru-RU" sz="2800" dirty="0" smtClean="0">
                <a:effectLst/>
              </a:rPr>
              <a:t>процесс</a:t>
            </a:r>
            <a:r>
              <a:rPr lang="ru-RU" sz="2800" dirty="0">
                <a:effectLst/>
              </a:rPr>
              <a:t> постепенного </a:t>
            </a:r>
            <a:r>
              <a:rPr lang="ru-RU" sz="2800" dirty="0" smtClean="0">
                <a:effectLst/>
              </a:rPr>
              <a:t>или одномоментного</a:t>
            </a:r>
            <a:r>
              <a:rPr lang="ru-RU" sz="2800" dirty="0">
                <a:effectLst/>
              </a:rPr>
              <a:t> ухудшения технических и связанных с ними эксплуатационных показателей здания(элементов), </a:t>
            </a:r>
            <a:r>
              <a:rPr lang="ru-RU" sz="2800" dirty="0" smtClean="0">
                <a:effectLst/>
              </a:rPr>
              <a:t>вызываемого</a:t>
            </a:r>
            <a:r>
              <a:rPr lang="ru-RU" sz="2800" dirty="0">
                <a:effectLst/>
              </a:rPr>
              <a:t> объективными причинами или внешними воздействиями. </a:t>
            </a:r>
            <a:endParaRPr lang="ru-RU" sz="2800" dirty="0"/>
          </a:p>
        </p:txBody>
      </p:sp>
      <p:sp>
        <p:nvSpPr>
          <p:cNvPr id="4" name="Скругленный прямоугольник 3"/>
          <p:cNvSpPr/>
          <p:nvPr/>
        </p:nvSpPr>
        <p:spPr>
          <a:xfrm>
            <a:off x="443346" y="1246910"/>
            <a:ext cx="3255818" cy="12607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600" dirty="0" smtClean="0"/>
              <a:t>Физический износ здания</a:t>
            </a:r>
            <a:endParaRPr lang="ru-RU" sz="3600" dirty="0"/>
          </a:p>
        </p:txBody>
      </p:sp>
      <p:pic>
        <p:nvPicPr>
          <p:cNvPr id="1026" name="Picture 2" descr="http://allphoto.in.ua/photo/30/es230591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3345" y="3241964"/>
            <a:ext cx="4303055" cy="322839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5159998" y="3858635"/>
            <a:ext cx="6754909" cy="23157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dirty="0">
                <a:latin typeface="Helvetica Neue"/>
              </a:rPr>
              <a:t>Определение величины физического износа пропорционально нормативному сроку службы и возрасту зданий, как правило, не допускается.</a:t>
            </a:r>
            <a:endParaRPr lang="ru-RU" sz="2800" dirty="0"/>
          </a:p>
        </p:txBody>
      </p:sp>
    </p:spTree>
    <p:extLst>
      <p:ext uri="{BB962C8B-B14F-4D97-AF65-F5344CB8AC3E}">
        <p14:creationId xmlns="" xmlns:p14="http://schemas.microsoft.com/office/powerpoint/2010/main" val="50796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2400" y="542744"/>
            <a:ext cx="11734799" cy="954107"/>
          </a:xfrm>
          <a:prstGeom prst="rect">
            <a:avLst/>
          </a:prstGeom>
        </p:spPr>
        <p:txBody>
          <a:bodyPr wrap="square">
            <a:spAutoFit/>
          </a:bodyPr>
          <a:lstStyle/>
          <a:p>
            <a:pPr marL="36900" indent="0">
              <a:buNone/>
            </a:pPr>
            <a:r>
              <a:rPr lang="ru-RU" sz="2800" b="1" u="sng" dirty="0" smtClean="0">
                <a:latin typeface="Times New Roman" panose="02020603050405020304" pitchFamily="18" charset="0"/>
                <a:cs typeface="Times New Roman" panose="02020603050405020304" pitchFamily="18" charset="0"/>
              </a:rPr>
              <a:t>По </a:t>
            </a:r>
            <a:r>
              <a:rPr lang="ru-RU" sz="2800" b="1" u="sng" dirty="0">
                <a:latin typeface="Times New Roman" panose="02020603050405020304" pitchFamily="18" charset="0"/>
                <a:cs typeface="Times New Roman" panose="02020603050405020304" pitchFamily="18" charset="0"/>
              </a:rPr>
              <a:t>оценке недвижимости обычно рассматриваются 5 методов определения физического износа </a:t>
            </a:r>
            <a:r>
              <a:rPr lang="ru-RU" sz="2800" b="1" u="sng" dirty="0" smtClean="0">
                <a:latin typeface="Times New Roman" panose="02020603050405020304" pitchFamily="18" charset="0"/>
                <a:cs typeface="Times New Roman" panose="02020603050405020304" pitchFamily="18" charset="0"/>
              </a:rPr>
              <a:t>:</a:t>
            </a:r>
            <a:endParaRPr lang="ru-RU" sz="2800" b="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52397" y="1687823"/>
            <a:ext cx="9268692"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t>м</a:t>
            </a:r>
            <a:r>
              <a:rPr lang="ru-RU" sz="2400" dirty="0" smtClean="0"/>
              <a:t>етод </a:t>
            </a:r>
            <a:r>
              <a:rPr lang="ru-RU" sz="2400" dirty="0"/>
              <a:t>компенсации затрат (метод компенсационных затрат</a:t>
            </a:r>
            <a:r>
              <a:rPr lang="ru-RU" sz="2400" dirty="0" smtClean="0"/>
              <a:t>)</a:t>
            </a:r>
            <a:endParaRPr lang="ru-RU" sz="2400" dirty="0"/>
          </a:p>
        </p:txBody>
      </p:sp>
      <p:sp>
        <p:nvSpPr>
          <p:cNvPr id="6" name="Прямоугольник 5"/>
          <p:cNvSpPr/>
          <p:nvPr/>
        </p:nvSpPr>
        <p:spPr>
          <a:xfrm>
            <a:off x="152397" y="2692542"/>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t>метод </a:t>
            </a:r>
            <a:r>
              <a:rPr lang="ru-RU" sz="2800" dirty="0"/>
              <a:t>хронологического </a:t>
            </a:r>
            <a:r>
              <a:rPr lang="ru-RU" sz="2800" dirty="0" smtClean="0"/>
              <a:t>возраста</a:t>
            </a:r>
            <a:endParaRPr lang="ru-RU" sz="2800" dirty="0"/>
          </a:p>
        </p:txBody>
      </p:sp>
      <p:sp>
        <p:nvSpPr>
          <p:cNvPr id="7" name="Прямоугольник 6"/>
          <p:cNvSpPr/>
          <p:nvPr/>
        </p:nvSpPr>
        <p:spPr>
          <a:xfrm>
            <a:off x="152397" y="3697261"/>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м</a:t>
            </a:r>
            <a:r>
              <a:rPr lang="ru-RU" sz="2800" dirty="0" smtClean="0"/>
              <a:t>етод </a:t>
            </a:r>
            <a:r>
              <a:rPr lang="ru-RU" sz="2800" dirty="0"/>
              <a:t>эффективного </a:t>
            </a:r>
            <a:r>
              <a:rPr lang="ru-RU" sz="2800" dirty="0" smtClean="0"/>
              <a:t>возраста</a:t>
            </a:r>
            <a:endParaRPr lang="ru-RU" sz="2800" dirty="0"/>
          </a:p>
        </p:txBody>
      </p:sp>
      <p:sp>
        <p:nvSpPr>
          <p:cNvPr id="8" name="Прямоугольник 7"/>
          <p:cNvSpPr/>
          <p:nvPr/>
        </p:nvSpPr>
        <p:spPr>
          <a:xfrm>
            <a:off x="152397" y="5722099"/>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м</a:t>
            </a:r>
            <a:r>
              <a:rPr lang="ru-RU" sz="2800" dirty="0" smtClean="0"/>
              <a:t>етод разбивки</a:t>
            </a:r>
            <a:endParaRPr lang="ru-RU" sz="2800" dirty="0"/>
          </a:p>
        </p:txBody>
      </p:sp>
      <p:sp>
        <p:nvSpPr>
          <p:cNvPr id="9" name="Прямоугольник 8"/>
          <p:cNvSpPr/>
          <p:nvPr/>
        </p:nvSpPr>
        <p:spPr>
          <a:xfrm>
            <a:off x="152397" y="4709680"/>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э</a:t>
            </a:r>
            <a:r>
              <a:rPr lang="ru-RU" sz="2800" dirty="0" smtClean="0"/>
              <a:t>кспертный метод</a:t>
            </a:r>
            <a:endParaRPr lang="ru-RU" sz="2800" dirty="0"/>
          </a:p>
        </p:txBody>
      </p:sp>
    </p:spTree>
    <p:extLst>
      <p:ext uri="{BB962C8B-B14F-4D97-AF65-F5344CB8AC3E}">
        <p14:creationId xmlns="" xmlns:p14="http://schemas.microsoft.com/office/powerpoint/2010/main" val="3874631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5855" y="537895"/>
            <a:ext cx="10806545"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Метод </a:t>
            </a:r>
            <a:r>
              <a:rPr lang="ru-RU" sz="2800" dirty="0"/>
              <a:t>компенсации затрат (метод компенсационных затрат</a:t>
            </a:r>
            <a:r>
              <a:rPr lang="ru-RU" sz="2800" dirty="0" smtClean="0"/>
              <a:t>)</a:t>
            </a:r>
            <a:endParaRPr lang="ru-RU" sz="2800" dirty="0"/>
          </a:p>
        </p:txBody>
      </p:sp>
      <p:sp>
        <p:nvSpPr>
          <p:cNvPr id="6" name="Овал 5"/>
          <p:cNvSpPr/>
          <p:nvPr/>
        </p:nvSpPr>
        <p:spPr>
          <a:xfrm>
            <a:off x="180109" y="1620981"/>
            <a:ext cx="4433455" cy="2618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Arial" panose="020B0604020202020204" pitchFamily="34" charset="0"/>
              </a:rPr>
              <a:t>Величина физического износа, в общем виде, приравнивается к затратам на его устранение</a:t>
            </a:r>
            <a:endParaRPr lang="ru-RU" sz="2400" dirty="0"/>
          </a:p>
        </p:txBody>
      </p:sp>
      <p:sp>
        <p:nvSpPr>
          <p:cNvPr id="7" name="Прямоугольник 6"/>
          <p:cNvSpPr/>
          <p:nvPr/>
        </p:nvSpPr>
        <p:spPr>
          <a:xfrm>
            <a:off x="5753552" y="1620981"/>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endParaRPr lang="ru-RU" sz="2800" b="1" u="sng" dirty="0">
              <a:solidFill>
                <a:schemeClr val="accent1"/>
              </a:solidFill>
            </a:endParaRPr>
          </a:p>
        </p:txBody>
      </p:sp>
      <p:sp>
        <p:nvSpPr>
          <p:cNvPr id="8" name="Прямоугольник 7"/>
          <p:cNvSpPr/>
          <p:nvPr/>
        </p:nvSpPr>
        <p:spPr>
          <a:xfrm>
            <a:off x="5897426" y="2330070"/>
            <a:ext cx="6096000" cy="1200329"/>
          </a:xfrm>
          <a:prstGeom prst="rect">
            <a:avLst/>
          </a:prstGeom>
        </p:spPr>
        <p:txBody>
          <a:bodyPr>
            <a:spAutoFit/>
          </a:bodyPr>
          <a:lstStyle/>
          <a:p>
            <a:pPr marL="342900" indent="-342900">
              <a:buFont typeface="Wingdings" panose="05000000000000000000" pitchFamily="2" charset="2"/>
              <a:buChar char="Ø"/>
            </a:pPr>
            <a:r>
              <a:rPr lang="ru-RU" sz="2400" dirty="0" smtClean="0">
                <a:latin typeface="Arial" panose="020B0604020202020204" pitchFamily="34" charset="0"/>
              </a:rPr>
              <a:t>Великолепное </a:t>
            </a:r>
            <a:r>
              <a:rPr lang="ru-RU" sz="2400" dirty="0">
                <a:latin typeface="Arial" panose="020B0604020202020204" pitchFamily="34" charset="0"/>
              </a:rPr>
              <a:t>обоснование экономической сути величины физического износа</a:t>
            </a:r>
            <a:endParaRPr lang="ru-RU" sz="2400" dirty="0"/>
          </a:p>
        </p:txBody>
      </p:sp>
      <p:sp>
        <p:nvSpPr>
          <p:cNvPr id="9" name="Прямоугольник 8"/>
          <p:cNvSpPr/>
          <p:nvPr/>
        </p:nvSpPr>
        <p:spPr>
          <a:xfrm>
            <a:off x="5884036" y="3748253"/>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p:sp>
        <p:nvSpPr>
          <p:cNvPr id="10" name="Прямоугольник 9"/>
          <p:cNvSpPr/>
          <p:nvPr/>
        </p:nvSpPr>
        <p:spPr>
          <a:xfrm>
            <a:off x="5753552" y="4588283"/>
            <a:ext cx="6096000" cy="1938992"/>
          </a:xfrm>
          <a:prstGeom prst="rect">
            <a:avLst/>
          </a:prstGeom>
        </p:spPr>
        <p:txBody>
          <a:bodyPr>
            <a:spAutoFit/>
          </a:bodyPr>
          <a:lstStyle/>
          <a:p>
            <a:pPr marL="342900" indent="-342900">
              <a:buFont typeface="Wingdings" panose="05000000000000000000" pitchFamily="2" charset="2"/>
              <a:buChar char="Ø"/>
            </a:pPr>
            <a:r>
              <a:rPr lang="ru-RU" sz="2400" dirty="0">
                <a:latin typeface="Arial" panose="020B0604020202020204" pitchFamily="34" charset="0"/>
              </a:rPr>
              <a:t>В отдельных случаях требуется дополнительное обоснование необходимости выполнения ремонта по тому или иному </a:t>
            </a:r>
            <a:r>
              <a:rPr lang="ru-RU" sz="2400" dirty="0" smtClean="0">
                <a:latin typeface="Arial" panose="020B0604020202020204" pitchFamily="34" charset="0"/>
              </a:rPr>
              <a:t>элементу;</a:t>
            </a:r>
            <a:endParaRPr lang="ru-RU" sz="2400" dirty="0">
              <a:latin typeface="Arial" panose="020B0604020202020204" pitchFamily="34" charset="0"/>
            </a:endParaRPr>
          </a:p>
          <a:p>
            <a:pPr marL="342900" indent="-342900">
              <a:buFont typeface="Wingdings" panose="05000000000000000000" pitchFamily="2" charset="2"/>
              <a:buChar char="Ø"/>
            </a:pPr>
            <a:r>
              <a:rPr lang="ru-RU" sz="2400" dirty="0" smtClean="0">
                <a:latin typeface="Arial" panose="020B0604020202020204" pitchFamily="34" charset="0"/>
              </a:rPr>
              <a:t>Сложность </a:t>
            </a:r>
            <a:r>
              <a:rPr lang="ru-RU" sz="2400" dirty="0">
                <a:latin typeface="Arial" panose="020B0604020202020204" pitchFamily="34" charset="0"/>
              </a:rPr>
              <a:t>практической реализации</a:t>
            </a:r>
          </a:p>
        </p:txBody>
      </p:sp>
      <p:sp>
        <p:nvSpPr>
          <p:cNvPr id="12" name="Выгнутая влево стрелка 11"/>
          <p:cNvSpPr/>
          <p:nvPr/>
        </p:nvSpPr>
        <p:spPr>
          <a:xfrm>
            <a:off x="5105400" y="1844302"/>
            <a:ext cx="648152" cy="121755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Выгнутая влево стрелка 12"/>
          <p:cNvSpPr/>
          <p:nvPr/>
        </p:nvSpPr>
        <p:spPr>
          <a:xfrm>
            <a:off x="5105400" y="4009863"/>
            <a:ext cx="648152" cy="172591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1708925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0217" y="333141"/>
            <a:ext cx="11610110" cy="2507042"/>
          </a:xfrm>
        </p:spPr>
        <p:txBody>
          <a:bodyPr>
            <a:normAutofit/>
          </a:bodyPr>
          <a:lstStyle/>
          <a:p>
            <a:pPr marL="36900" indent="0">
              <a:buNone/>
            </a:pPr>
            <a:r>
              <a:rPr lang="ru-RU" sz="2400" b="1" u="sng" dirty="0">
                <a:solidFill>
                  <a:schemeClr val="tx1"/>
                </a:solidFill>
                <a:effectLst/>
                <a:latin typeface="Times New Roman" panose="02020603050405020304" pitchFamily="18" charset="0"/>
                <a:cs typeface="Times New Roman" panose="02020603050405020304" pitchFamily="18" charset="0"/>
              </a:rPr>
              <a:t>Метод компенсации </a:t>
            </a:r>
            <a:r>
              <a:rPr lang="ru-RU" sz="2400" b="1" u="sng" dirty="0" smtClean="0">
                <a:solidFill>
                  <a:schemeClr val="tx1"/>
                </a:solidFill>
                <a:effectLst/>
                <a:latin typeface="Times New Roman" panose="02020603050405020304" pitchFamily="18" charset="0"/>
                <a:cs typeface="Times New Roman" panose="02020603050405020304" pitchFamily="18" charset="0"/>
              </a:rPr>
              <a:t>затрат </a:t>
            </a:r>
            <a:r>
              <a:rPr lang="ru-RU" sz="2400" b="1" dirty="0" smtClean="0">
                <a:solidFill>
                  <a:schemeClr val="tx1"/>
                </a:solidFill>
                <a:effectLst/>
                <a:latin typeface="Times New Roman" panose="02020603050405020304" pitchFamily="18" charset="0"/>
                <a:cs typeface="Times New Roman" panose="02020603050405020304" pitchFamily="18" charset="0"/>
              </a:rPr>
              <a:t>- </a:t>
            </a:r>
            <a:r>
              <a:rPr lang="ru-RU" sz="2400" b="1" dirty="0">
                <a:solidFill>
                  <a:schemeClr val="tx1"/>
                </a:solidFill>
                <a:effectLst/>
                <a:latin typeface="Times New Roman" panose="02020603050405020304" pitchFamily="18" charset="0"/>
                <a:cs typeface="Times New Roman" panose="02020603050405020304" pitchFamily="18" charset="0"/>
              </a:rPr>
              <a:t>по своей идее данный метод </a:t>
            </a:r>
            <a:r>
              <a:rPr lang="ru-RU" sz="2400" b="1" u="sng" dirty="0">
                <a:solidFill>
                  <a:schemeClr val="tx1"/>
                </a:solidFill>
                <a:effectLst/>
                <a:latin typeface="Times New Roman" panose="02020603050405020304" pitchFamily="18" charset="0"/>
                <a:cs typeface="Times New Roman" panose="02020603050405020304" pitchFamily="18" charset="0"/>
              </a:rPr>
              <a:t>должен</a:t>
            </a:r>
            <a:r>
              <a:rPr lang="ru-RU" sz="2400" b="1" dirty="0">
                <a:solidFill>
                  <a:schemeClr val="tx1"/>
                </a:solidFill>
                <a:effectLst/>
                <a:latin typeface="Times New Roman" panose="02020603050405020304" pitchFamily="18" charset="0"/>
                <a:cs typeface="Times New Roman" panose="02020603050405020304" pitchFamily="18" charset="0"/>
              </a:rPr>
              <a:t> быть самым точным</a:t>
            </a:r>
            <a:r>
              <a:rPr lang="ru-RU" sz="2400" b="1" dirty="0" smtClean="0">
                <a:solidFill>
                  <a:schemeClr val="tx1"/>
                </a:solidFill>
                <a:effectLst/>
                <a:latin typeface="Times New Roman" panose="02020603050405020304" pitchFamily="18" charset="0"/>
                <a:cs typeface="Times New Roman" panose="02020603050405020304" pitchFamily="18" charset="0"/>
              </a:rPr>
              <a:t>.</a:t>
            </a:r>
          </a:p>
          <a:p>
            <a:pPr marL="36900" indent="0">
              <a:buNone/>
            </a:pPr>
            <a:r>
              <a:rPr lang="ru-RU" sz="2400" dirty="0">
                <a:solidFill>
                  <a:schemeClr val="tx1"/>
                </a:solidFill>
                <a:effectLst/>
                <a:latin typeface="Times New Roman" panose="02020603050405020304" pitchFamily="18" charset="0"/>
                <a:cs typeface="Times New Roman" panose="02020603050405020304" pitchFamily="18" charset="0"/>
              </a:rPr>
              <a:t>Н</a:t>
            </a:r>
            <a:r>
              <a:rPr lang="ru-RU" sz="2400" dirty="0" smtClean="0">
                <a:solidFill>
                  <a:schemeClr val="tx1"/>
                </a:solidFill>
                <a:effectLst/>
                <a:latin typeface="Times New Roman" panose="02020603050405020304" pitchFamily="18" charset="0"/>
                <a:cs typeface="Times New Roman" panose="02020603050405020304" pitchFamily="18" charset="0"/>
              </a:rPr>
              <a:t>ормативный </a:t>
            </a:r>
            <a:r>
              <a:rPr lang="ru-RU" sz="2400" dirty="0">
                <a:solidFill>
                  <a:schemeClr val="tx1"/>
                </a:solidFill>
                <a:effectLst/>
                <a:latin typeface="Times New Roman" panose="02020603050405020304" pitchFamily="18" charset="0"/>
                <a:cs typeface="Times New Roman" panose="02020603050405020304" pitchFamily="18" charset="0"/>
              </a:rPr>
              <a:t>документ, как «Методика определения физического износа гражданских зданий», утвержденная приказом по Министерству коммунального хозяйства РСФСР 27 октября 1970г. № </a:t>
            </a:r>
            <a:r>
              <a:rPr lang="ru-RU" sz="2400" dirty="0" smtClean="0">
                <a:solidFill>
                  <a:schemeClr val="tx1"/>
                </a:solidFill>
                <a:effectLst/>
                <a:latin typeface="Times New Roman" panose="02020603050405020304" pitchFamily="18" charset="0"/>
                <a:cs typeface="Times New Roman" panose="02020603050405020304" pitchFamily="18" charset="0"/>
              </a:rPr>
              <a:t>404, содержит в себе таблицу ,которая в свою очередь помогает грамотно посчитать компенсацию затрат.</a:t>
            </a:r>
            <a:endParaRPr lang="ru-RU"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760810249"/>
              </p:ext>
            </p:extLst>
          </p:nvPr>
        </p:nvGraphicFramePr>
        <p:xfrm>
          <a:off x="471055" y="2840183"/>
          <a:ext cx="7162800" cy="3634508"/>
        </p:xfrm>
        <a:graphic>
          <a:graphicData uri="http://schemas.openxmlformats.org/drawingml/2006/table">
            <a:tbl>
              <a:tblPr firstRow="1" bandRow="1">
                <a:tableStyleId>{5C22544A-7EE6-4342-B048-85BDC9FD1C3A}</a:tableStyleId>
              </a:tblPr>
              <a:tblGrid>
                <a:gridCol w="1996122">
                  <a:extLst>
                    <a:ext uri="{9D8B030D-6E8A-4147-A177-3AD203B41FA5}">
                      <a16:colId xmlns="" xmlns:a16="http://schemas.microsoft.com/office/drawing/2014/main" val="2986567895"/>
                    </a:ext>
                  </a:extLst>
                </a:gridCol>
                <a:gridCol w="5166678">
                  <a:extLst>
                    <a:ext uri="{9D8B030D-6E8A-4147-A177-3AD203B41FA5}">
                      <a16:colId xmlns="" xmlns:a16="http://schemas.microsoft.com/office/drawing/2014/main" val="1163414468"/>
                    </a:ext>
                  </a:extLst>
                </a:gridCol>
              </a:tblGrid>
              <a:tr h="886692">
                <a:tc>
                  <a:txBody>
                    <a:bodyPr/>
                    <a:lstStyle/>
                    <a:p>
                      <a:pPr algn="ctr"/>
                      <a:r>
                        <a:rPr lang="ru-RU" dirty="0" smtClean="0"/>
                        <a:t>Физический износ, </a:t>
                      </a:r>
                      <a:r>
                        <a:rPr lang="en-US" dirty="0" smtClean="0"/>
                        <a:t>%</a:t>
                      </a:r>
                      <a:endParaRPr lang="ru-RU" dirty="0"/>
                    </a:p>
                  </a:txBody>
                  <a:tcPr/>
                </a:tc>
                <a:tc>
                  <a:txBody>
                    <a:bodyPr/>
                    <a:lstStyle/>
                    <a:p>
                      <a:pPr algn="ctr"/>
                      <a:r>
                        <a:rPr lang="ru-RU" sz="1800" b="0" i="0" kern="1200" dirty="0" smtClean="0">
                          <a:solidFill>
                            <a:schemeClr val="lt1"/>
                          </a:solidFill>
                          <a:effectLst/>
                          <a:latin typeface="+mn-lt"/>
                          <a:ea typeface="+mn-ea"/>
                          <a:cs typeface="+mn-cs"/>
                        </a:rPr>
                        <a:t>Примерная стоимость капитального ремонта в % от восстановительной стоимости конструктивных элементов</a:t>
                      </a:r>
                      <a:endParaRPr lang="ru-RU" dirty="0"/>
                    </a:p>
                  </a:txBody>
                  <a:tcPr/>
                </a:tc>
                <a:extLst>
                  <a:ext uri="{0D108BD9-81ED-4DB2-BD59-A6C34878D82A}">
                    <a16:rowId xmlns="" xmlns:a16="http://schemas.microsoft.com/office/drawing/2014/main" val="3978423384"/>
                  </a:ext>
                </a:extLst>
              </a:tr>
              <a:tr h="531091">
                <a:tc>
                  <a:txBody>
                    <a:bodyPr/>
                    <a:lstStyle/>
                    <a:p>
                      <a:pPr algn="ctr"/>
                      <a:r>
                        <a:rPr lang="ru-RU" dirty="0" smtClean="0"/>
                        <a:t>0-20</a:t>
                      </a:r>
                      <a:endParaRPr lang="ru-RU" dirty="0"/>
                    </a:p>
                  </a:txBody>
                  <a:tcPr/>
                </a:tc>
                <a:tc>
                  <a:txBody>
                    <a:bodyPr/>
                    <a:lstStyle/>
                    <a:p>
                      <a:pPr algn="ctr"/>
                      <a:r>
                        <a:rPr lang="ru-RU" dirty="0" smtClean="0"/>
                        <a:t>0-1</a:t>
                      </a:r>
                      <a:endParaRPr lang="ru-RU" dirty="0"/>
                    </a:p>
                  </a:txBody>
                  <a:tcPr/>
                </a:tc>
                <a:extLst>
                  <a:ext uri="{0D108BD9-81ED-4DB2-BD59-A6C34878D82A}">
                    <a16:rowId xmlns="" xmlns:a16="http://schemas.microsoft.com/office/drawing/2014/main" val="607335096"/>
                  </a:ext>
                </a:extLst>
              </a:tr>
              <a:tr h="531091">
                <a:tc>
                  <a:txBody>
                    <a:bodyPr/>
                    <a:lstStyle/>
                    <a:p>
                      <a:pPr algn="ctr"/>
                      <a:r>
                        <a:rPr lang="ru-RU" dirty="0" smtClean="0"/>
                        <a:t>21-40</a:t>
                      </a:r>
                      <a:endParaRPr lang="ru-RU" dirty="0"/>
                    </a:p>
                  </a:txBody>
                  <a:tcPr/>
                </a:tc>
                <a:tc>
                  <a:txBody>
                    <a:bodyPr/>
                    <a:lstStyle/>
                    <a:p>
                      <a:pPr algn="ctr"/>
                      <a:r>
                        <a:rPr lang="ru-RU" dirty="0" smtClean="0"/>
                        <a:t>12-36</a:t>
                      </a:r>
                      <a:endParaRPr lang="ru-RU" dirty="0"/>
                    </a:p>
                  </a:txBody>
                  <a:tcPr/>
                </a:tc>
                <a:extLst>
                  <a:ext uri="{0D108BD9-81ED-4DB2-BD59-A6C34878D82A}">
                    <a16:rowId xmlns="" xmlns:a16="http://schemas.microsoft.com/office/drawing/2014/main" val="1262229795"/>
                  </a:ext>
                </a:extLst>
              </a:tr>
              <a:tr h="531091">
                <a:tc>
                  <a:txBody>
                    <a:bodyPr/>
                    <a:lstStyle/>
                    <a:p>
                      <a:pPr algn="ctr"/>
                      <a:r>
                        <a:rPr lang="ru-RU" dirty="0" smtClean="0"/>
                        <a:t>41-60</a:t>
                      </a:r>
                      <a:endParaRPr lang="ru-RU" dirty="0"/>
                    </a:p>
                  </a:txBody>
                  <a:tcPr/>
                </a:tc>
                <a:tc>
                  <a:txBody>
                    <a:bodyPr/>
                    <a:lstStyle/>
                    <a:p>
                      <a:pPr algn="ctr"/>
                      <a:r>
                        <a:rPr lang="ru-RU" dirty="0" smtClean="0"/>
                        <a:t>38-90</a:t>
                      </a:r>
                      <a:endParaRPr lang="ru-RU" dirty="0"/>
                    </a:p>
                  </a:txBody>
                  <a:tcPr/>
                </a:tc>
                <a:extLst>
                  <a:ext uri="{0D108BD9-81ED-4DB2-BD59-A6C34878D82A}">
                    <a16:rowId xmlns="" xmlns:a16="http://schemas.microsoft.com/office/drawing/2014/main" val="1831712256"/>
                  </a:ext>
                </a:extLst>
              </a:tr>
              <a:tr h="595744">
                <a:tc>
                  <a:txBody>
                    <a:bodyPr/>
                    <a:lstStyle/>
                    <a:p>
                      <a:pPr algn="ctr"/>
                      <a:r>
                        <a:rPr lang="ru-RU" dirty="0" smtClean="0"/>
                        <a:t>61-80</a:t>
                      </a:r>
                      <a:endParaRPr lang="ru-RU" dirty="0"/>
                    </a:p>
                  </a:txBody>
                  <a:tcPr/>
                </a:tc>
                <a:tc>
                  <a:txBody>
                    <a:bodyPr/>
                    <a:lstStyle/>
                    <a:p>
                      <a:pPr algn="ctr"/>
                      <a:r>
                        <a:rPr lang="ru-RU" dirty="0" smtClean="0"/>
                        <a:t>93-120</a:t>
                      </a:r>
                      <a:endParaRPr lang="ru-RU" dirty="0"/>
                    </a:p>
                  </a:txBody>
                  <a:tcPr/>
                </a:tc>
                <a:extLst>
                  <a:ext uri="{0D108BD9-81ED-4DB2-BD59-A6C34878D82A}">
                    <a16:rowId xmlns="" xmlns:a16="http://schemas.microsoft.com/office/drawing/2014/main" val="1085998039"/>
                  </a:ext>
                </a:extLst>
              </a:tr>
              <a:tr h="531091">
                <a:tc>
                  <a:txBody>
                    <a:bodyPr/>
                    <a:lstStyle/>
                    <a:p>
                      <a:pPr algn="ctr"/>
                      <a:r>
                        <a:rPr lang="ru-RU" dirty="0" smtClean="0"/>
                        <a:t>81-100</a:t>
                      </a:r>
                      <a:endParaRPr lang="ru-RU" dirty="0"/>
                    </a:p>
                  </a:txBody>
                  <a:tcPr/>
                </a:tc>
                <a:tc>
                  <a:txBody>
                    <a:bodyPr/>
                    <a:lstStyle/>
                    <a:p>
                      <a:pPr algn="ctr"/>
                      <a:r>
                        <a:rPr lang="ru-RU" dirty="0" smtClean="0"/>
                        <a:t>Не нормируется </a:t>
                      </a:r>
                      <a:endParaRPr lang="ru-RU" dirty="0"/>
                    </a:p>
                  </a:txBody>
                  <a:tcPr/>
                </a:tc>
                <a:extLst>
                  <a:ext uri="{0D108BD9-81ED-4DB2-BD59-A6C34878D82A}">
                    <a16:rowId xmlns="" xmlns:a16="http://schemas.microsoft.com/office/drawing/2014/main" val="3945568046"/>
                  </a:ext>
                </a:extLst>
              </a:tr>
            </a:tbl>
          </a:graphicData>
        </a:graphic>
      </p:graphicFrame>
      <p:sp>
        <p:nvSpPr>
          <p:cNvPr id="7" name="Овал 6"/>
          <p:cNvSpPr/>
          <p:nvPr/>
        </p:nvSpPr>
        <p:spPr>
          <a:xfrm>
            <a:off x="7744693" y="2621187"/>
            <a:ext cx="4571998" cy="317001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endParaRPr lang="ru-RU" sz="2000" b="1" dirty="0" smtClean="0">
              <a:solidFill>
                <a:srgbClr val="000000"/>
              </a:solidFill>
              <a:latin typeface="Arial" panose="020B0604020202020204" pitchFamily="34" charset="0"/>
            </a:endParaRPr>
          </a:p>
          <a:p>
            <a:pPr algn="ctr"/>
            <a:r>
              <a:rPr lang="ru-RU" sz="2000" b="1" dirty="0" smtClean="0">
                <a:solidFill>
                  <a:srgbClr val="000000"/>
                </a:solidFill>
                <a:latin typeface="Arial" panose="020B0604020202020204" pitchFamily="34" charset="0"/>
              </a:rPr>
              <a:t>Отличный </a:t>
            </a:r>
            <a:r>
              <a:rPr lang="ru-RU" sz="2000" b="1" dirty="0">
                <a:solidFill>
                  <a:srgbClr val="000000"/>
                </a:solidFill>
                <a:latin typeface="Arial" panose="020B0604020202020204" pitchFamily="34" charset="0"/>
              </a:rPr>
              <a:t>метод по своей задумке, да и возможный способ реализации на первый взгляд неплох, но для массового практического применения вряд ли сгодится</a:t>
            </a:r>
            <a:endParaRPr lang="ru-RU" sz="2000" b="1" dirty="0"/>
          </a:p>
        </p:txBody>
      </p:sp>
    </p:spTree>
    <p:extLst>
      <p:ext uri="{BB962C8B-B14F-4D97-AF65-F5344CB8AC3E}">
        <p14:creationId xmlns="" xmlns:p14="http://schemas.microsoft.com/office/powerpoint/2010/main" val="164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spTree>
    <p:extLst>
      <p:ext uri="{BB962C8B-B14F-4D97-AF65-F5344CB8AC3E}">
        <p14:creationId xmlns="" xmlns:p14="http://schemas.microsoft.com/office/powerpoint/2010/main" val="2790275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7330" y="434251"/>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a:t>
            </a:r>
            <a:r>
              <a:rPr lang="ru-RU" sz="3200" dirty="0" smtClean="0"/>
              <a:t>етод </a:t>
            </a:r>
            <a:r>
              <a:rPr lang="ru-RU" sz="3200" dirty="0"/>
              <a:t>хронологического </a:t>
            </a:r>
            <a:r>
              <a:rPr lang="ru-RU" sz="3200" dirty="0" smtClean="0"/>
              <a:t>возраста</a:t>
            </a:r>
            <a:endParaRPr lang="ru-RU" sz="3200" dirty="0"/>
          </a:p>
        </p:txBody>
      </p:sp>
      <p:sp>
        <p:nvSpPr>
          <p:cNvPr id="5" name="Овал 4"/>
          <p:cNvSpPr/>
          <p:nvPr/>
        </p:nvSpPr>
        <p:spPr>
          <a:xfrm>
            <a:off x="128625" y="1441228"/>
            <a:ext cx="4433455" cy="2618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 name="Rectangle 3"/>
          <p:cNvSpPr>
            <a:spLocks noChangeArrowheads="1"/>
          </p:cNvSpPr>
          <p:nvPr/>
        </p:nvSpPr>
        <p:spPr bwMode="auto">
          <a:xfrm>
            <a:off x="695720" y="2066527"/>
            <a:ext cx="3540777"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cs typeface="Arial" panose="020B0604020202020204" pitchFamily="34" charset="0"/>
              </a:rPr>
              <a:t>Базовая формула для расчета:</a:t>
            </a:r>
            <a:endParaRPr kumimoji="0" lang="ru-RU" altLang="ru-RU" sz="2800" b="0" i="0" u="none" strike="noStrike" cap="none" normalizeH="0" baseline="0" dirty="0" smtClean="0">
              <a:ln>
                <a:noFill/>
              </a:ln>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1" u="none" strike="noStrike" cap="none" normalizeH="0" baseline="0" dirty="0" err="1" smtClean="0">
                <a:ln>
                  <a:noFill/>
                </a:ln>
                <a:effectLst/>
                <a:latin typeface="Arial" panose="020B0604020202020204" pitchFamily="34" charset="0"/>
                <a:cs typeface="Arial" panose="020B0604020202020204" pitchFamily="34" charset="0"/>
              </a:rPr>
              <a:t>Ифиз</a:t>
            </a:r>
            <a:r>
              <a:rPr kumimoji="0" lang="ru-RU" altLang="ru-RU" b="0" i="0" u="none" strike="noStrike" cap="none" normalizeH="0" baseline="0" dirty="0" smtClean="0">
                <a:ln>
                  <a:noFill/>
                </a:ln>
                <a:effectLst/>
                <a:latin typeface="Arial" panose="020B0604020202020204" pitchFamily="34" charset="0"/>
                <a:cs typeface="Arial" panose="020B0604020202020204" pitchFamily="34" charset="0"/>
              </a:rPr>
              <a:t> =             </a:t>
            </a:r>
            <a:r>
              <a:rPr kumimoji="0" lang="ru-RU" altLang="ru-RU" sz="5400" b="0" i="0" u="none" strike="noStrike" cap="none" normalizeH="0" baseline="0" dirty="0" smtClean="0">
                <a:ln>
                  <a:noFill/>
                </a:ln>
                <a:effectLst/>
                <a:latin typeface="Arial" panose="020B0604020202020204" pitchFamily="34" charset="0"/>
                <a:cs typeface="Arial" panose="020B0604020202020204" pitchFamily="34" charset="0"/>
              </a:rPr>
              <a:t>×</a:t>
            </a:r>
            <a:r>
              <a:rPr kumimoji="0" lang="ru-RU" altLang="ru-RU" b="0" i="1" u="none" strike="noStrike" cap="none" normalizeH="0" baseline="0" dirty="0" smtClean="0">
                <a:ln>
                  <a:noFill/>
                </a:ln>
                <a:effectLst/>
                <a:latin typeface="Arial" panose="020B0604020202020204" pitchFamily="34" charset="0"/>
                <a:cs typeface="Arial" panose="020B0604020202020204" pitchFamily="34" charset="0"/>
              </a:rPr>
              <a:t>100%</a:t>
            </a:r>
            <a:r>
              <a:rPr kumimoji="0" lang="ru-RU" altLang="ru-RU" b="0" i="0" u="none" strike="noStrike" cap="none" normalizeH="0" baseline="0" dirty="0" smtClean="0">
                <a:ln>
                  <a:noFill/>
                </a:ln>
                <a:effectLst/>
                <a:latin typeface="Arial" panose="020B0604020202020204" pitchFamily="34" charset="0"/>
                <a:cs typeface="Arial" panose="020B0604020202020204" pitchFamily="34" charset="0"/>
              </a:rPr>
              <a:t> (1)</a:t>
            </a:r>
          </a:p>
        </p:txBody>
      </p:sp>
      <p:pic>
        <p:nvPicPr>
          <p:cNvPr id="2052" name="Picture 4" descr="Определение износа"/>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89531" y="2474273"/>
            <a:ext cx="707306" cy="906235"/>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Овал 10"/>
          <p:cNvSpPr/>
          <p:nvPr/>
        </p:nvSpPr>
        <p:spPr>
          <a:xfrm>
            <a:off x="128626" y="1441229"/>
            <a:ext cx="4433455" cy="26185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t>где </a:t>
            </a:r>
            <a:r>
              <a:rPr lang="ru-RU" sz="2000" i="1" dirty="0" err="1"/>
              <a:t>Вх</a:t>
            </a:r>
            <a:r>
              <a:rPr lang="ru-RU" sz="2000" dirty="0"/>
              <a:t> – фактический (хронологический) возраст объекта оценки;</a:t>
            </a:r>
            <a:r>
              <a:rPr lang="ru-RU" sz="2800" dirty="0"/>
              <a:t/>
            </a:r>
            <a:br>
              <a:rPr lang="ru-RU" sz="2800" dirty="0"/>
            </a:br>
            <a:r>
              <a:rPr lang="ru-RU" sz="2000" i="1" dirty="0" err="1"/>
              <a:t>Всс</a:t>
            </a:r>
            <a:r>
              <a:rPr lang="ru-RU" sz="2000" dirty="0"/>
              <a:t> – нормативный срок эксплуатации (экономической жизни).</a:t>
            </a:r>
            <a:endParaRPr lang="ru-RU" sz="2800" dirty="0"/>
          </a:p>
        </p:txBody>
      </p:sp>
      <p:sp>
        <p:nvSpPr>
          <p:cNvPr id="9" name="Прямоугольник 8"/>
          <p:cNvSpPr/>
          <p:nvPr/>
        </p:nvSpPr>
        <p:spPr>
          <a:xfrm>
            <a:off x="5470513" y="1290099"/>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5600997" y="3687649"/>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p:sp>
        <p:nvSpPr>
          <p:cNvPr id="12" name="Прямоугольник 11"/>
          <p:cNvSpPr/>
          <p:nvPr/>
        </p:nvSpPr>
        <p:spPr>
          <a:xfrm>
            <a:off x="4800599" y="1934876"/>
            <a:ext cx="7266709" cy="1631216"/>
          </a:xfrm>
          <a:prstGeom prst="rect">
            <a:avLst/>
          </a:prstGeom>
        </p:spPr>
        <p:txBody>
          <a:bodyPr wrap="square">
            <a:spAutoFit/>
          </a:bodyPr>
          <a:lstStyle/>
          <a:p>
            <a:pPr marL="342900" indent="-342900" algn="just">
              <a:buFont typeface="Wingdings" panose="05000000000000000000" pitchFamily="2" charset="2"/>
              <a:buChar char="Ø"/>
            </a:pPr>
            <a:r>
              <a:rPr lang="ru-RU" sz="2000" dirty="0">
                <a:latin typeface="Arial" panose="020B0604020202020204" pitchFamily="34" charset="0"/>
              </a:rPr>
              <a:t>Весь расчет выполняется в одно арифметическое действие;</a:t>
            </a:r>
          </a:p>
          <a:p>
            <a:pPr marL="342900" indent="-342900" algn="just">
              <a:buFont typeface="Wingdings" panose="05000000000000000000" pitchFamily="2" charset="2"/>
              <a:buChar char="Ø"/>
            </a:pPr>
            <a:r>
              <a:rPr lang="ru-RU" sz="2000" dirty="0">
                <a:latin typeface="Arial" panose="020B0604020202020204" pitchFamily="34" charset="0"/>
              </a:rPr>
              <a:t>Расчет основан всего на двух показателях: хронологический возраст объекта </a:t>
            </a:r>
            <a:r>
              <a:rPr lang="ru-RU" sz="2000" dirty="0" err="1">
                <a:latin typeface="Arial" panose="020B0604020202020204" pitchFamily="34" charset="0"/>
              </a:rPr>
              <a:t>оценкиии</a:t>
            </a:r>
            <a:r>
              <a:rPr lang="ru-RU" sz="2000" dirty="0">
                <a:latin typeface="Arial" panose="020B0604020202020204" pitchFamily="34" charset="0"/>
              </a:rPr>
              <a:t> нормативный срок эксплуатации (экономической жизни</a:t>
            </a:r>
            <a:r>
              <a:rPr lang="ru-RU" sz="2000" dirty="0" smtClean="0">
                <a:latin typeface="Arial" panose="020B0604020202020204" pitchFamily="34" charset="0"/>
              </a:rPr>
              <a:t>)</a:t>
            </a:r>
            <a:endParaRPr lang="ru-RU" sz="2000" dirty="0">
              <a:latin typeface="Arial" panose="020B0604020202020204" pitchFamily="34" charset="0"/>
            </a:endParaRPr>
          </a:p>
        </p:txBody>
      </p:sp>
      <p:sp>
        <p:nvSpPr>
          <p:cNvPr id="13" name="Выгнутая влево стрелка 12"/>
          <p:cNvSpPr/>
          <p:nvPr/>
        </p:nvSpPr>
        <p:spPr>
          <a:xfrm>
            <a:off x="4616941" y="1637871"/>
            <a:ext cx="668227" cy="222522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5042883" y="4498675"/>
            <a:ext cx="6782140" cy="1323439"/>
          </a:xfrm>
          <a:prstGeom prst="rect">
            <a:avLst/>
          </a:prstGeom>
        </p:spPr>
        <p:txBody>
          <a:bodyPr wrap="square">
            <a:spAutoFit/>
          </a:bodyPr>
          <a:lstStyle/>
          <a:p>
            <a:pPr marL="342900" indent="-342900">
              <a:buFont typeface="Wingdings" panose="05000000000000000000" pitchFamily="2" charset="2"/>
              <a:buChar char="Ø"/>
            </a:pPr>
            <a:r>
              <a:rPr lang="ru-RU" sz="2000" dirty="0" smtClean="0">
                <a:latin typeface="Arial" panose="020B0604020202020204" pitchFamily="34" charset="0"/>
              </a:rPr>
              <a:t>метод </a:t>
            </a:r>
            <a:r>
              <a:rPr lang="ru-RU" sz="2000" dirty="0">
                <a:latin typeface="Arial" panose="020B0604020202020204" pitchFamily="34" charset="0"/>
              </a:rPr>
              <a:t>не учитывает того, что в процессе эксплуатации здания отдельные элементы могут неоднократно ремонтироваться или полностью заменяться</a:t>
            </a:r>
          </a:p>
        </p:txBody>
      </p:sp>
    </p:spTree>
    <p:extLst>
      <p:ext uri="{BB962C8B-B14F-4D97-AF65-F5344CB8AC3E}">
        <p14:creationId xmlns="" xmlns:p14="http://schemas.microsoft.com/office/powerpoint/2010/main" val="207602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37330" y="434251"/>
            <a:ext cx="8506691" cy="734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Метод эффективного возраста</a:t>
            </a:r>
          </a:p>
        </p:txBody>
      </p:sp>
      <p:sp>
        <p:nvSpPr>
          <p:cNvPr id="5" name="Овал 4"/>
          <p:cNvSpPr/>
          <p:nvPr/>
        </p:nvSpPr>
        <p:spPr>
          <a:xfrm>
            <a:off x="0" y="1272992"/>
            <a:ext cx="4357588"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p>
        </p:txBody>
      </p:sp>
      <p:sp>
        <p:nvSpPr>
          <p:cNvPr id="7" name="Rectangle 3"/>
          <p:cNvSpPr>
            <a:spLocks noChangeArrowheads="1"/>
          </p:cNvSpPr>
          <p:nvPr/>
        </p:nvSpPr>
        <p:spPr bwMode="auto">
          <a:xfrm>
            <a:off x="695720" y="1951877"/>
            <a:ext cx="354077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b="0" i="0" u="none" strike="noStrike" cap="none" normalizeH="0" baseline="0" dirty="0" smtClean="0">
                <a:ln>
                  <a:noFill/>
                </a:ln>
                <a:effectLst/>
                <a:cs typeface="Arial" panose="020B0604020202020204" pitchFamily="34" charset="0"/>
              </a:rPr>
              <a:t>Базовая формула для расчета:</a:t>
            </a:r>
            <a:endParaRPr kumimoji="0" lang="ru-RU" altLang="ru-RU" sz="2800" b="0" i="0" u="none" strike="noStrike" cap="none" normalizeH="0" baseline="0" dirty="0" smtClean="0">
              <a:ln>
                <a:noFill/>
              </a:ln>
              <a:effectLst/>
            </a:endParaRPr>
          </a:p>
        </p:txBody>
      </p:sp>
      <p:sp>
        <p:nvSpPr>
          <p:cNvPr id="9" name="Прямоугольник 8"/>
          <p:cNvSpPr/>
          <p:nvPr/>
        </p:nvSpPr>
        <p:spPr>
          <a:xfrm>
            <a:off x="5955422" y="1547230"/>
            <a:ext cx="3998146" cy="523220"/>
          </a:xfrm>
          <a:prstGeom prst="rect">
            <a:avLst/>
          </a:prstGeom>
        </p:spPr>
        <p:txBody>
          <a:bodyPr wrap="none">
            <a:spAutoFit/>
          </a:bodyPr>
          <a:lstStyle/>
          <a:p>
            <a:r>
              <a:rPr lang="ru-RU" sz="2800" b="1" u="sng" dirty="0">
                <a:solidFill>
                  <a:schemeClr val="accent1"/>
                </a:solidFill>
                <a:latin typeface="Arial" panose="020B0604020202020204" pitchFamily="34" charset="0"/>
              </a:rPr>
              <a:t>Достоинство метода:</a:t>
            </a:r>
          </a:p>
        </p:txBody>
      </p:sp>
      <p:sp>
        <p:nvSpPr>
          <p:cNvPr id="10" name="Прямоугольник 9"/>
          <p:cNvSpPr/>
          <p:nvPr/>
        </p:nvSpPr>
        <p:spPr>
          <a:xfrm>
            <a:off x="5955422" y="3720060"/>
            <a:ext cx="3737177" cy="523220"/>
          </a:xfrm>
          <a:prstGeom prst="rect">
            <a:avLst/>
          </a:prstGeom>
        </p:spPr>
        <p:txBody>
          <a:bodyPr wrap="none">
            <a:spAutoFit/>
          </a:bodyPr>
          <a:lstStyle/>
          <a:p>
            <a:r>
              <a:rPr lang="ru-RU" sz="2800" b="1" u="sng" dirty="0">
                <a:solidFill>
                  <a:schemeClr val="accent1"/>
                </a:solidFill>
                <a:latin typeface="Arial" panose="020B0604020202020204" pitchFamily="34" charset="0"/>
              </a:rPr>
              <a:t>Недостатки метода:</a:t>
            </a:r>
          </a:p>
        </p:txBody>
      </p:sp>
      <mc:AlternateContent xmlns:mc="http://schemas.openxmlformats.org/markup-compatibility/2006">
        <mc:Choice xmlns="" xmlns:a14="http://schemas.microsoft.com/office/drawing/2010/main" Requires="a14">
          <p:sp>
            <p:nvSpPr>
              <p:cNvPr id="8" name="TextBox 7"/>
              <p:cNvSpPr txBox="1"/>
              <p:nvPr/>
            </p:nvSpPr>
            <p:spPr>
              <a:xfrm>
                <a:off x="373786" y="3000094"/>
                <a:ext cx="2277704" cy="553998"/>
              </a:xfrm>
              <a:prstGeom prst="rect">
                <a:avLst/>
              </a:prstGeom>
              <a:noFill/>
            </p:spPr>
            <p:txBody>
              <a:bodyPr wrap="square" lIns="0" tIns="0" rIns="0" bIns="0" rtlCol="0">
                <a:spAutoFit/>
              </a:bodyPr>
              <a:lstStyle/>
              <a:p>
                <a:r>
                  <a:rPr lang="ru-RU" sz="3600" dirty="0" smtClean="0"/>
                  <a:t>И</a:t>
                </a:r>
                <a:r>
                  <a:rPr lang="ru-RU" sz="2400" dirty="0" smtClean="0"/>
                  <a:t>физ</a:t>
                </a:r>
                <a14:m>
                  <m:oMath xmlns:m="http://schemas.openxmlformats.org/officeDocument/2006/math">
                    <m:r>
                      <a:rPr lang="en-US" sz="3600" i="1" smtClean="0">
                        <a:latin typeface="Cambria Math" panose="02040503050406030204" pitchFamily="18" charset="0"/>
                      </a:rPr>
                      <m:t>=</m:t>
                    </m:r>
                  </m:oMath>
                </a14:m>
                <a:endParaRPr lang="ru-RU" dirty="0"/>
              </a:p>
            </p:txBody>
          </p:sp>
        </mc:Choice>
        <mc:Fallback>
          <p:sp>
            <p:nvSpPr>
              <p:cNvPr id="8" name="TextBox 7"/>
              <p:cNvSpPr txBox="1">
                <a:spLocks noRot="1" noChangeAspect="1" noMove="1" noResize="1" noEditPoints="1" noAdjustHandles="1" noChangeArrowheads="1" noChangeShapeType="1" noTextEdit="1"/>
              </p:cNvSpPr>
              <p:nvPr/>
            </p:nvSpPr>
            <p:spPr>
              <a:xfrm>
                <a:off x="373786" y="3000094"/>
                <a:ext cx="2277704" cy="553998"/>
              </a:xfrm>
              <a:prstGeom prst="rect">
                <a:avLst/>
              </a:prstGeom>
              <a:blipFill>
                <a:blip r:embed="rId3" cstate="print"/>
                <a:stretch>
                  <a:fillRect l="-12032" t="-25275" b="-49451"/>
                </a:stretch>
              </a:blipFill>
            </p:spPr>
            <p:txBody>
              <a:bodyPr/>
              <a:lstStyle/>
              <a:p>
                <a:r>
                  <a:rPr lang="ru-RU">
                    <a:noFill/>
                  </a:rPr>
                  <a:t> </a:t>
                </a:r>
              </a:p>
            </p:txBody>
          </p:sp>
        </mc:Fallback>
      </mc:AlternateContent>
      <p:sp>
        <p:nvSpPr>
          <p:cNvPr id="12" name="Прямоугольник 11"/>
          <p:cNvSpPr/>
          <p:nvPr/>
        </p:nvSpPr>
        <p:spPr>
          <a:xfrm>
            <a:off x="2865617" y="3188987"/>
            <a:ext cx="319318" cy="369332"/>
          </a:xfrm>
          <a:prstGeom prst="rect">
            <a:avLst/>
          </a:prstGeom>
        </p:spPr>
        <p:txBody>
          <a:bodyPr wrap="none">
            <a:spAutoFit/>
          </a:bodyPr>
          <a:lstStyle/>
          <a:p>
            <a:r>
              <a:rPr lang="ru-RU" altLang="ru-RU" dirty="0">
                <a:latin typeface="Arial" panose="020B0604020202020204" pitchFamily="34" charset="0"/>
                <a:cs typeface="Arial" panose="020B0604020202020204" pitchFamily="34" charset="0"/>
              </a:rPr>
              <a:t>×</a:t>
            </a:r>
            <a:endParaRPr lang="ru-RU" dirty="0"/>
          </a:p>
        </p:txBody>
      </p:sp>
      <p:sp>
        <p:nvSpPr>
          <p:cNvPr id="13" name="Прямоугольник 12"/>
          <p:cNvSpPr/>
          <p:nvPr/>
        </p:nvSpPr>
        <p:spPr>
          <a:xfrm>
            <a:off x="3029172" y="3175269"/>
            <a:ext cx="968535" cy="461665"/>
          </a:xfrm>
          <a:prstGeom prst="rect">
            <a:avLst/>
          </a:prstGeom>
        </p:spPr>
        <p:txBody>
          <a:bodyPr wrap="none">
            <a:spAutoFit/>
          </a:bodyPr>
          <a:lstStyle/>
          <a:p>
            <a:r>
              <a:rPr lang="ru-RU" sz="2400" dirty="0"/>
              <a:t>100</a:t>
            </a:r>
            <a:r>
              <a:rPr lang="en-US" sz="2400" dirty="0"/>
              <a:t>%</a:t>
            </a:r>
            <a:endParaRPr lang="ru-RU" sz="2400" dirty="0"/>
          </a:p>
        </p:txBody>
      </p:sp>
      <mc:AlternateContent xmlns:mc="http://schemas.openxmlformats.org/markup-compatibility/2006">
        <mc:Choice xmlns="" xmlns:a14="http://schemas.microsoft.com/office/drawing/2010/main" Requires="a14">
          <p:sp>
            <p:nvSpPr>
              <p:cNvPr id="16" name="TextBox 15"/>
              <p:cNvSpPr txBox="1"/>
              <p:nvPr/>
            </p:nvSpPr>
            <p:spPr>
              <a:xfrm>
                <a:off x="1512202" y="2962008"/>
                <a:ext cx="1985063" cy="708977"/>
              </a:xfrm>
              <a:prstGeom prst="rect">
                <a:avLst/>
              </a:prstGeom>
              <a:noFill/>
            </p:spPr>
            <p:txBody>
              <a:bodyPr wrap="square" lIns="0" tIns="0" rIns="0" bIns="0" rtlCol="0">
                <a:spAutoFit/>
              </a:bodyPr>
              <a:lstStyle/>
              <a:p>
                <a:r>
                  <a:rPr lang="ru-RU" sz="3200" i="1" dirty="0" smtClean="0">
                    <a:latin typeface="Cambria Math" panose="02040503050406030204" pitchFamily="18" charset="0"/>
                  </a:rPr>
                  <a:t>(1- </a:t>
                </a:r>
                <a14:m>
                  <m:oMath xmlns:m="http://schemas.openxmlformats.org/officeDocument/2006/math">
                    <m:f>
                      <m:fPr>
                        <m:ctrlPr>
                          <a:rPr lang="en-US" sz="3200" i="1">
                            <a:latin typeface="Cambria Math" panose="02040503050406030204" pitchFamily="18" charset="0"/>
                          </a:rPr>
                        </m:ctrlPr>
                      </m:fPr>
                      <m:num>
                        <m:r>
                          <a:rPr lang="ru-RU" sz="3200" b="0" i="1" smtClean="0">
                            <a:latin typeface="Cambria Math" panose="02040503050406030204" pitchFamily="18" charset="0"/>
                          </a:rPr>
                          <m:t>Вост</m:t>
                        </m:r>
                      </m:num>
                      <m:den>
                        <m:r>
                          <a:rPr lang="ru-RU" sz="3200" b="0" i="1" smtClean="0">
                            <a:latin typeface="Cambria Math" panose="02040503050406030204" pitchFamily="18" charset="0"/>
                          </a:rPr>
                          <m:t>Всс</m:t>
                        </m:r>
                      </m:den>
                    </m:f>
                    <m:r>
                      <a:rPr lang="ru-RU" sz="3200" i="1">
                        <a:latin typeface="Cambria Math" panose="02040503050406030204" pitchFamily="18" charset="0"/>
                      </a:rPr>
                      <m:t>)</m:t>
                    </m:r>
                  </m:oMath>
                </a14:m>
                <a:endParaRPr lang="ru-RU" sz="3200" i="1" dirty="0">
                  <a:latin typeface="Cambria Math" panose="02040503050406030204" pitchFamily="18"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512202" y="2962008"/>
                <a:ext cx="1985063" cy="708977"/>
              </a:xfrm>
              <a:prstGeom prst="rect">
                <a:avLst/>
              </a:prstGeom>
              <a:blipFill>
                <a:blip r:embed="rId4" cstate="print"/>
                <a:stretch>
                  <a:fillRect l="-12270" t="-4310" b="-17241"/>
                </a:stretch>
              </a:blipFill>
            </p:spPr>
            <p:txBody>
              <a:bodyPr/>
              <a:lstStyle/>
              <a:p>
                <a:r>
                  <a:rPr lang="ru-RU">
                    <a:noFill/>
                  </a:rPr>
                  <a:t> </a:t>
                </a:r>
              </a:p>
            </p:txBody>
          </p:sp>
        </mc:Fallback>
      </mc:AlternateContent>
      <p:sp>
        <p:nvSpPr>
          <p:cNvPr id="11" name="Овал 10"/>
          <p:cNvSpPr/>
          <p:nvPr/>
        </p:nvSpPr>
        <p:spPr>
          <a:xfrm>
            <a:off x="0" y="1272992"/>
            <a:ext cx="4433455" cy="3158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a:t>г</a:t>
            </a:r>
            <a:r>
              <a:rPr lang="ru-RU" sz="2000" i="1" dirty="0" smtClean="0"/>
              <a:t>де:</a:t>
            </a:r>
          </a:p>
          <a:p>
            <a:pPr algn="ctr"/>
            <a:r>
              <a:rPr lang="ru-RU" sz="2000" i="1" dirty="0" err="1" smtClean="0"/>
              <a:t>Вост</a:t>
            </a:r>
            <a:r>
              <a:rPr lang="ru-RU" sz="2000" i="1" dirty="0" smtClean="0"/>
              <a:t> </a:t>
            </a:r>
            <a:r>
              <a:rPr lang="ru-RU" sz="2000" i="1" dirty="0"/>
              <a:t>– </a:t>
            </a:r>
            <a:r>
              <a:rPr lang="ru-RU" sz="2000" dirty="0"/>
              <a:t>остающийся срок экономической жизни;</a:t>
            </a:r>
            <a:r>
              <a:rPr lang="ru-RU" sz="3200" dirty="0"/>
              <a:t/>
            </a:r>
            <a:br>
              <a:rPr lang="ru-RU" sz="3200" dirty="0"/>
            </a:br>
            <a:r>
              <a:rPr lang="ru-RU" sz="2000" i="1" dirty="0" err="1"/>
              <a:t>Всс</a:t>
            </a:r>
            <a:r>
              <a:rPr lang="ru-RU" sz="2000" dirty="0"/>
              <a:t> – нормативный срок эксплуатации (экономической жизни).</a:t>
            </a:r>
            <a:endParaRPr lang="ru-RU" sz="3200" dirty="0"/>
          </a:p>
        </p:txBody>
      </p:sp>
      <p:sp>
        <p:nvSpPr>
          <p:cNvPr id="17" name="Прямоугольник 16"/>
          <p:cNvSpPr/>
          <p:nvPr/>
        </p:nvSpPr>
        <p:spPr>
          <a:xfrm>
            <a:off x="5252461" y="2088844"/>
            <a:ext cx="6773283" cy="1631216"/>
          </a:xfrm>
          <a:prstGeom prst="rect">
            <a:avLst/>
          </a:prstGeom>
        </p:spPr>
        <p:txBody>
          <a:bodyPr wrap="square">
            <a:spAutoFit/>
          </a:bodyPr>
          <a:lstStyle/>
          <a:p>
            <a:pPr marL="342900" lvl="1" indent="-342900" algn="just">
              <a:buFont typeface="Wingdings" panose="05000000000000000000" pitchFamily="2" charset="2"/>
              <a:buChar char="Ø"/>
            </a:pPr>
            <a:r>
              <a:rPr lang="ru-RU" sz="2000" dirty="0">
                <a:latin typeface="Arial" panose="020B0604020202020204" pitchFamily="34" charset="0"/>
              </a:rPr>
              <a:t>Показатель </a:t>
            </a:r>
            <a:r>
              <a:rPr lang="ru-RU" sz="2000" dirty="0" err="1">
                <a:latin typeface="Arial" panose="020B0604020202020204" pitchFamily="34" charset="0"/>
              </a:rPr>
              <a:t>Всс</a:t>
            </a:r>
            <a:r>
              <a:rPr lang="ru-RU" sz="2000" dirty="0">
                <a:latin typeface="Arial" panose="020B0604020202020204" pitchFamily="34" charset="0"/>
              </a:rPr>
              <a:t> берется из нормативных документов по эксплуатации зданий и в особом обосновании не нуждается.</a:t>
            </a:r>
          </a:p>
          <a:p>
            <a:pPr marL="342900" indent="-342900" algn="just">
              <a:buFont typeface="Wingdings" panose="05000000000000000000" pitchFamily="2" charset="2"/>
              <a:buChar char="Ø"/>
            </a:pPr>
            <a:r>
              <a:rPr lang="ru-RU" sz="2000" dirty="0">
                <a:latin typeface="Arial" panose="020B0604020202020204" pitchFamily="34" charset="0"/>
              </a:rPr>
              <a:t>Весь расчет выполняется в одно арифметическое действие;</a:t>
            </a:r>
          </a:p>
        </p:txBody>
      </p:sp>
      <p:sp>
        <p:nvSpPr>
          <p:cNvPr id="18" name="Выгнутая влево стрелка 17"/>
          <p:cNvSpPr/>
          <p:nvPr/>
        </p:nvSpPr>
        <p:spPr>
          <a:xfrm>
            <a:off x="4578337" y="1669587"/>
            <a:ext cx="917667" cy="205047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9" name="Прямоугольник 18"/>
          <p:cNvSpPr/>
          <p:nvPr/>
        </p:nvSpPr>
        <p:spPr>
          <a:xfrm>
            <a:off x="5591102" y="4624234"/>
            <a:ext cx="6096000" cy="707886"/>
          </a:xfrm>
          <a:prstGeom prst="rect">
            <a:avLst/>
          </a:prstGeom>
        </p:spPr>
        <p:txBody>
          <a:bodyPr>
            <a:spAutoFit/>
          </a:bodyPr>
          <a:lstStyle/>
          <a:p>
            <a:pPr marL="342900" indent="-342900" algn="just">
              <a:buFont typeface="Wingdings" panose="05000000000000000000" pitchFamily="2" charset="2"/>
              <a:buChar char="Ø"/>
            </a:pPr>
            <a:r>
              <a:rPr lang="ru-RU" sz="2000" dirty="0">
                <a:latin typeface="Arial" panose="020B0604020202020204" pitchFamily="34" charset="0"/>
              </a:rPr>
              <a:t>Оценщику практически невозможно достаточно веско обосновать величину Вост.</a:t>
            </a:r>
          </a:p>
        </p:txBody>
      </p:sp>
      <p:sp>
        <p:nvSpPr>
          <p:cNvPr id="20" name="Выгнутая влево стрелка 19"/>
          <p:cNvSpPr/>
          <p:nvPr/>
        </p:nvSpPr>
        <p:spPr>
          <a:xfrm>
            <a:off x="4640202" y="3981670"/>
            <a:ext cx="721191" cy="13504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extLst>
      <p:ext uri="{BB962C8B-B14F-4D97-AF65-F5344CB8AC3E}">
        <p14:creationId xmlns="" xmlns:p14="http://schemas.microsoft.com/office/powerpoint/2010/main" val="346374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img.tyt.by/n/balay/0e/c/kommunalka_20150408_bas_phsl_tutby_00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302836" cy="73013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2639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ланец">
  <a:themeElements>
    <a:clrScheme name="Сланец">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Сланец">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анец">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Грифель</Template>
  <TotalTime>167</TotalTime>
  <Words>680</Words>
  <Application>Microsoft Office PowerPoint</Application>
  <PresentationFormat>Произвольный</PresentationFormat>
  <Paragraphs>103</Paragraphs>
  <Slides>14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Сланец</vt:lpstr>
      <vt:lpstr>Методы определения физического износа здания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определения физического износа здания</dc:title>
  <dc:creator>Алена</dc:creator>
  <cp:lastModifiedBy>avanesyan</cp:lastModifiedBy>
  <cp:revision>22</cp:revision>
  <dcterms:created xsi:type="dcterms:W3CDTF">2017-10-12T19:18:38Z</dcterms:created>
  <dcterms:modified xsi:type="dcterms:W3CDTF">2021-03-10T04:59:15Z</dcterms:modified>
</cp:coreProperties>
</file>