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5" r:id="rId6"/>
    <p:sldId id="263" r:id="rId7"/>
    <p:sldId id="286" r:id="rId8"/>
    <p:sldId id="264" r:id="rId9"/>
    <p:sldId id="257" r:id="rId10"/>
    <p:sldId id="267" r:id="rId11"/>
    <p:sldId id="269" r:id="rId12"/>
    <p:sldId id="273" r:id="rId13"/>
    <p:sldId id="277" r:id="rId14"/>
    <p:sldId id="278" r:id="rId15"/>
    <p:sldId id="280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00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EA4A4-2C14-4926-BD9F-E5E9CA4ACB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C12EC-F85B-4DA7-A485-3FC374A3B4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4F29E-236C-4C8D-92B1-F22FCEC740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6BC4B6-24BF-4ED3-B1E1-9663946677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F3BE8B-DDF3-42AB-A442-7267270A4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213CE1-9079-42F3-8BE9-3D9A8C54B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3DEBD-D171-4EDC-8751-D0D39DFD8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45A5-3C39-499F-AD4D-83A13524B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FBC39-6FBE-4DCC-AF55-14372DA49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5917D-C8CB-4F06-ADEE-FC87CC508A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49D6-F7BB-4745-80F6-C26FB73FE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8F040-ED74-4AAB-B82F-2030AB2641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C2648-F1EC-43F4-A205-1F17108FA9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020-4DE5-4A4A-986E-4772CDB467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F67354-3DF9-4E0C-90C5-A93F7CB3094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  <p:sldLayoutId id="2147483674" r:id="rId14"/>
  </p:sldLayoutIdLst>
  <p:transition spd="slow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4544" y="-531440"/>
            <a:ext cx="9793088" cy="738944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профессиональное автономное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Краснодарского края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«СССР в послевоенный период»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специальностей  « Социально – экономических дисциплин»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>Русь и ее соседи в </a:t>
            </a:r>
            <a:r>
              <a:rPr lang="fr-FR" sz="4000" dirty="0" smtClean="0"/>
              <a:t>XI</a:t>
            </a:r>
            <a:r>
              <a:rPr lang="ru-RU" sz="4000" dirty="0" smtClean="0"/>
              <a:t>–начале </a:t>
            </a:r>
            <a:r>
              <a:rPr lang="fr-FR" sz="4000" dirty="0" smtClean="0"/>
              <a:t>XII </a:t>
            </a:r>
            <a:r>
              <a:rPr lang="ru-RU" sz="4000" dirty="0" smtClean="0"/>
              <a:t>вв.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                                   </a:t>
            </a:r>
            <a:r>
              <a:rPr lang="ru-RU" sz="2000" smtClean="0"/>
              <a:t>Преподаватель: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                                                           </a:t>
            </a:r>
            <a:r>
              <a:rPr lang="ru-RU" sz="2000" dirty="0" smtClean="0"/>
              <a:t>Андреева Р.А.</a:t>
            </a:r>
            <a:r>
              <a:rPr lang="ru-RU" sz="6000" dirty="0">
                <a:latin typeface="Arial Black" pitchFamily="34" charset="0"/>
              </a:rPr>
              <a:t/>
            </a:r>
            <a:br>
              <a:rPr lang="ru-RU" sz="6000" dirty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> </a:t>
            </a:r>
            <a:r>
              <a:rPr lang="ru-RU" sz="8000" dirty="0">
                <a:latin typeface="Arial Black" pitchFamily="34" charset="0"/>
              </a:rPr>
              <a:t/>
            </a:r>
            <a:br>
              <a:rPr lang="ru-RU" sz="8000" dirty="0">
                <a:latin typeface="Arial Black" pitchFamily="34" charset="0"/>
              </a:rPr>
            </a:br>
            <a:endParaRPr lang="ru-RU" sz="8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Поход Олега на Царьград</a:t>
            </a:r>
          </a:p>
        </p:txBody>
      </p:sp>
      <p:pic>
        <p:nvPicPr>
          <p:cNvPr id="36871" name="Picture 7" descr="Стены Консатнтинополя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5724525" cy="3230562"/>
          </a:xfrm>
          <a:noFill/>
          <a:ln/>
        </p:spPr>
      </p:pic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836613"/>
            <a:ext cx="3419475" cy="60213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b="1" dirty="0"/>
              <a:t>Летопись рассказывает, что </a:t>
            </a:r>
            <a:br>
              <a:rPr lang="ru-RU" sz="2800" b="1" dirty="0"/>
            </a:br>
            <a:r>
              <a:rPr lang="ru-RU" sz="2800" b="1" dirty="0"/>
              <a:t>по приказу Олега </a:t>
            </a:r>
            <a:br>
              <a:rPr lang="ru-RU" sz="2800" b="1" dirty="0"/>
            </a:br>
            <a:r>
              <a:rPr lang="ru-RU" sz="2800" b="1" dirty="0"/>
              <a:t>его воины вытащили ладьи на берег, поставили их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/>
              <a:t>на колеса и, подняв паруса, двинулись</a:t>
            </a:r>
            <a:br>
              <a:rPr lang="ru-RU" sz="2800" b="1" dirty="0"/>
            </a:br>
            <a:r>
              <a:rPr lang="ru-RU" sz="2800" b="1" dirty="0"/>
              <a:t>к стенам Царьграда.</a:t>
            </a:r>
          </a:p>
          <a:p>
            <a:pPr marL="0" indent="0" algn="ctr">
              <a:buFontTx/>
              <a:buNone/>
            </a:pPr>
            <a:endParaRPr lang="ru-RU" sz="2400" dirty="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0" y="4024313"/>
            <a:ext cx="572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Стены Константинополя. Реконструкция.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-594122" y="4447456"/>
            <a:ext cx="69127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По-видимому, русские применили</a:t>
            </a:r>
            <a:br>
              <a:rPr lang="ru-RU" sz="2800" dirty="0"/>
            </a:br>
            <a:r>
              <a:rPr lang="ru-RU" sz="2800" dirty="0"/>
              <a:t>технику волока: поставили ладьи </a:t>
            </a:r>
            <a:br>
              <a:rPr lang="ru-RU" sz="2800" dirty="0"/>
            </a:br>
            <a:r>
              <a:rPr lang="ru-RU" sz="2800" dirty="0"/>
              <a:t>на катки и подкатили их к стенам,</a:t>
            </a:r>
            <a:br>
              <a:rPr lang="ru-RU" sz="2800" dirty="0"/>
            </a:br>
            <a:r>
              <a:rPr lang="ru-RU" sz="2800" dirty="0"/>
              <a:t>поразив и напугав непривычных </a:t>
            </a:r>
            <a:br>
              <a:rPr lang="ru-RU" sz="2800" dirty="0"/>
            </a:br>
            <a:r>
              <a:rPr lang="ru-RU" sz="2800" dirty="0"/>
              <a:t>к такому зрелищу греков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-191194" y="57150"/>
            <a:ext cx="9144000" cy="836613"/>
          </a:xfrm>
        </p:spPr>
        <p:txBody>
          <a:bodyPr/>
          <a:lstStyle/>
          <a:p>
            <a:r>
              <a:rPr lang="ru-RU" sz="4000"/>
              <a:t>Поход Олега на Царьград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836712"/>
            <a:ext cx="8136904" cy="37449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 smtClean="0"/>
              <a:t>Византийцы, видя, что они не в силах выстоять  против войска Олега, согласились уплатить ему дань: по 12 гривен на весло на 2000 кораблей.</a:t>
            </a:r>
            <a:endParaRPr lang="ru-RU" sz="2800" dirty="0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0" y="263691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После этого между русскими и Византией был заключен </a:t>
            </a:r>
            <a:r>
              <a:rPr lang="ru-RU" sz="2800" dirty="0" smtClean="0"/>
              <a:t>мир. Империя </a:t>
            </a:r>
            <a:r>
              <a:rPr lang="ru-RU" sz="2800" dirty="0"/>
              <a:t>обязалась посылать дань в крупнейшие русские города: Киев, Чернигов, </a:t>
            </a:r>
            <a:r>
              <a:rPr lang="ru-RU" sz="2800" dirty="0" err="1"/>
              <a:t>Переяславль</a:t>
            </a:r>
            <a:r>
              <a:rPr lang="ru-RU" sz="2800" dirty="0"/>
              <a:t>, Любек, </a:t>
            </a:r>
            <a:r>
              <a:rPr lang="ru-RU" sz="2800" dirty="0" smtClean="0"/>
              <a:t>Ростов. Русские </a:t>
            </a:r>
            <a:r>
              <a:rPr lang="ru-RU" sz="2800" dirty="0"/>
              <a:t>послы получили право жить в Византии за счет императорской казны неограниченное время.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Договор Олега с Византией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1196752"/>
            <a:ext cx="8280920" cy="6092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/>
              <a:t>В 911 г. в Константинополь прибыло посольство Олега, подписавшее новый договор, дополнивший соглашение 907 г.</a:t>
            </a:r>
          </a:p>
          <a:p>
            <a:pPr marL="0" indent="0" algn="ctr">
              <a:buFontTx/>
              <a:buNone/>
            </a:pPr>
            <a:r>
              <a:rPr lang="ru-RU" sz="2800" dirty="0"/>
              <a:t>Стороны провозгласили: «</a:t>
            </a:r>
            <a:r>
              <a:rPr lang="ru-RU" sz="2800" dirty="0">
                <a:latin typeface="Izhitsa" pitchFamily="2" charset="0"/>
              </a:rPr>
              <a:t>да любим друг друга от </a:t>
            </a:r>
            <a:r>
              <a:rPr lang="ru-RU" sz="2800" dirty="0" err="1">
                <a:latin typeface="Izhitsa" pitchFamily="2" charset="0"/>
              </a:rPr>
              <a:t>всеа</a:t>
            </a:r>
            <a:r>
              <a:rPr lang="ru-RU" sz="2800" dirty="0">
                <a:latin typeface="Izhitsa" pitchFamily="2" charset="0"/>
              </a:rPr>
              <a:t> души и </a:t>
            </a:r>
            <a:r>
              <a:rPr lang="ru-RU" sz="2800" dirty="0" err="1">
                <a:latin typeface="Izhitsa" pitchFamily="2" charset="0"/>
              </a:rPr>
              <a:t>изволениа</a:t>
            </a:r>
            <a:r>
              <a:rPr lang="ru-RU" sz="2800" dirty="0"/>
              <a:t>».</a:t>
            </a:r>
          </a:p>
          <a:p>
            <a:pPr marL="0" indent="0" algn="ctr">
              <a:buFontTx/>
              <a:buNone/>
            </a:pPr>
            <a:r>
              <a:rPr lang="ru-RU" sz="2800" dirty="0"/>
              <a:t>Договор предусматривал наказания за преступления греков против русских и русских против греков, помощь при кораблекрушениях, взаимный выкуп пленников, обоюдное возвращение </a:t>
            </a:r>
            <a:br>
              <a:rPr lang="ru-RU" sz="2800" dirty="0"/>
            </a:br>
            <a:r>
              <a:rPr lang="ru-RU" sz="2800" dirty="0"/>
              <a:t>беглых рабов. </a:t>
            </a:r>
          </a:p>
          <a:p>
            <a:pPr marL="0" indent="0" algn="ctr"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Поход Игоря на Константинополь</a:t>
            </a:r>
          </a:p>
        </p:txBody>
      </p:sp>
      <p:pic>
        <p:nvPicPr>
          <p:cNvPr id="54279" name="Picture 7" descr="Поход Игоря на Константинополь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685800"/>
            <a:ext cx="7531174" cy="3300094"/>
          </a:xfrm>
          <a:noFill/>
          <a:ln/>
        </p:spPr>
      </p:pic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524" y="3906142"/>
            <a:ext cx="7596336" cy="295185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/>
              <a:t>В 941 г., спустя 30 лет после </a:t>
            </a:r>
            <a:r>
              <a:rPr lang="ru-RU" sz="2800" dirty="0" smtClean="0"/>
              <a:t>договора Олега </a:t>
            </a:r>
            <a:r>
              <a:rPr lang="ru-RU" sz="2800" dirty="0"/>
              <a:t>с Византией</a:t>
            </a:r>
            <a:r>
              <a:rPr lang="ru-RU" sz="2800" dirty="0" smtClean="0"/>
              <a:t>, </a:t>
            </a:r>
            <a:r>
              <a:rPr lang="ru-RU" sz="2800" dirty="0"/>
              <a:t>киевский князь </a:t>
            </a:r>
            <a:r>
              <a:rPr lang="ru-RU" sz="2800" dirty="0" smtClean="0"/>
              <a:t>Игорь двинулся </a:t>
            </a:r>
            <a:r>
              <a:rPr lang="ru-RU" sz="2800" dirty="0"/>
              <a:t>в поход </a:t>
            </a:r>
            <a:r>
              <a:rPr lang="ru-RU" sz="2800" dirty="0" smtClean="0"/>
              <a:t>на </a:t>
            </a:r>
            <a:r>
              <a:rPr lang="ru-RU" sz="2800" dirty="0"/>
              <a:t>Константинополь.</a:t>
            </a:r>
          </a:p>
          <a:p>
            <a:pPr marL="0" indent="0" algn="ctr">
              <a:buFontTx/>
              <a:buNone/>
            </a:pPr>
            <a:r>
              <a:rPr lang="ru-RU" sz="2800" dirty="0" smtClean="0"/>
              <a:t>Поход не удался: </a:t>
            </a:r>
            <a:br>
              <a:rPr lang="ru-RU" sz="2800" dirty="0" smtClean="0"/>
            </a:br>
            <a:r>
              <a:rPr lang="ru-RU" sz="2800" dirty="0" smtClean="0"/>
              <a:t>близ столицы византийский флот сжег русские ладьи «греческим огнем».</a:t>
            </a:r>
            <a:endParaRPr lang="ru-RU" sz="28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Поход Игоря на Константинополь</a:t>
            </a:r>
          </a:p>
        </p:txBody>
      </p:sp>
      <p:pic>
        <p:nvPicPr>
          <p:cNvPr id="56327" name="Picture 7" descr="Битва Игоря с византийцами_В_Иванов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82638"/>
            <a:ext cx="5003800" cy="3270250"/>
          </a:xfrm>
          <a:noFill/>
          <a:ln/>
        </p:spPr>
      </p:pic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765175"/>
            <a:ext cx="4140200" cy="6092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/>
              <a:t>Пламя, охватившее ладьи и бросавшихся в море людей, внушило русским воинам такой ужас, </a:t>
            </a:r>
            <a:br>
              <a:rPr lang="ru-RU" sz="2400"/>
            </a:br>
            <a:r>
              <a:rPr lang="ru-RU" sz="2400"/>
              <a:t>что, вернувшись домой, они рассказывали, будто греки обрушили на них молнии небесные.</a:t>
            </a:r>
          </a:p>
          <a:p>
            <a:pPr marL="0" indent="0" algn="ctr">
              <a:buFontTx/>
              <a:buNone/>
            </a:pPr>
            <a:endParaRPr lang="ru-RU" sz="2400"/>
          </a:p>
          <a:p>
            <a:pPr marL="0" indent="0" algn="ctr">
              <a:buFontTx/>
              <a:buNone/>
            </a:pPr>
            <a:r>
              <a:rPr lang="ru-RU" sz="2400"/>
              <a:t>Через три года, в 944 г., наняв дополнительную варяжскую рать и печенежское войско, </a:t>
            </a:r>
            <a:br>
              <a:rPr lang="ru-RU" sz="2400"/>
            </a:br>
            <a:r>
              <a:rPr lang="ru-RU" sz="2400"/>
              <a:t>Игорь вновь предпринял поход на Царьград.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0" y="4097338"/>
            <a:ext cx="50038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Битва Игоря с византийцами.</a:t>
            </a:r>
          </a:p>
          <a:p>
            <a:pPr algn="ctr"/>
            <a:r>
              <a:rPr lang="ru-RU"/>
              <a:t>Худ. В. Иванов.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Договор Игоря с Византией</a:t>
            </a:r>
          </a:p>
        </p:txBody>
      </p:sp>
      <p:pic>
        <p:nvPicPr>
          <p:cNvPr id="60423" name="Picture 7" descr="Подписание мира_Радзивилловская летопись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18" y="908720"/>
            <a:ext cx="5508625" cy="4824536"/>
          </a:xfrm>
          <a:noFill/>
          <a:ln/>
        </p:spPr>
      </p:pic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765175"/>
            <a:ext cx="3492500" cy="6092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350" b="1" dirty="0"/>
              <a:t>В 944 г. византийские послы прибыли в Киев для </a:t>
            </a:r>
            <a:r>
              <a:rPr lang="ru-RU" sz="2350" b="1" dirty="0" smtClean="0"/>
              <a:t>заключения нового мирного договора</a:t>
            </a:r>
            <a:r>
              <a:rPr lang="ru-RU" sz="2350" b="1" dirty="0"/>
              <a:t>.</a:t>
            </a:r>
          </a:p>
          <a:p>
            <a:pPr marL="0" indent="0">
              <a:buFontTx/>
              <a:buNone/>
            </a:pPr>
            <a:r>
              <a:rPr lang="ru-RU" sz="2350" b="1" dirty="0"/>
              <a:t>После этого русские послы отправились </a:t>
            </a:r>
            <a:br>
              <a:rPr lang="ru-RU" sz="2350" b="1" dirty="0"/>
            </a:br>
            <a:r>
              <a:rPr lang="ru-RU" sz="2350" b="1" dirty="0"/>
              <a:t>в </a:t>
            </a:r>
            <a:r>
              <a:rPr lang="ru-RU" sz="2350" b="1" dirty="0" smtClean="0"/>
              <a:t>Константинополь, где договор утвердил </a:t>
            </a:r>
            <a:r>
              <a:rPr lang="ru-RU" sz="2350" b="1" dirty="0"/>
              <a:t>император, а затем </a:t>
            </a:r>
            <a:br>
              <a:rPr lang="ru-RU" sz="2350" b="1" dirty="0"/>
            </a:br>
            <a:r>
              <a:rPr lang="ru-RU" sz="2350" b="1" dirty="0" smtClean="0"/>
              <a:t>в </a:t>
            </a:r>
            <a:r>
              <a:rPr lang="ru-RU" sz="2350" b="1" dirty="0"/>
              <a:t>Киев прибыло второе византийское посольство, и договор </a:t>
            </a:r>
            <a:r>
              <a:rPr lang="ru-RU" sz="2350" b="1" dirty="0" smtClean="0"/>
              <a:t>был утвержден киевским князем  </a:t>
            </a:r>
            <a:endParaRPr lang="ru-RU" sz="2350" b="1" dirty="0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0" y="3789363"/>
            <a:ext cx="550862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Заключение </a:t>
            </a:r>
            <a:r>
              <a:rPr lang="ru-RU" sz="2000" dirty="0"/>
              <a:t>мирного договора.</a:t>
            </a:r>
          </a:p>
          <a:p>
            <a:pPr algn="ctr"/>
            <a:r>
              <a:rPr lang="ru-RU" dirty="0"/>
              <a:t>Миниатюра из </a:t>
            </a:r>
            <a:r>
              <a:rPr lang="ru-RU" dirty="0" err="1"/>
              <a:t>Радзивилловской</a:t>
            </a:r>
            <a:r>
              <a:rPr lang="ru-RU" dirty="0"/>
              <a:t> летописи.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Дипломатия княгини Ольги</a:t>
            </a:r>
          </a:p>
        </p:txBody>
      </p:sp>
      <p:pic>
        <p:nvPicPr>
          <p:cNvPr id="67590" name="Picture 6" descr="Кириллов_Крещение Ольги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3117850" cy="4321175"/>
          </a:xfrm>
          <a:noFill/>
          <a:ln/>
        </p:spPr>
      </p:pic>
      <p:sp>
        <p:nvSpPr>
          <p:cNvPr id="675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908050"/>
            <a:ext cx="6011862" cy="59499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/>
              <a:t>Новый этап отношений между Русью </a:t>
            </a:r>
            <a:br>
              <a:rPr lang="ru-RU" sz="2400"/>
            </a:br>
            <a:r>
              <a:rPr lang="ru-RU" sz="2400"/>
              <a:t>и Византией наступил </a:t>
            </a:r>
            <a:br>
              <a:rPr lang="ru-RU" sz="2400"/>
            </a:br>
            <a:r>
              <a:rPr lang="ru-RU" sz="2400"/>
              <a:t>при княгине Ольге.</a:t>
            </a:r>
          </a:p>
          <a:p>
            <a:pPr marL="0" indent="0" algn="ctr">
              <a:buFontTx/>
              <a:buNone/>
            </a:pPr>
            <a:r>
              <a:rPr lang="ru-RU" sz="2400"/>
              <a:t>В 957 г. (по другим сведениям в 955 г.) Ольга сама отправилась </a:t>
            </a:r>
            <a:br>
              <a:rPr lang="ru-RU" sz="2400"/>
            </a:br>
            <a:r>
              <a:rPr lang="ru-RU" sz="2400"/>
              <a:t>в Константинополь с визитом.</a:t>
            </a:r>
          </a:p>
          <a:p>
            <a:pPr marL="0" indent="0" algn="ctr">
              <a:buFontTx/>
              <a:buNone/>
            </a:pPr>
            <a:r>
              <a:rPr lang="ru-RU" sz="2400"/>
              <a:t>Там она приняла крещение, причем крестил ее патриарх, а крестным отцом выступил сам император.</a:t>
            </a:r>
          </a:p>
          <a:p>
            <a:pPr marL="0" indent="0" algn="ctr">
              <a:buFontTx/>
              <a:buNone/>
            </a:pPr>
            <a:r>
              <a:rPr lang="ru-RU" sz="2400"/>
              <a:t>Княгиню принимали в Константинополе с большим почетом, </a:t>
            </a:r>
            <a:br>
              <a:rPr lang="ru-RU" sz="2400"/>
            </a:br>
            <a:r>
              <a:rPr lang="ru-RU" sz="2400"/>
              <a:t>что свидетельствовало </a:t>
            </a:r>
            <a:br>
              <a:rPr lang="ru-RU" sz="2400"/>
            </a:br>
            <a:r>
              <a:rPr lang="ru-RU" sz="2400"/>
              <a:t>о росте престижа Руси.</a:t>
            </a:r>
          </a:p>
          <a:p>
            <a:pPr marL="0" indent="0" algn="ctr">
              <a:buFontTx/>
              <a:buNone/>
            </a:pPr>
            <a:r>
              <a:rPr lang="ru-RU" sz="2400"/>
              <a:t>Установленный в 944 г. русско-византийский союз укрепился.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0" y="5157788"/>
            <a:ext cx="30591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Святая равноапостольная княгиня Ольга (крещение).</a:t>
            </a:r>
          </a:p>
          <a:p>
            <a:pPr algn="ctr"/>
            <a:r>
              <a:rPr lang="ru-RU" sz="2000"/>
              <a:t>Худ. С.А. Кириллов.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748464" cy="1268413"/>
          </a:xfrm>
        </p:spPr>
        <p:txBody>
          <a:bodyPr/>
          <a:lstStyle/>
          <a:p>
            <a:r>
              <a:rPr lang="ru-RU" sz="4000" dirty="0"/>
              <a:t>Основные направления </a:t>
            </a:r>
            <a:br>
              <a:rPr lang="ru-RU" sz="4000" dirty="0"/>
            </a:br>
            <a:r>
              <a:rPr lang="ru-RU" sz="4000" dirty="0"/>
              <a:t>внешней политики Киевской Руси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 smtClean="0"/>
              <a:t>Соседями </a:t>
            </a:r>
            <a:r>
              <a:rPr lang="ru-RU" sz="2800" dirty="0"/>
              <a:t>Киевской Руси были: с северо-запада – норманны </a:t>
            </a:r>
            <a:br>
              <a:rPr lang="ru-RU" sz="2800" dirty="0"/>
            </a:br>
            <a:r>
              <a:rPr lang="ru-RU" sz="2800" dirty="0"/>
              <a:t>и литовские племена (ятвяги, </a:t>
            </a:r>
            <a:r>
              <a:rPr lang="ru-RU" sz="2800" dirty="0" err="1"/>
              <a:t>жемайты</a:t>
            </a:r>
            <a:r>
              <a:rPr lang="ru-RU" sz="2800" dirty="0"/>
              <a:t> и </a:t>
            </a:r>
            <a:r>
              <a:rPr lang="ru-RU" sz="2800" dirty="0" err="1"/>
              <a:t>аукштайты</a:t>
            </a:r>
            <a:r>
              <a:rPr lang="ru-RU" sz="2800" dirty="0"/>
              <a:t>),</a:t>
            </a:r>
            <a:r>
              <a:rPr lang="en-US" sz="2800" dirty="0"/>
              <a:t> </a:t>
            </a:r>
          </a:p>
          <a:p>
            <a:pPr marL="0" indent="0" algn="ctr">
              <a:buFontTx/>
              <a:buNone/>
            </a:pPr>
            <a:r>
              <a:rPr lang="en-US" sz="2800" dirty="0"/>
              <a:t>c</a:t>
            </a:r>
            <a:r>
              <a:rPr lang="ru-RU" sz="2800" dirty="0"/>
              <a:t> запада – Польша (ляхи),</a:t>
            </a:r>
            <a:endParaRPr lang="en-US" sz="2800" dirty="0"/>
          </a:p>
          <a:p>
            <a:pPr marL="0" indent="0" algn="ctr">
              <a:buFontTx/>
              <a:buNone/>
            </a:pPr>
            <a:r>
              <a:rPr lang="ru-RU" sz="2800" dirty="0"/>
              <a:t>с юго-востока – Хазарский каганат и кочевники (печенеги),</a:t>
            </a:r>
            <a:endParaRPr lang="en-US" sz="2800" dirty="0"/>
          </a:p>
          <a:p>
            <a:pPr marL="0" indent="0" algn="ctr">
              <a:buFontTx/>
              <a:buNone/>
            </a:pPr>
            <a:r>
              <a:rPr lang="ru-RU" sz="2800" dirty="0"/>
              <a:t>с юга – Византийская империя.</a:t>
            </a:r>
          </a:p>
          <a:p>
            <a:pPr marL="0" indent="0" algn="ctr">
              <a:buFontTx/>
              <a:buNone/>
            </a:pPr>
            <a:r>
              <a:rPr lang="ru-RU" sz="2800" dirty="0" smtClean="0"/>
              <a:t>Наиболее </a:t>
            </a:r>
            <a:r>
              <a:rPr lang="ru-RU" sz="2800" dirty="0"/>
              <a:t>важными в </a:t>
            </a:r>
            <a:r>
              <a:rPr lang="en-US" sz="2800" dirty="0"/>
              <a:t>IX </a:t>
            </a:r>
            <a:r>
              <a:rPr lang="ru-RU" sz="2800" dirty="0"/>
              <a:t>– начале </a:t>
            </a:r>
            <a:r>
              <a:rPr lang="en-US" sz="2800" dirty="0"/>
              <a:t>X</a:t>
            </a:r>
            <a:r>
              <a:rPr lang="ru-RU" sz="2800" dirty="0"/>
              <a:t> вв. были отношения </a:t>
            </a:r>
            <a:br>
              <a:rPr lang="ru-RU" sz="2800" dirty="0"/>
            </a:br>
            <a:r>
              <a:rPr lang="ru-RU" sz="2800" dirty="0"/>
              <a:t>с хазарами, степными кочевниками и особенно Византией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Славяне и хазарский каганат</a:t>
            </a:r>
          </a:p>
        </p:txBody>
      </p:sp>
      <p:pic>
        <p:nvPicPr>
          <p:cNvPr id="16395" name="Picture 11" descr="Хазарский каганат_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5175"/>
            <a:ext cx="4038600" cy="4302125"/>
          </a:xfrm>
          <a:noFill/>
          <a:ln/>
        </p:spPr>
      </p:pic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765175"/>
            <a:ext cx="5148262" cy="6092825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z="2400" b="1" i="1" dirty="0">
              <a:latin typeface="Palatino Linotype" pitchFamily="18" charset="0"/>
            </a:endParaRPr>
          </a:p>
          <a:p>
            <a:pPr marL="0" indent="0" algn="ctr">
              <a:buFontTx/>
              <a:buNone/>
            </a:pPr>
            <a:r>
              <a:rPr lang="ru-RU" sz="2800" dirty="0"/>
              <a:t>Хазары брали дань со славян,  живших к востоку от Днепра: вятичей, радимичей, северян.</a:t>
            </a:r>
          </a:p>
          <a:p>
            <a:pPr marL="0" indent="0" algn="ctr">
              <a:buFontTx/>
              <a:buNone/>
            </a:pPr>
            <a:r>
              <a:rPr lang="ru-RU" sz="2800" dirty="0"/>
              <a:t>В конце </a:t>
            </a:r>
            <a:r>
              <a:rPr lang="en-US" sz="2800" dirty="0"/>
              <a:t>IX </a:t>
            </a:r>
            <a:r>
              <a:rPr lang="ru-RU" sz="2800" dirty="0"/>
              <a:t>в. Олег покорил северян и радимичей, и они стали данниками киевских князей («Не дайте хазарам, но мне дайте!»).</a:t>
            </a:r>
          </a:p>
          <a:p>
            <a:pPr marL="0" indent="0" algn="ctr">
              <a:buFontTx/>
              <a:buNone/>
            </a:pPr>
            <a:r>
              <a:rPr lang="ru-RU" sz="2800" dirty="0"/>
              <a:t>Вятичи по-прежнему оставались данниками хазар.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23850" y="5300663"/>
            <a:ext cx="183515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23850" y="6021388"/>
            <a:ext cx="1800225" cy="0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1463" y="6151563"/>
            <a:ext cx="3846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/>
              <a:t>Граница расселения славян</a:t>
            </a:r>
            <a:r>
              <a:rPr lang="ru-RU" sz="2000" dirty="0"/>
              <a:t>.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50825" y="5445125"/>
            <a:ext cx="3933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/>
              <a:t>Граница хазарского каганата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Русь и кочевники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980727"/>
            <a:ext cx="7965132" cy="587727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 dirty="0"/>
              <a:t>С востока и юго-востока Руси постоянно угрожали набеги кочевников.</a:t>
            </a:r>
          </a:p>
          <a:p>
            <a:pPr marL="0" indent="0" algn="just">
              <a:buFontTx/>
              <a:buNone/>
            </a:pPr>
            <a:r>
              <a:rPr lang="ru-RU" sz="2800" dirty="0"/>
              <a:t>В 898 г. окрестности Киева разграбили шедшие </a:t>
            </a:r>
            <a:br>
              <a:rPr lang="ru-RU" sz="2800" dirty="0"/>
            </a:br>
            <a:r>
              <a:rPr lang="ru-RU" sz="2800" dirty="0"/>
              <a:t>с востока племена </a:t>
            </a:r>
            <a:r>
              <a:rPr lang="ru-RU" sz="2800" dirty="0" err="1"/>
              <a:t>угров</a:t>
            </a:r>
            <a:r>
              <a:rPr lang="ru-RU" sz="2800" dirty="0"/>
              <a:t>. Взяв с киевлян дань, </a:t>
            </a:r>
            <a:br>
              <a:rPr lang="ru-RU" sz="2800" dirty="0"/>
            </a:br>
            <a:r>
              <a:rPr lang="ru-RU" sz="2800" dirty="0"/>
              <a:t>они ушли на запад и осели на территории современной Венгрии.</a:t>
            </a:r>
          </a:p>
          <a:p>
            <a:pPr marL="0" indent="0" algn="just">
              <a:buFontTx/>
              <a:buNone/>
            </a:pPr>
            <a:r>
              <a:rPr lang="ru-RU" sz="2800" dirty="0"/>
              <a:t>В низовьях Днепра купеческим караванам угрожали печенеги, кочевавшие в одном дне конного пути от Киева.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Мадьярский набе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332656"/>
            <a:ext cx="8204336" cy="620804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30400292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Русь и Византия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5875" y="908050"/>
            <a:ext cx="4032250" cy="59499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 smtClean="0"/>
              <a:t>Варяги </a:t>
            </a:r>
            <a:r>
              <a:rPr lang="ru-RU" sz="2800" dirty="0"/>
              <a:t>и славяне были варварами, их поражали невиданные богатства </a:t>
            </a:r>
            <a:r>
              <a:rPr lang="ru-RU" sz="2800" dirty="0" smtClean="0"/>
              <a:t>Византии</a:t>
            </a:r>
            <a:r>
              <a:rPr lang="ru-RU" sz="2800" dirty="0"/>
              <a:t>.</a:t>
            </a:r>
          </a:p>
          <a:p>
            <a:pPr marL="0" indent="0" algn="ctr">
              <a:buFontTx/>
              <a:buNone/>
            </a:pPr>
            <a:r>
              <a:rPr lang="ru-RU" sz="2800" dirty="0"/>
              <a:t>Стремление захватить эти богатства побуждало их совершать набеги </a:t>
            </a:r>
            <a:br>
              <a:rPr lang="ru-RU" sz="2800" dirty="0"/>
            </a:br>
            <a:r>
              <a:rPr lang="ru-RU" sz="2800" dirty="0"/>
              <a:t>на Византию так же,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как в </a:t>
            </a:r>
            <a:r>
              <a:rPr lang="en-US" sz="2800" dirty="0"/>
              <a:t>III–V </a:t>
            </a:r>
            <a:r>
              <a:rPr lang="ru-RU" sz="2800" dirty="0"/>
              <a:t>вв. германцы совершали набеги </a:t>
            </a:r>
            <a:br>
              <a:rPr lang="ru-RU" sz="2800" dirty="0"/>
            </a:br>
            <a:r>
              <a:rPr lang="ru-RU" sz="2800" dirty="0"/>
              <a:t>на Римскую империю</a:t>
            </a:r>
            <a:r>
              <a:rPr lang="ru-RU" sz="2400" dirty="0"/>
              <a:t>.</a:t>
            </a:r>
          </a:p>
        </p:txBody>
      </p:sp>
      <p:pic>
        <p:nvPicPr>
          <p:cNvPr id="28676" name="Picture 4" descr="Литургическая чаша 10 ве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555875" cy="2509838"/>
          </a:xfrm>
          <a:noFill/>
          <a:ln/>
        </p:spPr>
      </p:pic>
      <p:pic>
        <p:nvPicPr>
          <p:cNvPr id="28677" name="Picture 5" descr="Ожерелье 7 ве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0"/>
            <a:ext cx="2555875" cy="1997075"/>
          </a:xfrm>
          <a:noFill/>
          <a:ln/>
        </p:spPr>
      </p:pic>
      <p:pic>
        <p:nvPicPr>
          <p:cNvPr id="28678" name="Picture 6" descr="Кубок 10 в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3159125"/>
            <a:ext cx="1714500" cy="3698875"/>
          </a:xfrm>
          <a:prstGeom prst="rect">
            <a:avLst/>
          </a:prstGeom>
          <a:noFill/>
        </p:spPr>
      </p:pic>
      <p:pic>
        <p:nvPicPr>
          <p:cNvPr id="28679" name="Picture 7" descr="Дискос 10 ве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2600"/>
            <a:ext cx="2552700" cy="2565400"/>
          </a:xfrm>
          <a:prstGeom prst="rect">
            <a:avLst/>
          </a:prstGeom>
          <a:noFill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2492375"/>
            <a:ext cx="255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Византийские ювелирные изделия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516688" y="1989138"/>
            <a:ext cx="2627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Византийские ювелирные </a:t>
            </a:r>
            <a:br>
              <a:rPr lang="ru-RU" sz="2000"/>
            </a:br>
            <a:r>
              <a:rPr lang="ru-RU" sz="2000"/>
              <a:t>изделия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Славянская ладья.</a:t>
            </a:r>
            <a:endParaRPr lang="ru-RU" dirty="0"/>
          </a:p>
        </p:txBody>
      </p:sp>
      <p:pic>
        <p:nvPicPr>
          <p:cNvPr id="5" name="Picture 10" descr="Боевая лодь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55932" cy="524634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27629928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Русь и Византия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765175"/>
            <a:ext cx="7992888" cy="6092825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z="2400" dirty="0" smtClean="0"/>
          </a:p>
          <a:p>
            <a:pPr marL="0" indent="0" algn="ctr">
              <a:buFontTx/>
              <a:buNone/>
            </a:pPr>
            <a:r>
              <a:rPr lang="ru-RU" sz="2800" dirty="0" smtClean="0"/>
              <a:t>На </a:t>
            </a:r>
            <a:r>
              <a:rPr lang="ru-RU" sz="2800" dirty="0"/>
              <a:t>таких ладьях варяги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и славяне спускались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по пути «Из варяг в греки» </a:t>
            </a:r>
            <a:br>
              <a:rPr lang="ru-RU" sz="2800" dirty="0"/>
            </a:br>
            <a:r>
              <a:rPr lang="ru-RU" sz="2800" dirty="0"/>
              <a:t>и грабили черноморское побережье Византии.</a:t>
            </a:r>
          </a:p>
          <a:p>
            <a:pPr marL="0" indent="0" algn="ctr">
              <a:buFontTx/>
              <a:buNone/>
            </a:pPr>
            <a:r>
              <a:rPr lang="ru-RU" sz="2800" dirty="0"/>
              <a:t>В 860 г., по свидетельству византийских хронистов, русы осадили Константинополь. </a:t>
            </a:r>
          </a:p>
          <a:p>
            <a:pPr marL="0" indent="0" algn="ctr">
              <a:buFontTx/>
              <a:buNone/>
            </a:pPr>
            <a:r>
              <a:rPr lang="ru-RU" sz="2800" dirty="0"/>
              <a:t>Осада продолжалась неделю, после чего русы, взяв богатые дары, отступили от стен города и уплыли на север.</a:t>
            </a:r>
          </a:p>
          <a:p>
            <a:pPr marL="0" indent="0" algn="ctr">
              <a:buFontTx/>
              <a:buNone/>
            </a:pPr>
            <a:r>
              <a:rPr lang="ru-RU" sz="2800" dirty="0"/>
              <a:t>Русы – скорее всего, </a:t>
            </a:r>
            <a:br>
              <a:rPr lang="ru-RU" sz="2800" dirty="0"/>
            </a:br>
            <a:r>
              <a:rPr lang="ru-RU" sz="2800" dirty="0"/>
              <a:t>не славяне, а норманны.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4000"/>
              <a:t>Поход Олега на Царьград</a:t>
            </a:r>
          </a:p>
        </p:txBody>
      </p:sp>
      <p:pic>
        <p:nvPicPr>
          <p:cNvPr id="3079" name="Picture 7" descr="Славяне в походе_В_Нагорнов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5175"/>
            <a:ext cx="5554663" cy="3813175"/>
          </a:xfrm>
          <a:noFill/>
          <a:ln/>
        </p:spPr>
      </p:pic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765175"/>
            <a:ext cx="3563937" cy="46085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dirty="0"/>
              <a:t>В 907 г. Олег совершил поход на Царьград (Константинополь).</a:t>
            </a:r>
          </a:p>
          <a:p>
            <a:pPr marL="0" indent="0" algn="ctr">
              <a:buFontTx/>
              <a:buNone/>
            </a:pPr>
            <a:r>
              <a:rPr lang="ru-RU" sz="2800" dirty="0"/>
              <a:t>Летопись говорит, </a:t>
            </a:r>
            <a:br>
              <a:rPr lang="ru-RU" sz="2800" dirty="0"/>
            </a:br>
            <a:r>
              <a:rPr lang="ru-RU" sz="2800" dirty="0"/>
              <a:t>что в походе участвовали все славянские племена, включая </a:t>
            </a:r>
            <a:r>
              <a:rPr lang="ru-RU" sz="2800" dirty="0" err="1"/>
              <a:t>уличей</a:t>
            </a:r>
            <a:r>
              <a:rPr lang="ru-RU" sz="2800" dirty="0"/>
              <a:t>, тиверцев и вятичей, </a:t>
            </a:r>
            <a:br>
              <a:rPr lang="ru-RU" sz="2800" dirty="0"/>
            </a:br>
            <a:r>
              <a:rPr lang="ru-RU" sz="2800" dirty="0"/>
              <a:t>а флотилия Олега насчитывала </a:t>
            </a:r>
            <a:br>
              <a:rPr lang="ru-RU" sz="2800" dirty="0"/>
            </a:br>
            <a:r>
              <a:rPr lang="ru-RU" sz="2800" dirty="0"/>
              <a:t>2 тыс. кораблей.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4581525"/>
            <a:ext cx="55800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Славяне в походе. </a:t>
            </a:r>
            <a:br>
              <a:rPr lang="ru-RU" sz="2000"/>
            </a:br>
            <a:r>
              <a:rPr lang="ru-RU"/>
              <a:t>Худ В.А. Нагорнов.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31913" y="54451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Palatino Linotype" pitchFamily="18" charset="0"/>
              </a:rPr>
              <a:t> </a:t>
            </a:r>
            <a:endParaRPr lang="ru-RU" sz="2400" b="1" i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423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          Государственное профессиональное автономное  Образовательное учреждение Краснодарского края «Новороссийский колледж строительства и экономики» Презентация на тему:     «СССР в послевоенный период» для специальностей  « Социально – экономических дисциплин»   Русь и ее соседи в XI–начале XII вв.                                        Преподаватель:                                                                Андреева Р.А.   </vt:lpstr>
      <vt:lpstr>Основные направления  внешней политики Киевской Руси</vt:lpstr>
      <vt:lpstr>Славяне и хазарский каганат</vt:lpstr>
      <vt:lpstr>Русь и кочевники</vt:lpstr>
      <vt:lpstr>Слайд 5</vt:lpstr>
      <vt:lpstr>Русь и Византия</vt:lpstr>
      <vt:lpstr>Славянская ладья.</vt:lpstr>
      <vt:lpstr>Русь и Византия</vt:lpstr>
      <vt:lpstr>Поход Олега на Царьград</vt:lpstr>
      <vt:lpstr>Поход Олега на Царьград</vt:lpstr>
      <vt:lpstr>Поход Олега на Царьград</vt:lpstr>
      <vt:lpstr>Договор Олега с Византией</vt:lpstr>
      <vt:lpstr>Поход Игоря на Константинополь</vt:lpstr>
      <vt:lpstr>Поход Игоря на Константинополь</vt:lpstr>
      <vt:lpstr>Договор Игоря с Византией</vt:lpstr>
      <vt:lpstr>Дипломатия княгини Ольги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Киевская Русь и ее соседи </dc:title>
  <dc:creator>Admin</dc:creator>
  <cp:lastModifiedBy>Андреева</cp:lastModifiedBy>
  <cp:revision>52</cp:revision>
  <dcterms:created xsi:type="dcterms:W3CDTF">2010-11-30T13:38:09Z</dcterms:created>
  <dcterms:modified xsi:type="dcterms:W3CDTF">2019-05-15T07:16:31Z</dcterms:modified>
</cp:coreProperties>
</file>