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12" autoAdjust="0"/>
  </p:normalViewPr>
  <p:slideViewPr>
    <p:cSldViewPr snapToGrid="0">
      <p:cViewPr varScale="1">
        <p:scale>
          <a:sx n="106" d="100"/>
          <a:sy n="106" d="100"/>
        </p:scale>
        <p:origin x="-636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AE6A3E22-5979-4955-894D-D6433B53639A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BC7A13BC-1CF8-4FD3-9A05-0DF00278EF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901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A3E22-5979-4955-894D-D6433B53639A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A13BC-1CF8-4FD3-9A05-0DF00278EF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77882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E6A3E22-5979-4955-894D-D6433B53639A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C7A13BC-1CF8-4FD3-9A05-0DF00278EF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93113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E6A3E22-5979-4955-894D-D6433B53639A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C7A13BC-1CF8-4FD3-9A05-0DF00278EF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05040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E6A3E22-5979-4955-894D-D6433B53639A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C7A13BC-1CF8-4FD3-9A05-0DF00278EF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77115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A3E22-5979-4955-894D-D6433B53639A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A13BC-1CF8-4FD3-9A05-0DF00278EF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49489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A3E22-5979-4955-894D-D6433B53639A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A13BC-1CF8-4FD3-9A05-0DF00278EF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92045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A3E22-5979-4955-894D-D6433B53639A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A13BC-1CF8-4FD3-9A05-0DF00278EF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9946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E6A3E22-5979-4955-894D-D6433B53639A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C7A13BC-1CF8-4FD3-9A05-0DF00278EF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66180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A3E22-5979-4955-894D-D6433B53639A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A13BC-1CF8-4FD3-9A05-0DF00278EF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33616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E6A3E22-5979-4955-894D-D6433B53639A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C7A13BC-1CF8-4FD3-9A05-0DF00278EF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20521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A3E22-5979-4955-894D-D6433B53639A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A13BC-1CF8-4FD3-9A05-0DF00278EF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99971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A3E22-5979-4955-894D-D6433B53639A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A13BC-1CF8-4FD3-9A05-0DF00278EF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12930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A3E22-5979-4955-894D-D6433B53639A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A13BC-1CF8-4FD3-9A05-0DF00278EF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95420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A3E22-5979-4955-894D-D6433B53639A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A13BC-1CF8-4FD3-9A05-0DF00278EF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9282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A3E22-5979-4955-894D-D6433B53639A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A13BC-1CF8-4FD3-9A05-0DF00278EF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80416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A3E22-5979-4955-894D-D6433B53639A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A13BC-1CF8-4FD3-9A05-0DF00278EF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83767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A3E22-5979-4955-894D-D6433B53639A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A13BC-1CF8-4FD3-9A05-0DF00278EF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7401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  <p:sldLayoutId id="2147484104" r:id="rId12"/>
    <p:sldLayoutId id="2147484105" r:id="rId13"/>
    <p:sldLayoutId id="2147484106" r:id="rId14"/>
    <p:sldLayoutId id="2147484107" r:id="rId15"/>
    <p:sldLayoutId id="2147484108" r:id="rId16"/>
    <p:sldLayoutId id="214748410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517358"/>
            <a:ext cx="10988039" cy="1564106"/>
          </a:xfrm>
        </p:spPr>
        <p:txBody>
          <a:bodyPr>
            <a:normAutofit/>
          </a:bodyPr>
          <a:lstStyle/>
          <a:p>
            <a:r>
              <a:rPr lang="ru-RU" sz="6000" dirty="0" err="1">
                <a:latin typeface="Arial Black" pitchFamily="34" charset="0"/>
                <a:cs typeface="Aharoni" pitchFamily="2" charset="-79"/>
              </a:rPr>
              <a:t>Никколо</a:t>
            </a:r>
            <a:r>
              <a:rPr lang="ru-RU" sz="6000" dirty="0">
                <a:latin typeface="Arial Black" pitchFamily="34" charset="0"/>
                <a:cs typeface="Aharoni" pitchFamily="2" charset="-79"/>
              </a:rPr>
              <a:t> Макиавелли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r"/>
            <a:endParaRPr lang="ru-RU" dirty="0" smtClean="0"/>
          </a:p>
          <a:p>
            <a:pPr algn="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695" y="1854467"/>
            <a:ext cx="5031326" cy="46710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3410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35552"/>
            <a:ext cx="9498997" cy="2822448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20" y="0"/>
            <a:ext cx="7797973" cy="4523231"/>
          </a:xfrm>
        </p:spPr>
      </p:pic>
    </p:spTree>
    <p:extLst>
      <p:ext uri="{BB962C8B-B14F-4D97-AF65-F5344CB8AC3E}">
        <p14:creationId xmlns="" xmlns:p14="http://schemas.microsoft.com/office/powerpoint/2010/main" val="1044454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319" y="0"/>
            <a:ext cx="5078681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74320" y="411481"/>
            <a:ext cx="9067800" cy="6104404"/>
          </a:xfrm>
        </p:spPr>
        <p:txBody>
          <a:bodyPr>
            <a:noAutofit/>
          </a:bodyPr>
          <a:lstStyle/>
          <a:p>
            <a:r>
              <a:rPr lang="ru-RU" sz="3200" dirty="0" err="1">
                <a:latin typeface="Arial Black" pitchFamily="34" charset="0"/>
              </a:rPr>
              <a:t>Никколо</a:t>
            </a:r>
            <a:r>
              <a:rPr lang="ru-RU" sz="3200" dirty="0">
                <a:latin typeface="Arial Black" pitchFamily="34" charset="0"/>
              </a:rPr>
              <a:t> Макиавелли посвятил жизнь карьере и политике, грезил о процветании Флоренции. Однако ни одно из ожиданий не оправдалось. </a:t>
            </a:r>
            <a:r>
              <a:rPr lang="ru-RU" sz="3200" dirty="0" smtClean="0">
                <a:latin typeface="Arial Black" pitchFamily="34" charset="0"/>
              </a:rPr>
              <a:t>В </a:t>
            </a:r>
            <a:r>
              <a:rPr lang="ru-RU" sz="3200" dirty="0">
                <a:latin typeface="Arial Black" pitchFamily="34" charset="0"/>
              </a:rPr>
              <a:t>1527 году испанцы </a:t>
            </a:r>
            <a:r>
              <a:rPr lang="ru-RU" sz="3200" dirty="0" smtClean="0">
                <a:latin typeface="Arial Black" pitchFamily="34" charset="0"/>
              </a:rPr>
              <a:t>разграбили Рим</a:t>
            </a:r>
            <a:r>
              <a:rPr lang="ru-RU" sz="3200" dirty="0">
                <a:latin typeface="Arial Black" pitchFamily="34" charset="0"/>
              </a:rPr>
              <a:t>, а сменившаяся власть больше не нуждалась в Макиавелли.</a:t>
            </a:r>
          </a:p>
          <a:p>
            <a:r>
              <a:rPr lang="ru-RU" sz="3200" dirty="0">
                <a:latin typeface="Arial Black" pitchFamily="34" charset="0"/>
              </a:rPr>
              <a:t>Эти события пошатнули здоровье мыслителя. </a:t>
            </a:r>
            <a:endParaRPr lang="ru-RU" sz="3200" dirty="0" smtClean="0">
              <a:latin typeface="Arial Black" pitchFamily="34" charset="0"/>
            </a:endParaRPr>
          </a:p>
          <a:p>
            <a:r>
              <a:rPr lang="ru-RU" sz="3200" dirty="0" smtClean="0">
                <a:latin typeface="Arial Black" pitchFamily="34" charset="0"/>
              </a:rPr>
              <a:t>В </a:t>
            </a:r>
            <a:r>
              <a:rPr lang="ru-RU" sz="3200" dirty="0">
                <a:latin typeface="Arial Black" pitchFamily="34" charset="0"/>
              </a:rPr>
              <a:t>июне 1527 </a:t>
            </a:r>
            <a:r>
              <a:rPr lang="ru-RU" sz="3200">
                <a:latin typeface="Arial Black" pitchFamily="34" charset="0"/>
              </a:rPr>
              <a:t>года </a:t>
            </a:r>
            <a:endParaRPr lang="ru-RU" sz="3200" smtClean="0">
              <a:latin typeface="Arial Black" pitchFamily="34" charset="0"/>
            </a:endParaRPr>
          </a:p>
          <a:p>
            <a:r>
              <a:rPr lang="ru-RU" sz="3200" smtClean="0">
                <a:latin typeface="Arial Black" pitchFamily="34" charset="0"/>
              </a:rPr>
              <a:t>Н.Макиавелли </a:t>
            </a:r>
            <a:r>
              <a:rPr lang="ru-RU" sz="3200" dirty="0">
                <a:latin typeface="Arial Black" pitchFamily="34" charset="0"/>
              </a:rPr>
              <a:t>умер</a:t>
            </a:r>
            <a:r>
              <a:rPr lang="ru-RU" sz="3200" dirty="0" smtClean="0">
                <a:latin typeface="Arial Black" pitchFamily="34" charset="0"/>
              </a:rPr>
              <a:t>.</a:t>
            </a:r>
          </a:p>
          <a:p>
            <a:r>
              <a:rPr lang="ru-RU" sz="2800" dirty="0" smtClean="0">
                <a:latin typeface="Arial Black" pitchFamily="34" charset="0"/>
              </a:rPr>
              <a:t>.</a:t>
            </a:r>
            <a:endParaRPr lang="ru-RU" sz="28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1715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2505" y="426720"/>
            <a:ext cx="11899232" cy="634705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800" b="1" dirty="0" err="1"/>
              <a:t>Никко́ло</a:t>
            </a:r>
            <a:r>
              <a:rPr lang="ru-RU" sz="2800" b="1" dirty="0"/>
              <a:t>́ </a:t>
            </a:r>
            <a:r>
              <a:rPr lang="ru-RU" sz="2800" b="1" dirty="0" err="1" smtClean="0"/>
              <a:t>Макиаве́лли</a:t>
            </a:r>
            <a:r>
              <a:rPr lang="ru-RU" sz="2800" b="1" dirty="0" smtClean="0"/>
              <a:t> </a:t>
            </a:r>
            <a:r>
              <a:rPr lang="ru-RU" sz="2800" dirty="0" smtClean="0"/>
              <a:t>родился</a:t>
            </a:r>
            <a:r>
              <a:rPr lang="ru-RU" sz="2800" dirty="0"/>
              <a:t> </a:t>
            </a:r>
            <a:r>
              <a:rPr lang="ru-RU" sz="2800" dirty="0" smtClean="0"/>
              <a:t>3 мая, Флоренция. Годы жизни - 1469-1527гг.</a:t>
            </a:r>
          </a:p>
          <a:p>
            <a:pPr>
              <a:lnSpc>
                <a:spcPct val="100000"/>
              </a:lnSpc>
            </a:pPr>
            <a:r>
              <a:rPr lang="ru-RU" sz="2800" dirty="0"/>
              <a:t> </a:t>
            </a:r>
            <a:r>
              <a:rPr lang="ru-RU" sz="2800" dirty="0" smtClean="0"/>
              <a:t>Итальянский мыслитель;</a:t>
            </a:r>
          </a:p>
          <a:p>
            <a:pPr>
              <a:lnSpc>
                <a:spcPct val="100000"/>
              </a:lnSpc>
            </a:pPr>
            <a:r>
              <a:rPr lang="ru-RU" sz="2800" dirty="0"/>
              <a:t> </a:t>
            </a:r>
            <a:r>
              <a:rPr lang="ru-RU" sz="2800" dirty="0" smtClean="0"/>
              <a:t>Философ;</a:t>
            </a:r>
          </a:p>
          <a:p>
            <a:pPr>
              <a:lnSpc>
                <a:spcPct val="100000"/>
              </a:lnSpc>
            </a:pPr>
            <a:r>
              <a:rPr lang="ru-RU" sz="2800" dirty="0" smtClean="0"/>
              <a:t>Писатель;</a:t>
            </a:r>
          </a:p>
          <a:p>
            <a:pPr>
              <a:lnSpc>
                <a:spcPct val="100000"/>
              </a:lnSpc>
            </a:pPr>
            <a:r>
              <a:rPr lang="ru-RU" sz="2800" dirty="0" smtClean="0"/>
              <a:t>Политический </a:t>
            </a:r>
            <a:r>
              <a:rPr lang="ru-RU" sz="2800" dirty="0"/>
              <a:t>деятель — занимал во </a:t>
            </a:r>
            <a:r>
              <a:rPr lang="ru-RU" sz="2800" u="sng" dirty="0" smtClean="0"/>
              <a:t>Флоренции</a:t>
            </a:r>
            <a:r>
              <a:rPr lang="ru-RU" sz="2800" dirty="0"/>
              <a:t> </a:t>
            </a:r>
            <a:r>
              <a:rPr lang="ru-RU" sz="2800" dirty="0" smtClean="0"/>
              <a:t>пост </a:t>
            </a:r>
            <a:r>
              <a:rPr lang="ru-RU" sz="2800" dirty="0"/>
              <a:t>секретаря второй канцелярии, отвечал за дипломатические связи </a:t>
            </a:r>
            <a:r>
              <a:rPr lang="ru-RU" sz="2800" dirty="0" smtClean="0"/>
              <a:t>республики</a:t>
            </a:r>
            <a:r>
              <a:rPr lang="ru-RU" sz="2800" dirty="0"/>
              <a:t>;</a:t>
            </a:r>
            <a:endParaRPr lang="ru-RU" sz="2800" dirty="0" smtClean="0"/>
          </a:p>
          <a:p>
            <a:pPr>
              <a:lnSpc>
                <a:spcPct val="100000"/>
              </a:lnSpc>
            </a:pPr>
            <a:r>
              <a:rPr lang="ru-RU" sz="2800" dirty="0" smtClean="0"/>
              <a:t>Автор </a:t>
            </a:r>
            <a:r>
              <a:rPr lang="ru-RU" sz="2800" dirty="0"/>
              <a:t>военно-теоретических </a:t>
            </a:r>
            <a:r>
              <a:rPr lang="ru-RU" sz="2800" dirty="0" smtClean="0"/>
              <a:t>трудов</a:t>
            </a:r>
            <a:r>
              <a:rPr lang="ru-RU" sz="2800" dirty="0"/>
              <a:t>;</a:t>
            </a:r>
            <a:endParaRPr lang="ru-RU" sz="2800" dirty="0" smtClean="0"/>
          </a:p>
          <a:p>
            <a:pPr>
              <a:lnSpc>
                <a:spcPct val="100000"/>
              </a:lnSpc>
            </a:pPr>
            <a:r>
              <a:rPr lang="ru-RU" sz="2800" dirty="0" smtClean="0"/>
              <a:t>Выступал </a:t>
            </a:r>
            <a:r>
              <a:rPr lang="ru-RU" sz="2800" dirty="0"/>
              <a:t>сторонником сильной государственной власти, для укрепления которой допускал применение любых средств, что выразил в прославленном труде «</a:t>
            </a:r>
            <a:r>
              <a:rPr lang="ru-RU" sz="2800" dirty="0" smtClean="0"/>
              <a:t>Государь», опубликованном </a:t>
            </a:r>
            <a:r>
              <a:rPr lang="ru-RU" sz="2800" dirty="0"/>
              <a:t>в 1532 году.</a:t>
            </a:r>
          </a:p>
        </p:txBody>
      </p:sp>
    </p:spTree>
    <p:extLst>
      <p:ext uri="{BB962C8B-B14F-4D97-AF65-F5344CB8AC3E}">
        <p14:creationId xmlns="" xmlns:p14="http://schemas.microsoft.com/office/powerpoint/2010/main" val="220951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22" y="0"/>
            <a:ext cx="2756378" cy="4024313"/>
          </a:xfrm>
        </p:spPr>
      </p:pic>
      <p:sp>
        <p:nvSpPr>
          <p:cNvPr id="5" name="Прямоугольник 4"/>
          <p:cNvSpPr/>
          <p:nvPr/>
        </p:nvSpPr>
        <p:spPr>
          <a:xfrm>
            <a:off x="3216442" y="666851"/>
            <a:ext cx="887529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0" i="0" dirty="0" smtClean="0">
                <a:effectLst/>
                <a:latin typeface="Arial Black" pitchFamily="34" charset="0"/>
              </a:rPr>
              <a:t>Первые шаги на политическом поприще он сделал при Савонароле, выполняя функции секретаря и посла.</a:t>
            </a:r>
          </a:p>
          <a:p>
            <a:r>
              <a:rPr lang="ru-RU" sz="2600" b="0" i="0" dirty="0" smtClean="0">
                <a:effectLst/>
                <a:latin typeface="Arial Black" pitchFamily="34" charset="0"/>
              </a:rPr>
              <a:t> </a:t>
            </a:r>
            <a:r>
              <a:rPr lang="ru-RU" sz="2600" b="0" i="0" dirty="0" smtClean="0">
                <a:effectLst/>
                <a:latin typeface="Arial Black" pitchFamily="34" charset="0"/>
              </a:rPr>
              <a:t>В 1498 </a:t>
            </a:r>
            <a:r>
              <a:rPr lang="ru-RU" sz="2600" b="0" i="0" dirty="0" smtClean="0">
                <a:effectLst/>
                <a:latin typeface="Arial Black" pitchFamily="34" charset="0"/>
              </a:rPr>
              <a:t>году, он занял важный пост секретаря второй канцелярии республики и стал секретарём Совета Десяти.</a:t>
            </a:r>
          </a:p>
          <a:p>
            <a:endParaRPr lang="ru-RU" sz="2600" b="0" i="0" dirty="0" smtClean="0">
              <a:effectLst/>
              <a:latin typeface="Arial Black" pitchFamily="34" charset="0"/>
            </a:endParaRPr>
          </a:p>
          <a:p>
            <a:r>
              <a:rPr lang="ru-RU" sz="2600" b="0" i="0" dirty="0" smtClean="0">
                <a:effectLst/>
                <a:latin typeface="Arial Black" pitchFamily="34" charset="0"/>
              </a:rPr>
              <a:t>На протяжении 14 лет Макиавелли регулярно переизбирался.</a:t>
            </a:r>
          </a:p>
          <a:p>
            <a:r>
              <a:rPr lang="ru-RU" sz="2600" b="0" i="0" dirty="0" smtClean="0">
                <a:effectLst/>
                <a:latin typeface="Arial Black" pitchFamily="34" charset="0"/>
              </a:rPr>
              <a:t> </a:t>
            </a:r>
            <a:endParaRPr lang="ru-RU" sz="2600" b="0" i="0" dirty="0">
              <a:effectLst/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9222" y="4480486"/>
            <a:ext cx="117479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effectLst/>
                <a:latin typeface="Arial Black" pitchFamily="34" charset="0"/>
              </a:rPr>
              <a:t>За эти годы он отдал тысячи распоряжений, командовал несколькими военными компаниями, не раз представлял Флоренцию в других городах-республиках и за границами Италии, а также решил множество сложнейших дипломатических споров. Параллельно Макиавелли продолжал читать античных авторов и изучать политическую теорию.</a:t>
            </a:r>
            <a:endParaRPr lang="ru-RU" sz="2400" b="0" i="0" dirty="0">
              <a:effectLst/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427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0"/>
            <a:ext cx="4419600" cy="578328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8547" y="545666"/>
            <a:ext cx="740744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i="1" dirty="0" smtClean="0">
                <a:effectLst/>
                <a:latin typeface="Arial Black" pitchFamily="34" charset="0"/>
                <a:ea typeface="Times New Roman" panose="02020603050405020304" pitchFamily="18" charset="0"/>
              </a:rPr>
              <a:t>Писатель заложил основы абсолютно нового мышления.</a:t>
            </a:r>
          </a:p>
          <a:p>
            <a:r>
              <a:rPr lang="ru-RU" sz="2100" dirty="0" smtClean="0">
                <a:latin typeface="Arial Black" pitchFamily="34" charset="0"/>
              </a:rPr>
              <a:t>Философия </a:t>
            </a:r>
            <a:r>
              <a:rPr lang="ru-RU" sz="2100" dirty="0" err="1" smtClean="0">
                <a:latin typeface="Arial Black" pitchFamily="34" charset="0"/>
              </a:rPr>
              <a:t>Никколо</a:t>
            </a:r>
            <a:r>
              <a:rPr lang="ru-RU" sz="2100" dirty="0" smtClean="0">
                <a:latin typeface="Arial Black" pitchFamily="34" charset="0"/>
              </a:rPr>
              <a:t> Макиавелли </a:t>
            </a:r>
            <a:r>
              <a:rPr lang="ru-RU" sz="2100" dirty="0" smtClean="0">
                <a:latin typeface="Arial Black" pitchFamily="34" charset="0"/>
              </a:rPr>
              <a:t>родилась </a:t>
            </a:r>
            <a:r>
              <a:rPr lang="ru-RU" sz="2100" dirty="0">
                <a:latin typeface="Arial Black" pitchFamily="34" charset="0"/>
              </a:rPr>
              <a:t>в результате личных впечатлений от состояния итальянского общества начала XVI </a:t>
            </a:r>
            <a:r>
              <a:rPr lang="ru-RU" sz="2100" dirty="0" smtClean="0">
                <a:latin typeface="Arial Black" pitchFamily="34" charset="0"/>
              </a:rPr>
              <a:t>века</a:t>
            </a:r>
            <a:r>
              <a:rPr lang="ru-RU" sz="2000" dirty="0" smtClean="0">
                <a:latin typeface="Arial Black" pitchFamily="34" charset="0"/>
              </a:rPr>
              <a:t>.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695074"/>
            <a:ext cx="76159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0" dirty="0" smtClean="0">
                <a:effectLst/>
                <a:latin typeface="TrebuchetMS"/>
              </a:rPr>
              <a:t>«Философом не рождаются, а взращивают его внутри </a:t>
            </a:r>
            <a:r>
              <a:rPr lang="ru-RU" sz="2400" b="1" i="0" dirty="0" smtClean="0">
                <a:effectLst/>
                <a:latin typeface="TrebuchetMS"/>
              </a:rPr>
              <a:t>себя,»</a:t>
            </a:r>
            <a:r>
              <a:rPr lang="ru-RU" sz="2400" b="0" i="0" dirty="0" smtClean="0">
                <a:effectLst/>
                <a:latin typeface="TrebuchetMS"/>
              </a:rPr>
              <a:t> </a:t>
            </a:r>
            <a:r>
              <a:rPr lang="ru-RU" sz="2400" b="0" i="0" dirty="0" smtClean="0">
                <a:effectLst/>
                <a:latin typeface="TrebuchetMS"/>
              </a:rPr>
              <a:t>-говорил итальянский мыслитель.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3989763"/>
            <a:ext cx="777239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0" i="0" dirty="0" smtClean="0">
                <a:effectLst/>
                <a:latin typeface="Helvetica Neue"/>
              </a:rPr>
              <a:t>Концепция божественного предопределения человеческой судьбы, занимавшая центральное место в философско-религиозных учениях, была отодвинута на второй план.</a:t>
            </a:r>
          </a:p>
          <a:p>
            <a:r>
              <a:rPr lang="ru-RU" sz="2200" b="0" i="0" dirty="0" smtClean="0">
                <a:effectLst/>
                <a:latin typeface="Helvetica Neue"/>
              </a:rPr>
              <a:t> Ей на смену приходит понятие </a:t>
            </a:r>
            <a:r>
              <a:rPr lang="ru-RU" sz="2200" b="0" i="0" u="sng" dirty="0" smtClean="0">
                <a:effectLst/>
                <a:latin typeface="Helvetica Neue"/>
              </a:rPr>
              <a:t>фортуны</a:t>
            </a:r>
            <a:r>
              <a:rPr lang="ru-RU" sz="2200" b="0" i="0" dirty="0" smtClean="0">
                <a:effectLst/>
                <a:latin typeface="Helvetica Neue"/>
              </a:rPr>
              <a:t> или </a:t>
            </a:r>
            <a:r>
              <a:rPr lang="ru-RU" sz="2200" b="0" i="0" u="sng" dirty="0" smtClean="0">
                <a:effectLst/>
                <a:latin typeface="Helvetica Neue"/>
              </a:rPr>
              <a:t>силы обстоятельств</a:t>
            </a:r>
            <a:r>
              <a:rPr lang="ru-RU" sz="2200" b="0" i="0" dirty="0" smtClean="0">
                <a:effectLst/>
                <a:latin typeface="Helvetica Neue"/>
              </a:rPr>
              <a:t>, тем самым изменяя роль человека – отныне </a:t>
            </a:r>
            <a:r>
              <a:rPr lang="ru-RU" sz="2200" b="1" i="0" dirty="0" smtClean="0">
                <a:effectLst/>
                <a:latin typeface="Helvetica Neue"/>
              </a:rPr>
              <a:t>он властен своей судьбой</a:t>
            </a:r>
            <a:r>
              <a:rPr lang="ru-RU" sz="2200" b="0" i="0" dirty="0" smtClean="0">
                <a:effectLst/>
                <a:latin typeface="Helvetica Neue"/>
              </a:rPr>
              <a:t> и обязан вступить в битву со сложившимися обстоятельствами</a:t>
            </a:r>
            <a:r>
              <a:rPr lang="ru-RU" b="0" i="0" dirty="0" smtClean="0">
                <a:effectLst/>
                <a:latin typeface="Helvetica Neue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1835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39" y="611973"/>
            <a:ext cx="10904621" cy="5546558"/>
          </a:xfrm>
        </p:spPr>
      </p:pic>
    </p:spTree>
    <p:extLst>
      <p:ext uri="{BB962C8B-B14F-4D97-AF65-F5344CB8AC3E}">
        <p14:creationId xmlns="" xmlns:p14="http://schemas.microsoft.com/office/powerpoint/2010/main" val="291112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="" xmlns:p14="http://schemas.microsoft.com/office/powerpoint/2010/main" val="224341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8135" y="926275"/>
            <a:ext cx="11304320" cy="5731798"/>
          </a:xfrm>
        </p:spPr>
        <p:txBody>
          <a:bodyPr>
            <a:normAutofit/>
          </a:bodyPr>
          <a:lstStyle/>
          <a:p>
            <a:pPr fontAlgn="base"/>
            <a:r>
              <a:rPr lang="ru-RU" sz="2800" dirty="0"/>
              <a:t>Человеческая природа, по мнению Н. Макиавелли не безгрешна: все люди неблагодарны, непостоянны, лицемерны, лживы, их влечет нажива. </a:t>
            </a:r>
            <a:endParaRPr lang="ru-RU" sz="2800" dirty="0" smtClean="0"/>
          </a:p>
          <a:p>
            <a:pPr marL="0" indent="432000" fontAlgn="base">
              <a:buNone/>
            </a:pPr>
            <a:r>
              <a:rPr lang="ru-RU" sz="2800" dirty="0" smtClean="0"/>
              <a:t>Эгоистическая </a:t>
            </a:r>
            <a:r>
              <a:rPr lang="ru-RU" sz="2800" dirty="0"/>
              <a:t>сущность человека должна быть подконтрольна сильной руке, о чем философ конкретнее писал в «Государе». Поскольку автор исключает божественное начало, отдаляясь от религиозных взглядов, лишь истинный правитель, по его мнению, может вести за собой народ</a:t>
            </a:r>
            <a:r>
              <a:rPr lang="ru-RU" sz="2800" dirty="0" smtClean="0"/>
              <a:t>.</a:t>
            </a:r>
            <a:endParaRPr lang="ru-RU" sz="2800" dirty="0"/>
          </a:p>
          <a:p>
            <a:pPr fontAlgn="base"/>
            <a:r>
              <a:rPr lang="ru-RU" sz="2800" dirty="0"/>
              <a:t>Мудрый правитель, по мнению Н. Макиавелли, знаком со злом, как основой человеческой природы, но, при этом, может не удаляться от добра.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7065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8" y="439387"/>
            <a:ext cx="4327527" cy="5770037"/>
          </a:xfrm>
        </p:spPr>
      </p:pic>
      <p:sp>
        <p:nvSpPr>
          <p:cNvPr id="5" name="Прямоугольник 4"/>
          <p:cNvSpPr/>
          <p:nvPr/>
        </p:nvSpPr>
        <p:spPr>
          <a:xfrm>
            <a:off x="4624410" y="439387"/>
            <a:ext cx="75675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Анализ произведения – «Государь».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18304" y="1694688"/>
            <a:ext cx="6254496" cy="4241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3600" b="1" i="1" dirty="0" smtClean="0"/>
              <a:t>Государь</a:t>
            </a:r>
            <a:r>
              <a:rPr lang="ru-RU" sz="3600" dirty="0" smtClean="0"/>
              <a:t> – главный предмет рассуждения Макиавелли и центральный политический образ, созданный им в трактате.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797494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392" y="245483"/>
            <a:ext cx="6181343" cy="6387283"/>
          </a:xfrm>
        </p:spPr>
      </p:pic>
    </p:spTree>
    <p:extLst>
      <p:ext uri="{BB962C8B-B14F-4D97-AF65-F5344CB8AC3E}">
        <p14:creationId xmlns="" xmlns:p14="http://schemas.microsoft.com/office/powerpoint/2010/main" val="2656688700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След самолета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185</TotalTime>
  <Words>352</Words>
  <Application>Microsoft Office PowerPoint</Application>
  <PresentationFormat>Произвольный</PresentationFormat>
  <Paragraphs>33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След самолета</vt:lpstr>
      <vt:lpstr>Никколо Макиавелли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balabanova</cp:lastModifiedBy>
  <cp:revision>13</cp:revision>
  <dcterms:created xsi:type="dcterms:W3CDTF">2018-09-22T19:59:19Z</dcterms:created>
  <dcterms:modified xsi:type="dcterms:W3CDTF">2018-11-06T09:42:06Z</dcterms:modified>
</cp:coreProperties>
</file>