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3" r:id="rId8"/>
    <p:sldId id="27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34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00" autoAdjust="0"/>
  </p:normalViewPr>
  <p:slideViewPr>
    <p:cSldViewPr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8-09-12T07:08:57.67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218 0,'0'0</inkml:trace>
  <inkml:trace contextRef="#ctx0" brushRef="#br0" timeOffset="2652">0 2659,'0'0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8-09-12T07:08:56.34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201 170,'40'-79,"-20"59,-20 0,0 20,0 0,20-19,-20 19,0 0,0 0,0 0,0 0,0 0,0 0,0 0,0 0,0-20,20 20,-20 0,0 0,0 0,0 0,0 0,0 20,0-40,0 20,0 0,0 0,0 0,0 0,0 0,0 0,0 0,0 0,0 0,0 0,0 0,0 0,0 0,0 0,0 0,0 20,-20-20,20 0,0 0,0 0,0 19,0-19,0 0,-20 0,20 0,0 20,0-20,0 20,0-20,-20 0,20 20,0-20,0 0,0 20,0-20,-20 20,20-20,0 19,0-19,0 0,0 20,-20-20,20 20,0 0,-19-20,19 20,0-20,-20 20,20 0,0-20,0 19,0 1,-20-20,20 20,0-20,0 20,0 0,-20-20,20 20,0-20,0 19,0 1,0-20,0 20,0-20,0 20,-20-20,20 20,0-20,0 20,0 0,0-20,-20 19,20-19,0 20,0-20,0 20,0-20,-19 20,19 0,0-20,0 20,0-20,0 19,0-19,-20 20,20 0,0-20,0 0,-20 20,20-20,0 20,0-20,0 20,0-20,0 19,0-19,0 20,0-20,-20 0,20 20,0-20,0 0,0 0,0 20,0-20,0 0,0 0,0 0,0 0,0 20,0-20,20 0,-20 0,0 0,0 0,0 0,0 0,0 0,20 0,-20 0,0 0,20 0,-20 0,0 0,19 0,-19 0,20 0,-20 0,20 0,-20 0,20-20,-20 20,20 0,-20 0,20 0,-20 0,0 0,19-20,-19 20,20 0,-20 0,20 0,-20 0,20 0,-20 0,0-20,20 20,-20 0,0 0,20 0,-20 0,0 0,0-20,0 20,19 0,-19 0,0 0,0 0,0 0,0 0,0 0,0 0,0 0,0 0,0 0,0 0,0 0,0 0,0 0,0 0,0 0,0 20,-19-20,19 0,0 0,-20 0,20 0,0 0,0 0,0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8-09-12T07:08:59.3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258 0,'0'0,"0"0,0 60,-40 0,40-60,0 19,0-19,-20 20,20-20,0 20,0-20,0 20,0-20,-20 20,20-20,0 20,0-20,0 19,0 1,-20 0,20-20,0 20,0-20,0 20,0 0,0 0,0-20,-20 19,20 1,0-20,0 20,0-20,0 20,0 0,0-20,0 20,0-1,0 1,-19-20,19 20,0 0,0-20,0 20,0 0,0-20,-20 19,20 1,0-20,0 20,-20 0,20 0,0-20,0 20,0 0,0-20,-20 19,20-19,0 20,0 0,0-20,0 20,0-20,0 0,-20 20,20-20,0 20,0-20,0 19,0-19,0 0,-20 20,20-20,0 0,0 0,0 0,0 20,0-20,0 0,0 0,0 0,-19 0,38 0,-19 0,0 0,0 0,0 20,0-20,0 0,0 0,0 0,0 0,0 0,0 0,0 0,0 0,0 0,20 0,-20 0,0 0,0 0,20 0,-20 0,0 0,0 0,0 0,20 0,-20 0,0 0,0 0,20 20,-20-20,0 0,20 0,-20-20,0 20,19 0,-19 0,0 0,20 0,-20 20,0-20,0 0,20 0,-20 0,0 0,20 0,-20 0,20 0,-20 0,0 0,0 0,20 0,-20 0,0 0,20 0,-20 0,0 0,0 0,19 0,-19 0,0 20,20-20,-20 0,0-20,0 20,0 0,0 0,0 0,0 0,0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8-09-12T07:09:21.51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4822 0,'0'0</inkml:trace>
  <inkml:trace contextRef="#ctx0" brushRef="#br0" timeOffset="1640">1429 2976,'0'0</inkml:trace>
  <inkml:trace contextRef="#ctx0" brushRef="#br0" timeOffset="3154">40 5338,'0'0,"-40"119,40-119,0 20,0-20,0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8-09-12T07:09:20.80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301 0,'0'0,"-59"39,39 41,20-80,-20 20,0-1,20 1,-20 0,20-20,0 20,0 0,0 0,-20-1,20 1,0-20,0 20,-20 0,20 0,0 0,0 0,0-1,0 1,0 0,-19 0,19 20,-20-21,20 1,-20 0,20 0,0 0,0 19,-20-19,20 0,0 0,0 0,-20 0,20 0,0-1,0 1,-20-20,20 20,0 0,0 0,0-20,0 20,0-20,0 19,0-19,20 0,-20 20,0-20,0 0,0 0,0 0,0 0,20 0,-20 0,0 0,0 0,0 0,20 0,-20-20,20 20,0-19,-1 19,1-20,0 20,0-20,0 20,-20 0,20-20,0 20,-1-20,1 20,0 0,20-20,-20 20,-20-19,19 19,1 0,-20-20,0 20,20-20,-20 20,0 0,0 0,0 0,0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8-09-12T07:09:22.54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238 0,'-19'99,"19"-79,0 0,-20 0,40 0,-20 0,0-1,0 1,0 0,0 0,-20 20,20-21,0 1,-20 20,20-20,0 0,-20 19,20-19,-20 20,20-20,0 0,-20 19,20-19,0 0,-19 0,19 19,-20-19,20 0,-20 0,20 0,-20 0,20 0,0-1,0 1,0 0,-20-20,20 20,0 0,0-20,0 20,-20-1,20-19,0 0,0 20,0-20,0 0,20 0,-20 0,0 0,0 0,0 0,20 0,-20-20,20 20,-20 0,0-19,20 19,0-20,-20 20,19-20,1 0,0 20,-20-20,20 0,-20 20,20-19,0-1,-20 20,19-20,-19 0,20 0,0 0,-20 20,0-20,20 1,-20 19,0 0,0 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8-09-12T07:09:24.10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300 0,'-40'60,"40"-21,0-19,0 0,-20 0,20 0,-20-1,20 1,0 0,0 0,-19 20,-1-20,20-1,-20 21,20-20,0 0,-20 19,20-19,-20 20,20-20,0 0,-20 19,20-19,-19 20,19-20,0 19,-20-19,20 20,-20-20,20 0,0 19,-20-19,20 0,0 0,-20 0,20 0,0-1,0 1,0 0,20 0,-20-20,0 20,0-20,0 0,0 0,20 20,-20-20,20 0,-20 0,20 0,-1 0,-19-20,20 20,-20 0,20-20,0 20,0-20,0 20,-1-20,-19 20,20-20,0 20,0-19,0 19,-20-20,20 20,0-20,-1 20,-19-20,20 0,-20 20,0 0,0 0,0 0,0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10001"/>
            </a:srgb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2D9CD6D-1F52-4BC3-98E5-E04ADCDBC6B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9588613-058A-42B0-9210-BD74B396A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D9CD6D-1F52-4BC3-98E5-E04ADCDBC6B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88613-058A-42B0-9210-BD74B396A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D9CD6D-1F52-4BC3-98E5-E04ADCDBC6B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88613-058A-42B0-9210-BD74B396A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D9CD6D-1F52-4BC3-98E5-E04ADCDBC6B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88613-058A-42B0-9210-BD74B396A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D9CD6D-1F52-4BC3-98E5-E04ADCDBC6B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88613-058A-42B0-9210-BD74B396A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D9CD6D-1F52-4BC3-98E5-E04ADCDBC6B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88613-058A-42B0-9210-BD74B396A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D9CD6D-1F52-4BC3-98E5-E04ADCDBC6B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88613-058A-42B0-9210-BD74B396A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D9CD6D-1F52-4BC3-98E5-E04ADCDBC6B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88613-058A-42B0-9210-BD74B396A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D9CD6D-1F52-4BC3-98E5-E04ADCDBC6B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88613-058A-42B0-9210-BD74B396A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D9CD6D-1F52-4BC3-98E5-E04ADCDBC6B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88613-058A-42B0-9210-BD74B396A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D9CD6D-1F52-4BC3-98E5-E04ADCDBC6B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88613-058A-42B0-9210-BD74B396A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22D9CD6D-1F52-4BC3-98E5-E04ADCDBC6B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89588613-058A-42B0-9210-BD74B396A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customXml" Target="../ink/ink2.xml"/><Relationship Id="rId3" Type="http://schemas.openxmlformats.org/officeDocument/2006/relationships/image" Target="../media/image13.png"/><Relationship Id="rId21" Type="http://schemas.openxmlformats.org/officeDocument/2006/relationships/image" Target="../media/image62.emf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0.emf"/><Relationship Id="rId2" Type="http://schemas.openxmlformats.org/officeDocument/2006/relationships/image" Target="../media/image47.png"/><Relationship Id="rId16" Type="http://schemas.openxmlformats.org/officeDocument/2006/relationships/customXml" Target="../ink/ink1.xml"/><Relationship Id="rId20" Type="http://schemas.openxmlformats.org/officeDocument/2006/relationships/customXml" Target="../ink/ink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19" Type="http://schemas.openxmlformats.org/officeDocument/2006/relationships/image" Target="../media/image61.emf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9.emf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customXml" Target="../ink/ink6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8.emf"/><Relationship Id="rId5" Type="http://schemas.openxmlformats.org/officeDocument/2006/relationships/image" Target="../media/image61.png"/><Relationship Id="rId15" Type="http://schemas.openxmlformats.org/officeDocument/2006/relationships/image" Target="../media/image70.emf"/><Relationship Id="rId10" Type="http://schemas.openxmlformats.org/officeDocument/2006/relationships/customXml" Target="../ink/ink5.xml"/><Relationship Id="rId4" Type="http://schemas.openxmlformats.org/officeDocument/2006/relationships/image" Target="../media/image60.png"/><Relationship Id="rId9" Type="http://schemas.openxmlformats.org/officeDocument/2006/relationships/image" Target="../media/image67.emf"/><Relationship Id="rId14" Type="http://schemas.openxmlformats.org/officeDocument/2006/relationships/customXml" Target="../ink/ink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342584" cy="1298575"/>
          </a:xfrm>
          <a:ln>
            <a:noFill/>
          </a:ln>
        </p:spPr>
        <p:txBody>
          <a:bodyPr/>
          <a:lstStyle/>
          <a:p>
            <a:r>
              <a:rPr lang="ru-RU" sz="7200" dirty="0"/>
              <a:t>Комплексные числа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85A17E-E7B1-4599-8651-80FC2728CC5C}"/>
              </a:ext>
            </a:extLst>
          </p:cNvPr>
          <p:cNvSpPr/>
          <p:nvPr/>
        </p:nvSpPr>
        <p:spPr>
          <a:xfrm>
            <a:off x="827584" y="320675"/>
            <a:ext cx="7867154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i="1" kern="0" dirty="0">
                <a:ln w="50800"/>
                <a:latin typeface="Times New Roman" pitchFamily="18" charset="0"/>
                <a:cs typeface="Times New Roman" pitchFamily="18" charset="0"/>
              </a:rPr>
              <a:t>Государственное автономное профессиональное образовательное учреждение Краснодарского края</a:t>
            </a:r>
            <a:br>
              <a:rPr lang="ru-RU" b="1" i="1" kern="0" dirty="0">
                <a:ln w="50800"/>
                <a:latin typeface="Times New Roman" pitchFamily="18" charset="0"/>
                <a:cs typeface="Times New Roman" pitchFamily="18" charset="0"/>
              </a:rPr>
            </a:br>
            <a:r>
              <a:rPr lang="ru-RU" b="1" i="1" kern="0" dirty="0">
                <a:ln w="50800"/>
                <a:latin typeface="Times New Roman" pitchFamily="18" charset="0"/>
                <a:cs typeface="Times New Roman" pitchFamily="18" charset="0"/>
              </a:rPr>
              <a:t>«Новороссийский колледж строительства и экономики»</a:t>
            </a:r>
          </a:p>
        </p:txBody>
      </p:sp>
      <p:sp>
        <p:nvSpPr>
          <p:cNvPr id="5" name="Прямоугольник 6">
            <a:extLst>
              <a:ext uri="{FF2B5EF4-FFF2-40B4-BE49-F238E27FC236}">
                <a16:creationId xmlns:a16="http://schemas.microsoft.com/office/drawing/2014/main" id="{CFB52BD8-2D36-48DF-B8B9-3B0A3D856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38" y="6119813"/>
            <a:ext cx="493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Заикина Яна Александровна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332656"/>
            <a:ext cx="777686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solidFill>
                  <a:srgbClr val="000000"/>
                </a:solidFill>
              </a:rPr>
              <a:t>При умножении комплексных чисел                             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2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=r</a:t>
            </a:r>
            <a:r>
              <a:rPr lang="ru-RU" sz="22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ru-RU" sz="22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isin</a:t>
            </a:r>
            <a:r>
              <a:rPr lang="el-GR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ru-RU" sz="22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2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=r</a:t>
            </a:r>
            <a:r>
              <a:rPr lang="ru-RU" sz="22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ru-RU" sz="22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isin</a:t>
            </a:r>
            <a:r>
              <a:rPr lang="el-GR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ru-RU" sz="22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заданных в тригонометрической форме их модули перемножаются, а аргументы складываются</a:t>
            </a:r>
            <a:endParaRPr lang="ru-RU" sz="2200" dirty="0">
              <a:solidFill>
                <a:srgbClr val="000000"/>
              </a:solidFill>
            </a:endParaRPr>
          </a:p>
          <a:p>
            <a:r>
              <a:rPr lang="ru-RU" sz="2200" dirty="0">
                <a:solidFill>
                  <a:srgbClr val="000000"/>
                </a:solidFill>
              </a:rPr>
              <a:t>  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104" y="1972661"/>
            <a:ext cx="6840760" cy="54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068959"/>
            <a:ext cx="6840760" cy="51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933056"/>
            <a:ext cx="6840760" cy="90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229200"/>
            <a:ext cx="6840760" cy="101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404665"/>
            <a:ext cx="7128792" cy="52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79903" y="1242832"/>
                <a:ext cx="1430776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03" y="1242832"/>
                <a:ext cx="1430776" cy="400110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286418" y="1310231"/>
            <a:ext cx="166391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(1+2i)+(2-i)=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6405" y="1287583"/>
            <a:ext cx="125354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1+2i+2-i=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9953" y="1268307"/>
            <a:ext cx="41197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3+i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55642" y="1779338"/>
                <a:ext cx="1430776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42" y="1779338"/>
                <a:ext cx="1430776" cy="40011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272488" y="1809722"/>
            <a:ext cx="159338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(1+2i)-(2-i)=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65873" y="1809722"/>
            <a:ext cx="125354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1+2i-2+i=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19421" y="1790815"/>
            <a:ext cx="66845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-1+3i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56316" y="2361931"/>
                <a:ext cx="1276888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16" y="2361931"/>
                <a:ext cx="1276888" cy="40011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33204" y="2392709"/>
                <a:ext cx="15773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(1+2i)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(2-i)=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204" y="2392709"/>
                <a:ext cx="1577355" cy="369332"/>
              </a:xfrm>
              <a:prstGeom prst="rect">
                <a:avLst/>
              </a:prstGeom>
              <a:blipFill>
                <a:blip r:embed="rId6" cstate="print"/>
                <a:stretch>
                  <a:fillRect l="-11969" t="-26667" r="-9653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710559" y="2392709"/>
                <a:ext cx="14391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2-i+4i-2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559" y="2392709"/>
                <a:ext cx="1439177" cy="369332"/>
              </a:xfrm>
              <a:prstGeom prst="rect">
                <a:avLst/>
              </a:prstGeom>
              <a:blipFill>
                <a:blip r:embed="rId7" cstate="print"/>
                <a:stretch>
                  <a:fillRect l="-13136" t="-26667" r="-10593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149736" y="2349999"/>
            <a:ext cx="125354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2-i+4i+2=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03284" y="2349999"/>
            <a:ext cx="56586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4+3i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17998" y="2972641"/>
                <a:ext cx="797591" cy="626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1+2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998" y="2972641"/>
                <a:ext cx="797591" cy="626775"/>
              </a:xfrm>
              <a:prstGeom prst="rect">
                <a:avLst/>
              </a:prstGeom>
              <a:blipFill>
                <a:blip r:embed="rId8" cstate="print"/>
                <a:stretch>
                  <a:fillRect l="-769" t="-1961" r="-26923" b="-186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734408" y="2972640"/>
                <a:ext cx="1676934" cy="686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(1+2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)(2+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(2−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)(2+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408" y="2972640"/>
                <a:ext cx="1676934" cy="686342"/>
              </a:xfrm>
              <a:prstGeom prst="rect">
                <a:avLst/>
              </a:prstGeom>
              <a:blipFill>
                <a:blip r:embed="rId9" cstate="print"/>
                <a:stretch>
                  <a:fillRect l="-364" t="-893" r="-12000" b="-89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418003" y="2942857"/>
                <a:ext cx="1676164" cy="6718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4−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003" y="2942857"/>
                <a:ext cx="1676164" cy="671851"/>
              </a:xfrm>
              <a:prstGeom prst="rect">
                <a:avLst/>
              </a:prstGeom>
              <a:blipFill>
                <a:blip r:embed="rId10" cstate="print"/>
                <a:stretch>
                  <a:fillRect l="-364" r="-11636" b="-16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106044" y="2942856"/>
                <a:ext cx="1431674" cy="626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4+1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044" y="2942856"/>
                <a:ext cx="1431674" cy="626775"/>
              </a:xfrm>
              <a:prstGeom prst="rect">
                <a:avLst/>
              </a:prstGeom>
              <a:blipFill>
                <a:blip r:embed="rId11" cstate="print"/>
                <a:stretch>
                  <a:fillRect l="-427" t="-1942" r="-14530" b="-174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549595" y="2942855"/>
                <a:ext cx="454548" cy="627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595" y="2942855"/>
                <a:ext cx="454548" cy="627159"/>
              </a:xfrm>
              <a:prstGeom prst="rect">
                <a:avLst/>
              </a:prstGeom>
              <a:blipFill>
                <a:blip r:embed="rId12" cstate="print"/>
                <a:stretch>
                  <a:fillRect t="-1942" r="-46667" b="-174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016020" y="3040799"/>
                <a:ext cx="2149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m:oMathPara>
                </a14:m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020" y="3040799"/>
                <a:ext cx="214994" cy="430887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83743" y="3825307"/>
            <a:ext cx="2924445" cy="5147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72978" y="4492040"/>
                <a:ext cx="580544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600" dirty="0"/>
                  <a:t>=</a:t>
                </a:r>
                <a:endParaRPr lang="ru-RU" sz="2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78" y="4492040"/>
                <a:ext cx="580544" cy="400110"/>
              </a:xfrm>
              <a:prstGeom prst="rect">
                <a:avLst/>
              </a:prstGeom>
              <a:blipFill>
                <a:blip r:embed="rId15" cstate="print"/>
                <a:stretch>
                  <a:fillRect t="-25758" r="-34737" b="-484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647315" y="4492040"/>
                <a:ext cx="367986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600" dirty="0"/>
                  <a:t>=</a:t>
                </a:r>
                <a:endParaRPr lang="ru-RU" sz="2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315" y="4492040"/>
                <a:ext cx="367986" cy="400110"/>
              </a:xfrm>
              <a:prstGeom prst="rect">
                <a:avLst/>
              </a:prstGeom>
              <a:blipFill>
                <a:blip r:embed="rId16" cstate="print"/>
                <a:stretch>
                  <a:fillRect l="-9836" t="-25758" r="-52459" b="-484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948698" y="4270875"/>
                <a:ext cx="2481449" cy="814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(−1)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600" dirty="0"/>
                  <a:t>=</a:t>
                </a:r>
                <a:endParaRPr lang="ru-RU" sz="2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698" y="4270875"/>
                <a:ext cx="2481449" cy="814197"/>
              </a:xfrm>
              <a:prstGeom prst="rect">
                <a:avLst/>
              </a:prstGeom>
              <a:blipFill>
                <a:blip r:embed="rId17" cstate="print"/>
                <a:stretch>
                  <a:fillRect r="-3931" b="-5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386509" y="4468879"/>
                <a:ext cx="1186350" cy="434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1+3</m:t>
                        </m:r>
                      </m:e>
                    </m:rad>
                  </m:oMath>
                </a14:m>
                <a:r>
                  <a:rPr lang="en-US" sz="2600" dirty="0"/>
                  <a:t>=</a:t>
                </a:r>
                <a:endParaRPr lang="ru-RU" sz="2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509" y="4468879"/>
                <a:ext cx="1186350" cy="434414"/>
              </a:xfrm>
              <a:prstGeom prst="rect">
                <a:avLst/>
              </a:prstGeom>
              <a:blipFill>
                <a:blip r:embed="rId18" cstate="print"/>
                <a:stretch>
                  <a:fillRect t="-15493" r="-16495" b="-464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609933" y="4453760"/>
                <a:ext cx="605294" cy="438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en-US" sz="2600" dirty="0"/>
                  <a:t>=</a:t>
                </a:r>
                <a:endParaRPr lang="ru-RU" sz="2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933" y="4453760"/>
                <a:ext cx="605294" cy="438390"/>
              </a:xfrm>
              <a:prstGeom prst="rect">
                <a:avLst/>
              </a:prstGeom>
              <a:blipFill>
                <a:blip r:embed="rId19" cstate="print"/>
                <a:stretch>
                  <a:fillRect t="-15278" r="-32000" b="-44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262664" y="4453760"/>
                <a:ext cx="277319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664" y="4453760"/>
                <a:ext cx="277319" cy="400110"/>
              </a:xfrm>
              <a:prstGeom prst="rect">
                <a:avLst/>
              </a:prstGeom>
              <a:blipFill>
                <a:blip r:embed="rId2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83743" y="5130530"/>
                <a:ext cx="1114088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743" y="5130530"/>
                <a:ext cx="1114088" cy="400110"/>
              </a:xfrm>
              <a:prstGeom prst="rect">
                <a:avLst/>
              </a:prstGeom>
              <a:blipFill>
                <a:blip r:embed="rId2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059045" y="5130530"/>
                <a:ext cx="657616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045" y="5130530"/>
                <a:ext cx="657616" cy="400110"/>
              </a:xfrm>
              <a:prstGeom prst="rect">
                <a:avLst/>
              </a:prstGeom>
              <a:blipFill>
                <a:blip r:embed="rId2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670743" y="4853870"/>
                <a:ext cx="2349297" cy="9127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𝑡𝑔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(−</m:t>
                          </m:r>
                          <m:rad>
                            <m:radPr>
                              <m:degHide m:val="on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(−1)</m:t>
                          </m:r>
                        </m:den>
                      </m:f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743" y="4853870"/>
                <a:ext cx="2349297" cy="912750"/>
              </a:xfrm>
              <a:prstGeom prst="rect">
                <a:avLst/>
              </a:prstGeom>
              <a:blipFill>
                <a:blip r:embed="rId2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995021" y="4991183"/>
                <a:ext cx="1229824" cy="6825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021" y="4991183"/>
                <a:ext cx="1229824" cy="682559"/>
              </a:xfrm>
              <a:prstGeom prst="rect">
                <a:avLst/>
              </a:prstGeom>
              <a:blipFill>
                <a:blip r:embed="rId2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215227" y="4954713"/>
                <a:ext cx="776110" cy="7517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ru-RU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227" y="4954713"/>
                <a:ext cx="776110" cy="751744"/>
              </a:xfrm>
              <a:prstGeom prst="rect">
                <a:avLst/>
              </a:prstGeom>
              <a:blipFill>
                <a:blip r:embed="rId2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99592" y="5875387"/>
                <a:ext cx="1773627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−1−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875387"/>
                <a:ext cx="1773627" cy="447238"/>
              </a:xfrm>
              <a:prstGeom prst="rect">
                <a:avLst/>
              </a:prstGeom>
              <a:blipFill>
                <a:blip r:embed="rId2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571343" y="5727550"/>
                <a:ext cx="4230325" cy="8990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2(</m:t>
                      </m:r>
                      <m:func>
                        <m:func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𝑖𝑠𝑖𝑛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343" y="5727550"/>
                <a:ext cx="4230325" cy="899029"/>
              </a:xfrm>
              <a:prstGeom prst="rect">
                <a:avLst/>
              </a:prstGeom>
              <a:blipFill>
                <a:blip r:embed="rId2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/>
      <p:bldP spid="13" grpId="0"/>
      <p:bldP spid="14" grpId="0" animBg="1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/>
      <p:bldP spid="22" grpId="0"/>
      <p:bldP spid="4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1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3" grpId="0" animBg="1"/>
      <p:bldP spid="40" grpId="0" animBg="1"/>
      <p:bldP spid="41" grpId="0" animBg="1"/>
      <p:bldP spid="42" grpId="0" animBg="1"/>
      <p:bldP spid="43" grpId="0" animBg="1"/>
      <p:bldP spid="31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6840760" cy="51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43608" y="1412776"/>
                <a:ext cx="2245615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(−1−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ad>
                            <m:radPr>
                              <m:degHide m:val="on"/>
                              <m:ctrlPr>
                                <a:rPr lang="en-US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412776"/>
                <a:ext cx="2245615" cy="44723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80769" y="1186880"/>
                <a:ext cx="5116209" cy="983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2(</m:t>
                              </m:r>
                              <m:func>
                                <m:func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6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26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en-US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𝑖𝑠𝑖𝑛</m:t>
                              </m:r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769" y="1186880"/>
                <a:ext cx="5116209" cy="983731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21807" y="2466939"/>
                <a:ext cx="6164573" cy="5988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600" b="0" dirty="0"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∙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15</m:t>
                                </m:r>
                              </m:e>
                            </m:d>
                          </m:e>
                        </m:func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𝑖𝑠𝑖𝑛</m:t>
                        </m:r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e>
                        </m:d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/>
                    </m:sSup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807" y="2466939"/>
                <a:ext cx="6164573" cy="598818"/>
              </a:xfrm>
              <a:prstGeom prst="rect">
                <a:avLst/>
              </a:prstGeom>
              <a:blipFill>
                <a:blip r:embed="rId5" cstate="print"/>
                <a:stretch>
                  <a:fillRect l="-3261" t="-2041" b="-153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21807" y="3342088"/>
                <a:ext cx="5151860" cy="434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600" b="0" dirty="0"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6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</m:func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𝑖𝑠𝑖𝑛</m:t>
                        </m:r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</m:d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/>
                    </m:sSup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807" y="3342088"/>
                <a:ext cx="5151860" cy="434350"/>
              </a:xfrm>
              <a:prstGeom prst="rect">
                <a:avLst/>
              </a:prstGeom>
              <a:blipFill>
                <a:blip r:embed="rId6" cstate="print"/>
                <a:stretch>
                  <a:fillRect l="-3901" t="-16901" b="-450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24789" y="3931905"/>
                <a:ext cx="6188938" cy="434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600" b="0" dirty="0"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6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a:rPr lang="en-US" sz="2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∙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(2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e>
                            </m:d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𝑖𝑠𝑖𝑛</m:t>
                        </m:r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2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(2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</m:d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))</m:t>
                        </m:r>
                      </m:e>
                      <m:sup/>
                    </m:sSup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789" y="3931905"/>
                <a:ext cx="6188938" cy="434350"/>
              </a:xfrm>
              <a:prstGeom prst="rect">
                <a:avLst/>
              </a:prstGeom>
              <a:blipFill>
                <a:blip r:embed="rId7" cstate="print"/>
                <a:stretch>
                  <a:fillRect l="-3251" t="-16901" b="-450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21807" y="4521722"/>
                <a:ext cx="2792688" cy="434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600" b="0" dirty="0"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))</m:t>
                        </m:r>
                      </m:e>
                      <m:sup/>
                    </m:sSup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807" y="4521722"/>
                <a:ext cx="2792688" cy="434350"/>
              </a:xfrm>
              <a:prstGeom prst="rect">
                <a:avLst/>
              </a:prstGeom>
              <a:blipFill>
                <a:blip r:embed="rId8" cstate="print"/>
                <a:stretch>
                  <a:fillRect l="-7190" t="-16901" b="-450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14495" y="4545695"/>
                <a:ext cx="556563" cy="404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sup>
                      </m:sSup>
                    </m:oMath>
                  </m:oMathPara>
                </a14:m>
                <a:endPara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495" y="4545695"/>
                <a:ext cx="556563" cy="404598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95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04664"/>
            <a:ext cx="1510403" cy="531689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04664"/>
            <a:ext cx="4392488" cy="65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1196752"/>
            <a:ext cx="695325" cy="619125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1196752"/>
            <a:ext cx="695325" cy="61912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1052736"/>
            <a:ext cx="3257550" cy="742950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8184" y="112474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1988840"/>
            <a:ext cx="1409700" cy="619125"/>
          </a:xfrm>
          <a:prstGeom prst="rect">
            <a:avLst/>
          </a:prstGeom>
          <a:noFill/>
        </p:spPr>
      </p:pic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1988840"/>
            <a:ext cx="790575" cy="619125"/>
          </a:xfrm>
          <a:prstGeom prst="rect">
            <a:avLst/>
          </a:prstGeom>
          <a:noFill/>
        </p:spPr>
      </p:pic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1700808"/>
            <a:ext cx="1857375" cy="1114425"/>
          </a:xfrm>
          <a:prstGeom prst="rect">
            <a:avLst/>
          </a:prstGeom>
          <a:noFill/>
        </p:spPr>
      </p:pic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1988840"/>
            <a:ext cx="276225" cy="619125"/>
          </a:xfrm>
          <a:prstGeom prst="rect">
            <a:avLst/>
          </a:prstGeom>
          <a:noFill/>
        </p:spPr>
      </p:pic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2852936"/>
            <a:ext cx="1666875" cy="695325"/>
          </a:xfrm>
          <a:prstGeom prst="rect">
            <a:avLst/>
          </a:prstGeom>
          <a:noFill/>
        </p:spPr>
      </p:pic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2852936"/>
            <a:ext cx="4438650" cy="742950"/>
          </a:xfrm>
          <a:prstGeom prst="rect">
            <a:avLst/>
          </a:prstGeom>
          <a:noFill/>
        </p:spPr>
      </p:pic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3789040"/>
            <a:ext cx="5676900" cy="866775"/>
          </a:xfrm>
          <a:prstGeom prst="rect">
            <a:avLst/>
          </a:prstGeom>
          <a:noFill/>
        </p:spPr>
      </p:pic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1323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5661248"/>
            <a:ext cx="3314700" cy="619125"/>
          </a:xfrm>
          <a:prstGeom prst="rect">
            <a:avLst/>
          </a:prstGeom>
          <a:noFill/>
        </p:spPr>
      </p:pic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4581128"/>
            <a:ext cx="6143625" cy="112395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6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1400" y="3914775"/>
              <a:ext cx="77788" cy="957263"/>
            </p14:xfrm>
          </p:contentPart>
        </mc:Choice>
        <mc:Fallback xmlns="">
          <p:pic>
            <p:nvPicPr>
              <p:cNvPr id="106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42165" y="3905418"/>
                <a:ext cx="96258" cy="975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66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00600" y="4037013"/>
              <a:ext cx="114300" cy="314325"/>
            </p14:xfrm>
          </p:contentPart>
        </mc:Choice>
        <mc:Fallback xmlns="">
          <p:pic>
            <p:nvPicPr>
              <p:cNvPr id="1066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91342" y="4027789"/>
                <a:ext cx="132816" cy="332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67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29163" y="5006975"/>
              <a:ext cx="107950" cy="358775"/>
            </p14:xfrm>
          </p:contentPart>
        </mc:Choice>
        <mc:Fallback xmlns="">
          <p:pic>
            <p:nvPicPr>
              <p:cNvPr id="1067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19745" y="4997609"/>
                <a:ext cx="126787" cy="37750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77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32656"/>
            <a:ext cx="1666875" cy="695325"/>
          </a:xfrm>
          <a:prstGeom prst="rect">
            <a:avLst/>
          </a:prstGeom>
          <a:noFill/>
        </p:spPr>
      </p:pic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116632"/>
            <a:ext cx="6143625" cy="1123950"/>
          </a:xfrm>
          <a:prstGeom prst="rect">
            <a:avLst/>
          </a:prstGeom>
          <a:noFill/>
        </p:spPr>
      </p:pic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18" name="Picture 1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340768"/>
            <a:ext cx="5153025" cy="990600"/>
          </a:xfrm>
          <a:prstGeom prst="rect">
            <a:avLst/>
          </a:prstGeom>
          <a:noFill/>
        </p:spPr>
      </p:pic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21" name="Picture 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2348880"/>
            <a:ext cx="3743325" cy="904875"/>
          </a:xfrm>
          <a:prstGeom prst="rect">
            <a:avLst/>
          </a:prstGeom>
          <a:noFill/>
        </p:spPr>
      </p:pic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0" y="1362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27" name="Picture 2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3356992"/>
            <a:ext cx="5772150" cy="990600"/>
          </a:xfrm>
          <a:prstGeom prst="rect">
            <a:avLst/>
          </a:prstGeom>
          <a:noFill/>
        </p:spPr>
      </p:pic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35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34" name="Picture 3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4437112"/>
            <a:ext cx="4305300" cy="990600"/>
          </a:xfrm>
          <a:prstGeom prst="rect">
            <a:avLst/>
          </a:prstGeom>
          <a:noFill/>
        </p:spPr>
      </p:pic>
      <p:sp>
        <p:nvSpPr>
          <p:cNvPr id="25636" name="Rectangle 36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38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39" name="Rectangle 39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63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6175" y="471488"/>
              <a:ext cx="1736725" cy="1971675"/>
            </p14:xfrm>
          </p:contentPart>
        </mc:Choice>
        <mc:Fallback xmlns="">
          <p:pic>
            <p:nvPicPr>
              <p:cNvPr id="2563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76813" y="462130"/>
                <a:ext cx="1755450" cy="1990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631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9238" y="565150"/>
              <a:ext cx="150812" cy="334963"/>
            </p14:xfrm>
          </p:contentPart>
        </mc:Choice>
        <mc:Fallback xmlns="">
          <p:pic>
            <p:nvPicPr>
              <p:cNvPr id="25631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19924" y="555845"/>
                <a:ext cx="169440" cy="353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63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00513" y="1685925"/>
              <a:ext cx="107950" cy="357188"/>
            </p14:xfrm>
          </p:contentPart>
        </mc:Choice>
        <mc:Fallback xmlns="">
          <p:pic>
            <p:nvPicPr>
              <p:cNvPr id="2563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91126" y="1676573"/>
                <a:ext cx="126724" cy="375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563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7588" y="2557463"/>
              <a:ext cx="136525" cy="385762"/>
            </p14:xfrm>
          </p:contentPart>
        </mc:Choice>
        <mc:Fallback xmlns="">
          <p:pic>
            <p:nvPicPr>
              <p:cNvPr id="2563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48247" y="2548150"/>
                <a:ext cx="155207" cy="40438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476672"/>
            <a:ext cx="5781675" cy="990600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1412776"/>
            <a:ext cx="4314825" cy="1000125"/>
          </a:xfrm>
          <a:prstGeom prst="rect">
            <a:avLst/>
          </a:prstGeom>
          <a:noFill/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2636912"/>
            <a:ext cx="3714750" cy="552450"/>
          </a:xfrm>
          <a:prstGeom prst="rect">
            <a:avLst/>
          </a:prstGeom>
          <a:noFill/>
        </p:spPr>
      </p:pic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3501008"/>
            <a:ext cx="4181475" cy="552450"/>
          </a:xfrm>
          <a:prstGeom prst="rect">
            <a:avLst/>
          </a:prstGeom>
          <a:noFill/>
        </p:spPr>
      </p:pic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40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4581128"/>
            <a:ext cx="5781675" cy="990600"/>
          </a:xfrm>
          <a:prstGeom prst="rect">
            <a:avLst/>
          </a:prstGeom>
          <a:noFill/>
        </p:spPr>
      </p:pic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404664"/>
            <a:ext cx="5781675" cy="99060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1412776"/>
            <a:ext cx="4314825" cy="981075"/>
          </a:xfrm>
          <a:prstGeom prst="rect">
            <a:avLst/>
          </a:prstGeom>
          <a:noFill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1438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2420888"/>
            <a:ext cx="5781675" cy="990600"/>
          </a:xfrm>
          <a:prstGeom prst="rect">
            <a:avLst/>
          </a:prstGeom>
          <a:noFill/>
        </p:spPr>
      </p:pic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3645024"/>
            <a:ext cx="4314825" cy="990600"/>
          </a:xfrm>
          <a:prstGeom prst="rect">
            <a:avLst/>
          </a:prstGeom>
          <a:noFill/>
        </p:spPr>
      </p:pic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FDEDFEA-F7AD-4E8F-9C8C-C2F64EBC3EAC}"/>
              </a:ext>
            </a:extLst>
          </p:cNvPr>
          <p:cNvSpPr/>
          <p:nvPr/>
        </p:nvSpPr>
        <p:spPr>
          <a:xfrm rot="1522012">
            <a:off x="736101" y="1988518"/>
            <a:ext cx="7671797" cy="2305586"/>
          </a:xfrm>
          <a:prstGeom prst="rect">
            <a:avLst/>
          </a:prstGeom>
          <a:noFill/>
        </p:spPr>
        <p:txBody>
          <a:bodyPr wrap="none">
            <a:prstTxWarp prst="textDeflateTop">
              <a:avLst/>
            </a:prstTxWarp>
            <a:spAutoFit/>
          </a:bodyPr>
          <a:lstStyle/>
          <a:p>
            <a:pPr algn="ctr">
              <a:defRPr/>
            </a:pPr>
            <a:r>
              <a:rPr lang="ru-RU" sz="4050" b="1" dirty="0">
                <a:ln w="19050">
                  <a:solidFill>
                    <a:schemeClr val="tx2">
                      <a:tint val="1000"/>
                    </a:schemeClr>
                  </a:solidFill>
                  <a:prstDash val="sysDash"/>
                </a:ln>
                <a:solidFill>
                  <a:schemeClr val="accent3"/>
                </a:solidFill>
                <a:effectLst>
                  <a:outerShdw blurRad="50000" dist="50800" dir="7500000" sx="102000" sy="102000" algn="tl">
                    <a:schemeClr val="accent6">
                      <a:lumMod val="75000"/>
                    </a:schemeClr>
                  </a:outerShdw>
                </a:effectLst>
              </a:rPr>
              <a:t>Спасибо за урок</a:t>
            </a:r>
          </a:p>
        </p:txBody>
      </p:sp>
      <p:pic>
        <p:nvPicPr>
          <p:cNvPr id="3" name="Рисунок 2" descr="01.gif">
            <a:extLst>
              <a:ext uri="{FF2B5EF4-FFF2-40B4-BE49-F238E27FC236}">
                <a16:creationId xmlns:a16="http://schemas.microsoft.com/office/drawing/2014/main" id="{9BC821C4-123C-4196-BD9F-03717B542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806">
            <a:off x="1643063" y="3911600"/>
            <a:ext cx="264318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548680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Определение 1. 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Комплексным числом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называется выражения вида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z=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x+iy</a:t>
            </a:r>
            <a:r>
              <a:rPr lang="ru-RU" sz="24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где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и у действительные числа,   а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- мнимое единицей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844824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называется действительной частью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x=Re z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  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мнимой частью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y=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z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924944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Определение 2.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Два комплексных числа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=x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+iy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4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=x</a:t>
            </a:r>
            <a:r>
              <a:rPr lang="ru-RU" sz="24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iy</a:t>
            </a:r>
            <a:r>
              <a:rPr lang="ru-RU" sz="2400" i="1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называются 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равными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тогда и только тогда, когда действительные и мнимые части равны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4365104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Определение 3.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Два комплексных числа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z=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x+iy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и         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z=x</a:t>
            </a:r>
            <a:r>
              <a:rPr lang="ru-RU" sz="24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iy</a:t>
            </a:r>
            <a:r>
              <a:rPr lang="ru-RU" sz="24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называются 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сопряженными,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если отличаются только знакам мнимой части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27584" y="4869160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ru-RU" sz="3600" dirty="0"/>
              <a:t>Геометрическая интерпретация комплексного числа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1556792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Всякое комплексное число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z=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x+iy</a:t>
            </a:r>
            <a:r>
              <a:rPr lang="en-US" sz="20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можно изобразить точкой М(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х;у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x=Re z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y=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z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555776" y="3068960"/>
            <a:ext cx="72008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699792" y="2852936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3848" y="1916832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Комплексное  число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z=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x+iy</a:t>
            </a:r>
            <a:r>
              <a:rPr lang="en-US" sz="20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можно изобразить с помощью радиуса –вектора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= ОМ  =(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х;у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6948264" y="2276872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588224" y="2348880"/>
            <a:ext cx="152400" cy="83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2" idx="5"/>
          </p:cNvCxnSpPr>
          <p:nvPr/>
        </p:nvCxnSpPr>
        <p:spPr>
          <a:xfrm flipV="1">
            <a:off x="1475656" y="3107984"/>
            <a:ext cx="1141583" cy="12571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8"/>
          <p:cNvGrpSpPr/>
          <p:nvPr/>
        </p:nvGrpSpPr>
        <p:grpSpPr>
          <a:xfrm>
            <a:off x="1043608" y="2492896"/>
            <a:ext cx="2448272" cy="2169532"/>
            <a:chOff x="1043608" y="2492896"/>
            <a:chExt cx="2448272" cy="2169532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043608" y="2492896"/>
              <a:ext cx="2448272" cy="2025516"/>
              <a:chOff x="1187624" y="1916832"/>
              <a:chExt cx="2448272" cy="2025516"/>
            </a:xfrm>
          </p:grpSpPr>
          <p:grpSp>
            <p:nvGrpSpPr>
              <p:cNvPr id="1026" name="Group 2"/>
              <p:cNvGrpSpPr>
                <a:grpSpLocks/>
              </p:cNvGrpSpPr>
              <p:nvPr/>
            </p:nvGrpSpPr>
            <p:grpSpPr bwMode="auto">
              <a:xfrm>
                <a:off x="1187624" y="2060848"/>
                <a:ext cx="2171700" cy="1866900"/>
                <a:chOff x="2961" y="4014"/>
                <a:chExt cx="3420" cy="2940"/>
              </a:xfrm>
            </p:grpSpPr>
            <p:cxnSp>
              <p:nvCxnSpPr>
                <p:cNvPr id="1027" name="AutoShape 3"/>
                <p:cNvCxnSpPr>
                  <a:cxnSpLocks noChangeShapeType="1"/>
                </p:cNvCxnSpPr>
                <p:nvPr/>
              </p:nvCxnSpPr>
              <p:spPr bwMode="auto">
                <a:xfrm>
                  <a:off x="2961" y="6714"/>
                  <a:ext cx="3420" cy="0"/>
                </a:xfrm>
                <a:prstGeom prst="straightConnector1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028" name="AutoShape 4"/>
                <p:cNvCxnSpPr>
                  <a:cxnSpLocks noChangeShapeType="1"/>
                </p:cNvCxnSpPr>
                <p:nvPr/>
              </p:nvCxnSpPr>
              <p:spPr bwMode="auto">
                <a:xfrm flipV="1">
                  <a:off x="3681" y="4014"/>
                  <a:ext cx="0" cy="2940"/>
                </a:xfrm>
                <a:prstGeom prst="straightConnector1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  <p:sp>
            <p:nvSpPr>
              <p:cNvPr id="6" name="TextBox 5"/>
              <p:cNvSpPr txBox="1"/>
              <p:nvPr/>
            </p:nvSpPr>
            <p:spPr>
              <a:xfrm>
                <a:off x="1259632" y="191683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у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347864" y="357301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err="1">
                    <a:latin typeface="Times New Roman" pitchFamily="18" charset="0"/>
                    <a:cs typeface="Times New Roman" pitchFamily="18" charset="0"/>
                  </a:rPr>
                  <a:t>х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8" name="Прямоугольник 27"/>
            <p:cNvSpPr/>
            <p:nvPr/>
          </p:nvSpPr>
          <p:spPr>
            <a:xfrm>
              <a:off x="1187624" y="4293096"/>
              <a:ext cx="351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О</a:t>
              </a:r>
            </a:p>
          </p:txBody>
        </p:sp>
      </p:grpSp>
      <p:sp>
        <p:nvSpPr>
          <p:cNvPr id="30" name="Дуга 29"/>
          <p:cNvSpPr/>
          <p:nvPr/>
        </p:nvSpPr>
        <p:spPr>
          <a:xfrm>
            <a:off x="1619672" y="4149080"/>
            <a:ext cx="144016" cy="432048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35696" y="4005064"/>
            <a:ext cx="2160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φ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8615882">
            <a:off x="1979712" y="3068960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</a:t>
            </a:r>
            <a:endParaRPr lang="ru-RU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1979712" y="3149352"/>
            <a:ext cx="152400" cy="1356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347864" y="2708920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Определение 4.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Длина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вектора называется 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модулем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этого числа   и находится по формуле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8532440" y="2636912"/>
            <a:ext cx="360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</a:t>
            </a:r>
            <a:endParaRPr lang="ru-RU" sz="2800" dirty="0"/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8604448" y="2780928"/>
            <a:ext cx="152400" cy="83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3140968"/>
            <a:ext cx="371475" cy="44767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3933056"/>
            <a:ext cx="2628900" cy="600075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67544" y="4653136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Определение 5.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Величина угла между положительным направлением действительной оси и вектором,   изображающее комплексное число   , называется 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аргументом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этого числа, обозначается 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Arg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z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5220072" y="5445224"/>
            <a:ext cx="152400" cy="83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5148064" y="5301208"/>
            <a:ext cx="360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</a:t>
            </a:r>
            <a:endParaRPr lang="ru-RU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2627784" y="616530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Arg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z=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arg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z +2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Z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 animBg="1"/>
      <p:bldP spid="13" grpId="0"/>
      <p:bldP spid="14" grpId="0"/>
      <p:bldP spid="30" grpId="0" animBg="1"/>
      <p:bldP spid="1029" grpId="0"/>
      <p:bldP spid="32" grpId="0"/>
      <p:bldP spid="38" grpId="0"/>
      <p:bldP spid="49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99792" y="332656"/>
            <a:ext cx="40324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b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arg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z=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arctg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268760"/>
            <a:ext cx="31683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arg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z=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arctg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) =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139952" y="836712"/>
            <a:ext cx="4752528" cy="1486069"/>
            <a:chOff x="4499992" y="2060848"/>
            <a:chExt cx="4320480" cy="1444790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4572000" y="2060848"/>
              <a:ext cx="4248472" cy="1444790"/>
              <a:chOff x="4572000" y="2060848"/>
              <a:chExt cx="4248472" cy="144479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572000" y="2060848"/>
                <a:ext cx="424847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arctg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у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/</a:t>
                </a:r>
                <a:r>
                  <a:rPr lang="ru-RU" sz="2800" dirty="0" err="1">
                    <a:latin typeface="Times New Roman" pitchFamily="18" charset="0"/>
                    <a:cs typeface="Times New Roman" pitchFamily="18" charset="0"/>
                  </a:rPr>
                  <a:t>х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, если </a:t>
                </a:r>
                <a:r>
                  <a:rPr lang="ru-RU" sz="2800" dirty="0" err="1">
                    <a:latin typeface="Times New Roman" pitchFamily="18" charset="0"/>
                    <a:cs typeface="Times New Roman" pitchFamily="18" charset="0"/>
                  </a:rPr>
                  <a:t>х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&gt;0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,у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&gt;0</a:t>
                </a:r>
              </a:p>
              <a:p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572000" y="2564904"/>
                <a:ext cx="4248472" cy="508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arctg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у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/</a:t>
                </a:r>
                <a:r>
                  <a:rPr lang="ru-RU" sz="2800" dirty="0" err="1">
                    <a:latin typeface="Times New Roman" pitchFamily="18" charset="0"/>
                    <a:cs typeface="Times New Roman" pitchFamily="18" charset="0"/>
                  </a:rPr>
                  <a:t>х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)+</a:t>
                </a:r>
                <a:r>
                  <a:rPr lang="el-GR" sz="2800" dirty="0">
                    <a:latin typeface="Times New Roman" pitchFamily="18" charset="0"/>
                    <a:cs typeface="Times New Roman" pitchFamily="18" charset="0"/>
                  </a:rPr>
                  <a:t>Π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, если </a:t>
                </a:r>
                <a:r>
                  <a:rPr lang="ru-RU" sz="2800" dirty="0" err="1">
                    <a:latin typeface="Times New Roman" pitchFamily="18" charset="0"/>
                    <a:cs typeface="Times New Roman" pitchFamily="18" charset="0"/>
                  </a:rPr>
                  <a:t>х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&lt;0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,у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&gt;0</a:t>
                </a:r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572000" y="2996952"/>
                <a:ext cx="4032448" cy="508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arctg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у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/</a:t>
                </a:r>
                <a:r>
                  <a:rPr lang="ru-RU" sz="2800" dirty="0" err="1">
                    <a:latin typeface="Times New Roman" pitchFamily="18" charset="0"/>
                    <a:cs typeface="Times New Roman" pitchFamily="18" charset="0"/>
                  </a:rPr>
                  <a:t>х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)-</a:t>
                </a:r>
                <a:r>
                  <a:rPr lang="el-GR" sz="2800" dirty="0">
                    <a:latin typeface="Times New Roman" pitchFamily="18" charset="0"/>
                    <a:cs typeface="Times New Roman" pitchFamily="18" charset="0"/>
                  </a:rPr>
                  <a:t>Π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, если </a:t>
                </a:r>
                <a:r>
                  <a:rPr lang="ru-RU" sz="2800" dirty="0" err="1">
                    <a:latin typeface="Times New Roman" pitchFamily="18" charset="0"/>
                    <a:cs typeface="Times New Roman" pitchFamily="18" charset="0"/>
                  </a:rPr>
                  <a:t>х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&lt;0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,у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&lt;0</a:t>
                </a:r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" name="Левая фигурная скобка 9"/>
            <p:cNvSpPr/>
            <p:nvPr/>
          </p:nvSpPr>
          <p:spPr>
            <a:xfrm>
              <a:off x="4499992" y="2060848"/>
              <a:ext cx="72008" cy="1368152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3717032"/>
            <a:ext cx="1548973" cy="576064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48478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1600" y="2420888"/>
            <a:ext cx="73448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Запись комплексного числа может быть представлена в алгебраической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z=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x+iy</a:t>
            </a: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тригонометрической форме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z=r(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isin</a:t>
            </a:r>
            <a:r>
              <a:rPr lang="el-G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в показательной форме 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78098"/>
          </a:xfrm>
        </p:spPr>
        <p:txBody>
          <a:bodyPr/>
          <a:lstStyle/>
          <a:p>
            <a:pPr algn="l"/>
            <a:r>
              <a:rPr lang="ru-RU" dirty="0"/>
              <a:t>Пример. </a:t>
            </a:r>
            <a:r>
              <a:rPr lang="ru-RU" sz="2400" dirty="0">
                <a:solidFill>
                  <a:schemeClr val="tx1"/>
                </a:solidFill>
              </a:rPr>
              <a:t>Изобразите комплексные числа на плоскости и запишите тригонометрической и показательной форме. 1) </a:t>
            </a:r>
            <a:r>
              <a:rPr lang="en-US" sz="2400" dirty="0">
                <a:solidFill>
                  <a:schemeClr val="tx1"/>
                </a:solidFill>
              </a:rPr>
              <a:t>z=2+2i</a:t>
            </a:r>
            <a:r>
              <a:rPr lang="ru-RU" sz="2400" dirty="0">
                <a:solidFill>
                  <a:schemeClr val="tx1"/>
                </a:solidFill>
              </a:rPr>
              <a:t>, 2)</a:t>
            </a:r>
            <a:r>
              <a:rPr lang="en-US" sz="2400" dirty="0">
                <a:solidFill>
                  <a:schemeClr val="tx1"/>
                </a:solidFill>
              </a:rPr>
              <a:t>z=-1+i√3</a:t>
            </a:r>
            <a:r>
              <a:rPr lang="ru-RU" sz="2400" dirty="0">
                <a:solidFill>
                  <a:schemeClr val="tx1"/>
                </a:solidFill>
              </a:rPr>
              <a:t>, 3)</a:t>
            </a:r>
            <a:r>
              <a:rPr lang="en-US" sz="2400" dirty="0">
                <a:solidFill>
                  <a:schemeClr val="tx1"/>
                </a:solidFill>
              </a:rPr>
              <a:t>z=-5i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092280" y="1124744"/>
            <a:ext cx="21602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11560" y="1556792"/>
            <a:ext cx="1367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z=2+2i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1556792"/>
            <a:ext cx="2376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х=2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&gt;0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=2&gt;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132856"/>
            <a:ext cx="2628900" cy="6000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47864" y="2132856"/>
            <a:ext cx="13681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=√2²+2²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779912" y="2204864"/>
            <a:ext cx="79208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44008" y="2132856"/>
            <a:ext cx="11521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=√4+4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076056" y="2204864"/>
            <a:ext cx="57606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24128" y="2132856"/>
            <a:ext cx="936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=√8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156176" y="2204864"/>
            <a:ext cx="36004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16216" y="2132856"/>
            <a:ext cx="936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=2√2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164288" y="2204864"/>
            <a:ext cx="14401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1560" y="2852936"/>
            <a:ext cx="31683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arg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z=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arctg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) =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35896" y="2852936"/>
            <a:ext cx="20162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arctg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) =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92080" y="2780928"/>
            <a:ext cx="13681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arctg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16216" y="2780928"/>
            <a:ext cx="8640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/4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11560" y="3429000"/>
            <a:ext cx="1309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z=2+2i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835696" y="3429000"/>
            <a:ext cx="3304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2√2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/4)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isin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/4)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400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267744" y="3501008"/>
            <a:ext cx="14401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683568" y="4149080"/>
            <a:ext cx="1309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z=2+2i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4077072"/>
            <a:ext cx="923925" cy="552450"/>
          </a:xfrm>
          <a:prstGeom prst="rect">
            <a:avLst/>
          </a:prstGeom>
          <a:noFill/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3059832" y="4077072"/>
            <a:ext cx="2448272" cy="2169532"/>
            <a:chOff x="3419872" y="4005064"/>
            <a:chExt cx="2448272" cy="2169532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3419872" y="4005064"/>
              <a:ext cx="2448272" cy="2169532"/>
              <a:chOff x="1043608" y="2492896"/>
              <a:chExt cx="2448272" cy="2169532"/>
            </a:xfrm>
          </p:grpSpPr>
          <p:grpSp>
            <p:nvGrpSpPr>
              <p:cNvPr id="55" name="Группа 7"/>
              <p:cNvGrpSpPr/>
              <p:nvPr/>
            </p:nvGrpSpPr>
            <p:grpSpPr>
              <a:xfrm>
                <a:off x="1043608" y="2492896"/>
                <a:ext cx="2448272" cy="2025516"/>
                <a:chOff x="1187624" y="1916832"/>
                <a:chExt cx="2448272" cy="2025516"/>
              </a:xfrm>
            </p:grpSpPr>
            <p:grpSp>
              <p:nvGrpSpPr>
                <p:cNvPr id="57" name="Group 2"/>
                <p:cNvGrpSpPr>
                  <a:grpSpLocks/>
                </p:cNvGrpSpPr>
                <p:nvPr/>
              </p:nvGrpSpPr>
              <p:grpSpPr bwMode="auto">
                <a:xfrm>
                  <a:off x="1187624" y="2060848"/>
                  <a:ext cx="2171700" cy="1866900"/>
                  <a:chOff x="2961" y="4014"/>
                  <a:chExt cx="3420" cy="2940"/>
                </a:xfrm>
              </p:grpSpPr>
              <p:cxnSp>
                <p:nvCxnSpPr>
                  <p:cNvPr id="60" name="AutoShape 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61" y="6714"/>
                    <a:ext cx="3420" cy="0"/>
                  </a:xfrm>
                  <a:prstGeom prst="straightConnector1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61" name="AutoShape 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681" y="4014"/>
                    <a:ext cx="0" cy="2940"/>
                  </a:xfrm>
                  <a:prstGeom prst="straightConnector1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</p:grpSp>
            <p:sp>
              <p:nvSpPr>
                <p:cNvPr id="58" name="TextBox 57"/>
                <p:cNvSpPr txBox="1"/>
                <p:nvPr/>
              </p:nvSpPr>
              <p:spPr>
                <a:xfrm>
                  <a:off x="1259632" y="1916832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>
                      <a:latin typeface="Times New Roman" pitchFamily="18" charset="0"/>
                      <a:cs typeface="Times New Roman" pitchFamily="18" charset="0"/>
                    </a:rPr>
                    <a:t>у</a:t>
                  </a: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3347864" y="3573016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err="1">
                      <a:latin typeface="Times New Roman" pitchFamily="18" charset="0"/>
                      <a:cs typeface="Times New Roman" pitchFamily="18" charset="0"/>
                    </a:rPr>
                    <a:t>х</a:t>
                  </a:r>
                  <a:endParaRPr lang="ru-RU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6" name="Прямоугольник 55"/>
              <p:cNvSpPr/>
              <p:nvPr/>
            </p:nvSpPr>
            <p:spPr>
              <a:xfrm>
                <a:off x="1187624" y="4293096"/>
                <a:ext cx="3513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О</a:t>
                </a:r>
              </a:p>
            </p:txBody>
          </p:sp>
        </p:grpSp>
        <p:grpSp>
          <p:nvGrpSpPr>
            <p:cNvPr id="17415" name="Group 7"/>
            <p:cNvGrpSpPr>
              <a:grpSpLocks/>
            </p:cNvGrpSpPr>
            <p:nvPr/>
          </p:nvGrpSpPr>
          <p:grpSpPr bwMode="auto">
            <a:xfrm>
              <a:off x="3779912" y="5157192"/>
              <a:ext cx="801688" cy="800100"/>
              <a:chOff x="2241" y="2934"/>
              <a:chExt cx="1261" cy="1260"/>
            </a:xfrm>
          </p:grpSpPr>
          <p:cxnSp>
            <p:nvCxnSpPr>
              <p:cNvPr id="17416" name="AutoShape 8"/>
              <p:cNvCxnSpPr>
                <a:cxnSpLocks noChangeShapeType="1"/>
              </p:cNvCxnSpPr>
              <p:nvPr/>
            </p:nvCxnSpPr>
            <p:spPr bwMode="auto">
              <a:xfrm>
                <a:off x="2780" y="4014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17" name="AutoShape 9"/>
              <p:cNvCxnSpPr>
                <a:cxnSpLocks noChangeShapeType="1"/>
              </p:cNvCxnSpPr>
              <p:nvPr/>
            </p:nvCxnSpPr>
            <p:spPr bwMode="auto">
              <a:xfrm>
                <a:off x="3142" y="4014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18" name="AutoShape 10"/>
              <p:cNvCxnSpPr>
                <a:cxnSpLocks noChangeShapeType="1"/>
              </p:cNvCxnSpPr>
              <p:nvPr/>
            </p:nvCxnSpPr>
            <p:spPr bwMode="auto">
              <a:xfrm>
                <a:off x="3501" y="4014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19" name="AutoShape 11"/>
              <p:cNvCxnSpPr>
                <a:cxnSpLocks noChangeShapeType="1"/>
              </p:cNvCxnSpPr>
              <p:nvPr/>
            </p:nvCxnSpPr>
            <p:spPr bwMode="auto">
              <a:xfrm flipH="1">
                <a:off x="2241" y="3654"/>
                <a:ext cx="241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20" name="AutoShape 12"/>
              <p:cNvCxnSpPr>
                <a:cxnSpLocks noChangeShapeType="1"/>
              </p:cNvCxnSpPr>
              <p:nvPr/>
            </p:nvCxnSpPr>
            <p:spPr bwMode="auto">
              <a:xfrm flipH="1">
                <a:off x="2241" y="3294"/>
                <a:ext cx="241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21" name="AutoShape 13"/>
              <p:cNvCxnSpPr>
                <a:cxnSpLocks noChangeShapeType="1"/>
              </p:cNvCxnSpPr>
              <p:nvPr/>
            </p:nvCxnSpPr>
            <p:spPr bwMode="auto">
              <a:xfrm flipH="1">
                <a:off x="2241" y="2934"/>
                <a:ext cx="241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</p:grpSp>
      <p:cxnSp>
        <p:nvCxnSpPr>
          <p:cNvPr id="71" name="Прямая соединительная линия 70"/>
          <p:cNvCxnSpPr/>
          <p:nvPr/>
        </p:nvCxnSpPr>
        <p:spPr>
          <a:xfrm flipV="1">
            <a:off x="3995936" y="5445224"/>
            <a:ext cx="0" cy="576064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3491880" y="5445224"/>
            <a:ext cx="504056" cy="0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V="1">
            <a:off x="3491880" y="5445224"/>
            <a:ext cx="504056" cy="504056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Дуга 78"/>
          <p:cNvSpPr/>
          <p:nvPr/>
        </p:nvSpPr>
        <p:spPr>
          <a:xfrm>
            <a:off x="3635896" y="5733256"/>
            <a:ext cx="144016" cy="432048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3923928" y="5589240"/>
            <a:ext cx="2160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φ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11" grpId="0"/>
      <p:bldP spid="14" grpId="0"/>
      <p:bldP spid="20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79" grpId="0" animBg="1"/>
      <p:bldP spid="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1340768"/>
            <a:ext cx="1867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z =</a:t>
            </a:r>
            <a:r>
              <a:rPr lang="en-US" sz="2400" b="1" i="1" kern="0" dirty="0"/>
              <a:t>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-1+i√3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1340768"/>
            <a:ext cx="26642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х=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-1&lt;0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=√3 &gt;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132856"/>
            <a:ext cx="2628900" cy="600075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779912" y="2204864"/>
            <a:ext cx="136815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92080" y="2132856"/>
            <a:ext cx="13681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=√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724128" y="2204864"/>
            <a:ext cx="57606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00192" y="2132856"/>
            <a:ext cx="936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=√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804248" y="2204864"/>
            <a:ext cx="14401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20272" y="2132856"/>
            <a:ext cx="936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=2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644008" y="2924944"/>
            <a:ext cx="14401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1560" y="2852936"/>
            <a:ext cx="31683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arg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z=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arctg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) =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63888" y="2852936"/>
            <a:ext cx="26642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arctg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/(-1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)+</a:t>
            </a:r>
            <a:r>
              <a:rPr lang="el-GR" sz="2600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=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0152" y="2780928"/>
            <a:ext cx="12241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600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el-GR" sz="2600" dirty="0">
                <a:latin typeface="Times New Roman" pitchFamily="18" charset="0"/>
                <a:cs typeface="Times New Roman" pitchFamily="18" charset="0"/>
              </a:rPr>
              <a:t>Π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1560" y="3429000"/>
            <a:ext cx="1580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z=-1+i√3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051720" y="3429000"/>
            <a:ext cx="3289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isin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400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763688" y="3501008"/>
            <a:ext cx="14401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683568" y="4149080"/>
            <a:ext cx="1580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z=-1+i√3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flipV="1">
            <a:off x="3275856" y="5517232"/>
            <a:ext cx="0" cy="432048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3275856" y="5517232"/>
            <a:ext cx="288032" cy="0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H="1" flipV="1">
            <a:off x="3275856" y="5517232"/>
            <a:ext cx="216024" cy="432048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Дуга 78"/>
          <p:cNvSpPr/>
          <p:nvPr/>
        </p:nvSpPr>
        <p:spPr>
          <a:xfrm rot="2739272" flipH="1">
            <a:off x="3229534" y="5914716"/>
            <a:ext cx="812723" cy="212547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3707904" y="5589240"/>
            <a:ext cx="2160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φ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4283968" y="1412776"/>
            <a:ext cx="21602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092280" y="2780928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el-GR" sz="2600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1763688" y="4221088"/>
            <a:ext cx="14401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4005064"/>
            <a:ext cx="714375" cy="590550"/>
          </a:xfrm>
          <a:prstGeom prst="rect">
            <a:avLst/>
          </a:prstGeom>
          <a:noFill/>
        </p:spPr>
      </p:pic>
      <p:grpSp>
        <p:nvGrpSpPr>
          <p:cNvPr id="3" name="Группа 75"/>
          <p:cNvGrpSpPr/>
          <p:nvPr/>
        </p:nvGrpSpPr>
        <p:grpSpPr>
          <a:xfrm>
            <a:off x="2915816" y="4077072"/>
            <a:ext cx="2592417" cy="2232531"/>
            <a:chOff x="2915687" y="4077072"/>
            <a:chExt cx="2592417" cy="2232531"/>
          </a:xfrm>
        </p:grpSpPr>
        <p:grpSp>
          <p:nvGrpSpPr>
            <p:cNvPr id="10" name="Группа 53"/>
            <p:cNvGrpSpPr/>
            <p:nvPr/>
          </p:nvGrpSpPr>
          <p:grpSpPr>
            <a:xfrm>
              <a:off x="2915687" y="4077072"/>
              <a:ext cx="2592417" cy="2232531"/>
              <a:chOff x="899463" y="2492896"/>
              <a:chExt cx="2592417" cy="2232531"/>
            </a:xfrm>
          </p:grpSpPr>
          <p:grpSp>
            <p:nvGrpSpPr>
              <p:cNvPr id="13" name="Группа 7"/>
              <p:cNvGrpSpPr/>
              <p:nvPr/>
            </p:nvGrpSpPr>
            <p:grpSpPr>
              <a:xfrm>
                <a:off x="899463" y="2492896"/>
                <a:ext cx="2592417" cy="2232531"/>
                <a:chOff x="1043479" y="1916832"/>
                <a:chExt cx="2592417" cy="2232531"/>
              </a:xfrm>
            </p:grpSpPr>
            <p:grpSp>
              <p:nvGrpSpPr>
                <p:cNvPr id="16" name="Group 2"/>
                <p:cNvGrpSpPr>
                  <a:grpSpLocks/>
                </p:cNvGrpSpPr>
                <p:nvPr/>
              </p:nvGrpSpPr>
              <p:grpSpPr bwMode="auto">
                <a:xfrm>
                  <a:off x="1043479" y="2060848"/>
                  <a:ext cx="2315845" cy="2088515"/>
                  <a:chOff x="2734" y="4014"/>
                  <a:chExt cx="3647" cy="3289"/>
                </a:xfrm>
              </p:grpSpPr>
              <p:cxnSp>
                <p:nvCxnSpPr>
                  <p:cNvPr id="60" name="AutoShape 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734" y="6714"/>
                    <a:ext cx="3647" cy="22"/>
                  </a:xfrm>
                  <a:prstGeom prst="straightConnector1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61" name="AutoShape 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641" y="4014"/>
                    <a:ext cx="40" cy="3289"/>
                  </a:xfrm>
                  <a:prstGeom prst="straightConnector1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</p:grpSp>
            <p:sp>
              <p:nvSpPr>
                <p:cNvPr id="58" name="TextBox 57"/>
                <p:cNvSpPr txBox="1"/>
                <p:nvPr/>
              </p:nvSpPr>
              <p:spPr>
                <a:xfrm>
                  <a:off x="1259632" y="1916832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>
                      <a:latin typeface="Times New Roman" pitchFamily="18" charset="0"/>
                      <a:cs typeface="Times New Roman" pitchFamily="18" charset="0"/>
                    </a:rPr>
                    <a:t>у</a:t>
                  </a: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3347864" y="3573016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err="1">
                      <a:latin typeface="Times New Roman" pitchFamily="18" charset="0"/>
                      <a:cs typeface="Times New Roman" pitchFamily="18" charset="0"/>
                    </a:rPr>
                    <a:t>х</a:t>
                  </a:r>
                  <a:endParaRPr lang="ru-RU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6" name="Прямоугольник 55"/>
              <p:cNvSpPr/>
              <p:nvPr/>
            </p:nvSpPr>
            <p:spPr>
              <a:xfrm>
                <a:off x="1187624" y="4293096"/>
                <a:ext cx="3513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О</a:t>
                </a:r>
              </a:p>
            </p:txBody>
          </p:sp>
        </p:grpSp>
        <p:grpSp>
          <p:nvGrpSpPr>
            <p:cNvPr id="17" name="Group 3"/>
            <p:cNvGrpSpPr>
              <a:grpSpLocks/>
            </p:cNvGrpSpPr>
            <p:nvPr/>
          </p:nvGrpSpPr>
          <p:grpSpPr bwMode="auto">
            <a:xfrm>
              <a:off x="3275856" y="5229200"/>
              <a:ext cx="687388" cy="800100"/>
              <a:chOff x="2061" y="2934"/>
              <a:chExt cx="1081" cy="1260"/>
            </a:xfrm>
          </p:grpSpPr>
          <p:cxnSp>
            <p:nvCxnSpPr>
              <p:cNvPr id="18436" name="AutoShape 4"/>
              <p:cNvCxnSpPr>
                <a:cxnSpLocks noChangeShapeType="1"/>
              </p:cNvCxnSpPr>
              <p:nvPr/>
            </p:nvCxnSpPr>
            <p:spPr bwMode="auto">
              <a:xfrm>
                <a:off x="2779" y="4014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437" name="AutoShape 5"/>
              <p:cNvCxnSpPr>
                <a:cxnSpLocks noChangeShapeType="1"/>
              </p:cNvCxnSpPr>
              <p:nvPr/>
            </p:nvCxnSpPr>
            <p:spPr bwMode="auto">
              <a:xfrm>
                <a:off x="3141" y="4014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438" name="AutoShape 6"/>
              <p:cNvCxnSpPr>
                <a:cxnSpLocks noChangeShapeType="1"/>
              </p:cNvCxnSpPr>
              <p:nvPr/>
            </p:nvCxnSpPr>
            <p:spPr bwMode="auto">
              <a:xfrm>
                <a:off x="2061" y="4014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439" name="AutoShape 7"/>
              <p:cNvCxnSpPr>
                <a:cxnSpLocks noChangeShapeType="1"/>
              </p:cNvCxnSpPr>
              <p:nvPr/>
            </p:nvCxnSpPr>
            <p:spPr bwMode="auto">
              <a:xfrm flipH="1">
                <a:off x="2240" y="3654"/>
                <a:ext cx="241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440" name="AutoShape 8"/>
              <p:cNvCxnSpPr>
                <a:cxnSpLocks noChangeShapeType="1"/>
              </p:cNvCxnSpPr>
              <p:nvPr/>
            </p:nvCxnSpPr>
            <p:spPr bwMode="auto">
              <a:xfrm flipH="1">
                <a:off x="2240" y="3294"/>
                <a:ext cx="241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441" name="AutoShape 9"/>
              <p:cNvCxnSpPr>
                <a:cxnSpLocks noChangeShapeType="1"/>
              </p:cNvCxnSpPr>
              <p:nvPr/>
            </p:nvCxnSpPr>
            <p:spPr bwMode="auto">
              <a:xfrm flipH="1">
                <a:off x="2240" y="2934"/>
                <a:ext cx="241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</p:grpSp>
      <p:sp>
        <p:nvSpPr>
          <p:cNvPr id="53" name="TextBox 52"/>
          <p:cNvSpPr txBox="1"/>
          <p:nvPr/>
        </p:nvSpPr>
        <p:spPr>
          <a:xfrm>
            <a:off x="3347864" y="2132856"/>
            <a:ext cx="20162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=√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(-1)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²+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(√3)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²</a:t>
            </a:r>
          </a:p>
        </p:txBody>
      </p:sp>
      <p:sp>
        <p:nvSpPr>
          <p:cNvPr id="54" name="Заголовок 1"/>
          <p:cNvSpPr txBox="1">
            <a:spLocks/>
          </p:cNvSpPr>
          <p:nvPr/>
        </p:nvSpPr>
        <p:spPr bwMode="auto">
          <a:xfrm>
            <a:off x="619944" y="557064"/>
            <a:ext cx="8229600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2)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z=-1+i√3</a:t>
            </a: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2051720" y="764704"/>
            <a:ext cx="21602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2195736" y="1412776"/>
            <a:ext cx="21602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4" grpId="0"/>
      <p:bldP spid="20" grpId="0"/>
      <p:bldP spid="24" grpId="0"/>
      <p:bldP spid="25" grpId="0"/>
      <p:bldP spid="27" grpId="0"/>
      <p:bldP spid="28" grpId="0"/>
      <p:bldP spid="29" grpId="0"/>
      <p:bldP spid="31" grpId="0"/>
      <p:bldP spid="79" grpId="0" animBg="1"/>
      <p:bldP spid="80" grpId="0"/>
      <p:bldP spid="52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78098"/>
          </a:xfrm>
        </p:spPr>
        <p:txBody>
          <a:bodyPr/>
          <a:lstStyle/>
          <a:p>
            <a:pPr algn="l"/>
            <a:r>
              <a:rPr lang="ru-RU" sz="2400" dirty="0">
                <a:solidFill>
                  <a:schemeClr val="tx1"/>
                </a:solidFill>
              </a:rPr>
              <a:t>3)</a:t>
            </a:r>
            <a:r>
              <a:rPr lang="en-US" sz="2400" dirty="0">
                <a:solidFill>
                  <a:schemeClr val="tx1"/>
                </a:solidFill>
              </a:rPr>
              <a:t>z=-5i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340768"/>
            <a:ext cx="1233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z =-5i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1340768"/>
            <a:ext cx="26642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x=0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=-5&lt;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132856"/>
            <a:ext cx="2628900" cy="6000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47864" y="2132856"/>
            <a:ext cx="20162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=√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²+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(-5)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²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779912" y="2204864"/>
            <a:ext cx="108012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32040" y="2132856"/>
            <a:ext cx="13681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=√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25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364088" y="2204864"/>
            <a:ext cx="79208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84168" y="2132856"/>
            <a:ext cx="936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=√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25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516216" y="2204864"/>
            <a:ext cx="28803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76256" y="2132856"/>
            <a:ext cx="936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1560" y="2852936"/>
            <a:ext cx="31683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arg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z=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arctg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) =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35896" y="2852936"/>
            <a:ext cx="26642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arctg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(-5)/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0)=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80112" y="2852936"/>
            <a:ext cx="12241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600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1560" y="3429000"/>
            <a:ext cx="108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z=-5i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619672" y="3429000"/>
            <a:ext cx="3238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isin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83568" y="4149080"/>
            <a:ext cx="108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z=-5i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Прямая со стрелкой 77"/>
          <p:cNvCxnSpPr/>
          <p:nvPr/>
        </p:nvCxnSpPr>
        <p:spPr>
          <a:xfrm>
            <a:off x="3491880" y="4581128"/>
            <a:ext cx="0" cy="1368152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Дуга 78"/>
          <p:cNvSpPr/>
          <p:nvPr/>
        </p:nvSpPr>
        <p:spPr>
          <a:xfrm rot="7034241">
            <a:off x="3228778" y="4226261"/>
            <a:ext cx="958250" cy="478594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3923928" y="4653136"/>
            <a:ext cx="2160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φ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" name="Группа 75"/>
          <p:cNvGrpSpPr/>
          <p:nvPr/>
        </p:nvGrpSpPr>
        <p:grpSpPr>
          <a:xfrm>
            <a:off x="2915816" y="4077072"/>
            <a:ext cx="2592288" cy="2232531"/>
            <a:chOff x="2915687" y="4077072"/>
            <a:chExt cx="2592288" cy="2232531"/>
          </a:xfrm>
        </p:grpSpPr>
        <p:grpSp>
          <p:nvGrpSpPr>
            <p:cNvPr id="4" name="Группа 53"/>
            <p:cNvGrpSpPr/>
            <p:nvPr/>
          </p:nvGrpSpPr>
          <p:grpSpPr>
            <a:xfrm>
              <a:off x="2915687" y="4077072"/>
              <a:ext cx="2592288" cy="2232531"/>
              <a:chOff x="899463" y="2492896"/>
              <a:chExt cx="2592288" cy="2232531"/>
            </a:xfrm>
          </p:grpSpPr>
          <p:grpSp>
            <p:nvGrpSpPr>
              <p:cNvPr id="10" name="Группа 7"/>
              <p:cNvGrpSpPr/>
              <p:nvPr/>
            </p:nvGrpSpPr>
            <p:grpSpPr>
              <a:xfrm>
                <a:off x="899463" y="2492896"/>
                <a:ext cx="2592288" cy="2232531"/>
                <a:chOff x="1043479" y="1916832"/>
                <a:chExt cx="2592288" cy="2232531"/>
              </a:xfrm>
            </p:grpSpPr>
            <p:grpSp>
              <p:nvGrpSpPr>
                <p:cNvPr id="13" name="Group 2"/>
                <p:cNvGrpSpPr>
                  <a:grpSpLocks/>
                </p:cNvGrpSpPr>
                <p:nvPr/>
              </p:nvGrpSpPr>
              <p:grpSpPr bwMode="auto">
                <a:xfrm>
                  <a:off x="1043479" y="2060848"/>
                  <a:ext cx="2315845" cy="2088515"/>
                  <a:chOff x="2734" y="4014"/>
                  <a:chExt cx="3647" cy="3289"/>
                </a:xfrm>
              </p:grpSpPr>
              <p:cxnSp>
                <p:nvCxnSpPr>
                  <p:cNvPr id="60" name="AutoShape 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734" y="4581"/>
                    <a:ext cx="3647" cy="22"/>
                  </a:xfrm>
                  <a:prstGeom prst="straightConnector1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61" name="AutoShape 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641" y="4014"/>
                    <a:ext cx="40" cy="3289"/>
                  </a:xfrm>
                  <a:prstGeom prst="straightConnector1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</p:grpSp>
            <p:sp>
              <p:nvSpPr>
                <p:cNvPr id="58" name="TextBox 57"/>
                <p:cNvSpPr txBox="1"/>
                <p:nvPr/>
              </p:nvSpPr>
              <p:spPr>
                <a:xfrm>
                  <a:off x="1259632" y="1916832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>
                      <a:latin typeface="Times New Roman" pitchFamily="18" charset="0"/>
                      <a:cs typeface="Times New Roman" pitchFamily="18" charset="0"/>
                    </a:rPr>
                    <a:t>у</a:t>
                  </a: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3347735" y="2132856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err="1">
                      <a:latin typeface="Times New Roman" pitchFamily="18" charset="0"/>
                      <a:cs typeface="Times New Roman" pitchFamily="18" charset="0"/>
                    </a:rPr>
                    <a:t>х</a:t>
                  </a:r>
                  <a:endParaRPr lang="ru-RU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6" name="Прямоугольник 55"/>
              <p:cNvSpPr/>
              <p:nvPr/>
            </p:nvSpPr>
            <p:spPr>
              <a:xfrm>
                <a:off x="1115487" y="2996952"/>
                <a:ext cx="3513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О</a:t>
                </a:r>
              </a:p>
            </p:txBody>
          </p:sp>
        </p:grpSp>
        <p:grpSp>
          <p:nvGrpSpPr>
            <p:cNvPr id="16" name="Group 3"/>
            <p:cNvGrpSpPr>
              <a:grpSpLocks/>
            </p:cNvGrpSpPr>
            <p:nvPr/>
          </p:nvGrpSpPr>
          <p:grpSpPr bwMode="auto">
            <a:xfrm>
              <a:off x="3347710" y="4940910"/>
              <a:ext cx="288054" cy="1008380"/>
              <a:chOff x="2174" y="2480"/>
              <a:chExt cx="453" cy="1588"/>
            </a:xfrm>
          </p:grpSpPr>
          <p:cxnSp>
            <p:nvCxnSpPr>
              <p:cNvPr id="18437" name="AutoShape 5"/>
              <p:cNvCxnSpPr>
                <a:cxnSpLocks noChangeShapeType="1"/>
              </p:cNvCxnSpPr>
              <p:nvPr/>
            </p:nvCxnSpPr>
            <p:spPr bwMode="auto">
              <a:xfrm flipH="1">
                <a:off x="2287" y="2480"/>
                <a:ext cx="278" cy="1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438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2174" y="4068"/>
                <a:ext cx="45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439" name="AutoShape 7"/>
              <p:cNvCxnSpPr>
                <a:cxnSpLocks noChangeShapeType="1"/>
              </p:cNvCxnSpPr>
              <p:nvPr/>
            </p:nvCxnSpPr>
            <p:spPr bwMode="auto">
              <a:xfrm flipH="1">
                <a:off x="2240" y="3654"/>
                <a:ext cx="241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440" name="AutoShape 8"/>
              <p:cNvCxnSpPr>
                <a:cxnSpLocks noChangeShapeType="1"/>
              </p:cNvCxnSpPr>
              <p:nvPr/>
            </p:nvCxnSpPr>
            <p:spPr bwMode="auto">
              <a:xfrm flipH="1">
                <a:off x="2240" y="3294"/>
                <a:ext cx="241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441" name="AutoShape 9"/>
              <p:cNvCxnSpPr>
                <a:cxnSpLocks noChangeShapeType="1"/>
              </p:cNvCxnSpPr>
              <p:nvPr/>
            </p:nvCxnSpPr>
            <p:spPr bwMode="auto">
              <a:xfrm flipH="1">
                <a:off x="2240" y="2934"/>
                <a:ext cx="241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</p:grp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4077072"/>
            <a:ext cx="742950" cy="552450"/>
          </a:xfrm>
          <a:prstGeom prst="rect">
            <a:avLst/>
          </a:prstGeom>
          <a:noFill/>
        </p:spPr>
      </p:pic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11" grpId="0"/>
      <p:bldP spid="14" grpId="0"/>
      <p:bldP spid="20" grpId="0"/>
      <p:bldP spid="24" grpId="0"/>
      <p:bldP spid="25" grpId="0"/>
      <p:bldP spid="27" grpId="0"/>
      <p:bldP spid="28" grpId="0"/>
      <p:bldP spid="29" grpId="0"/>
      <p:bldP spid="31" grpId="0"/>
      <p:bldP spid="79" grpId="0" animBg="1"/>
      <p:bldP spid="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68952" cy="1143000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Постройте на плоскости комплексные числа и найдите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φ,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действительные и мнимые части, запишите числа в тригонометрической и показательной форме.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611560" y="1465039"/>
            <a:ext cx="777686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z=5,       2) z = -1-i,     3) z=3-i,     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z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-2+3i,    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5) z= 5-5i,  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ru-RU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en-US" sz="3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z= 2+4i</a:t>
            </a:r>
            <a:r>
              <a:rPr lang="ru-RU" sz="3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  7)</a:t>
            </a:r>
            <a:r>
              <a:rPr lang="en-US" sz="3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z=1-i</a:t>
            </a:r>
            <a:r>
              <a:rPr lang="ru-RU" sz="3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   </a:t>
            </a:r>
            <a:r>
              <a:rPr lang="en-US" sz="3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228600" y="1733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115616" y="3284984"/>
            <a:ext cx="3816424" cy="794806"/>
            <a:chOff x="755576" y="3284984"/>
            <a:chExt cx="2592288" cy="794806"/>
          </a:xfrm>
        </p:grpSpPr>
        <p:sp>
          <p:nvSpPr>
            <p:cNvPr id="26643" name="Rectangle 19"/>
            <p:cNvSpPr>
              <a:spLocks noChangeArrowheads="1"/>
            </p:cNvSpPr>
            <p:nvPr/>
          </p:nvSpPr>
          <p:spPr bwMode="auto">
            <a:xfrm>
              <a:off x="755576" y="3299064"/>
              <a:ext cx="259228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8)</a:t>
              </a:r>
              <a:r>
                <a:rPr kumimoji="0" lang="ru-RU" sz="40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z = </a:t>
              </a:r>
              <a:endPara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6642" name="Picture 1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33798" y="3284984"/>
              <a:ext cx="635844" cy="794806"/>
            </a:xfrm>
            <a:prstGeom prst="rect">
              <a:avLst/>
            </a:prstGeom>
            <a:noFill/>
          </p:spPr>
        </p:pic>
        <p:sp>
          <p:nvSpPr>
            <p:cNvPr id="26644" name="Rectangle 20"/>
            <p:cNvSpPr>
              <a:spLocks noChangeArrowheads="1"/>
            </p:cNvSpPr>
            <p:nvPr/>
          </p:nvSpPr>
          <p:spPr bwMode="auto">
            <a:xfrm>
              <a:off x="1880531" y="3284984"/>
              <a:ext cx="1222777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  </a:t>
              </a:r>
              <a:r>
                <a:rPr kumimoji="0" 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</a:t>
              </a:r>
              <a:r>
                <a:rPr kumimoji="0" lang="ru-RU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r>
                <a:rPr kumimoji="0" 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</a:t>
              </a:r>
              <a:r>
                <a:rPr kumimoji="0" lang="ru-RU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,   </a:t>
              </a:r>
              <a:endParaRPr kumimoji="0" 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Действие над комплексными числами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70080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действия над комплексными числами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=x</a:t>
            </a:r>
            <a:r>
              <a:rPr lang="en-US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+iy</a:t>
            </a:r>
            <a:r>
              <a:rPr lang="en-US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=x</a:t>
            </a:r>
            <a:r>
              <a:rPr lang="ru-RU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iy</a:t>
            </a:r>
            <a:r>
              <a:rPr lang="ru-RU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заданные в алгебраической форме, определяются следующими равенствами: 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276872"/>
            <a:ext cx="66816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+iy</a:t>
            </a:r>
            <a:r>
              <a:rPr lang="en-US" sz="32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)+ (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iy</a:t>
            </a:r>
            <a:r>
              <a:rPr lang="ru-RU" sz="32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+x</a:t>
            </a:r>
            <a:r>
              <a:rPr lang="ru-RU" sz="32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2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068960"/>
            <a:ext cx="66816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+iy</a:t>
            </a:r>
            <a:r>
              <a:rPr lang="en-US" sz="32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- (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iy</a:t>
            </a:r>
            <a:r>
              <a:rPr lang="ru-RU" sz="32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2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861048"/>
            <a:ext cx="78582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+iy</a:t>
            </a:r>
            <a:r>
              <a:rPr lang="en-US" sz="32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)·(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iy</a:t>
            </a:r>
            <a:r>
              <a:rPr lang="ru-RU" sz="32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US" sz="32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2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2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solidFill>
                <a:srgbClr val="000000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2051720" y="4581128"/>
            <a:ext cx="3865952" cy="852483"/>
            <a:chOff x="683568" y="4509120"/>
            <a:chExt cx="3865952" cy="852483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683568" y="4509120"/>
              <a:ext cx="1103187" cy="852483"/>
              <a:chOff x="683568" y="4509120"/>
              <a:chExt cx="1103187" cy="852483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683568" y="4509120"/>
                <a:ext cx="1103187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600" baseline="-25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+iy</a:t>
                </a:r>
                <a:r>
                  <a:rPr lang="en-US" sz="2600" baseline="-25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2600" dirty="0"/>
              </a:p>
            </p:txBody>
          </p: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683568" y="4941168"/>
                <a:ext cx="86409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Прямоугольник 11"/>
              <p:cNvSpPr/>
              <p:nvPr/>
            </p:nvSpPr>
            <p:spPr>
              <a:xfrm>
                <a:off x="683568" y="4869160"/>
                <a:ext cx="1103187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ru-RU" sz="2600" baseline="-25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iy</a:t>
                </a:r>
                <a:r>
                  <a:rPr lang="ru-RU" sz="2600" baseline="-25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2600" dirty="0"/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>
              <a:off x="1619672" y="4725144"/>
              <a:ext cx="372218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600" dirty="0"/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1979712" y="4509120"/>
              <a:ext cx="2569808" cy="852483"/>
              <a:chOff x="1979712" y="4509120"/>
              <a:chExt cx="2569808" cy="852483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1979712" y="4941168"/>
                <a:ext cx="20162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Прямоугольник 18"/>
              <p:cNvSpPr/>
              <p:nvPr/>
            </p:nvSpPr>
            <p:spPr>
              <a:xfrm>
                <a:off x="1979712" y="4509120"/>
                <a:ext cx="2497800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600" baseline="-25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+iy</a:t>
                </a:r>
                <a:r>
                  <a:rPr lang="en-US" sz="2600" baseline="-25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2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)·(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ru-RU" sz="2600" baseline="-25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iy</a:t>
                </a:r>
                <a:r>
                  <a:rPr lang="ru-RU" sz="2600" baseline="-25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ru-RU" sz="2600" dirty="0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2051720" y="4869160"/>
                <a:ext cx="2497800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ru-RU" sz="2600" baseline="-25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iy</a:t>
                </a:r>
                <a:r>
                  <a:rPr lang="ru-RU" sz="2600" baseline="-25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)·(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ru-RU" sz="2600" baseline="-25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iy</a:t>
                </a:r>
                <a:r>
                  <a:rPr lang="ru-RU" sz="2600" baseline="-25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ru-RU" sz="2600" dirty="0"/>
              </a:p>
            </p:txBody>
          </p:sp>
        </p:grp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517232"/>
            <a:ext cx="1672233" cy="74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60_Parchment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60_Parchment</Template>
  <TotalTime>1886</TotalTime>
  <Words>1065</Words>
  <Application>Microsoft Office PowerPoint</Application>
  <PresentationFormat>Экран (4:3)</PresentationFormat>
  <Paragraphs>141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 Math</vt:lpstr>
      <vt:lpstr>Century Gothic</vt:lpstr>
      <vt:lpstr>Times New Roman</vt:lpstr>
      <vt:lpstr>60_Parchment</vt:lpstr>
      <vt:lpstr>Комплексные числа</vt:lpstr>
      <vt:lpstr>Презентация PowerPoint</vt:lpstr>
      <vt:lpstr>Геометрическая интерпретация комплексного числа</vt:lpstr>
      <vt:lpstr>Презентация PowerPoint</vt:lpstr>
      <vt:lpstr>Пример. Изобразите комплексные числа на плоскости и запишите тригонометрической и показательной форме. 1) z=2+2i, 2)z=-1+i√3, 3)z=-5i</vt:lpstr>
      <vt:lpstr>Презентация PowerPoint</vt:lpstr>
      <vt:lpstr>3)z=-5i</vt:lpstr>
      <vt:lpstr>Постройте на плоскости комплексные числа и найдите r, φ, действительные и мнимые части, запишите числа в тригонометрической и показательной форме. </vt:lpstr>
      <vt:lpstr>Действие над комплексными числами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Комплексные числа</dc:title>
  <dc:creator>zaikina</dc:creator>
  <cp:lastModifiedBy>Заикина Яна Александровна</cp:lastModifiedBy>
  <cp:revision>124</cp:revision>
  <dcterms:created xsi:type="dcterms:W3CDTF">2018-06-06T10:41:50Z</dcterms:created>
  <dcterms:modified xsi:type="dcterms:W3CDTF">2024-02-06T08:56:20Z</dcterms:modified>
</cp:coreProperties>
</file>