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Нет стиля, сетка таблицы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75" d="100"/>
          <a:sy n="75" d="100"/>
        </p:scale>
        <p:origin x="546" y="54"/>
      </p:cViewPr>
      <p:guideLst>
        <p:guide pos="3339" orient="horz"/>
        <p:guide pos="340"/>
        <p:guide pos="5760"/>
        <p:guide pos="663" orient="horz"/>
        <p:guide pos="4065" orient="horz"/>
        <p:guide pos="2562"/>
        <p:guide pos="1495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43000" y="1122362"/>
            <a:ext cx="6858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3602037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49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7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4589463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49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0" y="365125"/>
            <a:ext cx="7886700" cy="132556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1" y="1681162"/>
            <a:ext cx="3868339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1" y="2505074"/>
            <a:ext cx="3868339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2"/>
            <a:ext cx="3887390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390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0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0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0" y="2057399"/>
            <a:ext cx="294917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0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3887390" y="987425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0" y="2057399"/>
            <a:ext cx="294917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49" y="365125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49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49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7" Type="http://schemas.openxmlformats.org/officeDocument/2006/relationships/image" Target="../media/image9.jpg"/><Relationship Id="rId8" Type="http://schemas.openxmlformats.org/officeDocument/2006/relationships/image" Target="../media/image10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6723488" name=""/>
          <p:cNvPicPr>
            <a:picLocks noChangeAspect="1"/>
          </p:cNvPicPr>
          <p:nvPr/>
        </p:nvPicPr>
        <p:blipFill>
          <a:blip r:embed="rId2"/>
          <a:srcRect l="24036" t="0" r="0" b="0"/>
          <a:stretch/>
        </p:blipFill>
        <p:spPr bwMode="auto">
          <a:xfrm rot="0" flipH="0" flipV="0">
            <a:off x="-31666" y="-60970"/>
            <a:ext cx="9175666" cy="6956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056005" y="765956"/>
            <a:ext cx="7000322" cy="321470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МОДЕЛИ И МОДЕЛИРОВАНИЕ</a:t>
            </a:r>
            <a:endParaRPr lang="ru-RU" sz="36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 flipH="0" flipV="0">
            <a:off x="1137746" y="4260555"/>
            <a:ext cx="6836839" cy="1363184"/>
          </a:xfrm>
        </p:spPr>
        <p:txBody>
          <a:bodyPr/>
          <a:lstStyle/>
          <a:p>
            <a:pPr>
              <a:defRPr/>
            </a:pPr>
            <a:r>
              <a:rPr lang="ru-RU"/>
              <a:t>ИНФОРМАЦИОННОЕ МОДЕЛИРОВАНИЕ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СПИСКИ, ГРАФЫ, ДЕРЕВЬЯ, ТАБЛИЦЫ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97605690" name=""/>
          <p:cNvPicPr>
            <a:picLocks noChangeAspect="1"/>
          </p:cNvPicPr>
          <p:nvPr>
            <p:ph idx="1"/>
          </p:nvPr>
        </p:nvPicPr>
        <p:blipFill>
          <a:blip r:embed="rId2"/>
          <a:srcRect l="23644" t="0" r="0" b="0"/>
          <a:stretch/>
        </p:blipFill>
        <p:spPr bwMode="auto">
          <a:xfrm rot="0" flipH="0" flipV="0">
            <a:off x="0" y="0"/>
            <a:ext cx="9144000" cy="6896803"/>
          </a:xfrm>
          <a:prstGeom prst="rect">
            <a:avLst/>
          </a:prstGeom>
        </p:spPr>
      </p:pic>
      <p:graphicFrame>
        <p:nvGraphicFramePr>
          <p:cNvPr id="4" name="Таблица основа"/>
          <p:cNvGraphicFramePr>
            <a:graphicFrameLocks xmlns:a="http://schemas.openxmlformats.org/drawingml/2006/main" noGrp="1"/>
          </p:cNvGraphicFramePr>
          <p:nvPr/>
        </p:nvGraphicFramePr>
        <p:xfrm>
          <a:off x="539125" y="1055057"/>
          <a:ext cx="3758696" cy="316992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{5940675A-B579-460E-94D1-54222C63F5DA}</a:tableStyleId>
              </a:tblPr>
              <a:tblGrid>
                <a:gridCol w="469837"/>
                <a:gridCol w="469837"/>
                <a:gridCol w="469837"/>
                <a:gridCol w="469837"/>
                <a:gridCol w="469837"/>
                <a:gridCol w="469837"/>
                <a:gridCol w="469837"/>
                <a:gridCol w="469837"/>
              </a:tblGrid>
              <a:tr h="393400">
                <a:tc>
                  <a:txBody>
                    <a:bodyPr/>
                    <a:p>
                      <a:pPr>
                        <a:defRPr/>
                      </a:pP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A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B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C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D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E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F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G</a:t>
                      </a:r>
                      <a:endParaRPr lang="ru-RU" sz="2000" b="1"/>
                    </a:p>
                  </a:txBody>
                  <a:tcPr/>
                </a:tc>
              </a:tr>
              <a:tr h="393400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A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393400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B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393400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C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393400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D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393400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E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393400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F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393400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G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Граф"/>
          <p:cNvGrpSpPr/>
          <p:nvPr/>
        </p:nvGrpSpPr>
        <p:grpSpPr bwMode="auto">
          <a:xfrm>
            <a:off x="4450074" y="2989777"/>
            <a:ext cx="4443101" cy="3442857"/>
            <a:chOff x="4334043" y="2763522"/>
            <a:chExt cx="4443101" cy="3442857"/>
          </a:xfrm>
        </p:grpSpPr>
        <p:sp>
          <p:nvSpPr>
            <p:cNvPr id="108" name="Скругленный прямоугольник 107"/>
            <p:cNvSpPr/>
            <p:nvPr/>
          </p:nvSpPr>
          <p:spPr bwMode="auto">
            <a:xfrm>
              <a:off x="4334043" y="2763522"/>
              <a:ext cx="4443101" cy="3442857"/>
            </a:xfrm>
            <a:prstGeom prst="roundRect">
              <a:avLst>
                <a:gd name="adj" fmla="val 213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2000"/>
            </a:p>
          </p:txBody>
        </p:sp>
        <p:sp>
          <p:nvSpPr>
            <p:cNvPr id="121" name="Овал 120"/>
            <p:cNvSpPr/>
            <p:nvPr/>
          </p:nvSpPr>
          <p:spPr bwMode="auto">
            <a:xfrm>
              <a:off x="7825616" y="5536958"/>
              <a:ext cx="374072" cy="3740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000"/>
                <a:t>G</a:t>
              </a:r>
              <a:endParaRPr lang="ru-RU" sz="2000"/>
            </a:p>
          </p:txBody>
        </p:sp>
        <p:grpSp>
          <p:nvGrpSpPr>
            <p:cNvPr id="7" name="Граф"/>
            <p:cNvGrpSpPr/>
            <p:nvPr/>
          </p:nvGrpSpPr>
          <p:grpSpPr bwMode="auto">
            <a:xfrm>
              <a:off x="4744001" y="2883789"/>
              <a:ext cx="3610845" cy="3168295"/>
              <a:chOff x="4744001" y="2883789"/>
              <a:chExt cx="3610845" cy="3168295"/>
            </a:xfrm>
          </p:grpSpPr>
          <p:sp>
            <p:nvSpPr>
              <p:cNvPr id="109" name="Овал 108"/>
              <p:cNvSpPr/>
              <p:nvPr/>
            </p:nvSpPr>
            <p:spPr bwMode="auto">
              <a:xfrm>
                <a:off x="5305109" y="2883789"/>
                <a:ext cx="374072" cy="37407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/>
                  <a:t>A</a:t>
                </a:r>
                <a:endParaRPr lang="ru-RU" sz="2000"/>
              </a:p>
            </p:txBody>
          </p:sp>
          <p:sp>
            <p:nvSpPr>
              <p:cNvPr id="110" name="Овал 109"/>
              <p:cNvSpPr/>
              <p:nvPr/>
            </p:nvSpPr>
            <p:spPr bwMode="auto">
              <a:xfrm>
                <a:off x="7422076" y="3142846"/>
                <a:ext cx="374072" cy="37407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/>
                  <a:t>B</a:t>
                </a:r>
                <a:endParaRPr lang="ru-RU" sz="2000"/>
              </a:p>
            </p:txBody>
          </p:sp>
          <p:sp>
            <p:nvSpPr>
              <p:cNvPr id="112" name="Овал 111"/>
              <p:cNvSpPr/>
              <p:nvPr/>
            </p:nvSpPr>
            <p:spPr bwMode="auto">
              <a:xfrm>
                <a:off x="6637157" y="4631567"/>
                <a:ext cx="374072" cy="37407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/>
                  <a:t>D</a:t>
                </a:r>
                <a:endParaRPr lang="ru-RU" sz="2000"/>
              </a:p>
            </p:txBody>
          </p:sp>
          <p:sp>
            <p:nvSpPr>
              <p:cNvPr id="113" name="Овал 112"/>
              <p:cNvSpPr/>
              <p:nvPr/>
            </p:nvSpPr>
            <p:spPr bwMode="auto">
              <a:xfrm>
                <a:off x="4744001" y="4255386"/>
                <a:ext cx="374072" cy="37407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/>
                  <a:t>C</a:t>
                </a:r>
                <a:endParaRPr lang="ru-RU" sz="2000"/>
              </a:p>
            </p:txBody>
          </p:sp>
          <p:cxnSp>
            <p:nvCxnSpPr>
              <p:cNvPr id="114" name="Прямая соединительная линия 113"/>
              <p:cNvCxnSpPr>
                <a:cxnSpLocks/>
                <a:stCxn id="113" idx="0"/>
                <a:endCxn id="109" idx="3"/>
              </p:cNvCxnSpPr>
              <p:nvPr/>
            </p:nvCxnSpPr>
            <p:spPr bwMode="auto">
              <a:xfrm flipV="1">
                <a:off x="4931037" y="3203079"/>
                <a:ext cx="428854" cy="1052307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19" name="Овал 118"/>
              <p:cNvSpPr/>
              <p:nvPr/>
            </p:nvSpPr>
            <p:spPr bwMode="auto">
              <a:xfrm>
                <a:off x="6074256" y="5678012"/>
                <a:ext cx="374072" cy="37407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/>
                  <a:t>F</a:t>
                </a:r>
                <a:endParaRPr lang="ru-RU" sz="2000"/>
              </a:p>
            </p:txBody>
          </p:sp>
          <p:sp>
            <p:nvSpPr>
              <p:cNvPr id="120" name="Овал 119"/>
              <p:cNvSpPr/>
              <p:nvPr/>
            </p:nvSpPr>
            <p:spPr bwMode="auto">
              <a:xfrm>
                <a:off x="7980774" y="4191936"/>
                <a:ext cx="374072" cy="37407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/>
                  <a:t>E</a:t>
                </a:r>
                <a:endParaRPr lang="ru-RU" sz="2000"/>
              </a:p>
            </p:txBody>
          </p:sp>
          <p:cxnSp>
            <p:nvCxnSpPr>
              <p:cNvPr id="122" name="Прямая соединительная линия 121"/>
              <p:cNvCxnSpPr>
                <a:cxnSpLocks/>
                <a:stCxn id="113" idx="5"/>
                <a:endCxn id="119" idx="1"/>
              </p:cNvCxnSpPr>
              <p:nvPr/>
            </p:nvCxnSpPr>
            <p:spPr bwMode="auto">
              <a:xfrm>
                <a:off x="5063291" y="4574676"/>
                <a:ext cx="1065747" cy="115811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3" name="Прямая соединительная линия 122"/>
              <p:cNvCxnSpPr>
                <a:cxnSpLocks/>
                <a:stCxn id="120" idx="2"/>
                <a:endCxn id="112" idx="6"/>
              </p:cNvCxnSpPr>
              <p:nvPr/>
            </p:nvCxnSpPr>
            <p:spPr bwMode="auto">
              <a:xfrm flipH="1">
                <a:off x="7011229" y="4378972"/>
                <a:ext cx="969545" cy="43963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42" name="Прямая соединительная линия 141"/>
              <p:cNvCxnSpPr>
                <a:cxnSpLocks/>
                <a:stCxn id="121" idx="1"/>
                <a:endCxn id="112" idx="5"/>
              </p:cNvCxnSpPr>
              <p:nvPr/>
            </p:nvCxnSpPr>
            <p:spPr bwMode="auto">
              <a:xfrm flipH="1" flipV="1">
                <a:off x="6956447" y="4950857"/>
                <a:ext cx="923951" cy="64088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55" name="Прямая соединительная линия 154"/>
              <p:cNvCxnSpPr>
                <a:cxnSpLocks/>
                <a:stCxn id="112" idx="2"/>
                <a:endCxn id="113" idx="6"/>
              </p:cNvCxnSpPr>
              <p:nvPr/>
            </p:nvCxnSpPr>
            <p:spPr bwMode="auto">
              <a:xfrm flipH="1" flipV="1">
                <a:off x="5118073" y="4442422"/>
                <a:ext cx="1519084" cy="37618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57" name="Прямая соединительная линия 156"/>
              <p:cNvCxnSpPr>
                <a:cxnSpLocks/>
                <a:stCxn id="120" idx="0"/>
                <a:endCxn id="110" idx="5"/>
              </p:cNvCxnSpPr>
              <p:nvPr/>
            </p:nvCxnSpPr>
            <p:spPr bwMode="auto">
              <a:xfrm flipH="1" flipV="1">
                <a:off x="7741366" y="3462136"/>
                <a:ext cx="426444" cy="7298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17" name="Прямая соединительная линия 116"/>
              <p:cNvCxnSpPr>
                <a:cxnSpLocks/>
                <a:stCxn id="110" idx="3"/>
                <a:endCxn id="113" idx="7"/>
              </p:cNvCxnSpPr>
              <p:nvPr/>
            </p:nvCxnSpPr>
            <p:spPr bwMode="auto">
              <a:xfrm flipH="1">
                <a:off x="5063291" y="3462136"/>
                <a:ext cx="2413567" cy="84803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15" name="Прямая соединительная линия 114"/>
              <p:cNvCxnSpPr>
                <a:cxnSpLocks/>
                <a:stCxn id="109" idx="6"/>
                <a:endCxn id="110" idx="1"/>
              </p:cNvCxnSpPr>
              <p:nvPr/>
            </p:nvCxnSpPr>
            <p:spPr bwMode="auto">
              <a:xfrm>
                <a:off x="5679181" y="3070825"/>
                <a:ext cx="1797677" cy="12680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56" name="Прямая соединительная линия 155"/>
              <p:cNvCxnSpPr>
                <a:cxnSpLocks/>
                <a:stCxn id="119" idx="6"/>
                <a:endCxn id="121" idx="3"/>
              </p:cNvCxnSpPr>
              <p:nvPr/>
            </p:nvCxnSpPr>
            <p:spPr bwMode="auto">
              <a:xfrm flipV="1">
                <a:off x="6448328" y="5856248"/>
                <a:ext cx="1432069" cy="88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99205" y="84893"/>
            <a:ext cx="7886700" cy="1325562"/>
          </a:xfrm>
        </p:spPr>
        <p:txBody>
          <a:bodyPr/>
          <a:lstStyle/>
          <a:p>
            <a:pPr>
              <a:defRPr/>
            </a:pPr>
            <a:r>
              <a:rPr lang="ru-RU"/>
              <a:t>Списки, графы, деревья и таблицы</a:t>
            </a:r>
            <a:endParaRPr/>
          </a:p>
        </p:txBody>
      </p:sp>
      <p:grpSp>
        <p:nvGrpSpPr>
          <p:cNvPr id="6" name="Вес на графе"/>
          <p:cNvGrpSpPr/>
          <p:nvPr/>
        </p:nvGrpSpPr>
        <p:grpSpPr bwMode="auto">
          <a:xfrm>
            <a:off x="5005336" y="3023312"/>
            <a:ext cx="3279607" cy="3043068"/>
            <a:chOff x="0" y="0"/>
            <a:chExt cx="3279607" cy="3043068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1774854" y="0"/>
              <a:ext cx="466124" cy="396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2000"/>
                <a:t>15</a:t>
              </a:r>
              <a:endParaRPr lang="ru-RU" sz="2000"/>
            </a:p>
          </p:txBody>
        </p:sp>
        <p:sp>
          <p:nvSpPr>
            <p:cNvPr id="49" name="TextBox 48"/>
            <p:cNvSpPr txBox="1"/>
            <p:nvPr/>
          </p:nvSpPr>
          <p:spPr bwMode="auto">
            <a:xfrm>
              <a:off x="961059" y="751061"/>
              <a:ext cx="324862" cy="396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2000"/>
                <a:t>3</a:t>
              </a:r>
              <a:endParaRPr lang="ru-RU" sz="2000"/>
            </a:p>
          </p:txBody>
        </p:sp>
        <p:sp>
          <p:nvSpPr>
            <p:cNvPr id="50" name="TextBox 49"/>
            <p:cNvSpPr txBox="1"/>
            <p:nvPr/>
          </p:nvSpPr>
          <p:spPr bwMode="auto">
            <a:xfrm>
              <a:off x="0" y="628992"/>
              <a:ext cx="324862" cy="396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2000"/>
                <a:t>8</a:t>
              </a:r>
              <a:endParaRPr lang="ru-RU" sz="2000"/>
            </a:p>
          </p:txBody>
        </p:sp>
        <p:sp>
          <p:nvSpPr>
            <p:cNvPr id="51" name="TextBox 50"/>
            <p:cNvSpPr txBox="1"/>
            <p:nvPr/>
          </p:nvSpPr>
          <p:spPr bwMode="auto">
            <a:xfrm>
              <a:off x="898237" y="1512874"/>
              <a:ext cx="466124" cy="396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2000"/>
                <a:t>10</a:t>
              </a:r>
              <a:endParaRPr lang="ru-RU" sz="2000"/>
            </a:p>
          </p:txBody>
        </p:sp>
        <p:sp>
          <p:nvSpPr>
            <p:cNvPr id="52" name="TextBox 51"/>
            <p:cNvSpPr txBox="1"/>
            <p:nvPr/>
          </p:nvSpPr>
          <p:spPr bwMode="auto">
            <a:xfrm>
              <a:off x="2370849" y="1440803"/>
              <a:ext cx="324862" cy="396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2000"/>
                <a:t>5</a:t>
              </a:r>
              <a:endParaRPr lang="ru-RU" sz="2000"/>
            </a:p>
          </p:txBody>
        </p:sp>
        <p:sp>
          <p:nvSpPr>
            <p:cNvPr id="53" name="TextBox 52"/>
            <p:cNvSpPr txBox="1"/>
            <p:nvPr/>
          </p:nvSpPr>
          <p:spPr bwMode="auto">
            <a:xfrm>
              <a:off x="2954744" y="628992"/>
              <a:ext cx="324862" cy="396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2000"/>
                <a:t>7</a:t>
              </a:r>
              <a:endParaRPr lang="ru-RU" sz="2000"/>
            </a:p>
          </p:txBody>
        </p:sp>
        <p:sp>
          <p:nvSpPr>
            <p:cNvPr id="54" name="TextBox 53"/>
            <p:cNvSpPr txBox="1"/>
            <p:nvPr/>
          </p:nvSpPr>
          <p:spPr bwMode="auto">
            <a:xfrm>
              <a:off x="2510393" y="2150837"/>
              <a:ext cx="324862" cy="396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2000"/>
                <a:t>6</a:t>
              </a:r>
              <a:endParaRPr lang="ru-RU" sz="2000"/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2015952" y="2646468"/>
              <a:ext cx="466124" cy="396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2000"/>
                <a:t>11</a:t>
              </a:r>
              <a:endParaRPr lang="ru-RU" sz="2000"/>
            </a:p>
          </p:txBody>
        </p:sp>
        <p:sp>
          <p:nvSpPr>
            <p:cNvPr id="56" name="TextBox 55"/>
            <p:cNvSpPr txBox="1"/>
            <p:nvPr/>
          </p:nvSpPr>
          <p:spPr bwMode="auto">
            <a:xfrm>
              <a:off x="733162" y="2184832"/>
              <a:ext cx="466124" cy="396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2000"/>
                <a:t>12</a:t>
              </a:r>
              <a:endParaRPr lang="ru-RU" sz="2000"/>
            </a:p>
          </p:txBody>
        </p:sp>
      </p:grpSp>
      <p:graphicFrame>
        <p:nvGraphicFramePr>
          <p:cNvPr id="62" name="Таблица цифры"/>
          <p:cNvGraphicFramePr>
            <a:graphicFrameLocks xmlns:a="http://schemas.openxmlformats.org/drawingml/2006/main" noGrp="1"/>
          </p:cNvGraphicFramePr>
          <p:nvPr/>
        </p:nvGraphicFramePr>
        <p:xfrm>
          <a:off x="539125" y="1055057"/>
          <a:ext cx="3758696" cy="316992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{5940675A-B579-460E-94D1-54222C63F5DA}</a:tableStyleId>
              </a:tblPr>
              <a:tblGrid>
                <a:gridCol w="469837"/>
                <a:gridCol w="469837"/>
                <a:gridCol w="469837"/>
                <a:gridCol w="469837"/>
                <a:gridCol w="469837"/>
                <a:gridCol w="469837"/>
                <a:gridCol w="469837"/>
                <a:gridCol w="469837"/>
              </a:tblGrid>
              <a:tr h="393400">
                <a:tc>
                  <a:txBody>
                    <a:bodyPr/>
                    <a:p>
                      <a:pPr>
                        <a:defRPr/>
                      </a:pP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A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B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C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D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E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F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G</a:t>
                      </a:r>
                      <a:endParaRPr lang="ru-RU" sz="2000" b="1"/>
                    </a:p>
                  </a:txBody>
                  <a:tcPr/>
                </a:tc>
              </a:tr>
              <a:tr h="393400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A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15</a:t>
                      </a: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8</a:t>
                      </a: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93400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B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3</a:t>
                      </a: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7</a:t>
                      </a: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93400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C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10</a:t>
                      </a: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12</a:t>
                      </a: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93400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D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5</a:t>
                      </a: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6</a:t>
                      </a: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93400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E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93400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F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11</a:t>
                      </a: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93400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G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" name="Таблица+"/>
          <p:cNvGraphicFramePr>
            <a:graphicFrameLocks xmlns:a="http://schemas.openxmlformats.org/drawingml/2006/main" noGrp="1"/>
          </p:cNvGraphicFramePr>
          <p:nvPr/>
        </p:nvGraphicFramePr>
        <p:xfrm>
          <a:off x="539125" y="1055057"/>
          <a:ext cx="3758696" cy="316992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{5940675A-B579-460E-94D1-54222C63F5DA}</a:tableStyleId>
              </a:tblPr>
              <a:tblGrid>
                <a:gridCol w="469837"/>
                <a:gridCol w="469837"/>
                <a:gridCol w="469837"/>
                <a:gridCol w="469837"/>
                <a:gridCol w="469837"/>
                <a:gridCol w="469837"/>
                <a:gridCol w="469837"/>
                <a:gridCol w="469837"/>
              </a:tblGrid>
              <a:tr h="393400">
                <a:tc>
                  <a:txBody>
                    <a:bodyPr/>
                    <a:p>
                      <a:pPr>
                        <a:defRPr/>
                      </a:pP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A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B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C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D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E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F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G</a:t>
                      </a:r>
                      <a:endParaRPr lang="ru-RU" sz="2000" b="1"/>
                    </a:p>
                  </a:txBody>
                  <a:tcPr/>
                </a:tc>
              </a:tr>
              <a:tr h="393400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A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000"/>
                        <a:t>+</a:t>
                      </a: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000"/>
                        <a:t>+</a:t>
                      </a: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/>
                </a:tc>
              </a:tr>
              <a:tr h="393400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B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000"/>
                        <a:t>+</a:t>
                      </a: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000"/>
                        <a:t>+</a:t>
                      </a: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000"/>
                        <a:t>+</a:t>
                      </a: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/>
                </a:tc>
              </a:tr>
              <a:tr h="393400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C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000"/>
                        <a:t>+</a:t>
                      </a: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000"/>
                        <a:t>+</a:t>
                      </a: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000"/>
                        <a:t>+</a:t>
                      </a: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000"/>
                        <a:t>+</a:t>
                      </a: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/>
                </a:tc>
              </a:tr>
              <a:tr h="393400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D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000"/>
                        <a:t>+</a:t>
                      </a: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000"/>
                        <a:t>+</a:t>
                      </a: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000"/>
                        <a:t>+</a:t>
                      </a:r>
                      <a:endParaRPr lang="ru-RU" sz="2000"/>
                    </a:p>
                  </a:txBody>
                  <a:tcPr anchor="ctr"/>
                </a:tc>
              </a:tr>
              <a:tr h="393400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E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000"/>
                        <a:t>+</a:t>
                      </a: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000"/>
                        <a:t>+</a:t>
                      </a: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/>
                </a:tc>
              </a:tr>
              <a:tr h="393400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F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000"/>
                        <a:t>+</a:t>
                      </a: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000"/>
                        <a:t>+</a:t>
                      </a:r>
                      <a:endParaRPr lang="ru-RU" sz="2000"/>
                    </a:p>
                  </a:txBody>
                  <a:tcPr anchor="ctr"/>
                </a:tc>
              </a:tr>
              <a:tr h="393400"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000" b="1"/>
                        <a:t>G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000"/>
                        <a:t>+</a:t>
                      </a: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000"/>
                        <a:t>+</a:t>
                      </a: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 bwMode="auto">
          <a:xfrm>
            <a:off x="4424271" y="1052512"/>
            <a:ext cx="4539556" cy="192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/>
              <a:t>Такую таблицу называют </a:t>
            </a:r>
            <a:r>
              <a:rPr lang="ru-RU" sz="2000" b="1"/>
              <a:t>матрицей смежности</a:t>
            </a:r>
            <a:r>
              <a:rPr lang="ru-RU" sz="2000"/>
              <a:t>. Матрица смежности </a:t>
            </a:r>
            <a:r>
              <a:rPr lang="ru-RU" sz="2000"/>
              <a:t>не-ори</a:t>
            </a:r>
            <a:r>
              <a:rPr lang="ru-RU" sz="2000"/>
              <a:t>е</a:t>
            </a:r>
            <a:r>
              <a:rPr lang="ru-RU" sz="2000"/>
              <a:t>нтированного </a:t>
            </a:r>
            <a:r>
              <a:rPr lang="ru-RU" sz="2000"/>
              <a:t>графа симметрична </a:t>
            </a:r>
            <a:r>
              <a:rPr lang="ru-RU" sz="2000"/>
              <a:t>относительно </a:t>
            </a:r>
            <a:r>
              <a:rPr lang="ru-RU" sz="2000"/>
              <a:t>главной </a:t>
            </a:r>
            <a:r>
              <a:rPr lang="ru-RU" sz="2000"/>
              <a:t>диагонали. У ориентированного </a:t>
            </a:r>
            <a:r>
              <a:rPr lang="ru-RU" sz="2000"/>
              <a:t>графа такая симметрия отсутствует.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42116575" name=""/>
          <p:cNvPicPr>
            <a:picLocks noChangeAspect="1"/>
          </p:cNvPicPr>
          <p:nvPr/>
        </p:nvPicPr>
        <p:blipFill>
          <a:blip r:embed="rId2"/>
          <a:srcRect l="0" t="0" r="0" b="0"/>
          <a:stretch/>
        </p:blipFill>
        <p:spPr bwMode="auto">
          <a:xfrm flipH="0" flipV="0">
            <a:off x="-62430" y="21784"/>
            <a:ext cx="9474187" cy="70942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81566" y="82902"/>
            <a:ext cx="7886700" cy="1325562"/>
          </a:xfrm>
        </p:spPr>
        <p:txBody>
          <a:bodyPr/>
          <a:lstStyle/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Повторение</a:t>
            </a:r>
            <a:endParaRPr lang="ru-RU" sz="28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 flipH="0" flipV="0">
            <a:off x="539749" y="1015999"/>
            <a:ext cx="8417649" cy="5608166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200" b="1" i="1" u="sng">
                <a:solidFill>
                  <a:schemeClr val="bg1"/>
                </a:solidFill>
              </a:rPr>
              <a:t>Модель</a:t>
            </a:r>
            <a:r>
              <a:rPr lang="ru-RU" sz="2200">
                <a:solidFill>
                  <a:schemeClr val="bg1"/>
                </a:solidFill>
              </a:rPr>
              <a:t> </a:t>
            </a:r>
            <a:r>
              <a:rPr lang="ru-RU" sz="2200">
                <a:solidFill>
                  <a:schemeClr val="bg1"/>
                </a:solidFill>
              </a:rPr>
              <a:t>–</a:t>
            </a:r>
            <a:r>
              <a:rPr lang="en-US" sz="2200">
                <a:solidFill>
                  <a:schemeClr val="bg1"/>
                </a:solidFill>
              </a:rPr>
              <a:t> </a:t>
            </a:r>
            <a:r>
              <a:rPr lang="ru-RU" sz="2200">
                <a:solidFill>
                  <a:schemeClr val="bg1"/>
                </a:solidFill>
              </a:rPr>
              <a:t>объект</a:t>
            </a:r>
            <a:r>
              <a:rPr lang="ru-RU" sz="2200">
                <a:solidFill>
                  <a:schemeClr val="bg1"/>
                </a:solidFill>
              </a:rPr>
              <a:t>, который имеет свойства </a:t>
            </a:r>
            <a:r>
              <a:rPr lang="ru-RU" sz="2200">
                <a:solidFill>
                  <a:schemeClr val="bg1"/>
                </a:solidFill>
              </a:rPr>
              <a:t>данного </a:t>
            </a:r>
            <a:r>
              <a:rPr lang="ru-RU" sz="2200">
                <a:solidFill>
                  <a:schemeClr val="bg1"/>
                </a:solidFill>
              </a:rPr>
              <a:t>объекта, существенные для определённого </a:t>
            </a:r>
            <a:r>
              <a:rPr lang="ru-RU" sz="2200">
                <a:solidFill>
                  <a:schemeClr val="bg1"/>
                </a:solidFill>
              </a:rPr>
              <a:t>исследования. </a:t>
            </a:r>
            <a:r>
              <a:rPr lang="ru-RU" sz="2200" b="1" i="1" u="sng">
                <a:solidFill>
                  <a:schemeClr val="bg1"/>
                </a:solidFill>
              </a:rPr>
              <a:t>Моделирование</a:t>
            </a:r>
            <a:r>
              <a:rPr lang="ru-RU" sz="2200">
                <a:solidFill>
                  <a:schemeClr val="bg1"/>
                </a:solidFill>
              </a:rPr>
              <a:t> –  </a:t>
            </a:r>
            <a:r>
              <a:rPr lang="ru-RU" sz="2200">
                <a:solidFill>
                  <a:schemeClr val="bg1"/>
                </a:solidFill>
              </a:rPr>
              <a:t>метод познания, заключающийся в </a:t>
            </a:r>
            <a:r>
              <a:rPr lang="ru-RU" sz="2200">
                <a:solidFill>
                  <a:schemeClr val="bg1"/>
                </a:solidFill>
              </a:rPr>
              <a:t>создании и </a:t>
            </a:r>
            <a:r>
              <a:rPr lang="ru-RU" sz="2200">
                <a:solidFill>
                  <a:schemeClr val="bg1"/>
                </a:solidFill>
              </a:rPr>
              <a:t>исследовании моделей. </a:t>
            </a:r>
            <a:r>
              <a:rPr lang="ru-RU" sz="2200" b="1" i="1" u="none">
                <a:solidFill>
                  <a:schemeClr val="bg1"/>
                </a:solidFill>
              </a:rPr>
              <a:t>Информационная модель</a:t>
            </a:r>
            <a:r>
              <a:rPr lang="ru-RU" sz="2200" b="1">
                <a:solidFill>
                  <a:schemeClr val="bg1"/>
                </a:solidFill>
              </a:rPr>
              <a:t> </a:t>
            </a:r>
            <a:r>
              <a:rPr lang="ru-RU" sz="2200">
                <a:solidFill>
                  <a:schemeClr val="bg1"/>
                </a:solidFill>
              </a:rPr>
              <a:t>– описание объекта-оригинала </a:t>
            </a:r>
            <a:r>
              <a:rPr lang="ru-RU" sz="2200">
                <a:solidFill>
                  <a:schemeClr val="bg1"/>
                </a:solidFill>
              </a:rPr>
              <a:t>на одном из языков кодирования информации.</a:t>
            </a:r>
            <a:endParaRPr sz="220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ru-RU" sz="2200">
                <a:solidFill>
                  <a:schemeClr val="bg1"/>
                </a:solidFill>
              </a:rPr>
              <a:t>Информационные </a:t>
            </a:r>
            <a:r>
              <a:rPr lang="ru-RU" sz="2200">
                <a:solidFill>
                  <a:schemeClr val="bg1"/>
                </a:solidFill>
              </a:rPr>
              <a:t>модели, реализованные с помощью </a:t>
            </a:r>
            <a:r>
              <a:rPr lang="ru-RU" sz="2200">
                <a:solidFill>
                  <a:schemeClr val="bg1"/>
                </a:solidFill>
              </a:rPr>
              <a:t>систем программирования</a:t>
            </a:r>
            <a:r>
              <a:rPr lang="ru-RU" sz="2200">
                <a:solidFill>
                  <a:schemeClr val="bg1"/>
                </a:solidFill>
              </a:rPr>
              <a:t>, </a:t>
            </a:r>
            <a:r>
              <a:rPr lang="ru-RU" sz="2200">
                <a:solidFill>
                  <a:schemeClr val="bg1"/>
                </a:solidFill>
              </a:rPr>
              <a:t>ЭТ, специализированных программных </a:t>
            </a:r>
            <a:r>
              <a:rPr lang="ru-RU" sz="2200">
                <a:solidFill>
                  <a:schemeClr val="bg1"/>
                </a:solidFill>
              </a:rPr>
              <a:t>средств для </a:t>
            </a:r>
            <a:r>
              <a:rPr lang="ru-RU" sz="2200">
                <a:solidFill>
                  <a:schemeClr val="bg1"/>
                </a:solidFill>
              </a:rPr>
              <a:t>моделирования</a:t>
            </a:r>
            <a:r>
              <a:rPr lang="ru-RU" sz="2200">
                <a:solidFill>
                  <a:schemeClr val="bg1"/>
                </a:solidFill>
              </a:rPr>
              <a:t>, называются </a:t>
            </a:r>
            <a:r>
              <a:rPr lang="ru-RU" sz="2200" b="1" i="1" u="sng">
                <a:solidFill>
                  <a:schemeClr val="bg1"/>
                </a:solidFill>
              </a:rPr>
              <a:t>компьютерными </a:t>
            </a:r>
            <a:r>
              <a:rPr lang="ru-RU" sz="2200" b="1" i="1" u="sng">
                <a:solidFill>
                  <a:schemeClr val="bg1"/>
                </a:solidFill>
              </a:rPr>
              <a:t>моделями</a:t>
            </a:r>
            <a:r>
              <a:rPr lang="ru-RU" sz="2200">
                <a:solidFill>
                  <a:schemeClr val="bg1"/>
                </a:solidFill>
              </a:rPr>
              <a:t>. </a:t>
            </a:r>
            <a:r>
              <a:rPr lang="ru-RU" sz="2200" b="1" i="1" u="sng">
                <a:solidFill>
                  <a:schemeClr val="bg1"/>
                </a:solidFill>
              </a:rPr>
              <a:t>Компьютерное моделирование</a:t>
            </a:r>
            <a:r>
              <a:rPr lang="ru-RU" sz="2200">
                <a:solidFill>
                  <a:schemeClr val="bg1"/>
                </a:solidFill>
              </a:rPr>
              <a:t> </a:t>
            </a:r>
            <a:r>
              <a:rPr lang="ru-RU" sz="2200">
                <a:solidFill>
                  <a:schemeClr val="bg1"/>
                </a:solidFill>
              </a:rPr>
              <a:t>включает в себя процесс реализации </a:t>
            </a:r>
            <a:r>
              <a:rPr lang="ru-RU" sz="2200">
                <a:solidFill>
                  <a:schemeClr val="bg1"/>
                </a:solidFill>
              </a:rPr>
              <a:t>информационной </a:t>
            </a:r>
            <a:r>
              <a:rPr lang="ru-RU" sz="2200">
                <a:solidFill>
                  <a:schemeClr val="bg1"/>
                </a:solidFill>
              </a:rPr>
              <a:t>модели на компьютере и исследование с помощью </a:t>
            </a:r>
            <a:r>
              <a:rPr lang="ru-RU" sz="2200">
                <a:solidFill>
                  <a:schemeClr val="bg1"/>
                </a:solidFill>
              </a:rPr>
              <a:t>этой модели </a:t>
            </a:r>
            <a:r>
              <a:rPr lang="ru-RU" sz="2200">
                <a:solidFill>
                  <a:schemeClr val="bg1"/>
                </a:solidFill>
              </a:rPr>
              <a:t>объекта моделирования </a:t>
            </a:r>
            <a:r>
              <a:rPr lang="ru-RU" sz="2200">
                <a:solidFill>
                  <a:schemeClr val="bg1"/>
                </a:solidFill>
              </a:rPr>
              <a:t>– </a:t>
            </a:r>
            <a:r>
              <a:rPr lang="ru-RU" sz="2200">
                <a:solidFill>
                  <a:schemeClr val="bg1"/>
                </a:solidFill>
              </a:rPr>
              <a:t>проведение </a:t>
            </a:r>
            <a:r>
              <a:rPr lang="ru-RU" sz="2200">
                <a:solidFill>
                  <a:schemeClr val="bg1"/>
                </a:solidFill>
              </a:rPr>
              <a:t>вычислительного эксперимента.</a:t>
            </a:r>
            <a:endParaRPr sz="220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ru-RU" sz="2200">
                <a:solidFill>
                  <a:schemeClr val="bg1"/>
                </a:solidFill>
              </a:rPr>
              <a:t>Между данными информационной модели всегда существуют связи, определяющие структуру данных. Различают линейные и нелинейные структуры данных.</a:t>
            </a:r>
            <a:endParaRPr sz="20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10259759" name=""/>
          <p:cNvPicPr>
            <a:picLocks noChangeAspect="1"/>
          </p:cNvPicPr>
          <p:nvPr/>
        </p:nvPicPr>
        <p:blipFill>
          <a:blip r:embed="rId2"/>
          <a:srcRect l="0" t="0" r="0" b="0"/>
          <a:stretch/>
        </p:blipFill>
        <p:spPr bwMode="auto">
          <a:xfrm flipH="0" flipV="0">
            <a:off x="-62429" y="21783"/>
            <a:ext cx="9474186" cy="7094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49" y="65264"/>
            <a:ext cx="7886700" cy="1325562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Повторение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Autofit/>
          </a:bodyPr>
          <a:lstStyle/>
          <a:p>
            <a:pPr algn="just">
              <a:defRPr/>
            </a:pPr>
            <a:r>
              <a:rPr lang="ru-RU"/>
              <a:t> 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 bwMode="auto">
          <a:xfrm flipH="0" flipV="0">
            <a:off x="539749" y="1073850"/>
            <a:ext cx="8604969" cy="5273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i="1" u="sng">
                <a:solidFill>
                  <a:schemeClr val="bg1"/>
                </a:solidFill>
              </a:rPr>
              <a:t>Линейный </a:t>
            </a:r>
            <a:r>
              <a:rPr lang="ru-RU" sz="2000" b="1" i="1" u="sng">
                <a:solidFill>
                  <a:schemeClr val="bg1"/>
                </a:solidFill>
              </a:rPr>
              <a:t>односвязный список</a:t>
            </a:r>
            <a:r>
              <a:rPr lang="ru-RU" sz="2000">
                <a:solidFill>
                  <a:schemeClr val="bg1"/>
                </a:solidFill>
              </a:rPr>
              <a:t> </a:t>
            </a:r>
            <a:r>
              <a:rPr lang="ru-RU" sz="2000">
                <a:solidFill>
                  <a:schemeClr val="bg1"/>
                </a:solidFill>
              </a:rPr>
              <a:t>– последовательность линейно связанных элементов. В списке разрешены операции добавления и удаления любого элемента.  Частными случаями </a:t>
            </a:r>
            <a:r>
              <a:rPr lang="ru-RU" sz="2000">
                <a:solidFill>
                  <a:schemeClr val="bg1"/>
                </a:solidFill>
              </a:rPr>
              <a:t>линейного односвязного списка </a:t>
            </a:r>
            <a:r>
              <a:rPr lang="ru-RU" sz="2000">
                <a:solidFill>
                  <a:schemeClr val="bg1"/>
                </a:solidFill>
              </a:rPr>
              <a:t>являются </a:t>
            </a:r>
            <a:r>
              <a:rPr lang="ru-RU" sz="2000">
                <a:solidFill>
                  <a:schemeClr val="bg1"/>
                </a:solidFill>
              </a:rPr>
              <a:t>стек </a:t>
            </a:r>
            <a:r>
              <a:rPr lang="ru-RU" sz="2000">
                <a:solidFill>
                  <a:schemeClr val="bg1"/>
                </a:solidFill>
              </a:rPr>
              <a:t>и очередь. </a:t>
            </a:r>
            <a:endParaRPr sz="200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ru-RU" sz="2000">
                <a:solidFill>
                  <a:schemeClr val="bg1"/>
                </a:solidFill>
              </a:rPr>
              <a:t>Графы </a:t>
            </a:r>
            <a:r>
              <a:rPr lang="ru-RU" sz="2000">
                <a:solidFill>
                  <a:schemeClr val="bg1"/>
                </a:solidFill>
              </a:rPr>
              <a:t>и </a:t>
            </a:r>
            <a:r>
              <a:rPr lang="ru-RU" sz="2000">
                <a:solidFill>
                  <a:schemeClr val="bg1"/>
                </a:solidFill>
              </a:rPr>
              <a:t>деревья являются нелинейными структурами. </a:t>
            </a:r>
            <a:endParaRPr lang="ru-RU" sz="200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ru-RU" sz="2000" b="1" i="1" u="sng">
                <a:solidFill>
                  <a:schemeClr val="bg1"/>
                </a:solidFill>
              </a:rPr>
              <a:t>Граф</a:t>
            </a:r>
            <a:r>
              <a:rPr lang="ru-RU" sz="2000">
                <a:solidFill>
                  <a:schemeClr val="bg1"/>
                </a:solidFill>
              </a:rPr>
              <a:t> </a:t>
            </a:r>
            <a:r>
              <a:rPr lang="ru-RU" sz="2000">
                <a:solidFill>
                  <a:schemeClr val="bg1"/>
                </a:solidFill>
              </a:rPr>
              <a:t>– множество </a:t>
            </a:r>
            <a:r>
              <a:rPr lang="ru-RU" sz="2000">
                <a:solidFill>
                  <a:schemeClr val="bg1"/>
                </a:solidFill>
              </a:rPr>
              <a:t>элементов </a:t>
            </a:r>
            <a:r>
              <a:rPr lang="ru-RU" sz="2000">
                <a:solidFill>
                  <a:schemeClr val="bg1"/>
                </a:solidFill>
              </a:rPr>
              <a:t>вместе с </a:t>
            </a:r>
            <a:r>
              <a:rPr lang="ru-RU" sz="2000">
                <a:solidFill>
                  <a:schemeClr val="bg1"/>
                </a:solidFill>
              </a:rPr>
              <a:t>набором отношений между ними, называемых рёбрами (</a:t>
            </a:r>
            <a:r>
              <a:rPr lang="ru-RU" sz="2000">
                <a:solidFill>
                  <a:schemeClr val="bg1"/>
                </a:solidFill>
              </a:rPr>
              <a:t>дугами) графа</a:t>
            </a:r>
            <a:r>
              <a:rPr lang="ru-RU" sz="2000">
                <a:solidFill>
                  <a:schemeClr val="bg1"/>
                </a:solidFill>
              </a:rPr>
              <a:t>. </a:t>
            </a:r>
            <a:endParaRPr lang="ru-RU" sz="200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ru-RU" sz="2000" b="1" i="1" u="sng">
                <a:solidFill>
                  <a:schemeClr val="bg1"/>
                </a:solidFill>
              </a:rPr>
              <a:t>Дерево</a:t>
            </a:r>
            <a:r>
              <a:rPr lang="ru-RU" sz="2000">
                <a:solidFill>
                  <a:schemeClr val="bg1"/>
                </a:solidFill>
              </a:rPr>
              <a:t> </a:t>
            </a:r>
            <a:r>
              <a:rPr lang="ru-RU" sz="2000">
                <a:solidFill>
                  <a:schemeClr val="bg1"/>
                </a:solidFill>
              </a:rPr>
              <a:t>– совокупность элементов, </a:t>
            </a:r>
            <a:r>
              <a:rPr lang="ru-RU" sz="2000">
                <a:solidFill>
                  <a:schemeClr val="bg1"/>
                </a:solidFill>
              </a:rPr>
              <a:t>в </a:t>
            </a:r>
            <a:r>
              <a:rPr lang="ru-RU" sz="2000">
                <a:solidFill>
                  <a:schemeClr val="bg1"/>
                </a:solidFill>
              </a:rPr>
              <a:t>которой выделен корень, </a:t>
            </a:r>
            <a:r>
              <a:rPr lang="ru-RU" sz="2000">
                <a:solidFill>
                  <a:schemeClr val="bg1"/>
                </a:solidFill>
              </a:rPr>
              <a:t>а остальные элементы </a:t>
            </a:r>
            <a:r>
              <a:rPr lang="ru-RU" sz="2000">
                <a:solidFill>
                  <a:schemeClr val="bg1"/>
                </a:solidFill>
              </a:rPr>
              <a:t>разбиты на </a:t>
            </a:r>
            <a:r>
              <a:rPr lang="ru-RU" sz="2000">
                <a:solidFill>
                  <a:schemeClr val="bg1"/>
                </a:solidFill>
              </a:rPr>
              <a:t>непересекающиеся множества (поддеревья). </a:t>
            </a:r>
            <a:r>
              <a:rPr lang="ru-RU" sz="2000">
                <a:solidFill>
                  <a:schemeClr val="bg1"/>
                </a:solidFill>
              </a:rPr>
              <a:t>Все </a:t>
            </a:r>
            <a:r>
              <a:rPr lang="ru-RU" sz="2000">
                <a:solidFill>
                  <a:schemeClr val="bg1"/>
                </a:solidFill>
              </a:rPr>
              <a:t>элементы </a:t>
            </a:r>
            <a:r>
              <a:rPr lang="ru-RU" sz="2000">
                <a:solidFill>
                  <a:schemeClr val="bg1"/>
                </a:solidFill>
              </a:rPr>
              <a:t>дерева связаны </a:t>
            </a:r>
            <a:r>
              <a:rPr lang="ru-RU" sz="2000">
                <a:solidFill>
                  <a:schemeClr val="bg1"/>
                </a:solidFill>
              </a:rPr>
              <a:t>между собой отношением </a:t>
            </a:r>
            <a:r>
              <a:rPr lang="ru-RU" sz="2000">
                <a:solidFill>
                  <a:schemeClr val="bg1"/>
                </a:solidFill>
              </a:rPr>
              <a:t>«предок – потомок». В </a:t>
            </a:r>
            <a:r>
              <a:rPr lang="ru-RU" sz="2000" b="1" i="1" u="sng">
                <a:solidFill>
                  <a:schemeClr val="bg1"/>
                </a:solidFill>
              </a:rPr>
              <a:t>бинарном дереве</a:t>
            </a:r>
            <a:r>
              <a:rPr lang="ru-RU" sz="2000">
                <a:solidFill>
                  <a:schemeClr val="bg1"/>
                </a:solidFill>
              </a:rPr>
              <a:t> каждая </a:t>
            </a:r>
            <a:r>
              <a:rPr lang="ru-RU" sz="2000">
                <a:solidFill>
                  <a:schemeClr val="bg1"/>
                </a:solidFill>
              </a:rPr>
              <a:t>вершина </a:t>
            </a:r>
            <a:r>
              <a:rPr lang="ru-RU" sz="2000">
                <a:solidFill>
                  <a:schemeClr val="bg1"/>
                </a:solidFill>
              </a:rPr>
              <a:t>имеет </a:t>
            </a:r>
            <a:r>
              <a:rPr lang="ru-RU" sz="2000">
                <a:solidFill>
                  <a:schemeClr val="bg1"/>
                </a:solidFill>
              </a:rPr>
              <a:t>не более двух </a:t>
            </a:r>
            <a:r>
              <a:rPr lang="ru-RU" sz="2000">
                <a:solidFill>
                  <a:schemeClr val="bg1"/>
                </a:solidFill>
              </a:rPr>
              <a:t>потомков.  </a:t>
            </a:r>
            <a:endParaRPr lang="ru-RU" sz="2000" b="1" i="1" u="sng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ru-RU" sz="2000" b="1" i="1" u="sng">
                <a:solidFill>
                  <a:schemeClr val="bg1"/>
                </a:solidFill>
              </a:rPr>
              <a:t>Таблица</a:t>
            </a:r>
            <a:r>
              <a:rPr lang="ru-RU" sz="2000">
                <a:solidFill>
                  <a:schemeClr val="bg1"/>
                </a:solidFill>
              </a:rPr>
              <a:t> – структура </a:t>
            </a:r>
            <a:r>
              <a:rPr lang="ru-RU" sz="2000">
                <a:solidFill>
                  <a:schemeClr val="bg1"/>
                </a:solidFill>
              </a:rPr>
              <a:t>данных, состоящая из строк </a:t>
            </a:r>
            <a:r>
              <a:rPr lang="ru-RU" sz="2000">
                <a:solidFill>
                  <a:schemeClr val="bg1"/>
                </a:solidFill>
              </a:rPr>
              <a:t>и граф </a:t>
            </a:r>
            <a:r>
              <a:rPr lang="ru-RU" sz="2000">
                <a:solidFill>
                  <a:schemeClr val="bg1"/>
                </a:solidFill>
              </a:rPr>
              <a:t>(столбцов, колонок), пересечение которых образуют </a:t>
            </a:r>
            <a:r>
              <a:rPr lang="ru-RU" sz="2000">
                <a:solidFill>
                  <a:schemeClr val="bg1"/>
                </a:solidFill>
              </a:rPr>
              <a:t>ячейки</a:t>
            </a:r>
            <a:r>
              <a:rPr lang="ru-RU" sz="2000">
                <a:solidFill>
                  <a:schemeClr val="bg1"/>
                </a:solidFill>
              </a:rPr>
              <a:t>. </a:t>
            </a:r>
            <a:r>
              <a:rPr lang="ru-RU" sz="2000">
                <a:solidFill>
                  <a:schemeClr val="bg1"/>
                </a:solidFill>
              </a:rPr>
              <a:t>Табличный </a:t>
            </a:r>
            <a:r>
              <a:rPr lang="ru-RU" sz="2000">
                <a:solidFill>
                  <a:schemeClr val="bg1"/>
                </a:solidFill>
              </a:rPr>
              <a:t>способ представления данных </a:t>
            </a:r>
            <a:r>
              <a:rPr lang="ru-RU" sz="2000">
                <a:solidFill>
                  <a:schemeClr val="bg1"/>
                </a:solidFill>
              </a:rPr>
              <a:t>является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ru-RU" sz="2000">
                <a:solidFill>
                  <a:schemeClr val="bg1"/>
                </a:solidFill>
              </a:rPr>
              <a:t>универсальным </a:t>
            </a:r>
            <a:r>
              <a:rPr lang="en-US" sz="2000">
                <a:solidFill>
                  <a:schemeClr val="bg1"/>
                </a:solidFill>
              </a:rPr>
              <a:t>– </a:t>
            </a:r>
            <a:r>
              <a:rPr lang="ru-RU" sz="2000">
                <a:solidFill>
                  <a:schemeClr val="bg1"/>
                </a:solidFill>
              </a:rPr>
              <a:t>любую </a:t>
            </a:r>
            <a:r>
              <a:rPr lang="ru-RU" sz="2000">
                <a:solidFill>
                  <a:schemeClr val="bg1"/>
                </a:solidFill>
              </a:rPr>
              <a:t>структуру данных, в том числе и </a:t>
            </a:r>
            <a:r>
              <a:rPr lang="ru-RU" sz="2000">
                <a:solidFill>
                  <a:schemeClr val="bg1"/>
                </a:solidFill>
              </a:rPr>
              <a:t>представленную </a:t>
            </a:r>
            <a:r>
              <a:rPr lang="ru-RU" sz="2000">
                <a:solidFill>
                  <a:schemeClr val="bg1"/>
                </a:solidFill>
              </a:rPr>
              <a:t>в форме графа, можно свести к табличной форме. </a:t>
            </a:r>
            <a:endParaRPr sz="1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06671705" name=""/>
          <p:cNvPicPr>
            <a:picLocks noChangeAspect="1"/>
          </p:cNvPicPr>
          <p:nvPr/>
        </p:nvPicPr>
        <p:blipFill>
          <a:blip r:embed="rId2"/>
          <a:srcRect l="19864" t="0" r="0" b="0"/>
          <a:stretch/>
        </p:blipFill>
        <p:spPr bwMode="auto">
          <a:xfrm rot="0" flipH="0" flipV="0">
            <a:off x="-49305" y="-8054"/>
            <a:ext cx="9833297" cy="6949720"/>
          </a:xfrm>
          <a:prstGeom prst="rect">
            <a:avLst/>
          </a:prstGeom>
        </p:spPr>
      </p:pic>
      <p:sp>
        <p:nvSpPr>
          <p:cNvPr id="105052882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/>
              <a:t>Основные понятия</a:t>
            </a:r>
            <a:endParaRPr/>
          </a:p>
        </p:txBody>
      </p:sp>
      <p:sp>
        <p:nvSpPr>
          <p:cNvPr id="1663293795" name="Определение 3"/>
          <p:cNvSpPr txBox="1"/>
          <p:nvPr/>
        </p:nvSpPr>
        <p:spPr bwMode="auto">
          <a:xfrm flipH="0" flipV="0">
            <a:off x="4624999" y="1357364"/>
            <a:ext cx="4288705" cy="1920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i="1" u="none" strike="noStrike" cap="none" spc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Натурная модель - </a:t>
            </a:r>
            <a:endParaRPr sz="2000" b="1" i="1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2000">
                <a:solidFill>
                  <a:schemeClr val="tx2">
                    <a:lumMod val="50000"/>
                  </a:schemeClr>
                </a:solidFill>
              </a:rPr>
              <a:t>реальный </a:t>
            </a:r>
            <a:r>
              <a:rPr lang="ru-RU" sz="2000">
                <a:solidFill>
                  <a:schemeClr val="tx2">
                    <a:lumMod val="50000"/>
                  </a:schemeClr>
                </a:solidFill>
              </a:rPr>
              <a:t>предмет, </a:t>
            </a:r>
            <a:r>
              <a:rPr lang="ru-RU" sz="2000">
                <a:solidFill>
                  <a:schemeClr val="tx2">
                    <a:lumMod val="50000"/>
                  </a:schemeClr>
                </a:solidFill>
              </a:rPr>
              <a:t>в уменьшенном </a:t>
            </a:r>
            <a:r>
              <a:rPr lang="ru-RU" sz="2000">
                <a:solidFill>
                  <a:schemeClr val="tx2">
                    <a:lumMod val="50000"/>
                  </a:schemeClr>
                </a:solidFill>
              </a:rPr>
              <a:t>или увеличенном виде воспроизводящий </a:t>
            </a:r>
            <a:r>
              <a:rPr lang="ru-RU" sz="2000">
                <a:solidFill>
                  <a:schemeClr val="tx2">
                    <a:lumMod val="50000"/>
                  </a:schemeClr>
                </a:solidFill>
              </a:rPr>
              <a:t> внешний </a:t>
            </a:r>
            <a:r>
              <a:rPr lang="ru-RU" sz="2000">
                <a:solidFill>
                  <a:schemeClr val="tx2">
                    <a:lumMod val="50000"/>
                  </a:schemeClr>
                </a:solidFill>
              </a:rPr>
              <a:t>вид, структуру или поведение моделируемого объекта</a:t>
            </a:r>
            <a:endParaRPr sz="200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62599592" name="Определение 2"/>
          <p:cNvSpPr txBox="1"/>
          <p:nvPr/>
        </p:nvSpPr>
        <p:spPr bwMode="auto">
          <a:xfrm flipH="0" flipV="0">
            <a:off x="4624999" y="3989662"/>
            <a:ext cx="4062879" cy="1310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i="1" u="none" strike="noStrike" cap="none" spc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Моделирование</a:t>
            </a:r>
            <a:r>
              <a:rPr lang="ru-RU" sz="2000">
                <a:solidFill>
                  <a:schemeClr val="tx2">
                    <a:lumMod val="75000"/>
                  </a:schemeClr>
                </a:solidFill>
              </a:rPr>
              <a:t> - метод </a:t>
            </a:r>
            <a:r>
              <a:rPr lang="ru-RU" sz="2000">
                <a:solidFill>
                  <a:schemeClr val="tx2">
                    <a:lumMod val="75000"/>
                  </a:schemeClr>
                </a:solidFill>
              </a:rPr>
              <a:t>познания, заключающийся в </a:t>
            </a:r>
            <a:r>
              <a:rPr lang="ru-RU" sz="2000">
                <a:solidFill>
                  <a:schemeClr val="tx2">
                    <a:lumMod val="75000"/>
                  </a:schemeClr>
                </a:solidFill>
              </a:rPr>
              <a:t>создании и </a:t>
            </a:r>
            <a:r>
              <a:rPr lang="ru-RU" sz="2000">
                <a:solidFill>
                  <a:schemeClr val="tx2">
                    <a:lumMod val="75000"/>
                  </a:schemeClr>
                </a:solidFill>
              </a:rPr>
              <a:t>исследовании моделей</a:t>
            </a:r>
            <a:endParaRPr sz="200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50289122" name="Определение 4"/>
          <p:cNvSpPr txBox="1"/>
          <p:nvPr/>
        </p:nvSpPr>
        <p:spPr bwMode="auto">
          <a:xfrm flipH="0" flipV="0">
            <a:off x="539749" y="3989662"/>
            <a:ext cx="3693037" cy="16157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i="1" u="none" strike="noStrike" cap="none" spc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Информационная модель</a:t>
            </a:r>
            <a:endParaRPr sz="2000" b="1" i="1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2000">
                <a:solidFill>
                  <a:schemeClr val="tx2">
                    <a:lumMod val="50000"/>
                  </a:schemeClr>
                </a:solidFill>
              </a:rPr>
              <a:t> - описание </a:t>
            </a:r>
            <a:r>
              <a:rPr lang="ru-RU" sz="2000">
                <a:solidFill>
                  <a:schemeClr val="tx2">
                    <a:lumMod val="50000"/>
                  </a:schemeClr>
                </a:solidFill>
              </a:rPr>
              <a:t>объекта-оригинала </a:t>
            </a:r>
            <a:r>
              <a:rPr lang="ru-RU" sz="2000">
                <a:solidFill>
                  <a:schemeClr val="tx2">
                    <a:lumMod val="50000"/>
                  </a:schemeClr>
                </a:solidFill>
              </a:rPr>
              <a:t>на одном </a:t>
            </a:r>
            <a:r>
              <a:rPr lang="ru-RU" sz="2000">
                <a:solidFill>
                  <a:schemeClr val="tx2">
                    <a:lumMod val="50000"/>
                  </a:schemeClr>
                </a:solidFill>
              </a:rPr>
              <a:t>из языков кодирования информации</a:t>
            </a:r>
            <a:endParaRPr sz="200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52022711" name="Термин 2 белый"/>
          <p:cNvSpPr txBox="1"/>
          <p:nvPr/>
        </p:nvSpPr>
        <p:spPr bwMode="auto">
          <a:xfrm>
            <a:off x="6012680" y="4192364"/>
            <a:ext cx="183636" cy="396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sz="2000" b="1" i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54008409" name="Термин 3 белый"/>
          <p:cNvSpPr txBox="1"/>
          <p:nvPr/>
        </p:nvSpPr>
        <p:spPr bwMode="auto">
          <a:xfrm>
            <a:off x="5742009" y="1543605"/>
            <a:ext cx="2423268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08275779" name="Определение1"/>
          <p:cNvSpPr txBox="1"/>
          <p:nvPr/>
        </p:nvSpPr>
        <p:spPr bwMode="auto">
          <a:xfrm>
            <a:off x="409012" y="1413012"/>
            <a:ext cx="3639960" cy="1920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u="none" strike="noStrike" cap="none" spc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Модель</a:t>
            </a:r>
            <a:r>
              <a:rPr lang="ru-RU" sz="2000">
                <a:solidFill>
                  <a:schemeClr val="tx2">
                    <a:lumMod val="50000"/>
                  </a:schemeClr>
                </a:solidFill>
              </a:rPr>
              <a:t> - новый </a:t>
            </a:r>
            <a:r>
              <a:rPr lang="ru-RU" sz="2000">
                <a:solidFill>
                  <a:schemeClr val="tx2">
                    <a:lumMod val="50000"/>
                  </a:schemeClr>
                </a:solidFill>
              </a:rPr>
              <a:t>объект, который имеет свойства </a:t>
            </a:r>
            <a:r>
              <a:rPr lang="ru-RU" sz="2000">
                <a:solidFill>
                  <a:schemeClr val="tx2">
                    <a:lumMod val="50000"/>
                  </a:schemeClr>
                </a:solidFill>
              </a:rPr>
              <a:t>данного объекта</a:t>
            </a:r>
            <a:r>
              <a:rPr lang="ru-RU" sz="2000">
                <a:solidFill>
                  <a:schemeClr val="tx2">
                    <a:lumMod val="50000"/>
                  </a:schemeClr>
                </a:solidFill>
              </a:rPr>
              <a:t>, существенные для определённого </a:t>
            </a:r>
            <a:r>
              <a:rPr lang="ru-RU" sz="2000">
                <a:solidFill>
                  <a:schemeClr val="tx2">
                    <a:lumMod val="50000"/>
                  </a:schemeClr>
                </a:solidFill>
              </a:rPr>
              <a:t>исследования </a:t>
            </a:r>
            <a:endParaRPr sz="200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79294369" name="Термин 1 белый"/>
          <p:cNvSpPr txBox="1"/>
          <p:nvPr/>
        </p:nvSpPr>
        <p:spPr bwMode="auto">
          <a:xfrm>
            <a:off x="1750284" y="1393926"/>
            <a:ext cx="183636" cy="396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sz="2000" b="1" i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96211265" name="Термин 4 белый"/>
          <p:cNvSpPr txBox="1"/>
          <p:nvPr/>
        </p:nvSpPr>
        <p:spPr bwMode="auto">
          <a:xfrm flipH="0" flipV="0">
            <a:off x="751177" y="3887564"/>
            <a:ext cx="2955628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99383847" name=""/>
          <p:cNvPicPr>
            <a:picLocks noChangeAspect="1"/>
          </p:cNvPicPr>
          <p:nvPr>
            <p:ph idx="1"/>
          </p:nvPr>
        </p:nvPicPr>
        <p:blipFill>
          <a:blip r:embed="rId2"/>
          <a:srcRect l="23968" t="0" r="0" b="0"/>
          <a:stretch/>
        </p:blipFill>
        <p:spPr bwMode="auto">
          <a:xfrm rot="0" flipH="0" flipV="0">
            <a:off x="-31666" y="-60971"/>
            <a:ext cx="9175666" cy="6950248"/>
          </a:xfrm>
          <a:prstGeom prst="rect">
            <a:avLst/>
          </a:prstGeom>
        </p:spPr>
      </p:pic>
      <p:sp>
        <p:nvSpPr>
          <p:cNvPr id="171871958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60618819" name=""/>
          <p:cNvSpPr txBox="1"/>
          <p:nvPr/>
        </p:nvSpPr>
        <p:spPr bwMode="auto">
          <a:xfrm flipH="0" flipV="0">
            <a:off x="1185415" y="1579443"/>
            <a:ext cx="6970240" cy="39322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ru-RU" sz="3600" b="0" i="0" u="none" strike="noStrike" cap="none" spc="0">
                <a:solidFill>
                  <a:schemeClr val="tx1"/>
                </a:solidFill>
                <a:latin typeface="Arial"/>
                <a:ea typeface="+mn-ea"/>
                <a:cs typeface="Arial"/>
              </a:rPr>
              <a:t>В информатике рассматриваются общие подходы к созданию и использованию информационных моделей, связанные с использованием компьютерной техники.</a:t>
            </a:r>
            <a:endParaRPr lang="ru-RU" sz="36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p14:dur="0" advClick="0">
        <p:fade thruBlk="0"/>
      </p:transition>
    </mc:Choice>
    <mc:Fallback>
      <p:transition spd="fast" advClick="0">
        <p:fade thruBlk="0"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84633936" name=""/>
          <p:cNvPicPr>
            <a:picLocks noChangeAspect="1"/>
          </p:cNvPicPr>
          <p:nvPr>
            <p:ph idx="1"/>
          </p:nvPr>
        </p:nvPicPr>
        <p:blipFill>
          <a:blip r:embed="rId2"/>
          <a:srcRect l="20820" t="0" r="0" b="0"/>
          <a:stretch/>
        </p:blipFill>
        <p:spPr bwMode="auto">
          <a:xfrm rot="0" flipH="0" flipV="0">
            <a:off x="-31666" y="-140346"/>
            <a:ext cx="9555502" cy="70114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699205" y="37923"/>
            <a:ext cx="5619127" cy="1325562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 algn="ctr">
              <a:defRPr/>
            </a:pPr>
            <a:r>
              <a:rPr lang="ru-RU" sz="2800"/>
              <a:t>Компьютерное моделирование</a:t>
            </a:r>
            <a:endParaRPr sz="2800"/>
          </a:p>
        </p:txBody>
      </p:sp>
      <p:sp>
        <p:nvSpPr>
          <p:cNvPr id="7" name="Подзаголовок 5"/>
          <p:cNvSpPr txBox="1"/>
          <p:nvPr/>
        </p:nvSpPr>
        <p:spPr bwMode="auto">
          <a:xfrm rot="0" flipH="0" flipV="0">
            <a:off x="699205" y="1052512"/>
            <a:ext cx="4560633" cy="278470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just">
              <a:defRPr/>
            </a:pPr>
            <a:r>
              <a:rPr lang="ru-RU" sz="2000"/>
              <a:t>Информационные модели, реализованные с помощью систем </a:t>
            </a:r>
            <a:r>
              <a:rPr lang="ru-RU" sz="2000"/>
              <a:t>программирования, электронных </a:t>
            </a:r>
            <a:r>
              <a:rPr lang="ru-RU" sz="2000"/>
              <a:t>таблиц, специализированных </a:t>
            </a:r>
            <a:r>
              <a:rPr lang="ru-RU" sz="2000"/>
              <a:t>математических пакетов </a:t>
            </a:r>
            <a:r>
              <a:rPr lang="ru-RU" sz="2000"/>
              <a:t>или программных средств для </a:t>
            </a:r>
            <a:r>
              <a:rPr lang="ru-RU" sz="2000"/>
              <a:t> моделирования, называются </a:t>
            </a:r>
            <a:r>
              <a:rPr lang="ru-RU" sz="2000" b="1"/>
              <a:t>компьютерными моделями</a:t>
            </a:r>
            <a:r>
              <a:rPr lang="ru-RU" sz="2000"/>
              <a:t>. </a:t>
            </a:r>
            <a:endParaRPr lang="ru-RU" sz="2000"/>
          </a:p>
          <a:p>
            <a:pPr algn="just">
              <a:defRPr/>
            </a:pPr>
            <a:endParaRPr lang="ru-RU" sz="2000"/>
          </a:p>
          <a:p>
            <a:pPr algn="just">
              <a:defRPr/>
            </a:pPr>
            <a:endParaRPr/>
          </a:p>
        </p:txBody>
      </p:sp>
      <p:pic>
        <p:nvPicPr>
          <p:cNvPr id="49114149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722289" y="1052512"/>
            <a:ext cx="3091307" cy="2815043"/>
          </a:xfrm>
          <a:prstGeom prst="rect">
            <a:avLst/>
          </a:prstGeom>
        </p:spPr>
      </p:pic>
      <p:pic>
        <p:nvPicPr>
          <p:cNvPr id="49114058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22677" y="4110375"/>
            <a:ext cx="2381358" cy="2241844"/>
          </a:xfrm>
          <a:prstGeom prst="rect">
            <a:avLst/>
          </a:prstGeom>
        </p:spPr>
      </p:pic>
      <p:sp>
        <p:nvSpPr>
          <p:cNvPr id="611651915" name=""/>
          <p:cNvSpPr txBox="1"/>
          <p:nvPr/>
        </p:nvSpPr>
        <p:spPr bwMode="auto">
          <a:xfrm flipH="0" flipV="0">
            <a:off x="3725416" y="4225277"/>
            <a:ext cx="5187273" cy="2012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just"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Компьютерное моделирование 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включает в себя процесс 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реализации информационной 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модели на компьютере и исследование 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с помощью 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этой модели объекта моделирования — проведение 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вычислительного эксперимента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.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sz="1800">
              <a:cs typeface="Arial"/>
            </a:endParaRPr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72321534" name=""/>
          <p:cNvPicPr>
            <a:picLocks noChangeAspect="1"/>
          </p:cNvPicPr>
          <p:nvPr/>
        </p:nvPicPr>
        <p:blipFill>
          <a:blip r:embed="rId2"/>
          <a:srcRect l="0" t="0" r="0" b="0"/>
          <a:stretch/>
        </p:blipFill>
        <p:spPr bwMode="auto">
          <a:xfrm flipH="0" flipV="0">
            <a:off x="17718" y="15594"/>
            <a:ext cx="9126281" cy="68337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457199" y="274638"/>
            <a:ext cx="10006272" cy="114300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Этапы компьютерного моделирования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788859" y="1303980"/>
            <a:ext cx="5943381" cy="558524"/>
          </a:xfrm>
          <a:custGeom>
            <a:avLst/>
            <a:gdLst>
              <a:gd name="connsiteX0" fmla="*/ 0 w 6552728"/>
              <a:gd name="connsiteY0" fmla="*/ 0 h 473468"/>
              <a:gd name="connsiteX1" fmla="*/ 6552728 w 6552728"/>
              <a:gd name="connsiteY1" fmla="*/ 0 h 473468"/>
              <a:gd name="connsiteX2" fmla="*/ 6552728 w 6552728"/>
              <a:gd name="connsiteY2" fmla="*/ 473468 h 473468"/>
              <a:gd name="connsiteX3" fmla="*/ 0 w 6552728"/>
              <a:gd name="connsiteY3" fmla="*/ 473468 h 473468"/>
              <a:gd name="connsiteX4" fmla="*/ 0 w 6552728"/>
              <a:gd name="connsiteY4" fmla="*/ 0 h 473468"/>
              <a:gd name="connsiteX0" fmla="*/ 0 w 6552728"/>
              <a:gd name="connsiteY0" fmla="*/ 0 h 473468"/>
              <a:gd name="connsiteX1" fmla="*/ 6552728 w 6552728"/>
              <a:gd name="connsiteY1" fmla="*/ 0 h 473468"/>
              <a:gd name="connsiteX2" fmla="*/ 6552728 w 6552728"/>
              <a:gd name="connsiteY2" fmla="*/ 473468 h 473468"/>
              <a:gd name="connsiteX3" fmla="*/ 0 w 6552728"/>
              <a:gd name="connsiteY3" fmla="*/ 473468 h 473468"/>
              <a:gd name="connsiteX4" fmla="*/ 91440 w 6552728"/>
              <a:gd name="connsiteY4" fmla="*/ 91440 h 473468"/>
              <a:gd name="connsiteX0" fmla="*/ 0 w 6552728"/>
              <a:gd name="connsiteY0" fmla="*/ 0 h 473468"/>
              <a:gd name="connsiteX1" fmla="*/ 6552728 w 6552728"/>
              <a:gd name="connsiteY1" fmla="*/ 0 h 473468"/>
              <a:gd name="connsiteX2" fmla="*/ 6552728 w 6552728"/>
              <a:gd name="connsiteY2" fmla="*/ 473468 h 473468"/>
              <a:gd name="connsiteX3" fmla="*/ 0 w 6552728"/>
              <a:gd name="connsiteY3" fmla="*/ 473468 h 473468"/>
              <a:gd name="connsiteX4" fmla="*/ 91440 w 6552728"/>
              <a:gd name="connsiteY4" fmla="*/ 171650 h 473468"/>
              <a:gd name="connsiteX0" fmla="*/ 10160 w 6562888"/>
              <a:gd name="connsiteY0" fmla="*/ 0 h 473468"/>
              <a:gd name="connsiteX1" fmla="*/ 6562888 w 6562888"/>
              <a:gd name="connsiteY1" fmla="*/ 0 h 473468"/>
              <a:gd name="connsiteX2" fmla="*/ 6562888 w 6562888"/>
              <a:gd name="connsiteY2" fmla="*/ 473468 h 473468"/>
              <a:gd name="connsiteX3" fmla="*/ 10160 w 6562888"/>
              <a:gd name="connsiteY3" fmla="*/ 473468 h 473468"/>
              <a:gd name="connsiteX4" fmla="*/ 0 w 6562888"/>
              <a:gd name="connsiteY4" fmla="*/ 133550 h 473468"/>
              <a:gd name="connsiteX0" fmla="*/ 0 w 6552728"/>
              <a:gd name="connsiteY0" fmla="*/ 0 h 473468"/>
              <a:gd name="connsiteX1" fmla="*/ 6552728 w 6552728"/>
              <a:gd name="connsiteY1" fmla="*/ 0 h 473468"/>
              <a:gd name="connsiteX2" fmla="*/ 6552728 w 6552728"/>
              <a:gd name="connsiteY2" fmla="*/ 473468 h 473468"/>
              <a:gd name="connsiteX3" fmla="*/ 0 w 6552728"/>
              <a:gd name="connsiteY3" fmla="*/ 473468 h 473468"/>
              <a:gd name="connsiteX4" fmla="*/ 59690 w 6552728"/>
              <a:gd name="connsiteY4" fmla="*/ 133550 h 473468"/>
              <a:gd name="connsiteX0" fmla="*/ 458683 w 7011411"/>
              <a:gd name="connsiteY0" fmla="*/ 0 h 473468"/>
              <a:gd name="connsiteX1" fmla="*/ 7011411 w 7011411"/>
              <a:gd name="connsiteY1" fmla="*/ 0 h 473468"/>
              <a:gd name="connsiteX2" fmla="*/ 7011411 w 7011411"/>
              <a:gd name="connsiteY2" fmla="*/ 473468 h 473468"/>
              <a:gd name="connsiteX3" fmla="*/ 458683 w 7011411"/>
              <a:gd name="connsiteY3" fmla="*/ 473468 h 473468"/>
              <a:gd name="connsiteX4" fmla="*/ 569301 w 7011411"/>
              <a:gd name="connsiteY4" fmla="*/ 283520 h 473468"/>
              <a:gd name="connsiteX5" fmla="*/ 518373 w 7011411"/>
              <a:gd name="connsiteY5" fmla="*/ 133550 h 473468"/>
              <a:gd name="connsiteX0" fmla="*/ 468591 w 7021319"/>
              <a:gd name="connsiteY0" fmla="*/ 0 h 473468"/>
              <a:gd name="connsiteX1" fmla="*/ 7021319 w 7021319"/>
              <a:gd name="connsiteY1" fmla="*/ 0 h 473468"/>
              <a:gd name="connsiteX2" fmla="*/ 7021319 w 7021319"/>
              <a:gd name="connsiteY2" fmla="*/ 473468 h 473468"/>
              <a:gd name="connsiteX3" fmla="*/ 468591 w 7021319"/>
              <a:gd name="connsiteY3" fmla="*/ 473468 h 473468"/>
              <a:gd name="connsiteX4" fmla="*/ 528281 w 7021319"/>
              <a:gd name="connsiteY4" fmla="*/ 133550 h 473468"/>
              <a:gd name="connsiteX0" fmla="*/ 427216 w 6979944"/>
              <a:gd name="connsiteY0" fmla="*/ 0 h 473468"/>
              <a:gd name="connsiteX1" fmla="*/ 6979944 w 6979944"/>
              <a:gd name="connsiteY1" fmla="*/ 0 h 473468"/>
              <a:gd name="connsiteX2" fmla="*/ 6979944 w 6979944"/>
              <a:gd name="connsiteY2" fmla="*/ 473468 h 473468"/>
              <a:gd name="connsiteX3" fmla="*/ 427216 w 6979944"/>
              <a:gd name="connsiteY3" fmla="*/ 473468 h 473468"/>
              <a:gd name="connsiteX4" fmla="*/ 486906 w 6979944"/>
              <a:gd name="connsiteY4" fmla="*/ 133550 h 473468"/>
              <a:gd name="connsiteX0" fmla="*/ 0 w 6552728"/>
              <a:gd name="connsiteY0" fmla="*/ 0 h 473468"/>
              <a:gd name="connsiteX1" fmla="*/ 6552728 w 6552728"/>
              <a:gd name="connsiteY1" fmla="*/ 0 h 473468"/>
              <a:gd name="connsiteX2" fmla="*/ 6552728 w 6552728"/>
              <a:gd name="connsiteY2" fmla="*/ 473468 h 473468"/>
              <a:gd name="connsiteX3" fmla="*/ 0 w 6552728"/>
              <a:gd name="connsiteY3" fmla="*/ 473468 h 473468"/>
              <a:gd name="connsiteX4" fmla="*/ 59690 w 6552728"/>
              <a:gd name="connsiteY4" fmla="*/ 133550 h 473468"/>
              <a:gd name="connsiteX0" fmla="*/ 21273 w 6574001"/>
              <a:gd name="connsiteY0" fmla="*/ 0 h 473468"/>
              <a:gd name="connsiteX1" fmla="*/ 6574001 w 6574001"/>
              <a:gd name="connsiteY1" fmla="*/ 0 h 473468"/>
              <a:gd name="connsiteX2" fmla="*/ 6574001 w 6574001"/>
              <a:gd name="connsiteY2" fmla="*/ 473468 h 473468"/>
              <a:gd name="connsiteX3" fmla="*/ 21273 w 6574001"/>
              <a:gd name="connsiteY3" fmla="*/ 473468 h 473468"/>
              <a:gd name="connsiteX4" fmla="*/ 0 w 6574001"/>
              <a:gd name="connsiteY4" fmla="*/ 76400 h 473468"/>
              <a:gd name="connsiteX0" fmla="*/ 21273 w 6574001"/>
              <a:gd name="connsiteY0" fmla="*/ 0 h 473468"/>
              <a:gd name="connsiteX1" fmla="*/ 6574001 w 6574001"/>
              <a:gd name="connsiteY1" fmla="*/ 0 h 473468"/>
              <a:gd name="connsiteX2" fmla="*/ 6574001 w 6574001"/>
              <a:gd name="connsiteY2" fmla="*/ 473468 h 473468"/>
              <a:gd name="connsiteX3" fmla="*/ 21273 w 6574001"/>
              <a:gd name="connsiteY3" fmla="*/ 473468 h 473468"/>
              <a:gd name="connsiteX4" fmla="*/ 0 w 6574001"/>
              <a:gd name="connsiteY4" fmla="*/ 76400 h 473468"/>
              <a:gd name="connsiteX0" fmla="*/ 21273 w 6574001"/>
              <a:gd name="connsiteY0" fmla="*/ 0 h 473468"/>
              <a:gd name="connsiteX1" fmla="*/ 6574001 w 6574001"/>
              <a:gd name="connsiteY1" fmla="*/ 0 h 473468"/>
              <a:gd name="connsiteX2" fmla="*/ 6574001 w 6574001"/>
              <a:gd name="connsiteY2" fmla="*/ 473468 h 473468"/>
              <a:gd name="connsiteX3" fmla="*/ 21273 w 6574001"/>
              <a:gd name="connsiteY3" fmla="*/ 473468 h 473468"/>
              <a:gd name="connsiteX4" fmla="*/ 0 w 6574001"/>
              <a:gd name="connsiteY4" fmla="*/ 76400 h 473468"/>
              <a:gd name="connsiteX0" fmla="*/ 21273 w 6574001"/>
              <a:gd name="connsiteY0" fmla="*/ 0 h 473468"/>
              <a:gd name="connsiteX1" fmla="*/ 6574001 w 6574001"/>
              <a:gd name="connsiteY1" fmla="*/ 0 h 473468"/>
              <a:gd name="connsiteX2" fmla="*/ 6574001 w 6574001"/>
              <a:gd name="connsiteY2" fmla="*/ 473468 h 473468"/>
              <a:gd name="connsiteX3" fmla="*/ 21273 w 6574001"/>
              <a:gd name="connsiteY3" fmla="*/ 473468 h 473468"/>
              <a:gd name="connsiteX4" fmla="*/ 0 w 6574001"/>
              <a:gd name="connsiteY4" fmla="*/ 76400 h 473468"/>
              <a:gd name="connsiteX0" fmla="*/ 21273 w 6574001"/>
              <a:gd name="connsiteY0" fmla="*/ 0 h 530618"/>
              <a:gd name="connsiteX1" fmla="*/ 6574001 w 6574001"/>
              <a:gd name="connsiteY1" fmla="*/ 0 h 530618"/>
              <a:gd name="connsiteX2" fmla="*/ 6574001 w 6574001"/>
              <a:gd name="connsiteY2" fmla="*/ 473468 h 530618"/>
              <a:gd name="connsiteX3" fmla="*/ 11748 w 6574001"/>
              <a:gd name="connsiteY3" fmla="*/ 530618 h 530618"/>
              <a:gd name="connsiteX4" fmla="*/ 0 w 6574001"/>
              <a:gd name="connsiteY4" fmla="*/ 76400 h 530618"/>
              <a:gd name="connsiteX0" fmla="*/ 21273 w 6574001"/>
              <a:gd name="connsiteY0" fmla="*/ 0 h 530618"/>
              <a:gd name="connsiteX1" fmla="*/ 6574001 w 6574001"/>
              <a:gd name="connsiteY1" fmla="*/ 0 h 530618"/>
              <a:gd name="connsiteX2" fmla="*/ 6574001 w 6574001"/>
              <a:gd name="connsiteY2" fmla="*/ 473468 h 530618"/>
              <a:gd name="connsiteX3" fmla="*/ 11748 w 6574001"/>
              <a:gd name="connsiteY3" fmla="*/ 530618 h 530618"/>
              <a:gd name="connsiteX4" fmla="*/ 0 w 6574001"/>
              <a:gd name="connsiteY4" fmla="*/ 76400 h 530618"/>
              <a:gd name="connsiteX0" fmla="*/ 21273 w 6574001"/>
              <a:gd name="connsiteY0" fmla="*/ 0 h 530618"/>
              <a:gd name="connsiteX1" fmla="*/ 6574001 w 6574001"/>
              <a:gd name="connsiteY1" fmla="*/ 0 h 530618"/>
              <a:gd name="connsiteX2" fmla="*/ 6574001 w 6574001"/>
              <a:gd name="connsiteY2" fmla="*/ 473468 h 530618"/>
              <a:gd name="connsiteX3" fmla="*/ 11748 w 6574001"/>
              <a:gd name="connsiteY3" fmla="*/ 530618 h 530618"/>
              <a:gd name="connsiteX4" fmla="*/ 0 w 6574001"/>
              <a:gd name="connsiteY4" fmla="*/ 76400 h 530618"/>
              <a:gd name="connsiteX0" fmla="*/ 21273 w 6574001"/>
              <a:gd name="connsiteY0" fmla="*/ 0 h 558524"/>
              <a:gd name="connsiteX1" fmla="*/ 6574001 w 6574001"/>
              <a:gd name="connsiteY1" fmla="*/ 0 h 558524"/>
              <a:gd name="connsiteX2" fmla="*/ 6574001 w 6574001"/>
              <a:gd name="connsiteY2" fmla="*/ 473468 h 558524"/>
              <a:gd name="connsiteX3" fmla="*/ 11748 w 6574001"/>
              <a:gd name="connsiteY3" fmla="*/ 530618 h 558524"/>
              <a:gd name="connsiteX4" fmla="*/ 0 w 6574001"/>
              <a:gd name="connsiteY4" fmla="*/ 76400 h 558524"/>
              <a:gd name="connsiteX0" fmla="*/ 21273 w 6574001"/>
              <a:gd name="connsiteY0" fmla="*/ 0 h 558524"/>
              <a:gd name="connsiteX1" fmla="*/ 6574001 w 6574001"/>
              <a:gd name="connsiteY1" fmla="*/ 0 h 558524"/>
              <a:gd name="connsiteX2" fmla="*/ 6574001 w 6574001"/>
              <a:gd name="connsiteY2" fmla="*/ 473468 h 558524"/>
              <a:gd name="connsiteX3" fmla="*/ 11748 w 6574001"/>
              <a:gd name="connsiteY3" fmla="*/ 530618 h 558524"/>
              <a:gd name="connsiteX4" fmla="*/ 0 w 6574001"/>
              <a:gd name="connsiteY4" fmla="*/ 76400 h 558524"/>
              <a:gd name="connsiteX0" fmla="*/ 21273 w 6587547"/>
              <a:gd name="connsiteY0" fmla="*/ 0 h 558524"/>
              <a:gd name="connsiteX1" fmla="*/ 6574001 w 6587547"/>
              <a:gd name="connsiteY1" fmla="*/ 0 h 558524"/>
              <a:gd name="connsiteX2" fmla="*/ 6574001 w 6587547"/>
              <a:gd name="connsiteY2" fmla="*/ 473468 h 558524"/>
              <a:gd name="connsiteX3" fmla="*/ 11748 w 6587547"/>
              <a:gd name="connsiteY3" fmla="*/ 530618 h 558524"/>
              <a:gd name="connsiteX4" fmla="*/ 0 w 6587547"/>
              <a:gd name="connsiteY4" fmla="*/ 76400 h 558524"/>
              <a:gd name="connsiteX0" fmla="*/ 21273 w 6611254"/>
              <a:gd name="connsiteY0" fmla="*/ 0 h 558524"/>
              <a:gd name="connsiteX1" fmla="*/ 6574001 w 6611254"/>
              <a:gd name="connsiteY1" fmla="*/ 0 h 558524"/>
              <a:gd name="connsiteX2" fmla="*/ 6574001 w 6611254"/>
              <a:gd name="connsiteY2" fmla="*/ 473468 h 558524"/>
              <a:gd name="connsiteX3" fmla="*/ 11748 w 6611254"/>
              <a:gd name="connsiteY3" fmla="*/ 530618 h 558524"/>
              <a:gd name="connsiteX4" fmla="*/ 0 w 6611254"/>
              <a:gd name="connsiteY4" fmla="*/ 76400 h 55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1254" h="558524" fill="norm" stroke="1" extrusionOk="0">
                <a:moveTo>
                  <a:pt x="21273" y="0"/>
                </a:moveTo>
                <a:cubicBezTo>
                  <a:pt x="1705453" y="100013"/>
                  <a:pt x="4389758" y="0"/>
                  <a:pt x="6574001" y="0"/>
                </a:cubicBezTo>
                <a:cubicBezTo>
                  <a:pt x="6657821" y="226403"/>
                  <a:pt x="6574001" y="315645"/>
                  <a:pt x="6574001" y="473468"/>
                </a:cubicBezTo>
                <a:cubicBezTo>
                  <a:pt x="4386583" y="492518"/>
                  <a:pt x="2199166" y="611581"/>
                  <a:pt x="11748" y="530618"/>
                </a:cubicBezTo>
                <a:cubicBezTo>
                  <a:pt x="34475" y="340615"/>
                  <a:pt x="54240" y="236116"/>
                  <a:pt x="0" y="7640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799972" y="2066098"/>
            <a:ext cx="5440024" cy="433380"/>
          </a:xfrm>
          <a:custGeom>
            <a:avLst/>
            <a:gdLst>
              <a:gd name="connsiteX0" fmla="*/ 0 w 5356204"/>
              <a:gd name="connsiteY0" fmla="*/ 0 h 387660"/>
              <a:gd name="connsiteX1" fmla="*/ 5356204 w 5356204"/>
              <a:gd name="connsiteY1" fmla="*/ 0 h 387660"/>
              <a:gd name="connsiteX2" fmla="*/ 5356204 w 5356204"/>
              <a:gd name="connsiteY2" fmla="*/ 387660 h 387660"/>
              <a:gd name="connsiteX3" fmla="*/ 0 w 5356204"/>
              <a:gd name="connsiteY3" fmla="*/ 387660 h 387660"/>
              <a:gd name="connsiteX4" fmla="*/ 0 w 5356204"/>
              <a:gd name="connsiteY4" fmla="*/ 0 h 387660"/>
              <a:gd name="connsiteX0" fmla="*/ 5356204 w 5447644"/>
              <a:gd name="connsiteY0" fmla="*/ 0 h 387660"/>
              <a:gd name="connsiteX1" fmla="*/ 5356204 w 5447644"/>
              <a:gd name="connsiteY1" fmla="*/ 387660 h 387660"/>
              <a:gd name="connsiteX2" fmla="*/ 0 w 5447644"/>
              <a:gd name="connsiteY2" fmla="*/ 387660 h 387660"/>
              <a:gd name="connsiteX3" fmla="*/ 0 w 5447644"/>
              <a:gd name="connsiteY3" fmla="*/ 0 h 387660"/>
              <a:gd name="connsiteX4" fmla="*/ 5447644 w 5447644"/>
              <a:gd name="connsiteY4" fmla="*/ 91440 h 387660"/>
              <a:gd name="connsiteX0" fmla="*/ 5356204 w 5440024"/>
              <a:gd name="connsiteY0" fmla="*/ 45720 h 433380"/>
              <a:gd name="connsiteX1" fmla="*/ 5356204 w 5440024"/>
              <a:gd name="connsiteY1" fmla="*/ 433380 h 433380"/>
              <a:gd name="connsiteX2" fmla="*/ 0 w 5440024"/>
              <a:gd name="connsiteY2" fmla="*/ 433380 h 433380"/>
              <a:gd name="connsiteX3" fmla="*/ 0 w 5440024"/>
              <a:gd name="connsiteY3" fmla="*/ 45720 h 433380"/>
              <a:gd name="connsiteX4" fmla="*/ 5440024 w 5440024"/>
              <a:gd name="connsiteY4" fmla="*/ 0 h 433380"/>
              <a:gd name="connsiteX0" fmla="*/ 5356204 w 5440024"/>
              <a:gd name="connsiteY0" fmla="*/ 45720 h 433380"/>
              <a:gd name="connsiteX1" fmla="*/ 5356204 w 5440024"/>
              <a:gd name="connsiteY1" fmla="*/ 433380 h 433380"/>
              <a:gd name="connsiteX2" fmla="*/ 0 w 5440024"/>
              <a:gd name="connsiteY2" fmla="*/ 433380 h 433380"/>
              <a:gd name="connsiteX3" fmla="*/ 0 w 5440024"/>
              <a:gd name="connsiteY3" fmla="*/ 45720 h 433380"/>
              <a:gd name="connsiteX4" fmla="*/ 5440024 w 5440024"/>
              <a:gd name="connsiteY4" fmla="*/ 0 h 433380"/>
              <a:gd name="connsiteX0" fmla="*/ 5356204 w 5440024"/>
              <a:gd name="connsiteY0" fmla="*/ 45720 h 433380"/>
              <a:gd name="connsiteX1" fmla="*/ 5417164 w 5440024"/>
              <a:gd name="connsiteY1" fmla="*/ 425760 h 433380"/>
              <a:gd name="connsiteX2" fmla="*/ 0 w 5440024"/>
              <a:gd name="connsiteY2" fmla="*/ 433380 h 433380"/>
              <a:gd name="connsiteX3" fmla="*/ 0 w 5440024"/>
              <a:gd name="connsiteY3" fmla="*/ 45720 h 433380"/>
              <a:gd name="connsiteX4" fmla="*/ 5440024 w 5440024"/>
              <a:gd name="connsiteY4" fmla="*/ 0 h 433380"/>
              <a:gd name="connsiteX0" fmla="*/ 5356204 w 5440024"/>
              <a:gd name="connsiteY0" fmla="*/ 45720 h 433380"/>
              <a:gd name="connsiteX1" fmla="*/ 5417164 w 5440024"/>
              <a:gd name="connsiteY1" fmla="*/ 425760 h 433380"/>
              <a:gd name="connsiteX2" fmla="*/ 0 w 5440024"/>
              <a:gd name="connsiteY2" fmla="*/ 433380 h 433380"/>
              <a:gd name="connsiteX3" fmla="*/ 0 w 5440024"/>
              <a:gd name="connsiteY3" fmla="*/ 45720 h 433380"/>
              <a:gd name="connsiteX4" fmla="*/ 5440024 w 5440024"/>
              <a:gd name="connsiteY4" fmla="*/ 0 h 433380"/>
              <a:gd name="connsiteX0" fmla="*/ 5379064 w 5440024"/>
              <a:gd name="connsiteY0" fmla="*/ 45720 h 433380"/>
              <a:gd name="connsiteX1" fmla="*/ 5417164 w 5440024"/>
              <a:gd name="connsiteY1" fmla="*/ 425760 h 433380"/>
              <a:gd name="connsiteX2" fmla="*/ 0 w 5440024"/>
              <a:gd name="connsiteY2" fmla="*/ 433380 h 433380"/>
              <a:gd name="connsiteX3" fmla="*/ 0 w 5440024"/>
              <a:gd name="connsiteY3" fmla="*/ 45720 h 433380"/>
              <a:gd name="connsiteX4" fmla="*/ 5440024 w 5440024"/>
              <a:gd name="connsiteY4" fmla="*/ 0 h 433380"/>
              <a:gd name="connsiteX0" fmla="*/ 5379064 w 5440024"/>
              <a:gd name="connsiteY0" fmla="*/ 45720 h 433380"/>
              <a:gd name="connsiteX1" fmla="*/ 5417164 w 5440024"/>
              <a:gd name="connsiteY1" fmla="*/ 425760 h 433380"/>
              <a:gd name="connsiteX2" fmla="*/ 0 w 5440024"/>
              <a:gd name="connsiteY2" fmla="*/ 433380 h 433380"/>
              <a:gd name="connsiteX3" fmla="*/ 0 w 5440024"/>
              <a:gd name="connsiteY3" fmla="*/ 45720 h 433380"/>
              <a:gd name="connsiteX4" fmla="*/ 5440024 w 5440024"/>
              <a:gd name="connsiteY4" fmla="*/ 0 h 433380"/>
              <a:gd name="connsiteX0" fmla="*/ 5379064 w 5440024"/>
              <a:gd name="connsiteY0" fmla="*/ 45720 h 433380"/>
              <a:gd name="connsiteX1" fmla="*/ 5417164 w 5440024"/>
              <a:gd name="connsiteY1" fmla="*/ 425760 h 433380"/>
              <a:gd name="connsiteX2" fmla="*/ 0 w 5440024"/>
              <a:gd name="connsiteY2" fmla="*/ 433380 h 433380"/>
              <a:gd name="connsiteX3" fmla="*/ 0 w 5440024"/>
              <a:gd name="connsiteY3" fmla="*/ 45720 h 433380"/>
              <a:gd name="connsiteX4" fmla="*/ 5440024 w 5440024"/>
              <a:gd name="connsiteY4" fmla="*/ 0 h 433380"/>
              <a:gd name="connsiteX0" fmla="*/ 5379064 w 5440024"/>
              <a:gd name="connsiteY0" fmla="*/ 45720 h 433380"/>
              <a:gd name="connsiteX1" fmla="*/ 5417164 w 5440024"/>
              <a:gd name="connsiteY1" fmla="*/ 425760 h 433380"/>
              <a:gd name="connsiteX2" fmla="*/ 0 w 5440024"/>
              <a:gd name="connsiteY2" fmla="*/ 433380 h 433380"/>
              <a:gd name="connsiteX3" fmla="*/ 0 w 5440024"/>
              <a:gd name="connsiteY3" fmla="*/ 45720 h 433380"/>
              <a:gd name="connsiteX4" fmla="*/ 5440024 w 5440024"/>
              <a:gd name="connsiteY4" fmla="*/ 0 h 43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0024" h="433380" fill="norm" stroke="1" extrusionOk="0">
                <a:moveTo>
                  <a:pt x="5379064" y="45720"/>
                </a:moveTo>
                <a:cubicBezTo>
                  <a:pt x="5399384" y="172400"/>
                  <a:pt x="5313024" y="314320"/>
                  <a:pt x="5417164" y="425760"/>
                </a:cubicBezTo>
                <a:cubicBezTo>
                  <a:pt x="3611443" y="428300"/>
                  <a:pt x="1813341" y="331780"/>
                  <a:pt x="0" y="433380"/>
                </a:cubicBezTo>
                <a:cubicBezTo>
                  <a:pt x="68580" y="304160"/>
                  <a:pt x="0" y="174940"/>
                  <a:pt x="0" y="45720"/>
                </a:cubicBezTo>
                <a:cubicBezTo>
                  <a:pt x="1813341" y="30480"/>
                  <a:pt x="3489523" y="121920"/>
                  <a:pt x="5440024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99972" y="2859490"/>
            <a:ext cx="4392488" cy="517773"/>
          </a:xfrm>
          <a:custGeom>
            <a:avLst/>
            <a:gdLst>
              <a:gd name="connsiteX0" fmla="*/ 0 w 4392488"/>
              <a:gd name="connsiteY0" fmla="*/ 0 h 432048"/>
              <a:gd name="connsiteX1" fmla="*/ 4392488 w 4392488"/>
              <a:gd name="connsiteY1" fmla="*/ 0 h 432048"/>
              <a:gd name="connsiteX2" fmla="*/ 4392488 w 4392488"/>
              <a:gd name="connsiteY2" fmla="*/ 432048 h 432048"/>
              <a:gd name="connsiteX3" fmla="*/ 0 w 4392488"/>
              <a:gd name="connsiteY3" fmla="*/ 432048 h 432048"/>
              <a:gd name="connsiteX4" fmla="*/ 0 w 4392488"/>
              <a:gd name="connsiteY4" fmla="*/ 0 h 432048"/>
              <a:gd name="connsiteX0" fmla="*/ 85725 w 4392488"/>
              <a:gd name="connsiteY0" fmla="*/ 0 h 432048"/>
              <a:gd name="connsiteX1" fmla="*/ 4392488 w 4392488"/>
              <a:gd name="connsiteY1" fmla="*/ 0 h 432048"/>
              <a:gd name="connsiteX2" fmla="*/ 4392488 w 4392488"/>
              <a:gd name="connsiteY2" fmla="*/ 432048 h 432048"/>
              <a:gd name="connsiteX3" fmla="*/ 0 w 4392488"/>
              <a:gd name="connsiteY3" fmla="*/ 432048 h 432048"/>
              <a:gd name="connsiteX4" fmla="*/ 85725 w 4392488"/>
              <a:gd name="connsiteY4" fmla="*/ 0 h 432048"/>
              <a:gd name="connsiteX0" fmla="*/ 85725 w 4392488"/>
              <a:gd name="connsiteY0" fmla="*/ 0 h 489198"/>
              <a:gd name="connsiteX1" fmla="*/ 4392488 w 4392488"/>
              <a:gd name="connsiteY1" fmla="*/ 0 h 489198"/>
              <a:gd name="connsiteX2" fmla="*/ 4325813 w 4392488"/>
              <a:gd name="connsiteY2" fmla="*/ 489198 h 489198"/>
              <a:gd name="connsiteX3" fmla="*/ 0 w 4392488"/>
              <a:gd name="connsiteY3" fmla="*/ 432048 h 489198"/>
              <a:gd name="connsiteX4" fmla="*/ 85725 w 4392488"/>
              <a:gd name="connsiteY4" fmla="*/ 0 h 489198"/>
              <a:gd name="connsiteX0" fmla="*/ 85725 w 4392488"/>
              <a:gd name="connsiteY0" fmla="*/ 0 h 517773"/>
              <a:gd name="connsiteX1" fmla="*/ 4392488 w 4392488"/>
              <a:gd name="connsiteY1" fmla="*/ 0 h 517773"/>
              <a:gd name="connsiteX2" fmla="*/ 4297238 w 4392488"/>
              <a:gd name="connsiteY2" fmla="*/ 517773 h 517773"/>
              <a:gd name="connsiteX3" fmla="*/ 0 w 4392488"/>
              <a:gd name="connsiteY3" fmla="*/ 432048 h 517773"/>
              <a:gd name="connsiteX4" fmla="*/ 85725 w 4392488"/>
              <a:gd name="connsiteY4" fmla="*/ 0 h 51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488" h="517773" fill="norm" stroke="1" extrusionOk="0">
                <a:moveTo>
                  <a:pt x="85725" y="0"/>
                </a:moveTo>
                <a:lnTo>
                  <a:pt x="4392488" y="0"/>
                </a:lnTo>
                <a:lnTo>
                  <a:pt x="4297238" y="517773"/>
                </a:lnTo>
                <a:lnTo>
                  <a:pt x="0" y="432048"/>
                </a:lnTo>
                <a:lnTo>
                  <a:pt x="85725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974422" y="4451130"/>
            <a:ext cx="2705870" cy="754110"/>
          </a:xfrm>
          <a:custGeom>
            <a:avLst/>
            <a:gdLst>
              <a:gd name="connsiteX0" fmla="*/ 0 w 2880320"/>
              <a:gd name="connsiteY0" fmla="*/ 0 h 716010"/>
              <a:gd name="connsiteX1" fmla="*/ 2880320 w 2880320"/>
              <a:gd name="connsiteY1" fmla="*/ 0 h 716010"/>
              <a:gd name="connsiteX2" fmla="*/ 2880320 w 2880320"/>
              <a:gd name="connsiteY2" fmla="*/ 716010 h 716010"/>
              <a:gd name="connsiteX3" fmla="*/ 0 w 2880320"/>
              <a:gd name="connsiteY3" fmla="*/ 716010 h 716010"/>
              <a:gd name="connsiteX4" fmla="*/ 0 w 2880320"/>
              <a:gd name="connsiteY4" fmla="*/ 0 h 716010"/>
              <a:gd name="connsiteX0" fmla="*/ 0 w 2880320"/>
              <a:gd name="connsiteY0" fmla="*/ 0 h 716010"/>
              <a:gd name="connsiteX1" fmla="*/ 2880320 w 2880320"/>
              <a:gd name="connsiteY1" fmla="*/ 0 h 716010"/>
              <a:gd name="connsiteX2" fmla="*/ 2880320 w 2880320"/>
              <a:gd name="connsiteY2" fmla="*/ 716010 h 716010"/>
              <a:gd name="connsiteX3" fmla="*/ 0 w 2880320"/>
              <a:gd name="connsiteY3" fmla="*/ 716010 h 716010"/>
              <a:gd name="connsiteX4" fmla="*/ 0 w 2880320"/>
              <a:gd name="connsiteY4" fmla="*/ 0 h 716010"/>
              <a:gd name="connsiteX0" fmla="*/ 190500 w 2880320"/>
              <a:gd name="connsiteY0" fmla="*/ 0 h 754110"/>
              <a:gd name="connsiteX1" fmla="*/ 2880320 w 2880320"/>
              <a:gd name="connsiteY1" fmla="*/ 38100 h 754110"/>
              <a:gd name="connsiteX2" fmla="*/ 2880320 w 2880320"/>
              <a:gd name="connsiteY2" fmla="*/ 754110 h 754110"/>
              <a:gd name="connsiteX3" fmla="*/ 0 w 2880320"/>
              <a:gd name="connsiteY3" fmla="*/ 754110 h 754110"/>
              <a:gd name="connsiteX4" fmla="*/ 190500 w 2880320"/>
              <a:gd name="connsiteY4" fmla="*/ 0 h 754110"/>
              <a:gd name="connsiteX0" fmla="*/ 190500 w 2880320"/>
              <a:gd name="connsiteY0" fmla="*/ 0 h 754110"/>
              <a:gd name="connsiteX1" fmla="*/ 2766020 w 2880320"/>
              <a:gd name="connsiteY1" fmla="*/ 38100 h 754110"/>
              <a:gd name="connsiteX2" fmla="*/ 2880320 w 2880320"/>
              <a:gd name="connsiteY2" fmla="*/ 754110 h 754110"/>
              <a:gd name="connsiteX3" fmla="*/ 0 w 2880320"/>
              <a:gd name="connsiteY3" fmla="*/ 754110 h 754110"/>
              <a:gd name="connsiteX4" fmla="*/ 190500 w 2880320"/>
              <a:gd name="connsiteY4" fmla="*/ 0 h 754110"/>
              <a:gd name="connsiteX0" fmla="*/ 190500 w 2880320"/>
              <a:gd name="connsiteY0" fmla="*/ 0 h 754110"/>
              <a:gd name="connsiteX1" fmla="*/ 2766020 w 2880320"/>
              <a:gd name="connsiteY1" fmla="*/ 38100 h 754110"/>
              <a:gd name="connsiteX2" fmla="*/ 2880320 w 2880320"/>
              <a:gd name="connsiteY2" fmla="*/ 754110 h 754110"/>
              <a:gd name="connsiteX3" fmla="*/ 0 w 2880320"/>
              <a:gd name="connsiteY3" fmla="*/ 754110 h 754110"/>
              <a:gd name="connsiteX4" fmla="*/ 190500 w 2880320"/>
              <a:gd name="connsiteY4" fmla="*/ 0 h 754110"/>
              <a:gd name="connsiteX0" fmla="*/ 190500 w 2880320"/>
              <a:gd name="connsiteY0" fmla="*/ 0 h 754110"/>
              <a:gd name="connsiteX1" fmla="*/ 2766020 w 2880320"/>
              <a:gd name="connsiteY1" fmla="*/ 38100 h 754110"/>
              <a:gd name="connsiteX2" fmla="*/ 2880320 w 2880320"/>
              <a:gd name="connsiteY2" fmla="*/ 754110 h 754110"/>
              <a:gd name="connsiteX3" fmla="*/ 0 w 2880320"/>
              <a:gd name="connsiteY3" fmla="*/ 754110 h 754110"/>
              <a:gd name="connsiteX4" fmla="*/ 190500 w 2880320"/>
              <a:gd name="connsiteY4" fmla="*/ 0 h 754110"/>
              <a:gd name="connsiteX0" fmla="*/ 12700 w 2702520"/>
              <a:gd name="connsiteY0" fmla="*/ 0 h 754110"/>
              <a:gd name="connsiteX1" fmla="*/ 2588220 w 2702520"/>
              <a:gd name="connsiteY1" fmla="*/ 38100 h 754110"/>
              <a:gd name="connsiteX2" fmla="*/ 2702520 w 2702520"/>
              <a:gd name="connsiteY2" fmla="*/ 754110 h 754110"/>
              <a:gd name="connsiteX3" fmla="*/ 0 w 2702520"/>
              <a:gd name="connsiteY3" fmla="*/ 741410 h 754110"/>
              <a:gd name="connsiteX4" fmla="*/ 12700 w 2702520"/>
              <a:gd name="connsiteY4" fmla="*/ 0 h 754110"/>
              <a:gd name="connsiteX0" fmla="*/ 16050 w 2705870"/>
              <a:gd name="connsiteY0" fmla="*/ 0 h 754110"/>
              <a:gd name="connsiteX1" fmla="*/ 2591570 w 2705870"/>
              <a:gd name="connsiteY1" fmla="*/ 38100 h 754110"/>
              <a:gd name="connsiteX2" fmla="*/ 2705870 w 2705870"/>
              <a:gd name="connsiteY2" fmla="*/ 754110 h 754110"/>
              <a:gd name="connsiteX3" fmla="*/ 3350 w 2705870"/>
              <a:gd name="connsiteY3" fmla="*/ 741410 h 754110"/>
              <a:gd name="connsiteX4" fmla="*/ 16050 w 2705870"/>
              <a:gd name="connsiteY4" fmla="*/ 0 h 754110"/>
              <a:gd name="connsiteX0" fmla="*/ 16050 w 2705870"/>
              <a:gd name="connsiteY0" fmla="*/ 0 h 754110"/>
              <a:gd name="connsiteX1" fmla="*/ 2591570 w 2705870"/>
              <a:gd name="connsiteY1" fmla="*/ 38100 h 754110"/>
              <a:gd name="connsiteX2" fmla="*/ 2705870 w 2705870"/>
              <a:gd name="connsiteY2" fmla="*/ 754110 h 754110"/>
              <a:gd name="connsiteX3" fmla="*/ 3350 w 2705870"/>
              <a:gd name="connsiteY3" fmla="*/ 741410 h 754110"/>
              <a:gd name="connsiteX4" fmla="*/ 16050 w 2705870"/>
              <a:gd name="connsiteY4" fmla="*/ 0 h 75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870" h="754110" fill="norm" stroke="1" extrusionOk="0">
                <a:moveTo>
                  <a:pt x="16050" y="0"/>
                </a:moveTo>
                <a:lnTo>
                  <a:pt x="2591570" y="38100"/>
                </a:lnTo>
                <a:cubicBezTo>
                  <a:pt x="2553470" y="429170"/>
                  <a:pt x="2667770" y="515440"/>
                  <a:pt x="2705870" y="754110"/>
                </a:cubicBezTo>
                <a:cubicBezTo>
                  <a:pt x="1779630" y="660977"/>
                  <a:pt x="904190" y="745643"/>
                  <a:pt x="3350" y="741410"/>
                </a:cubicBezTo>
                <a:cubicBezTo>
                  <a:pt x="104950" y="477340"/>
                  <a:pt x="-47450" y="251370"/>
                  <a:pt x="16050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768350" y="3739294"/>
            <a:ext cx="3371602" cy="426058"/>
          </a:xfrm>
          <a:custGeom>
            <a:avLst/>
            <a:gdLst>
              <a:gd name="connsiteX0" fmla="*/ 0 w 3339980"/>
              <a:gd name="connsiteY0" fmla="*/ 0 h 342278"/>
              <a:gd name="connsiteX1" fmla="*/ 3339980 w 3339980"/>
              <a:gd name="connsiteY1" fmla="*/ 0 h 342278"/>
              <a:gd name="connsiteX2" fmla="*/ 3339980 w 3339980"/>
              <a:gd name="connsiteY2" fmla="*/ 342278 h 342278"/>
              <a:gd name="connsiteX3" fmla="*/ 0 w 3339980"/>
              <a:gd name="connsiteY3" fmla="*/ 342278 h 342278"/>
              <a:gd name="connsiteX4" fmla="*/ 0 w 3339980"/>
              <a:gd name="connsiteY4" fmla="*/ 0 h 342278"/>
              <a:gd name="connsiteX0" fmla="*/ 0 w 3339980"/>
              <a:gd name="connsiteY0" fmla="*/ 0 h 342278"/>
              <a:gd name="connsiteX1" fmla="*/ 3263780 w 3339980"/>
              <a:gd name="connsiteY1" fmla="*/ 38100 h 342278"/>
              <a:gd name="connsiteX2" fmla="*/ 3339980 w 3339980"/>
              <a:gd name="connsiteY2" fmla="*/ 342278 h 342278"/>
              <a:gd name="connsiteX3" fmla="*/ 0 w 3339980"/>
              <a:gd name="connsiteY3" fmla="*/ 342278 h 342278"/>
              <a:gd name="connsiteX4" fmla="*/ 0 w 3339980"/>
              <a:gd name="connsiteY4" fmla="*/ 0 h 342278"/>
              <a:gd name="connsiteX0" fmla="*/ 0 w 3339980"/>
              <a:gd name="connsiteY0" fmla="*/ 101600 h 443878"/>
              <a:gd name="connsiteX1" fmla="*/ 3263780 w 3339980"/>
              <a:gd name="connsiteY1" fmla="*/ 0 h 443878"/>
              <a:gd name="connsiteX2" fmla="*/ 3339980 w 3339980"/>
              <a:gd name="connsiteY2" fmla="*/ 443878 h 443878"/>
              <a:gd name="connsiteX3" fmla="*/ 0 w 3339980"/>
              <a:gd name="connsiteY3" fmla="*/ 443878 h 443878"/>
              <a:gd name="connsiteX4" fmla="*/ 0 w 3339980"/>
              <a:gd name="connsiteY4" fmla="*/ 101600 h 443878"/>
              <a:gd name="connsiteX0" fmla="*/ 0 w 3339980"/>
              <a:gd name="connsiteY0" fmla="*/ 12700 h 354978"/>
              <a:gd name="connsiteX1" fmla="*/ 3263780 w 3339980"/>
              <a:gd name="connsiteY1" fmla="*/ 0 h 354978"/>
              <a:gd name="connsiteX2" fmla="*/ 3339980 w 3339980"/>
              <a:gd name="connsiteY2" fmla="*/ 354978 h 354978"/>
              <a:gd name="connsiteX3" fmla="*/ 0 w 3339980"/>
              <a:gd name="connsiteY3" fmla="*/ 354978 h 354978"/>
              <a:gd name="connsiteX4" fmla="*/ 0 w 3339980"/>
              <a:gd name="connsiteY4" fmla="*/ 12700 h 354978"/>
              <a:gd name="connsiteX0" fmla="*/ 0 w 3339980"/>
              <a:gd name="connsiteY0" fmla="*/ 12700 h 417066"/>
              <a:gd name="connsiteX1" fmla="*/ 3263780 w 3339980"/>
              <a:gd name="connsiteY1" fmla="*/ 0 h 417066"/>
              <a:gd name="connsiteX2" fmla="*/ 3339980 w 3339980"/>
              <a:gd name="connsiteY2" fmla="*/ 354978 h 417066"/>
              <a:gd name="connsiteX3" fmla="*/ 0 w 3339980"/>
              <a:gd name="connsiteY3" fmla="*/ 354978 h 417066"/>
              <a:gd name="connsiteX4" fmla="*/ 0 w 3339980"/>
              <a:gd name="connsiteY4" fmla="*/ 12700 h 417066"/>
              <a:gd name="connsiteX0" fmla="*/ 0 w 3339980"/>
              <a:gd name="connsiteY0" fmla="*/ 12700 h 394489"/>
              <a:gd name="connsiteX1" fmla="*/ 3263780 w 3339980"/>
              <a:gd name="connsiteY1" fmla="*/ 0 h 394489"/>
              <a:gd name="connsiteX2" fmla="*/ 3339980 w 3339980"/>
              <a:gd name="connsiteY2" fmla="*/ 354978 h 394489"/>
              <a:gd name="connsiteX3" fmla="*/ 0 w 3339980"/>
              <a:gd name="connsiteY3" fmla="*/ 354978 h 394489"/>
              <a:gd name="connsiteX4" fmla="*/ 0 w 3339980"/>
              <a:gd name="connsiteY4" fmla="*/ 12700 h 394489"/>
              <a:gd name="connsiteX0" fmla="*/ 0 w 3339980"/>
              <a:gd name="connsiteY0" fmla="*/ 12700 h 431473"/>
              <a:gd name="connsiteX1" fmla="*/ 3263780 w 3339980"/>
              <a:gd name="connsiteY1" fmla="*/ 0 h 431473"/>
              <a:gd name="connsiteX2" fmla="*/ 3339980 w 3339980"/>
              <a:gd name="connsiteY2" fmla="*/ 354978 h 431473"/>
              <a:gd name="connsiteX3" fmla="*/ 0 w 3339980"/>
              <a:gd name="connsiteY3" fmla="*/ 354978 h 431473"/>
              <a:gd name="connsiteX4" fmla="*/ 0 w 3339980"/>
              <a:gd name="connsiteY4" fmla="*/ 12700 h 431473"/>
              <a:gd name="connsiteX0" fmla="*/ 0 w 3339980"/>
              <a:gd name="connsiteY0" fmla="*/ 12700 h 431473"/>
              <a:gd name="connsiteX1" fmla="*/ 3263780 w 3339980"/>
              <a:gd name="connsiteY1" fmla="*/ 0 h 431473"/>
              <a:gd name="connsiteX2" fmla="*/ 3339980 w 3339980"/>
              <a:gd name="connsiteY2" fmla="*/ 354978 h 431473"/>
              <a:gd name="connsiteX3" fmla="*/ 0 w 3339980"/>
              <a:gd name="connsiteY3" fmla="*/ 354978 h 431473"/>
              <a:gd name="connsiteX4" fmla="*/ 0 w 3339980"/>
              <a:gd name="connsiteY4" fmla="*/ 12700 h 431473"/>
              <a:gd name="connsiteX0" fmla="*/ 0 w 3339980"/>
              <a:gd name="connsiteY0" fmla="*/ 354978 h 454347"/>
              <a:gd name="connsiteX1" fmla="*/ 0 w 3339980"/>
              <a:gd name="connsiteY1" fmla="*/ 12700 h 454347"/>
              <a:gd name="connsiteX2" fmla="*/ 3263780 w 3339980"/>
              <a:gd name="connsiteY2" fmla="*/ 0 h 454347"/>
              <a:gd name="connsiteX3" fmla="*/ 3339980 w 3339980"/>
              <a:gd name="connsiteY3" fmla="*/ 354978 h 454347"/>
              <a:gd name="connsiteX4" fmla="*/ 91440 w 3339980"/>
              <a:gd name="connsiteY4" fmla="*/ 446418 h 454347"/>
              <a:gd name="connsiteX0" fmla="*/ 0 w 3339980"/>
              <a:gd name="connsiteY0" fmla="*/ 354978 h 400905"/>
              <a:gd name="connsiteX1" fmla="*/ 0 w 3339980"/>
              <a:gd name="connsiteY1" fmla="*/ 12700 h 400905"/>
              <a:gd name="connsiteX2" fmla="*/ 3263780 w 3339980"/>
              <a:gd name="connsiteY2" fmla="*/ 0 h 400905"/>
              <a:gd name="connsiteX3" fmla="*/ 3339980 w 3339980"/>
              <a:gd name="connsiteY3" fmla="*/ 354978 h 400905"/>
              <a:gd name="connsiteX4" fmla="*/ 218440 w 3339980"/>
              <a:gd name="connsiteY4" fmla="*/ 357518 h 400905"/>
              <a:gd name="connsiteX0" fmla="*/ 6222 w 3346202"/>
              <a:gd name="connsiteY0" fmla="*/ 354978 h 400905"/>
              <a:gd name="connsiteX1" fmla="*/ 0 w 3346202"/>
              <a:gd name="connsiteY1" fmla="*/ 356456 h 400905"/>
              <a:gd name="connsiteX2" fmla="*/ 6222 w 3346202"/>
              <a:gd name="connsiteY2" fmla="*/ 12700 h 400905"/>
              <a:gd name="connsiteX3" fmla="*/ 3270002 w 3346202"/>
              <a:gd name="connsiteY3" fmla="*/ 0 h 400905"/>
              <a:gd name="connsiteX4" fmla="*/ 3346202 w 3346202"/>
              <a:gd name="connsiteY4" fmla="*/ 354978 h 400905"/>
              <a:gd name="connsiteX5" fmla="*/ 224662 w 3346202"/>
              <a:gd name="connsiteY5" fmla="*/ 357518 h 400905"/>
              <a:gd name="connsiteX0" fmla="*/ 0 w 3339980"/>
              <a:gd name="connsiteY0" fmla="*/ 354978 h 400905"/>
              <a:gd name="connsiteX1" fmla="*/ 117603 w 3339980"/>
              <a:gd name="connsiteY1" fmla="*/ 318356 h 400905"/>
              <a:gd name="connsiteX2" fmla="*/ 0 w 3339980"/>
              <a:gd name="connsiteY2" fmla="*/ 12700 h 400905"/>
              <a:gd name="connsiteX3" fmla="*/ 3263780 w 3339980"/>
              <a:gd name="connsiteY3" fmla="*/ 0 h 400905"/>
              <a:gd name="connsiteX4" fmla="*/ 3339980 w 3339980"/>
              <a:gd name="connsiteY4" fmla="*/ 354978 h 400905"/>
              <a:gd name="connsiteX5" fmla="*/ 218440 w 3339980"/>
              <a:gd name="connsiteY5" fmla="*/ 357518 h 400905"/>
              <a:gd name="connsiteX0" fmla="*/ 88772 w 3428752"/>
              <a:gd name="connsiteY0" fmla="*/ 354978 h 400905"/>
              <a:gd name="connsiteX1" fmla="*/ 0 w 3428752"/>
              <a:gd name="connsiteY1" fmla="*/ 286606 h 400905"/>
              <a:gd name="connsiteX2" fmla="*/ 88772 w 3428752"/>
              <a:gd name="connsiteY2" fmla="*/ 12700 h 400905"/>
              <a:gd name="connsiteX3" fmla="*/ 3352552 w 3428752"/>
              <a:gd name="connsiteY3" fmla="*/ 0 h 400905"/>
              <a:gd name="connsiteX4" fmla="*/ 3428752 w 3428752"/>
              <a:gd name="connsiteY4" fmla="*/ 354978 h 400905"/>
              <a:gd name="connsiteX5" fmla="*/ 307212 w 3428752"/>
              <a:gd name="connsiteY5" fmla="*/ 357518 h 400905"/>
              <a:gd name="connsiteX0" fmla="*/ 291972 w 3428752"/>
              <a:gd name="connsiteY0" fmla="*/ 386728 h 400905"/>
              <a:gd name="connsiteX1" fmla="*/ 0 w 3428752"/>
              <a:gd name="connsiteY1" fmla="*/ 286606 h 400905"/>
              <a:gd name="connsiteX2" fmla="*/ 88772 w 3428752"/>
              <a:gd name="connsiteY2" fmla="*/ 12700 h 400905"/>
              <a:gd name="connsiteX3" fmla="*/ 3352552 w 3428752"/>
              <a:gd name="connsiteY3" fmla="*/ 0 h 400905"/>
              <a:gd name="connsiteX4" fmla="*/ 3428752 w 3428752"/>
              <a:gd name="connsiteY4" fmla="*/ 354978 h 400905"/>
              <a:gd name="connsiteX5" fmla="*/ 307212 w 3428752"/>
              <a:gd name="connsiteY5" fmla="*/ 357518 h 400905"/>
              <a:gd name="connsiteX0" fmla="*/ 234822 w 3371602"/>
              <a:gd name="connsiteY0" fmla="*/ 386728 h 400905"/>
              <a:gd name="connsiteX1" fmla="*/ 0 w 3371602"/>
              <a:gd name="connsiteY1" fmla="*/ 372331 h 400905"/>
              <a:gd name="connsiteX2" fmla="*/ 31622 w 3371602"/>
              <a:gd name="connsiteY2" fmla="*/ 12700 h 400905"/>
              <a:gd name="connsiteX3" fmla="*/ 3295402 w 3371602"/>
              <a:gd name="connsiteY3" fmla="*/ 0 h 400905"/>
              <a:gd name="connsiteX4" fmla="*/ 3371602 w 3371602"/>
              <a:gd name="connsiteY4" fmla="*/ 354978 h 400905"/>
              <a:gd name="connsiteX5" fmla="*/ 250062 w 3371602"/>
              <a:gd name="connsiteY5" fmla="*/ 357518 h 400905"/>
              <a:gd name="connsiteX0" fmla="*/ 234822 w 3371602"/>
              <a:gd name="connsiteY0" fmla="*/ 386728 h 400905"/>
              <a:gd name="connsiteX1" fmla="*/ 0 w 3371602"/>
              <a:gd name="connsiteY1" fmla="*/ 372331 h 400905"/>
              <a:gd name="connsiteX2" fmla="*/ 31622 w 3371602"/>
              <a:gd name="connsiteY2" fmla="*/ 12700 h 400905"/>
              <a:gd name="connsiteX3" fmla="*/ 3295402 w 3371602"/>
              <a:gd name="connsiteY3" fmla="*/ 0 h 400905"/>
              <a:gd name="connsiteX4" fmla="*/ 3371602 w 3371602"/>
              <a:gd name="connsiteY4" fmla="*/ 354978 h 400905"/>
              <a:gd name="connsiteX5" fmla="*/ 250062 w 3371602"/>
              <a:gd name="connsiteY5" fmla="*/ 357518 h 400905"/>
              <a:gd name="connsiteX0" fmla="*/ 234822 w 3371602"/>
              <a:gd name="connsiteY0" fmla="*/ 386728 h 397014"/>
              <a:gd name="connsiteX1" fmla="*/ 0 w 3371602"/>
              <a:gd name="connsiteY1" fmla="*/ 372331 h 397014"/>
              <a:gd name="connsiteX2" fmla="*/ 31622 w 3371602"/>
              <a:gd name="connsiteY2" fmla="*/ 12700 h 397014"/>
              <a:gd name="connsiteX3" fmla="*/ 3295402 w 3371602"/>
              <a:gd name="connsiteY3" fmla="*/ 0 h 397014"/>
              <a:gd name="connsiteX4" fmla="*/ 3371602 w 3371602"/>
              <a:gd name="connsiteY4" fmla="*/ 354978 h 397014"/>
              <a:gd name="connsiteX5" fmla="*/ 208787 w 3371602"/>
              <a:gd name="connsiteY5" fmla="*/ 344818 h 397014"/>
              <a:gd name="connsiteX0" fmla="*/ 234822 w 3371602"/>
              <a:gd name="connsiteY0" fmla="*/ 386728 h 418142"/>
              <a:gd name="connsiteX1" fmla="*/ 0 w 3371602"/>
              <a:gd name="connsiteY1" fmla="*/ 372331 h 418142"/>
              <a:gd name="connsiteX2" fmla="*/ 31622 w 3371602"/>
              <a:gd name="connsiteY2" fmla="*/ 12700 h 418142"/>
              <a:gd name="connsiteX3" fmla="*/ 3295402 w 3371602"/>
              <a:gd name="connsiteY3" fmla="*/ 0 h 418142"/>
              <a:gd name="connsiteX4" fmla="*/ 3371602 w 3371602"/>
              <a:gd name="connsiteY4" fmla="*/ 354978 h 418142"/>
              <a:gd name="connsiteX5" fmla="*/ 208787 w 3371602"/>
              <a:gd name="connsiteY5" fmla="*/ 344818 h 418142"/>
              <a:gd name="connsiteX0" fmla="*/ 234822 w 3371602"/>
              <a:gd name="connsiteY0" fmla="*/ 386728 h 426058"/>
              <a:gd name="connsiteX1" fmla="*/ 0 w 3371602"/>
              <a:gd name="connsiteY1" fmla="*/ 372331 h 426058"/>
              <a:gd name="connsiteX2" fmla="*/ 31622 w 3371602"/>
              <a:gd name="connsiteY2" fmla="*/ 12700 h 426058"/>
              <a:gd name="connsiteX3" fmla="*/ 3295402 w 3371602"/>
              <a:gd name="connsiteY3" fmla="*/ 0 h 426058"/>
              <a:gd name="connsiteX4" fmla="*/ 3371602 w 3371602"/>
              <a:gd name="connsiteY4" fmla="*/ 354978 h 426058"/>
              <a:gd name="connsiteX5" fmla="*/ 199262 w 3371602"/>
              <a:gd name="connsiteY5" fmla="*/ 360693 h 426058"/>
              <a:gd name="connsiteX0" fmla="*/ 234822 w 3371602"/>
              <a:gd name="connsiteY0" fmla="*/ 386728 h 426058"/>
              <a:gd name="connsiteX1" fmla="*/ 0 w 3371602"/>
              <a:gd name="connsiteY1" fmla="*/ 372331 h 426058"/>
              <a:gd name="connsiteX2" fmla="*/ 31622 w 3371602"/>
              <a:gd name="connsiteY2" fmla="*/ 12700 h 426058"/>
              <a:gd name="connsiteX3" fmla="*/ 3295402 w 3371602"/>
              <a:gd name="connsiteY3" fmla="*/ 0 h 426058"/>
              <a:gd name="connsiteX4" fmla="*/ 3371602 w 3371602"/>
              <a:gd name="connsiteY4" fmla="*/ 354978 h 426058"/>
              <a:gd name="connsiteX5" fmla="*/ 199262 w 3371602"/>
              <a:gd name="connsiteY5" fmla="*/ 360693 h 426058"/>
              <a:gd name="connsiteX0" fmla="*/ 234822 w 3371602"/>
              <a:gd name="connsiteY0" fmla="*/ 386728 h 426058"/>
              <a:gd name="connsiteX1" fmla="*/ 0 w 3371602"/>
              <a:gd name="connsiteY1" fmla="*/ 372331 h 426058"/>
              <a:gd name="connsiteX2" fmla="*/ 31622 w 3371602"/>
              <a:gd name="connsiteY2" fmla="*/ 12700 h 426058"/>
              <a:gd name="connsiteX3" fmla="*/ 3295402 w 3371602"/>
              <a:gd name="connsiteY3" fmla="*/ 0 h 426058"/>
              <a:gd name="connsiteX4" fmla="*/ 3371602 w 3371602"/>
              <a:gd name="connsiteY4" fmla="*/ 354978 h 426058"/>
              <a:gd name="connsiteX5" fmla="*/ 199262 w 3371602"/>
              <a:gd name="connsiteY5" fmla="*/ 360693 h 426058"/>
              <a:gd name="connsiteX0" fmla="*/ 234822 w 3371602"/>
              <a:gd name="connsiteY0" fmla="*/ 386728 h 426058"/>
              <a:gd name="connsiteX1" fmla="*/ 0 w 3371602"/>
              <a:gd name="connsiteY1" fmla="*/ 372331 h 426058"/>
              <a:gd name="connsiteX2" fmla="*/ 31622 w 3371602"/>
              <a:gd name="connsiteY2" fmla="*/ 12700 h 426058"/>
              <a:gd name="connsiteX3" fmla="*/ 3295402 w 3371602"/>
              <a:gd name="connsiteY3" fmla="*/ 0 h 426058"/>
              <a:gd name="connsiteX4" fmla="*/ 3371602 w 3371602"/>
              <a:gd name="connsiteY4" fmla="*/ 354978 h 426058"/>
              <a:gd name="connsiteX5" fmla="*/ 199262 w 3371602"/>
              <a:gd name="connsiteY5" fmla="*/ 360693 h 42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1602" h="426058" fill="norm" stroke="1" extrusionOk="0">
                <a:moveTo>
                  <a:pt x="234822" y="386728"/>
                </a:moveTo>
                <a:lnTo>
                  <a:pt x="0" y="372331"/>
                </a:lnTo>
                <a:cubicBezTo>
                  <a:pt x="39116" y="252454"/>
                  <a:pt x="21081" y="132577"/>
                  <a:pt x="31622" y="12700"/>
                </a:cubicBezTo>
                <a:cubicBezTo>
                  <a:pt x="1119549" y="8467"/>
                  <a:pt x="2191600" y="61383"/>
                  <a:pt x="3295402" y="0"/>
                </a:cubicBezTo>
                <a:cubicBezTo>
                  <a:pt x="3320802" y="118326"/>
                  <a:pt x="3298577" y="182677"/>
                  <a:pt x="3371602" y="354978"/>
                </a:cubicBezTo>
                <a:cubicBezTo>
                  <a:pt x="2029675" y="443878"/>
                  <a:pt x="1087799" y="453403"/>
                  <a:pt x="199262" y="36069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39672" y="5485898"/>
            <a:ext cx="2727920" cy="738690"/>
          </a:xfrm>
          <a:custGeom>
            <a:avLst/>
            <a:gdLst>
              <a:gd name="connsiteX0" fmla="*/ 0 w 2880320"/>
              <a:gd name="connsiteY0" fmla="*/ 0 h 637090"/>
              <a:gd name="connsiteX1" fmla="*/ 2880320 w 2880320"/>
              <a:gd name="connsiteY1" fmla="*/ 0 h 637090"/>
              <a:gd name="connsiteX2" fmla="*/ 2880320 w 2880320"/>
              <a:gd name="connsiteY2" fmla="*/ 637090 h 637090"/>
              <a:gd name="connsiteX3" fmla="*/ 0 w 2880320"/>
              <a:gd name="connsiteY3" fmla="*/ 637090 h 637090"/>
              <a:gd name="connsiteX4" fmla="*/ 0 w 2880320"/>
              <a:gd name="connsiteY4" fmla="*/ 0 h 637090"/>
              <a:gd name="connsiteX0" fmla="*/ 139700 w 2880320"/>
              <a:gd name="connsiteY0" fmla="*/ 0 h 675190"/>
              <a:gd name="connsiteX1" fmla="*/ 2880320 w 2880320"/>
              <a:gd name="connsiteY1" fmla="*/ 38100 h 675190"/>
              <a:gd name="connsiteX2" fmla="*/ 2880320 w 2880320"/>
              <a:gd name="connsiteY2" fmla="*/ 675190 h 675190"/>
              <a:gd name="connsiteX3" fmla="*/ 0 w 2880320"/>
              <a:gd name="connsiteY3" fmla="*/ 675190 h 675190"/>
              <a:gd name="connsiteX4" fmla="*/ 139700 w 2880320"/>
              <a:gd name="connsiteY4" fmla="*/ 0 h 675190"/>
              <a:gd name="connsiteX0" fmla="*/ 139700 w 2880320"/>
              <a:gd name="connsiteY0" fmla="*/ 12700 h 687890"/>
              <a:gd name="connsiteX1" fmla="*/ 2766020 w 2880320"/>
              <a:gd name="connsiteY1" fmla="*/ 0 h 687890"/>
              <a:gd name="connsiteX2" fmla="*/ 2880320 w 2880320"/>
              <a:gd name="connsiteY2" fmla="*/ 687890 h 687890"/>
              <a:gd name="connsiteX3" fmla="*/ 0 w 2880320"/>
              <a:gd name="connsiteY3" fmla="*/ 687890 h 687890"/>
              <a:gd name="connsiteX4" fmla="*/ 139700 w 2880320"/>
              <a:gd name="connsiteY4" fmla="*/ 12700 h 687890"/>
              <a:gd name="connsiteX0" fmla="*/ 139700 w 2880320"/>
              <a:gd name="connsiteY0" fmla="*/ 12700 h 687890"/>
              <a:gd name="connsiteX1" fmla="*/ 2766020 w 2880320"/>
              <a:gd name="connsiteY1" fmla="*/ 0 h 687890"/>
              <a:gd name="connsiteX2" fmla="*/ 2880320 w 2880320"/>
              <a:gd name="connsiteY2" fmla="*/ 687890 h 687890"/>
              <a:gd name="connsiteX3" fmla="*/ 0 w 2880320"/>
              <a:gd name="connsiteY3" fmla="*/ 687890 h 687890"/>
              <a:gd name="connsiteX4" fmla="*/ 139700 w 2880320"/>
              <a:gd name="connsiteY4" fmla="*/ 12700 h 687890"/>
              <a:gd name="connsiteX0" fmla="*/ 139700 w 2867620"/>
              <a:gd name="connsiteY0" fmla="*/ 12700 h 687890"/>
              <a:gd name="connsiteX1" fmla="*/ 2766020 w 2867620"/>
              <a:gd name="connsiteY1" fmla="*/ 0 h 687890"/>
              <a:gd name="connsiteX2" fmla="*/ 2867620 w 2867620"/>
              <a:gd name="connsiteY2" fmla="*/ 560890 h 687890"/>
              <a:gd name="connsiteX3" fmla="*/ 0 w 2867620"/>
              <a:gd name="connsiteY3" fmla="*/ 687890 h 687890"/>
              <a:gd name="connsiteX4" fmla="*/ 139700 w 2867620"/>
              <a:gd name="connsiteY4" fmla="*/ 12700 h 687890"/>
              <a:gd name="connsiteX0" fmla="*/ 139700 w 2867620"/>
              <a:gd name="connsiteY0" fmla="*/ 12700 h 687890"/>
              <a:gd name="connsiteX1" fmla="*/ 2766020 w 2867620"/>
              <a:gd name="connsiteY1" fmla="*/ 0 h 687890"/>
              <a:gd name="connsiteX2" fmla="*/ 2867620 w 2867620"/>
              <a:gd name="connsiteY2" fmla="*/ 560890 h 687890"/>
              <a:gd name="connsiteX3" fmla="*/ 0 w 2867620"/>
              <a:gd name="connsiteY3" fmla="*/ 687890 h 687890"/>
              <a:gd name="connsiteX4" fmla="*/ 139700 w 2867620"/>
              <a:gd name="connsiteY4" fmla="*/ 12700 h 687890"/>
              <a:gd name="connsiteX0" fmla="*/ 0 w 2727920"/>
              <a:gd name="connsiteY0" fmla="*/ 12700 h 675190"/>
              <a:gd name="connsiteX1" fmla="*/ 2626320 w 2727920"/>
              <a:gd name="connsiteY1" fmla="*/ 0 h 675190"/>
              <a:gd name="connsiteX2" fmla="*/ 2727920 w 2727920"/>
              <a:gd name="connsiteY2" fmla="*/ 560890 h 675190"/>
              <a:gd name="connsiteX3" fmla="*/ 25400 w 2727920"/>
              <a:gd name="connsiteY3" fmla="*/ 675190 h 675190"/>
              <a:gd name="connsiteX4" fmla="*/ 0 w 2727920"/>
              <a:gd name="connsiteY4" fmla="*/ 12700 h 675190"/>
              <a:gd name="connsiteX0" fmla="*/ 0 w 2727920"/>
              <a:gd name="connsiteY0" fmla="*/ 12700 h 675190"/>
              <a:gd name="connsiteX1" fmla="*/ 2626320 w 2727920"/>
              <a:gd name="connsiteY1" fmla="*/ 0 h 675190"/>
              <a:gd name="connsiteX2" fmla="*/ 2727920 w 2727920"/>
              <a:gd name="connsiteY2" fmla="*/ 560890 h 675190"/>
              <a:gd name="connsiteX3" fmla="*/ 25400 w 2727920"/>
              <a:gd name="connsiteY3" fmla="*/ 675190 h 675190"/>
              <a:gd name="connsiteX4" fmla="*/ 0 w 2727920"/>
              <a:gd name="connsiteY4" fmla="*/ 12700 h 675190"/>
              <a:gd name="connsiteX0" fmla="*/ 0 w 2727920"/>
              <a:gd name="connsiteY0" fmla="*/ 12700 h 675190"/>
              <a:gd name="connsiteX1" fmla="*/ 2626320 w 2727920"/>
              <a:gd name="connsiteY1" fmla="*/ 0 h 675190"/>
              <a:gd name="connsiteX2" fmla="*/ 2727920 w 2727920"/>
              <a:gd name="connsiteY2" fmla="*/ 611690 h 675190"/>
              <a:gd name="connsiteX3" fmla="*/ 25400 w 2727920"/>
              <a:gd name="connsiteY3" fmla="*/ 675190 h 675190"/>
              <a:gd name="connsiteX4" fmla="*/ 0 w 2727920"/>
              <a:gd name="connsiteY4" fmla="*/ 12700 h 675190"/>
              <a:gd name="connsiteX0" fmla="*/ 0 w 2727920"/>
              <a:gd name="connsiteY0" fmla="*/ 114300 h 776790"/>
              <a:gd name="connsiteX1" fmla="*/ 2613620 w 2727920"/>
              <a:gd name="connsiteY1" fmla="*/ 0 h 776790"/>
              <a:gd name="connsiteX2" fmla="*/ 2727920 w 2727920"/>
              <a:gd name="connsiteY2" fmla="*/ 713290 h 776790"/>
              <a:gd name="connsiteX3" fmla="*/ 25400 w 2727920"/>
              <a:gd name="connsiteY3" fmla="*/ 776790 h 776790"/>
              <a:gd name="connsiteX4" fmla="*/ 0 w 2727920"/>
              <a:gd name="connsiteY4" fmla="*/ 114300 h 776790"/>
              <a:gd name="connsiteX0" fmla="*/ 0 w 2727920"/>
              <a:gd name="connsiteY0" fmla="*/ 76200 h 738690"/>
              <a:gd name="connsiteX1" fmla="*/ 2613620 w 2727920"/>
              <a:gd name="connsiteY1" fmla="*/ 0 h 738690"/>
              <a:gd name="connsiteX2" fmla="*/ 2727920 w 2727920"/>
              <a:gd name="connsiteY2" fmla="*/ 675190 h 738690"/>
              <a:gd name="connsiteX3" fmla="*/ 25400 w 2727920"/>
              <a:gd name="connsiteY3" fmla="*/ 738690 h 738690"/>
              <a:gd name="connsiteX4" fmla="*/ 0 w 2727920"/>
              <a:gd name="connsiteY4" fmla="*/ 76200 h 73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7920" h="738690" fill="norm" stroke="1" extrusionOk="0">
                <a:moveTo>
                  <a:pt x="0" y="76200"/>
                </a:moveTo>
                <a:cubicBezTo>
                  <a:pt x="875440" y="71967"/>
                  <a:pt x="1255580" y="156633"/>
                  <a:pt x="2613620" y="0"/>
                </a:cubicBezTo>
                <a:lnTo>
                  <a:pt x="2727920" y="675190"/>
                </a:lnTo>
                <a:cubicBezTo>
                  <a:pt x="1759347" y="654023"/>
                  <a:pt x="930473" y="582057"/>
                  <a:pt x="25400" y="738690"/>
                </a:cubicBezTo>
                <a:lnTo>
                  <a:pt x="0" y="7620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/>
          </a:p>
        </p:txBody>
      </p:sp>
      <p:cxnSp>
        <p:nvCxnSpPr>
          <p:cNvPr id="12" name="Прямая со стрелкой 11"/>
          <p:cNvCxnSpPr>
            <a:cxnSpLocks/>
          </p:cNvCxnSpPr>
          <p:nvPr/>
        </p:nvCxnSpPr>
        <p:spPr bwMode="auto">
          <a:xfrm>
            <a:off x="3743544" y="1829436"/>
            <a:ext cx="0" cy="294593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cxnSpLocks/>
          </p:cNvCxnSpPr>
          <p:nvPr/>
        </p:nvCxnSpPr>
        <p:spPr bwMode="auto">
          <a:xfrm>
            <a:off x="2915816" y="2499184"/>
            <a:ext cx="0" cy="294593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</p:cNvCxnSpPr>
          <p:nvPr/>
        </p:nvCxnSpPr>
        <p:spPr bwMode="auto">
          <a:xfrm>
            <a:off x="2469962" y="3319947"/>
            <a:ext cx="0" cy="432048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cxnSpLocks/>
          </p:cNvCxnSpPr>
          <p:nvPr/>
        </p:nvCxnSpPr>
        <p:spPr bwMode="auto">
          <a:xfrm>
            <a:off x="2267744" y="4165352"/>
            <a:ext cx="0" cy="282772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cxnSpLocks/>
          </p:cNvCxnSpPr>
          <p:nvPr/>
        </p:nvCxnSpPr>
        <p:spPr bwMode="auto">
          <a:xfrm>
            <a:off x="2267744" y="5168150"/>
            <a:ext cx="0" cy="432048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олилиния 40"/>
          <p:cNvSpPr/>
          <p:nvPr/>
        </p:nvSpPr>
        <p:spPr bwMode="auto">
          <a:xfrm>
            <a:off x="3595610" y="3960280"/>
            <a:ext cx="1277518" cy="892342"/>
          </a:xfrm>
          <a:custGeom>
            <a:avLst/>
            <a:gdLst>
              <a:gd name="connsiteX0" fmla="*/ 0 w 927100"/>
              <a:gd name="connsiteY0" fmla="*/ 876300 h 927126"/>
              <a:gd name="connsiteX1" fmla="*/ 25400 w 927100"/>
              <a:gd name="connsiteY1" fmla="*/ 914400 h 927126"/>
              <a:gd name="connsiteX2" fmla="*/ 596900 w 927100"/>
              <a:gd name="connsiteY2" fmla="*/ 927100 h 927126"/>
              <a:gd name="connsiteX3" fmla="*/ 927100 w 927100"/>
              <a:gd name="connsiteY3" fmla="*/ 63500 h 927126"/>
              <a:gd name="connsiteX4" fmla="*/ 431800 w 927100"/>
              <a:gd name="connsiteY4" fmla="*/ 0 h 927126"/>
              <a:gd name="connsiteX0" fmla="*/ 0 w 965200"/>
              <a:gd name="connsiteY0" fmla="*/ 876300 h 920581"/>
              <a:gd name="connsiteX1" fmla="*/ 25400 w 965200"/>
              <a:gd name="connsiteY1" fmla="*/ 914400 h 920581"/>
              <a:gd name="connsiteX2" fmla="*/ 965200 w 965200"/>
              <a:gd name="connsiteY2" fmla="*/ 914400 h 920581"/>
              <a:gd name="connsiteX3" fmla="*/ 927100 w 965200"/>
              <a:gd name="connsiteY3" fmla="*/ 63500 h 920581"/>
              <a:gd name="connsiteX4" fmla="*/ 431800 w 965200"/>
              <a:gd name="connsiteY4" fmla="*/ 0 h 920581"/>
              <a:gd name="connsiteX0" fmla="*/ 0 w 965200"/>
              <a:gd name="connsiteY0" fmla="*/ 876300 h 931124"/>
              <a:gd name="connsiteX1" fmla="*/ 520700 w 965200"/>
              <a:gd name="connsiteY1" fmla="*/ 927100 h 931124"/>
              <a:gd name="connsiteX2" fmla="*/ 965200 w 965200"/>
              <a:gd name="connsiteY2" fmla="*/ 914400 h 931124"/>
              <a:gd name="connsiteX3" fmla="*/ 927100 w 965200"/>
              <a:gd name="connsiteY3" fmla="*/ 63500 h 931124"/>
              <a:gd name="connsiteX4" fmla="*/ 431800 w 965200"/>
              <a:gd name="connsiteY4" fmla="*/ 0 h 931124"/>
              <a:gd name="connsiteX0" fmla="*/ 0 w 965200"/>
              <a:gd name="connsiteY0" fmla="*/ 876300 h 962727"/>
              <a:gd name="connsiteX1" fmla="*/ 520700 w 965200"/>
              <a:gd name="connsiteY1" fmla="*/ 927100 h 962727"/>
              <a:gd name="connsiteX2" fmla="*/ 965200 w 965200"/>
              <a:gd name="connsiteY2" fmla="*/ 914400 h 962727"/>
              <a:gd name="connsiteX3" fmla="*/ 927100 w 965200"/>
              <a:gd name="connsiteY3" fmla="*/ 63500 h 962727"/>
              <a:gd name="connsiteX4" fmla="*/ 431800 w 965200"/>
              <a:gd name="connsiteY4" fmla="*/ 0 h 962727"/>
              <a:gd name="connsiteX0" fmla="*/ 0 w 965200"/>
              <a:gd name="connsiteY0" fmla="*/ 876300 h 914400"/>
              <a:gd name="connsiteX1" fmla="*/ 393700 w 965200"/>
              <a:gd name="connsiteY1" fmla="*/ 850900 h 914400"/>
              <a:gd name="connsiteX2" fmla="*/ 965200 w 965200"/>
              <a:gd name="connsiteY2" fmla="*/ 914400 h 914400"/>
              <a:gd name="connsiteX3" fmla="*/ 927100 w 965200"/>
              <a:gd name="connsiteY3" fmla="*/ 63500 h 914400"/>
              <a:gd name="connsiteX4" fmla="*/ 431800 w 965200"/>
              <a:gd name="connsiteY4" fmla="*/ 0 h 914400"/>
              <a:gd name="connsiteX0" fmla="*/ 0 w 927100"/>
              <a:gd name="connsiteY0" fmla="*/ 876300 h 907137"/>
              <a:gd name="connsiteX1" fmla="*/ 393700 w 927100"/>
              <a:gd name="connsiteY1" fmla="*/ 850900 h 907137"/>
              <a:gd name="connsiteX2" fmla="*/ 812800 w 927100"/>
              <a:gd name="connsiteY2" fmla="*/ 635000 h 907137"/>
              <a:gd name="connsiteX3" fmla="*/ 927100 w 927100"/>
              <a:gd name="connsiteY3" fmla="*/ 63500 h 907137"/>
              <a:gd name="connsiteX4" fmla="*/ 431800 w 927100"/>
              <a:gd name="connsiteY4" fmla="*/ 0 h 907137"/>
              <a:gd name="connsiteX0" fmla="*/ 0 w 901700"/>
              <a:gd name="connsiteY0" fmla="*/ 927100 h 957937"/>
              <a:gd name="connsiteX1" fmla="*/ 393700 w 901700"/>
              <a:gd name="connsiteY1" fmla="*/ 901700 h 957937"/>
              <a:gd name="connsiteX2" fmla="*/ 812800 w 901700"/>
              <a:gd name="connsiteY2" fmla="*/ 685800 h 957937"/>
              <a:gd name="connsiteX3" fmla="*/ 901700 w 901700"/>
              <a:gd name="connsiteY3" fmla="*/ 0 h 957937"/>
              <a:gd name="connsiteX4" fmla="*/ 431800 w 901700"/>
              <a:gd name="connsiteY4" fmla="*/ 50800 h 957937"/>
              <a:gd name="connsiteX0" fmla="*/ 0 w 1549400"/>
              <a:gd name="connsiteY0" fmla="*/ 914400 h 945237"/>
              <a:gd name="connsiteX1" fmla="*/ 393700 w 1549400"/>
              <a:gd name="connsiteY1" fmla="*/ 889000 h 945237"/>
              <a:gd name="connsiteX2" fmla="*/ 812800 w 1549400"/>
              <a:gd name="connsiteY2" fmla="*/ 673100 h 945237"/>
              <a:gd name="connsiteX3" fmla="*/ 1549400 w 1549400"/>
              <a:gd name="connsiteY3" fmla="*/ 0 h 945237"/>
              <a:gd name="connsiteX4" fmla="*/ 431800 w 1549400"/>
              <a:gd name="connsiteY4" fmla="*/ 38100 h 945237"/>
              <a:gd name="connsiteX0" fmla="*/ 0 w 1549400"/>
              <a:gd name="connsiteY0" fmla="*/ 914400 h 914400"/>
              <a:gd name="connsiteX1" fmla="*/ 812800 w 1549400"/>
              <a:gd name="connsiteY1" fmla="*/ 673100 h 914400"/>
              <a:gd name="connsiteX2" fmla="*/ 1549400 w 1549400"/>
              <a:gd name="connsiteY2" fmla="*/ 0 h 914400"/>
              <a:gd name="connsiteX3" fmla="*/ 431800 w 1549400"/>
              <a:gd name="connsiteY3" fmla="*/ 38100 h 914400"/>
              <a:gd name="connsiteX0" fmla="*/ 0 w 1549400"/>
              <a:gd name="connsiteY0" fmla="*/ 914400 h 914400"/>
              <a:gd name="connsiteX1" fmla="*/ 1549400 w 1549400"/>
              <a:gd name="connsiteY1" fmla="*/ 0 h 914400"/>
              <a:gd name="connsiteX2" fmla="*/ 431800 w 1549400"/>
              <a:gd name="connsiteY2" fmla="*/ 38100 h 914400"/>
              <a:gd name="connsiteX0" fmla="*/ 0 w 1587500"/>
              <a:gd name="connsiteY0" fmla="*/ 876300 h 876300"/>
              <a:gd name="connsiteX1" fmla="*/ 1587500 w 1587500"/>
              <a:gd name="connsiteY1" fmla="*/ 12700 h 876300"/>
              <a:gd name="connsiteX2" fmla="*/ 431800 w 1587500"/>
              <a:gd name="connsiteY2" fmla="*/ 0 h 876300"/>
              <a:gd name="connsiteX0" fmla="*/ 0 w 1244600"/>
              <a:gd name="connsiteY0" fmla="*/ 889000 h 889000"/>
              <a:gd name="connsiteX1" fmla="*/ 1244600 w 1244600"/>
              <a:gd name="connsiteY1" fmla="*/ 0 h 889000"/>
              <a:gd name="connsiteX2" fmla="*/ 431800 w 1244600"/>
              <a:gd name="connsiteY2" fmla="*/ 12700 h 889000"/>
              <a:gd name="connsiteX0" fmla="*/ 0 w 927100"/>
              <a:gd name="connsiteY0" fmla="*/ 876300 h 876300"/>
              <a:gd name="connsiteX1" fmla="*/ 927100 w 927100"/>
              <a:gd name="connsiteY1" fmla="*/ 25400 h 876300"/>
              <a:gd name="connsiteX2" fmla="*/ 431800 w 927100"/>
              <a:gd name="connsiteY2" fmla="*/ 0 h 876300"/>
              <a:gd name="connsiteX0" fmla="*/ 0 w 998538"/>
              <a:gd name="connsiteY0" fmla="*/ 876300 h 876300"/>
              <a:gd name="connsiteX1" fmla="*/ 998538 w 998538"/>
              <a:gd name="connsiteY1" fmla="*/ 6350 h 876300"/>
              <a:gd name="connsiteX2" fmla="*/ 431800 w 998538"/>
              <a:gd name="connsiteY2" fmla="*/ 0 h 876300"/>
              <a:gd name="connsiteX0" fmla="*/ 0 w 1022350"/>
              <a:gd name="connsiteY0" fmla="*/ 884237 h 884237"/>
              <a:gd name="connsiteX1" fmla="*/ 1022350 w 1022350"/>
              <a:gd name="connsiteY1" fmla="*/ 0 h 884237"/>
              <a:gd name="connsiteX2" fmla="*/ 431800 w 1022350"/>
              <a:gd name="connsiteY2" fmla="*/ 7937 h 884237"/>
              <a:gd name="connsiteX0" fmla="*/ 0 w 1027112"/>
              <a:gd name="connsiteY0" fmla="*/ 876300 h 876300"/>
              <a:gd name="connsiteX1" fmla="*/ 1027112 w 1027112"/>
              <a:gd name="connsiteY1" fmla="*/ 1588 h 876300"/>
              <a:gd name="connsiteX2" fmla="*/ 431800 w 1027112"/>
              <a:gd name="connsiteY2" fmla="*/ 0 h 876300"/>
              <a:gd name="connsiteX0" fmla="*/ 0 w 1027112"/>
              <a:gd name="connsiteY0" fmla="*/ 876300 h 876300"/>
              <a:gd name="connsiteX1" fmla="*/ 1027112 w 1027112"/>
              <a:gd name="connsiteY1" fmla="*/ 1588 h 876300"/>
              <a:gd name="connsiteX2" fmla="*/ 431800 w 1027112"/>
              <a:gd name="connsiteY2" fmla="*/ 0 h 876300"/>
              <a:gd name="connsiteX0" fmla="*/ 0 w 1027112"/>
              <a:gd name="connsiteY0" fmla="*/ 876300 h 876300"/>
              <a:gd name="connsiteX1" fmla="*/ 587871 w 1027112"/>
              <a:gd name="connsiteY1" fmla="*/ 478370 h 876300"/>
              <a:gd name="connsiteX2" fmla="*/ 1027112 w 1027112"/>
              <a:gd name="connsiteY2" fmla="*/ 1588 h 876300"/>
              <a:gd name="connsiteX3" fmla="*/ 431800 w 1027112"/>
              <a:gd name="connsiteY3" fmla="*/ 0 h 876300"/>
              <a:gd name="connsiteX0" fmla="*/ 0 w 1027112"/>
              <a:gd name="connsiteY0" fmla="*/ 876300 h 876300"/>
              <a:gd name="connsiteX1" fmla="*/ 1027112 w 1027112"/>
              <a:gd name="connsiteY1" fmla="*/ 1588 h 876300"/>
              <a:gd name="connsiteX2" fmla="*/ 431800 w 1027112"/>
              <a:gd name="connsiteY2" fmla="*/ 0 h 876300"/>
              <a:gd name="connsiteX0" fmla="*/ 0 w 1139406"/>
              <a:gd name="connsiteY0" fmla="*/ 892342 h 892342"/>
              <a:gd name="connsiteX1" fmla="*/ 1139406 w 1139406"/>
              <a:gd name="connsiteY1" fmla="*/ 1588 h 892342"/>
              <a:gd name="connsiteX2" fmla="*/ 544094 w 1139406"/>
              <a:gd name="connsiteY2" fmla="*/ 0 h 892342"/>
              <a:gd name="connsiteX0" fmla="*/ 0 w 1139406"/>
              <a:gd name="connsiteY0" fmla="*/ 892342 h 892342"/>
              <a:gd name="connsiteX1" fmla="*/ 1139406 w 1139406"/>
              <a:gd name="connsiteY1" fmla="*/ 81799 h 892342"/>
              <a:gd name="connsiteX2" fmla="*/ 544094 w 1139406"/>
              <a:gd name="connsiteY2" fmla="*/ 0 h 892342"/>
              <a:gd name="connsiteX0" fmla="*/ 0 w 1139406"/>
              <a:gd name="connsiteY0" fmla="*/ 892342 h 892342"/>
              <a:gd name="connsiteX1" fmla="*/ 1139406 w 1139406"/>
              <a:gd name="connsiteY1" fmla="*/ 81799 h 892342"/>
              <a:gd name="connsiteX2" fmla="*/ 544094 w 1139406"/>
              <a:gd name="connsiteY2" fmla="*/ 0 h 892342"/>
              <a:gd name="connsiteX0" fmla="*/ 0 w 1139406"/>
              <a:gd name="connsiteY0" fmla="*/ 892342 h 892342"/>
              <a:gd name="connsiteX1" fmla="*/ 1139406 w 1139406"/>
              <a:gd name="connsiteY1" fmla="*/ 81799 h 892342"/>
              <a:gd name="connsiteX2" fmla="*/ 544094 w 1139406"/>
              <a:gd name="connsiteY2" fmla="*/ 0 h 892342"/>
              <a:gd name="connsiteX0" fmla="*/ 0 w 1139406"/>
              <a:gd name="connsiteY0" fmla="*/ 892342 h 892342"/>
              <a:gd name="connsiteX1" fmla="*/ 1139406 w 1139406"/>
              <a:gd name="connsiteY1" fmla="*/ 81799 h 892342"/>
              <a:gd name="connsiteX2" fmla="*/ 544094 w 1139406"/>
              <a:gd name="connsiteY2" fmla="*/ 0 h 892342"/>
              <a:gd name="connsiteX0" fmla="*/ 0 w 1139406"/>
              <a:gd name="connsiteY0" fmla="*/ 892342 h 892342"/>
              <a:gd name="connsiteX1" fmla="*/ 1139406 w 1139406"/>
              <a:gd name="connsiteY1" fmla="*/ 81799 h 892342"/>
              <a:gd name="connsiteX2" fmla="*/ 544094 w 1139406"/>
              <a:gd name="connsiteY2" fmla="*/ 0 h 892342"/>
              <a:gd name="connsiteX0" fmla="*/ 0 w 1177506"/>
              <a:gd name="connsiteY0" fmla="*/ 892342 h 892342"/>
              <a:gd name="connsiteX1" fmla="*/ 1177506 w 1177506"/>
              <a:gd name="connsiteY1" fmla="*/ 105611 h 892342"/>
              <a:gd name="connsiteX2" fmla="*/ 544094 w 1177506"/>
              <a:gd name="connsiteY2" fmla="*/ 0 h 892342"/>
              <a:gd name="connsiteX0" fmla="*/ 0 w 1277518"/>
              <a:gd name="connsiteY0" fmla="*/ 892342 h 892342"/>
              <a:gd name="connsiteX1" fmla="*/ 1277518 w 1277518"/>
              <a:gd name="connsiteY1" fmla="*/ 86561 h 892342"/>
              <a:gd name="connsiteX2" fmla="*/ 544094 w 1277518"/>
              <a:gd name="connsiteY2" fmla="*/ 0 h 89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7518" h="892342" fill="norm" stroke="1" extrusionOk="0">
                <a:moveTo>
                  <a:pt x="0" y="892342"/>
                </a:moveTo>
                <a:cubicBezTo>
                  <a:pt x="213982" y="710110"/>
                  <a:pt x="691201" y="370724"/>
                  <a:pt x="1277518" y="86561"/>
                </a:cubicBezTo>
                <a:lnTo>
                  <a:pt x="544094" y="0"/>
                </a:ln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Полилиния 41"/>
          <p:cNvSpPr/>
          <p:nvPr/>
        </p:nvSpPr>
        <p:spPr bwMode="auto">
          <a:xfrm>
            <a:off x="4774699" y="3033180"/>
            <a:ext cx="868363" cy="1008063"/>
          </a:xfrm>
          <a:custGeom>
            <a:avLst/>
            <a:gdLst>
              <a:gd name="connsiteX0" fmla="*/ 0 w 927100"/>
              <a:gd name="connsiteY0" fmla="*/ 876300 h 927126"/>
              <a:gd name="connsiteX1" fmla="*/ 25400 w 927100"/>
              <a:gd name="connsiteY1" fmla="*/ 914400 h 927126"/>
              <a:gd name="connsiteX2" fmla="*/ 596900 w 927100"/>
              <a:gd name="connsiteY2" fmla="*/ 927100 h 927126"/>
              <a:gd name="connsiteX3" fmla="*/ 927100 w 927100"/>
              <a:gd name="connsiteY3" fmla="*/ 63500 h 927126"/>
              <a:gd name="connsiteX4" fmla="*/ 431800 w 927100"/>
              <a:gd name="connsiteY4" fmla="*/ 0 h 927126"/>
              <a:gd name="connsiteX0" fmla="*/ 0 w 965200"/>
              <a:gd name="connsiteY0" fmla="*/ 876300 h 920581"/>
              <a:gd name="connsiteX1" fmla="*/ 25400 w 965200"/>
              <a:gd name="connsiteY1" fmla="*/ 914400 h 920581"/>
              <a:gd name="connsiteX2" fmla="*/ 965200 w 965200"/>
              <a:gd name="connsiteY2" fmla="*/ 914400 h 920581"/>
              <a:gd name="connsiteX3" fmla="*/ 927100 w 965200"/>
              <a:gd name="connsiteY3" fmla="*/ 63500 h 920581"/>
              <a:gd name="connsiteX4" fmla="*/ 431800 w 965200"/>
              <a:gd name="connsiteY4" fmla="*/ 0 h 920581"/>
              <a:gd name="connsiteX0" fmla="*/ 0 w 965200"/>
              <a:gd name="connsiteY0" fmla="*/ 876300 h 931124"/>
              <a:gd name="connsiteX1" fmla="*/ 520700 w 965200"/>
              <a:gd name="connsiteY1" fmla="*/ 927100 h 931124"/>
              <a:gd name="connsiteX2" fmla="*/ 965200 w 965200"/>
              <a:gd name="connsiteY2" fmla="*/ 914400 h 931124"/>
              <a:gd name="connsiteX3" fmla="*/ 927100 w 965200"/>
              <a:gd name="connsiteY3" fmla="*/ 63500 h 931124"/>
              <a:gd name="connsiteX4" fmla="*/ 431800 w 965200"/>
              <a:gd name="connsiteY4" fmla="*/ 0 h 931124"/>
              <a:gd name="connsiteX0" fmla="*/ 0 w 965200"/>
              <a:gd name="connsiteY0" fmla="*/ 876300 h 962727"/>
              <a:gd name="connsiteX1" fmla="*/ 520700 w 965200"/>
              <a:gd name="connsiteY1" fmla="*/ 927100 h 962727"/>
              <a:gd name="connsiteX2" fmla="*/ 965200 w 965200"/>
              <a:gd name="connsiteY2" fmla="*/ 914400 h 962727"/>
              <a:gd name="connsiteX3" fmla="*/ 927100 w 965200"/>
              <a:gd name="connsiteY3" fmla="*/ 63500 h 962727"/>
              <a:gd name="connsiteX4" fmla="*/ 431800 w 965200"/>
              <a:gd name="connsiteY4" fmla="*/ 0 h 962727"/>
              <a:gd name="connsiteX0" fmla="*/ 0 w 965200"/>
              <a:gd name="connsiteY0" fmla="*/ 876300 h 914400"/>
              <a:gd name="connsiteX1" fmla="*/ 393700 w 965200"/>
              <a:gd name="connsiteY1" fmla="*/ 850900 h 914400"/>
              <a:gd name="connsiteX2" fmla="*/ 965200 w 965200"/>
              <a:gd name="connsiteY2" fmla="*/ 914400 h 914400"/>
              <a:gd name="connsiteX3" fmla="*/ 927100 w 965200"/>
              <a:gd name="connsiteY3" fmla="*/ 63500 h 914400"/>
              <a:gd name="connsiteX4" fmla="*/ 431800 w 965200"/>
              <a:gd name="connsiteY4" fmla="*/ 0 h 914400"/>
              <a:gd name="connsiteX0" fmla="*/ 0 w 927100"/>
              <a:gd name="connsiteY0" fmla="*/ 876300 h 907137"/>
              <a:gd name="connsiteX1" fmla="*/ 393700 w 927100"/>
              <a:gd name="connsiteY1" fmla="*/ 850900 h 907137"/>
              <a:gd name="connsiteX2" fmla="*/ 812800 w 927100"/>
              <a:gd name="connsiteY2" fmla="*/ 635000 h 907137"/>
              <a:gd name="connsiteX3" fmla="*/ 927100 w 927100"/>
              <a:gd name="connsiteY3" fmla="*/ 63500 h 907137"/>
              <a:gd name="connsiteX4" fmla="*/ 431800 w 927100"/>
              <a:gd name="connsiteY4" fmla="*/ 0 h 907137"/>
              <a:gd name="connsiteX0" fmla="*/ 0 w 901700"/>
              <a:gd name="connsiteY0" fmla="*/ 927100 h 957937"/>
              <a:gd name="connsiteX1" fmla="*/ 393700 w 901700"/>
              <a:gd name="connsiteY1" fmla="*/ 901700 h 957937"/>
              <a:gd name="connsiteX2" fmla="*/ 812800 w 901700"/>
              <a:gd name="connsiteY2" fmla="*/ 685800 h 957937"/>
              <a:gd name="connsiteX3" fmla="*/ 901700 w 901700"/>
              <a:gd name="connsiteY3" fmla="*/ 0 h 957937"/>
              <a:gd name="connsiteX4" fmla="*/ 431800 w 901700"/>
              <a:gd name="connsiteY4" fmla="*/ 50800 h 957937"/>
              <a:gd name="connsiteX0" fmla="*/ 0 w 1549400"/>
              <a:gd name="connsiteY0" fmla="*/ 914400 h 945237"/>
              <a:gd name="connsiteX1" fmla="*/ 393700 w 1549400"/>
              <a:gd name="connsiteY1" fmla="*/ 889000 h 945237"/>
              <a:gd name="connsiteX2" fmla="*/ 812800 w 1549400"/>
              <a:gd name="connsiteY2" fmla="*/ 673100 h 945237"/>
              <a:gd name="connsiteX3" fmla="*/ 1549400 w 1549400"/>
              <a:gd name="connsiteY3" fmla="*/ 0 h 945237"/>
              <a:gd name="connsiteX4" fmla="*/ 431800 w 1549400"/>
              <a:gd name="connsiteY4" fmla="*/ 38100 h 945237"/>
              <a:gd name="connsiteX0" fmla="*/ 0 w 1549400"/>
              <a:gd name="connsiteY0" fmla="*/ 914400 h 914400"/>
              <a:gd name="connsiteX1" fmla="*/ 812800 w 1549400"/>
              <a:gd name="connsiteY1" fmla="*/ 673100 h 914400"/>
              <a:gd name="connsiteX2" fmla="*/ 1549400 w 1549400"/>
              <a:gd name="connsiteY2" fmla="*/ 0 h 914400"/>
              <a:gd name="connsiteX3" fmla="*/ 431800 w 1549400"/>
              <a:gd name="connsiteY3" fmla="*/ 38100 h 914400"/>
              <a:gd name="connsiteX0" fmla="*/ 0 w 1549400"/>
              <a:gd name="connsiteY0" fmla="*/ 914400 h 914400"/>
              <a:gd name="connsiteX1" fmla="*/ 1549400 w 1549400"/>
              <a:gd name="connsiteY1" fmla="*/ 0 h 914400"/>
              <a:gd name="connsiteX2" fmla="*/ 431800 w 1549400"/>
              <a:gd name="connsiteY2" fmla="*/ 38100 h 914400"/>
              <a:gd name="connsiteX0" fmla="*/ 0 w 1587500"/>
              <a:gd name="connsiteY0" fmla="*/ 876300 h 876300"/>
              <a:gd name="connsiteX1" fmla="*/ 1587500 w 1587500"/>
              <a:gd name="connsiteY1" fmla="*/ 12700 h 876300"/>
              <a:gd name="connsiteX2" fmla="*/ 431800 w 1587500"/>
              <a:gd name="connsiteY2" fmla="*/ 0 h 876300"/>
              <a:gd name="connsiteX0" fmla="*/ 0 w 1244600"/>
              <a:gd name="connsiteY0" fmla="*/ 889000 h 889000"/>
              <a:gd name="connsiteX1" fmla="*/ 1244600 w 1244600"/>
              <a:gd name="connsiteY1" fmla="*/ 0 h 889000"/>
              <a:gd name="connsiteX2" fmla="*/ 431800 w 1244600"/>
              <a:gd name="connsiteY2" fmla="*/ 12700 h 889000"/>
              <a:gd name="connsiteX0" fmla="*/ 0 w 1292225"/>
              <a:gd name="connsiteY0" fmla="*/ 908050 h 908050"/>
              <a:gd name="connsiteX1" fmla="*/ 1292225 w 1292225"/>
              <a:gd name="connsiteY1" fmla="*/ 0 h 908050"/>
              <a:gd name="connsiteX2" fmla="*/ 479425 w 1292225"/>
              <a:gd name="connsiteY2" fmla="*/ 12700 h 908050"/>
              <a:gd name="connsiteX0" fmla="*/ 0 w 911225"/>
              <a:gd name="connsiteY0" fmla="*/ 898525 h 898525"/>
              <a:gd name="connsiteX1" fmla="*/ 911225 w 911225"/>
              <a:gd name="connsiteY1" fmla="*/ 0 h 898525"/>
              <a:gd name="connsiteX2" fmla="*/ 479425 w 911225"/>
              <a:gd name="connsiteY2" fmla="*/ 3175 h 898525"/>
              <a:gd name="connsiteX0" fmla="*/ 0 w 982663"/>
              <a:gd name="connsiteY0" fmla="*/ 1050925 h 1050925"/>
              <a:gd name="connsiteX1" fmla="*/ 982663 w 982663"/>
              <a:gd name="connsiteY1" fmla="*/ 0 h 1050925"/>
              <a:gd name="connsiteX2" fmla="*/ 550863 w 982663"/>
              <a:gd name="connsiteY2" fmla="*/ 3175 h 1050925"/>
              <a:gd name="connsiteX0" fmla="*/ 0 w 982663"/>
              <a:gd name="connsiteY0" fmla="*/ 1050925 h 1050925"/>
              <a:gd name="connsiteX1" fmla="*/ 982663 w 982663"/>
              <a:gd name="connsiteY1" fmla="*/ 0 h 1050925"/>
              <a:gd name="connsiteX2" fmla="*/ 550863 w 982663"/>
              <a:gd name="connsiteY2" fmla="*/ 3175 h 1050925"/>
              <a:gd name="connsiteX0" fmla="*/ 0 w 915988"/>
              <a:gd name="connsiteY0" fmla="*/ 950913 h 950913"/>
              <a:gd name="connsiteX1" fmla="*/ 915988 w 915988"/>
              <a:gd name="connsiteY1" fmla="*/ 0 h 950913"/>
              <a:gd name="connsiteX2" fmla="*/ 484188 w 915988"/>
              <a:gd name="connsiteY2" fmla="*/ 3175 h 950913"/>
              <a:gd name="connsiteX0" fmla="*/ 0 w 935038"/>
              <a:gd name="connsiteY0" fmla="*/ 1055688 h 1055688"/>
              <a:gd name="connsiteX1" fmla="*/ 935038 w 935038"/>
              <a:gd name="connsiteY1" fmla="*/ 0 h 1055688"/>
              <a:gd name="connsiteX2" fmla="*/ 484188 w 935038"/>
              <a:gd name="connsiteY2" fmla="*/ 107950 h 1055688"/>
              <a:gd name="connsiteX0" fmla="*/ 0 w 935038"/>
              <a:gd name="connsiteY0" fmla="*/ 1055688 h 1055688"/>
              <a:gd name="connsiteX1" fmla="*/ 935038 w 935038"/>
              <a:gd name="connsiteY1" fmla="*/ 0 h 1055688"/>
              <a:gd name="connsiteX2" fmla="*/ 484188 w 935038"/>
              <a:gd name="connsiteY2" fmla="*/ 107950 h 1055688"/>
              <a:gd name="connsiteX0" fmla="*/ 0 w 935038"/>
              <a:gd name="connsiteY0" fmla="*/ 1055688 h 1055688"/>
              <a:gd name="connsiteX1" fmla="*/ 935038 w 935038"/>
              <a:gd name="connsiteY1" fmla="*/ 0 h 1055688"/>
              <a:gd name="connsiteX2" fmla="*/ 484188 w 935038"/>
              <a:gd name="connsiteY2" fmla="*/ 107950 h 1055688"/>
              <a:gd name="connsiteX0" fmla="*/ 0 w 868363"/>
              <a:gd name="connsiteY0" fmla="*/ 1065213 h 1065213"/>
              <a:gd name="connsiteX1" fmla="*/ 868363 w 868363"/>
              <a:gd name="connsiteY1" fmla="*/ 0 h 1065213"/>
              <a:gd name="connsiteX2" fmla="*/ 417513 w 868363"/>
              <a:gd name="connsiteY2" fmla="*/ 107950 h 1065213"/>
              <a:gd name="connsiteX0" fmla="*/ 0 w 868363"/>
              <a:gd name="connsiteY0" fmla="*/ 1065213 h 1065213"/>
              <a:gd name="connsiteX1" fmla="*/ 868363 w 868363"/>
              <a:gd name="connsiteY1" fmla="*/ 0 h 1065213"/>
              <a:gd name="connsiteX2" fmla="*/ 417513 w 868363"/>
              <a:gd name="connsiteY2" fmla="*/ 107950 h 1065213"/>
              <a:gd name="connsiteX0" fmla="*/ 0 w 868363"/>
              <a:gd name="connsiteY0" fmla="*/ 979488 h 979488"/>
              <a:gd name="connsiteX1" fmla="*/ 868363 w 868363"/>
              <a:gd name="connsiteY1" fmla="*/ 0 h 979488"/>
              <a:gd name="connsiteX2" fmla="*/ 417513 w 868363"/>
              <a:gd name="connsiteY2" fmla="*/ 22225 h 979488"/>
              <a:gd name="connsiteX0" fmla="*/ 0 w 868363"/>
              <a:gd name="connsiteY0" fmla="*/ 1008063 h 1008063"/>
              <a:gd name="connsiteX1" fmla="*/ 868363 w 868363"/>
              <a:gd name="connsiteY1" fmla="*/ 0 h 1008063"/>
              <a:gd name="connsiteX2" fmla="*/ 417513 w 868363"/>
              <a:gd name="connsiteY2" fmla="*/ 50800 h 1008063"/>
              <a:gd name="connsiteX0" fmla="*/ 0 w 868363"/>
              <a:gd name="connsiteY0" fmla="*/ 1008063 h 1008063"/>
              <a:gd name="connsiteX1" fmla="*/ 868363 w 868363"/>
              <a:gd name="connsiteY1" fmla="*/ 0 h 1008063"/>
              <a:gd name="connsiteX2" fmla="*/ 417513 w 868363"/>
              <a:gd name="connsiteY2" fmla="*/ 50800 h 100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8363" h="1008063" fill="norm" stroke="1" extrusionOk="0">
                <a:moveTo>
                  <a:pt x="0" y="1008063"/>
                </a:moveTo>
                <a:cubicBezTo>
                  <a:pt x="446617" y="412750"/>
                  <a:pt x="624946" y="555625"/>
                  <a:pt x="868363" y="0"/>
                </a:cubicBezTo>
                <a:cubicBezTo>
                  <a:pt x="641880" y="140758"/>
                  <a:pt x="567796" y="14817"/>
                  <a:pt x="417513" y="50800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олилиния 42"/>
          <p:cNvSpPr/>
          <p:nvPr/>
        </p:nvSpPr>
        <p:spPr bwMode="auto">
          <a:xfrm>
            <a:off x="5599602" y="2299755"/>
            <a:ext cx="1279525" cy="819150"/>
          </a:xfrm>
          <a:custGeom>
            <a:avLst/>
            <a:gdLst>
              <a:gd name="connsiteX0" fmla="*/ 0 w 927100"/>
              <a:gd name="connsiteY0" fmla="*/ 876300 h 927126"/>
              <a:gd name="connsiteX1" fmla="*/ 25400 w 927100"/>
              <a:gd name="connsiteY1" fmla="*/ 914400 h 927126"/>
              <a:gd name="connsiteX2" fmla="*/ 596900 w 927100"/>
              <a:gd name="connsiteY2" fmla="*/ 927100 h 927126"/>
              <a:gd name="connsiteX3" fmla="*/ 927100 w 927100"/>
              <a:gd name="connsiteY3" fmla="*/ 63500 h 927126"/>
              <a:gd name="connsiteX4" fmla="*/ 431800 w 927100"/>
              <a:gd name="connsiteY4" fmla="*/ 0 h 927126"/>
              <a:gd name="connsiteX0" fmla="*/ 0 w 965200"/>
              <a:gd name="connsiteY0" fmla="*/ 876300 h 920581"/>
              <a:gd name="connsiteX1" fmla="*/ 25400 w 965200"/>
              <a:gd name="connsiteY1" fmla="*/ 914400 h 920581"/>
              <a:gd name="connsiteX2" fmla="*/ 965200 w 965200"/>
              <a:gd name="connsiteY2" fmla="*/ 914400 h 920581"/>
              <a:gd name="connsiteX3" fmla="*/ 927100 w 965200"/>
              <a:gd name="connsiteY3" fmla="*/ 63500 h 920581"/>
              <a:gd name="connsiteX4" fmla="*/ 431800 w 965200"/>
              <a:gd name="connsiteY4" fmla="*/ 0 h 920581"/>
              <a:gd name="connsiteX0" fmla="*/ 0 w 965200"/>
              <a:gd name="connsiteY0" fmla="*/ 876300 h 931124"/>
              <a:gd name="connsiteX1" fmla="*/ 520700 w 965200"/>
              <a:gd name="connsiteY1" fmla="*/ 927100 h 931124"/>
              <a:gd name="connsiteX2" fmla="*/ 965200 w 965200"/>
              <a:gd name="connsiteY2" fmla="*/ 914400 h 931124"/>
              <a:gd name="connsiteX3" fmla="*/ 927100 w 965200"/>
              <a:gd name="connsiteY3" fmla="*/ 63500 h 931124"/>
              <a:gd name="connsiteX4" fmla="*/ 431800 w 965200"/>
              <a:gd name="connsiteY4" fmla="*/ 0 h 931124"/>
              <a:gd name="connsiteX0" fmla="*/ 0 w 965200"/>
              <a:gd name="connsiteY0" fmla="*/ 876300 h 962727"/>
              <a:gd name="connsiteX1" fmla="*/ 520700 w 965200"/>
              <a:gd name="connsiteY1" fmla="*/ 927100 h 962727"/>
              <a:gd name="connsiteX2" fmla="*/ 965200 w 965200"/>
              <a:gd name="connsiteY2" fmla="*/ 914400 h 962727"/>
              <a:gd name="connsiteX3" fmla="*/ 927100 w 965200"/>
              <a:gd name="connsiteY3" fmla="*/ 63500 h 962727"/>
              <a:gd name="connsiteX4" fmla="*/ 431800 w 965200"/>
              <a:gd name="connsiteY4" fmla="*/ 0 h 962727"/>
              <a:gd name="connsiteX0" fmla="*/ 0 w 965200"/>
              <a:gd name="connsiteY0" fmla="*/ 876300 h 914400"/>
              <a:gd name="connsiteX1" fmla="*/ 393700 w 965200"/>
              <a:gd name="connsiteY1" fmla="*/ 850900 h 914400"/>
              <a:gd name="connsiteX2" fmla="*/ 965200 w 965200"/>
              <a:gd name="connsiteY2" fmla="*/ 914400 h 914400"/>
              <a:gd name="connsiteX3" fmla="*/ 927100 w 965200"/>
              <a:gd name="connsiteY3" fmla="*/ 63500 h 914400"/>
              <a:gd name="connsiteX4" fmla="*/ 431800 w 965200"/>
              <a:gd name="connsiteY4" fmla="*/ 0 h 914400"/>
              <a:gd name="connsiteX0" fmla="*/ 0 w 927100"/>
              <a:gd name="connsiteY0" fmla="*/ 876300 h 907137"/>
              <a:gd name="connsiteX1" fmla="*/ 393700 w 927100"/>
              <a:gd name="connsiteY1" fmla="*/ 850900 h 907137"/>
              <a:gd name="connsiteX2" fmla="*/ 812800 w 927100"/>
              <a:gd name="connsiteY2" fmla="*/ 635000 h 907137"/>
              <a:gd name="connsiteX3" fmla="*/ 927100 w 927100"/>
              <a:gd name="connsiteY3" fmla="*/ 63500 h 907137"/>
              <a:gd name="connsiteX4" fmla="*/ 431800 w 927100"/>
              <a:gd name="connsiteY4" fmla="*/ 0 h 907137"/>
              <a:gd name="connsiteX0" fmla="*/ 0 w 901700"/>
              <a:gd name="connsiteY0" fmla="*/ 927100 h 957937"/>
              <a:gd name="connsiteX1" fmla="*/ 393700 w 901700"/>
              <a:gd name="connsiteY1" fmla="*/ 901700 h 957937"/>
              <a:gd name="connsiteX2" fmla="*/ 812800 w 901700"/>
              <a:gd name="connsiteY2" fmla="*/ 685800 h 957937"/>
              <a:gd name="connsiteX3" fmla="*/ 901700 w 901700"/>
              <a:gd name="connsiteY3" fmla="*/ 0 h 957937"/>
              <a:gd name="connsiteX4" fmla="*/ 431800 w 901700"/>
              <a:gd name="connsiteY4" fmla="*/ 50800 h 957937"/>
              <a:gd name="connsiteX0" fmla="*/ 0 w 1549400"/>
              <a:gd name="connsiteY0" fmla="*/ 914400 h 945237"/>
              <a:gd name="connsiteX1" fmla="*/ 393700 w 1549400"/>
              <a:gd name="connsiteY1" fmla="*/ 889000 h 945237"/>
              <a:gd name="connsiteX2" fmla="*/ 812800 w 1549400"/>
              <a:gd name="connsiteY2" fmla="*/ 673100 h 945237"/>
              <a:gd name="connsiteX3" fmla="*/ 1549400 w 1549400"/>
              <a:gd name="connsiteY3" fmla="*/ 0 h 945237"/>
              <a:gd name="connsiteX4" fmla="*/ 431800 w 1549400"/>
              <a:gd name="connsiteY4" fmla="*/ 38100 h 945237"/>
              <a:gd name="connsiteX0" fmla="*/ 0 w 1549400"/>
              <a:gd name="connsiteY0" fmla="*/ 914400 h 914400"/>
              <a:gd name="connsiteX1" fmla="*/ 812800 w 1549400"/>
              <a:gd name="connsiteY1" fmla="*/ 673100 h 914400"/>
              <a:gd name="connsiteX2" fmla="*/ 1549400 w 1549400"/>
              <a:gd name="connsiteY2" fmla="*/ 0 h 914400"/>
              <a:gd name="connsiteX3" fmla="*/ 431800 w 1549400"/>
              <a:gd name="connsiteY3" fmla="*/ 38100 h 914400"/>
              <a:gd name="connsiteX0" fmla="*/ 0 w 1549400"/>
              <a:gd name="connsiteY0" fmla="*/ 914400 h 914400"/>
              <a:gd name="connsiteX1" fmla="*/ 1549400 w 1549400"/>
              <a:gd name="connsiteY1" fmla="*/ 0 h 914400"/>
              <a:gd name="connsiteX2" fmla="*/ 431800 w 1549400"/>
              <a:gd name="connsiteY2" fmla="*/ 38100 h 914400"/>
              <a:gd name="connsiteX0" fmla="*/ 0 w 1587500"/>
              <a:gd name="connsiteY0" fmla="*/ 876300 h 876300"/>
              <a:gd name="connsiteX1" fmla="*/ 1587500 w 1587500"/>
              <a:gd name="connsiteY1" fmla="*/ 12700 h 876300"/>
              <a:gd name="connsiteX2" fmla="*/ 431800 w 1587500"/>
              <a:gd name="connsiteY2" fmla="*/ 0 h 876300"/>
              <a:gd name="connsiteX0" fmla="*/ 0 w 1244600"/>
              <a:gd name="connsiteY0" fmla="*/ 889000 h 889000"/>
              <a:gd name="connsiteX1" fmla="*/ 1244600 w 1244600"/>
              <a:gd name="connsiteY1" fmla="*/ 0 h 889000"/>
              <a:gd name="connsiteX2" fmla="*/ 431800 w 1244600"/>
              <a:gd name="connsiteY2" fmla="*/ 12700 h 889000"/>
              <a:gd name="connsiteX0" fmla="*/ 0 w 1187450"/>
              <a:gd name="connsiteY0" fmla="*/ 889000 h 889000"/>
              <a:gd name="connsiteX1" fmla="*/ 1187450 w 1187450"/>
              <a:gd name="connsiteY1" fmla="*/ 0 h 889000"/>
              <a:gd name="connsiteX2" fmla="*/ 374650 w 1187450"/>
              <a:gd name="connsiteY2" fmla="*/ 12700 h 889000"/>
              <a:gd name="connsiteX0" fmla="*/ 0 w 374650"/>
              <a:gd name="connsiteY0" fmla="*/ 876300 h 876300"/>
              <a:gd name="connsiteX1" fmla="*/ 254000 w 374650"/>
              <a:gd name="connsiteY1" fmla="*/ 111125 h 876300"/>
              <a:gd name="connsiteX2" fmla="*/ 374650 w 374650"/>
              <a:gd name="connsiteY2" fmla="*/ 0 h 876300"/>
              <a:gd name="connsiteX0" fmla="*/ 434975 w 688975"/>
              <a:gd name="connsiteY0" fmla="*/ 781050 h 781050"/>
              <a:gd name="connsiteX1" fmla="*/ 688975 w 688975"/>
              <a:gd name="connsiteY1" fmla="*/ 15875 h 781050"/>
              <a:gd name="connsiteX2" fmla="*/ 0 w 688975"/>
              <a:gd name="connsiteY2" fmla="*/ 0 h 781050"/>
              <a:gd name="connsiteX0" fmla="*/ 387350 w 688975"/>
              <a:gd name="connsiteY0" fmla="*/ 819150 h 819150"/>
              <a:gd name="connsiteX1" fmla="*/ 688975 w 688975"/>
              <a:gd name="connsiteY1" fmla="*/ 15875 h 819150"/>
              <a:gd name="connsiteX2" fmla="*/ 0 w 688975"/>
              <a:gd name="connsiteY2" fmla="*/ 0 h 819150"/>
              <a:gd name="connsiteX0" fmla="*/ 387350 w 1743075"/>
              <a:gd name="connsiteY0" fmla="*/ 819150 h 819150"/>
              <a:gd name="connsiteX1" fmla="*/ 1743075 w 1743075"/>
              <a:gd name="connsiteY1" fmla="*/ 15875 h 819150"/>
              <a:gd name="connsiteX2" fmla="*/ 0 w 1743075"/>
              <a:gd name="connsiteY2" fmla="*/ 0 h 819150"/>
              <a:gd name="connsiteX0" fmla="*/ 387350 w 1768475"/>
              <a:gd name="connsiteY0" fmla="*/ 866775 h 866775"/>
              <a:gd name="connsiteX1" fmla="*/ 1768475 w 1768475"/>
              <a:gd name="connsiteY1" fmla="*/ 0 h 866775"/>
              <a:gd name="connsiteX2" fmla="*/ 0 w 1768475"/>
              <a:gd name="connsiteY2" fmla="*/ 47625 h 866775"/>
              <a:gd name="connsiteX0" fmla="*/ 387350 w 1895475"/>
              <a:gd name="connsiteY0" fmla="*/ 854075 h 854075"/>
              <a:gd name="connsiteX1" fmla="*/ 1895475 w 1895475"/>
              <a:gd name="connsiteY1" fmla="*/ 0 h 854075"/>
              <a:gd name="connsiteX2" fmla="*/ 0 w 1895475"/>
              <a:gd name="connsiteY2" fmla="*/ 34925 h 854075"/>
              <a:gd name="connsiteX0" fmla="*/ 0 w 1508125"/>
              <a:gd name="connsiteY0" fmla="*/ 854075 h 854075"/>
              <a:gd name="connsiteX1" fmla="*/ 1508125 w 1508125"/>
              <a:gd name="connsiteY1" fmla="*/ 0 h 854075"/>
              <a:gd name="connsiteX2" fmla="*/ 603250 w 1508125"/>
              <a:gd name="connsiteY2" fmla="*/ 34925 h 854075"/>
              <a:gd name="connsiteX0" fmla="*/ 0 w 1508125"/>
              <a:gd name="connsiteY0" fmla="*/ 854075 h 854075"/>
              <a:gd name="connsiteX1" fmla="*/ 1508125 w 1508125"/>
              <a:gd name="connsiteY1" fmla="*/ 0 h 854075"/>
              <a:gd name="connsiteX2" fmla="*/ 603250 w 1508125"/>
              <a:gd name="connsiteY2" fmla="*/ 34925 h 854075"/>
              <a:gd name="connsiteX0" fmla="*/ 0 w 1174750"/>
              <a:gd name="connsiteY0" fmla="*/ 819150 h 819150"/>
              <a:gd name="connsiteX1" fmla="*/ 1174750 w 1174750"/>
              <a:gd name="connsiteY1" fmla="*/ 260350 h 819150"/>
              <a:gd name="connsiteX2" fmla="*/ 603250 w 1174750"/>
              <a:gd name="connsiteY2" fmla="*/ 0 h 819150"/>
              <a:gd name="connsiteX0" fmla="*/ 0 w 1279525"/>
              <a:gd name="connsiteY0" fmla="*/ 819150 h 819150"/>
              <a:gd name="connsiteX1" fmla="*/ 1279525 w 1279525"/>
              <a:gd name="connsiteY1" fmla="*/ 155575 h 819150"/>
              <a:gd name="connsiteX2" fmla="*/ 603250 w 1279525"/>
              <a:gd name="connsiteY2" fmla="*/ 0 h 819150"/>
              <a:gd name="connsiteX0" fmla="*/ 0 w 1279525"/>
              <a:gd name="connsiteY0" fmla="*/ 819150 h 819150"/>
              <a:gd name="connsiteX1" fmla="*/ 1279525 w 1279525"/>
              <a:gd name="connsiteY1" fmla="*/ 155575 h 819150"/>
              <a:gd name="connsiteX2" fmla="*/ 603250 w 1279525"/>
              <a:gd name="connsiteY2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9525" h="819150" fill="norm" stroke="1" extrusionOk="0">
                <a:moveTo>
                  <a:pt x="0" y="819150"/>
                </a:moveTo>
                <a:cubicBezTo>
                  <a:pt x="113242" y="361950"/>
                  <a:pt x="969433" y="711200"/>
                  <a:pt x="1279525" y="155575"/>
                </a:cubicBezTo>
                <a:lnTo>
                  <a:pt x="603250" y="0"/>
                </a:ln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олилиния 43"/>
          <p:cNvSpPr/>
          <p:nvPr/>
        </p:nvSpPr>
        <p:spPr bwMode="auto">
          <a:xfrm>
            <a:off x="6759911" y="1493670"/>
            <a:ext cx="1022350" cy="966127"/>
          </a:xfrm>
          <a:custGeom>
            <a:avLst/>
            <a:gdLst>
              <a:gd name="connsiteX0" fmla="*/ 0 w 927100"/>
              <a:gd name="connsiteY0" fmla="*/ 876300 h 927126"/>
              <a:gd name="connsiteX1" fmla="*/ 25400 w 927100"/>
              <a:gd name="connsiteY1" fmla="*/ 914400 h 927126"/>
              <a:gd name="connsiteX2" fmla="*/ 596900 w 927100"/>
              <a:gd name="connsiteY2" fmla="*/ 927100 h 927126"/>
              <a:gd name="connsiteX3" fmla="*/ 927100 w 927100"/>
              <a:gd name="connsiteY3" fmla="*/ 63500 h 927126"/>
              <a:gd name="connsiteX4" fmla="*/ 431800 w 927100"/>
              <a:gd name="connsiteY4" fmla="*/ 0 h 927126"/>
              <a:gd name="connsiteX0" fmla="*/ 0 w 965200"/>
              <a:gd name="connsiteY0" fmla="*/ 876300 h 920581"/>
              <a:gd name="connsiteX1" fmla="*/ 25400 w 965200"/>
              <a:gd name="connsiteY1" fmla="*/ 914400 h 920581"/>
              <a:gd name="connsiteX2" fmla="*/ 965200 w 965200"/>
              <a:gd name="connsiteY2" fmla="*/ 914400 h 920581"/>
              <a:gd name="connsiteX3" fmla="*/ 927100 w 965200"/>
              <a:gd name="connsiteY3" fmla="*/ 63500 h 920581"/>
              <a:gd name="connsiteX4" fmla="*/ 431800 w 965200"/>
              <a:gd name="connsiteY4" fmla="*/ 0 h 920581"/>
              <a:gd name="connsiteX0" fmla="*/ 0 w 965200"/>
              <a:gd name="connsiteY0" fmla="*/ 876300 h 931124"/>
              <a:gd name="connsiteX1" fmla="*/ 520700 w 965200"/>
              <a:gd name="connsiteY1" fmla="*/ 927100 h 931124"/>
              <a:gd name="connsiteX2" fmla="*/ 965200 w 965200"/>
              <a:gd name="connsiteY2" fmla="*/ 914400 h 931124"/>
              <a:gd name="connsiteX3" fmla="*/ 927100 w 965200"/>
              <a:gd name="connsiteY3" fmla="*/ 63500 h 931124"/>
              <a:gd name="connsiteX4" fmla="*/ 431800 w 965200"/>
              <a:gd name="connsiteY4" fmla="*/ 0 h 931124"/>
              <a:gd name="connsiteX0" fmla="*/ 0 w 965200"/>
              <a:gd name="connsiteY0" fmla="*/ 876300 h 962727"/>
              <a:gd name="connsiteX1" fmla="*/ 520700 w 965200"/>
              <a:gd name="connsiteY1" fmla="*/ 927100 h 962727"/>
              <a:gd name="connsiteX2" fmla="*/ 965200 w 965200"/>
              <a:gd name="connsiteY2" fmla="*/ 914400 h 962727"/>
              <a:gd name="connsiteX3" fmla="*/ 927100 w 965200"/>
              <a:gd name="connsiteY3" fmla="*/ 63500 h 962727"/>
              <a:gd name="connsiteX4" fmla="*/ 431800 w 965200"/>
              <a:gd name="connsiteY4" fmla="*/ 0 h 962727"/>
              <a:gd name="connsiteX0" fmla="*/ 0 w 965200"/>
              <a:gd name="connsiteY0" fmla="*/ 876300 h 914400"/>
              <a:gd name="connsiteX1" fmla="*/ 393700 w 965200"/>
              <a:gd name="connsiteY1" fmla="*/ 850900 h 914400"/>
              <a:gd name="connsiteX2" fmla="*/ 965200 w 965200"/>
              <a:gd name="connsiteY2" fmla="*/ 914400 h 914400"/>
              <a:gd name="connsiteX3" fmla="*/ 927100 w 965200"/>
              <a:gd name="connsiteY3" fmla="*/ 63500 h 914400"/>
              <a:gd name="connsiteX4" fmla="*/ 431800 w 965200"/>
              <a:gd name="connsiteY4" fmla="*/ 0 h 914400"/>
              <a:gd name="connsiteX0" fmla="*/ 0 w 927100"/>
              <a:gd name="connsiteY0" fmla="*/ 876300 h 907137"/>
              <a:gd name="connsiteX1" fmla="*/ 393700 w 927100"/>
              <a:gd name="connsiteY1" fmla="*/ 850900 h 907137"/>
              <a:gd name="connsiteX2" fmla="*/ 812800 w 927100"/>
              <a:gd name="connsiteY2" fmla="*/ 635000 h 907137"/>
              <a:gd name="connsiteX3" fmla="*/ 927100 w 927100"/>
              <a:gd name="connsiteY3" fmla="*/ 63500 h 907137"/>
              <a:gd name="connsiteX4" fmla="*/ 431800 w 927100"/>
              <a:gd name="connsiteY4" fmla="*/ 0 h 907137"/>
              <a:gd name="connsiteX0" fmla="*/ 0 w 901700"/>
              <a:gd name="connsiteY0" fmla="*/ 927100 h 957937"/>
              <a:gd name="connsiteX1" fmla="*/ 393700 w 901700"/>
              <a:gd name="connsiteY1" fmla="*/ 901700 h 957937"/>
              <a:gd name="connsiteX2" fmla="*/ 812800 w 901700"/>
              <a:gd name="connsiteY2" fmla="*/ 685800 h 957937"/>
              <a:gd name="connsiteX3" fmla="*/ 901700 w 901700"/>
              <a:gd name="connsiteY3" fmla="*/ 0 h 957937"/>
              <a:gd name="connsiteX4" fmla="*/ 431800 w 901700"/>
              <a:gd name="connsiteY4" fmla="*/ 50800 h 957937"/>
              <a:gd name="connsiteX0" fmla="*/ 0 w 1549400"/>
              <a:gd name="connsiteY0" fmla="*/ 914400 h 945237"/>
              <a:gd name="connsiteX1" fmla="*/ 393700 w 1549400"/>
              <a:gd name="connsiteY1" fmla="*/ 889000 h 945237"/>
              <a:gd name="connsiteX2" fmla="*/ 812800 w 1549400"/>
              <a:gd name="connsiteY2" fmla="*/ 673100 h 945237"/>
              <a:gd name="connsiteX3" fmla="*/ 1549400 w 1549400"/>
              <a:gd name="connsiteY3" fmla="*/ 0 h 945237"/>
              <a:gd name="connsiteX4" fmla="*/ 431800 w 1549400"/>
              <a:gd name="connsiteY4" fmla="*/ 38100 h 945237"/>
              <a:gd name="connsiteX0" fmla="*/ 0 w 1549400"/>
              <a:gd name="connsiteY0" fmla="*/ 914400 h 914400"/>
              <a:gd name="connsiteX1" fmla="*/ 812800 w 1549400"/>
              <a:gd name="connsiteY1" fmla="*/ 673100 h 914400"/>
              <a:gd name="connsiteX2" fmla="*/ 1549400 w 1549400"/>
              <a:gd name="connsiteY2" fmla="*/ 0 h 914400"/>
              <a:gd name="connsiteX3" fmla="*/ 431800 w 1549400"/>
              <a:gd name="connsiteY3" fmla="*/ 38100 h 914400"/>
              <a:gd name="connsiteX0" fmla="*/ 0 w 1549400"/>
              <a:gd name="connsiteY0" fmla="*/ 914400 h 914400"/>
              <a:gd name="connsiteX1" fmla="*/ 1549400 w 1549400"/>
              <a:gd name="connsiteY1" fmla="*/ 0 h 914400"/>
              <a:gd name="connsiteX2" fmla="*/ 431800 w 1549400"/>
              <a:gd name="connsiteY2" fmla="*/ 38100 h 914400"/>
              <a:gd name="connsiteX0" fmla="*/ 0 w 1587500"/>
              <a:gd name="connsiteY0" fmla="*/ 876300 h 876300"/>
              <a:gd name="connsiteX1" fmla="*/ 1587500 w 1587500"/>
              <a:gd name="connsiteY1" fmla="*/ 12700 h 876300"/>
              <a:gd name="connsiteX2" fmla="*/ 431800 w 1587500"/>
              <a:gd name="connsiteY2" fmla="*/ 0 h 876300"/>
              <a:gd name="connsiteX0" fmla="*/ 0 w 1244600"/>
              <a:gd name="connsiteY0" fmla="*/ 889000 h 889000"/>
              <a:gd name="connsiteX1" fmla="*/ 1244600 w 1244600"/>
              <a:gd name="connsiteY1" fmla="*/ 0 h 889000"/>
              <a:gd name="connsiteX2" fmla="*/ 431800 w 1244600"/>
              <a:gd name="connsiteY2" fmla="*/ 12700 h 889000"/>
              <a:gd name="connsiteX0" fmla="*/ 0 w 927100"/>
              <a:gd name="connsiteY0" fmla="*/ 876300 h 876300"/>
              <a:gd name="connsiteX1" fmla="*/ 927100 w 927100"/>
              <a:gd name="connsiteY1" fmla="*/ 88900 h 876300"/>
              <a:gd name="connsiteX2" fmla="*/ 431800 w 927100"/>
              <a:gd name="connsiteY2" fmla="*/ 0 h 876300"/>
              <a:gd name="connsiteX0" fmla="*/ 0 w 927100"/>
              <a:gd name="connsiteY0" fmla="*/ 787400 h 787400"/>
              <a:gd name="connsiteX1" fmla="*/ 927100 w 927100"/>
              <a:gd name="connsiteY1" fmla="*/ 0 h 787400"/>
              <a:gd name="connsiteX2" fmla="*/ 266700 w 927100"/>
              <a:gd name="connsiteY2" fmla="*/ 25400 h 787400"/>
              <a:gd name="connsiteX0" fmla="*/ 0 w 927100"/>
              <a:gd name="connsiteY0" fmla="*/ 933768 h 933768"/>
              <a:gd name="connsiteX1" fmla="*/ 927100 w 927100"/>
              <a:gd name="connsiteY1" fmla="*/ 146368 h 933768"/>
              <a:gd name="connsiteX2" fmla="*/ 47625 w 927100"/>
              <a:gd name="connsiteY2" fmla="*/ 318 h 933768"/>
              <a:gd name="connsiteX0" fmla="*/ 57150 w 984250"/>
              <a:gd name="connsiteY0" fmla="*/ 914760 h 914760"/>
              <a:gd name="connsiteX1" fmla="*/ 984250 w 984250"/>
              <a:gd name="connsiteY1" fmla="*/ 127360 h 914760"/>
              <a:gd name="connsiteX2" fmla="*/ 0 w 984250"/>
              <a:gd name="connsiteY2" fmla="*/ 360 h 914760"/>
              <a:gd name="connsiteX0" fmla="*/ 95250 w 1022350"/>
              <a:gd name="connsiteY0" fmla="*/ 914760 h 914760"/>
              <a:gd name="connsiteX1" fmla="*/ 1022350 w 1022350"/>
              <a:gd name="connsiteY1" fmla="*/ 127360 h 914760"/>
              <a:gd name="connsiteX2" fmla="*/ 0 w 1022350"/>
              <a:gd name="connsiteY2" fmla="*/ 360 h 914760"/>
              <a:gd name="connsiteX0" fmla="*/ 95250 w 1022350"/>
              <a:gd name="connsiteY0" fmla="*/ 966127 h 966127"/>
              <a:gd name="connsiteX1" fmla="*/ 1022350 w 1022350"/>
              <a:gd name="connsiteY1" fmla="*/ 178727 h 966127"/>
              <a:gd name="connsiteX2" fmla="*/ 0 w 1022350"/>
              <a:gd name="connsiteY2" fmla="*/ 51727 h 96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966127" fill="norm" stroke="1" extrusionOk="0">
                <a:moveTo>
                  <a:pt x="95250" y="966127"/>
                </a:moveTo>
                <a:cubicBezTo>
                  <a:pt x="418042" y="775627"/>
                  <a:pt x="950383" y="324777"/>
                  <a:pt x="1022350" y="178727"/>
                </a:cubicBezTo>
                <a:cubicBezTo>
                  <a:pt x="802217" y="187194"/>
                  <a:pt x="858308" y="-118665"/>
                  <a:pt x="0" y="51727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784757" y="1397466"/>
            <a:ext cx="3918292" cy="396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>
                <a:solidFill>
                  <a:schemeClr val="bg1"/>
                </a:solidFill>
              </a:rPr>
              <a:t>Постановка задачи и её анализ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18645" y="2099073"/>
            <a:ext cx="4716378" cy="396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>
                <a:solidFill>
                  <a:schemeClr val="bg1"/>
                </a:solidFill>
              </a:rPr>
              <a:t>Построение информационной модели</a:t>
            </a:r>
            <a:endParaRPr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897509" y="2834879"/>
            <a:ext cx="4294949" cy="396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>
                <a:solidFill>
                  <a:schemeClr val="bg1"/>
                </a:solidFill>
              </a:rPr>
              <a:t>Разработка компьютерной модели</a:t>
            </a:r>
            <a:endParaRPr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698264" y="3756657"/>
            <a:ext cx="3544113" cy="396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>
                <a:solidFill>
                  <a:schemeClr val="bg1"/>
                </a:solidFill>
              </a:rPr>
              <a:t>Компьютерный эксперимент</a:t>
            </a:r>
            <a:endParaRPr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49676" y="4442545"/>
            <a:ext cx="2956078" cy="701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>
                <a:solidFill>
                  <a:schemeClr val="bg1"/>
                </a:solidFill>
              </a:rPr>
              <a:t>Анализ результатов эксперимента</a:t>
            </a:r>
            <a:endParaRPr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103341" y="5728783"/>
            <a:ext cx="2448747" cy="396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>
                <a:solidFill>
                  <a:schemeClr val="bg1"/>
                </a:solidFill>
              </a:rPr>
              <a:t>Принятие решений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"/>
                            </p:stCondLst>
                            <p:childTnLst>
                              <p:par>
                                <p:cTn id="16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75916427" name=""/>
          <p:cNvPicPr>
            <a:picLocks noChangeAspect="1"/>
          </p:cNvPicPr>
          <p:nvPr/>
        </p:nvPicPr>
        <p:blipFill>
          <a:blip r:embed="rId2"/>
          <a:srcRect l="0" t="0" r="0" b="0"/>
          <a:stretch/>
        </p:blipFill>
        <p:spPr bwMode="auto">
          <a:xfrm flipH="0" flipV="0">
            <a:off x="17717" y="15593"/>
            <a:ext cx="9126280" cy="6833704"/>
          </a:xfrm>
          <a:prstGeom prst="rect">
            <a:avLst/>
          </a:prstGeom>
        </p:spPr>
      </p:pic>
      <p:sp>
        <p:nvSpPr>
          <p:cNvPr id="1263956897" name="Заголовок 1"/>
          <p:cNvSpPr>
            <a:spLocks noGrp="1"/>
          </p:cNvSpPr>
          <p:nvPr>
            <p:ph type="title"/>
          </p:nvPr>
        </p:nvSpPr>
        <p:spPr bwMode="auto">
          <a:xfrm>
            <a:off x="716844" y="171097"/>
            <a:ext cx="7886700" cy="1325562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Компьютерное моделирование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2072690932" name="Прямоугольник 25"/>
          <p:cNvSpPr/>
          <p:nvPr/>
        </p:nvSpPr>
        <p:spPr bwMode="auto">
          <a:xfrm>
            <a:off x="806965" y="1392944"/>
            <a:ext cx="7706457" cy="4358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bg1"/>
                </a:solidFill>
              </a:rPr>
              <a:t>Компьютерное моделирование даёт возможность</a:t>
            </a:r>
            <a:r>
              <a:rPr lang="ru-RU" sz="2000">
                <a:solidFill>
                  <a:schemeClr val="bg1"/>
                </a:solidFill>
              </a:rPr>
              <a:t>: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ru-RU" sz="2000">
                <a:solidFill>
                  <a:schemeClr val="bg1"/>
                </a:solidFill>
              </a:rPr>
              <a:t>существенно расширить </a:t>
            </a:r>
            <a:r>
              <a:rPr lang="ru-RU" sz="2000">
                <a:solidFill>
                  <a:schemeClr val="bg1"/>
                </a:solidFill>
              </a:rPr>
              <a:t>круг исследуемых объектов (</a:t>
            </a:r>
            <a:r>
              <a:rPr lang="ru-RU" sz="2000">
                <a:solidFill>
                  <a:schemeClr val="bg1"/>
                </a:solidFill>
              </a:rPr>
              <a:t>моделирование </a:t>
            </a:r>
            <a:r>
              <a:rPr lang="ru-RU" sz="2000">
                <a:solidFill>
                  <a:schemeClr val="bg1"/>
                </a:solidFill>
              </a:rPr>
              <a:t>прошлого и будущего, несуществующего или </a:t>
            </a:r>
            <a:r>
              <a:rPr lang="ru-RU" sz="2000">
                <a:solidFill>
                  <a:schemeClr val="bg1"/>
                </a:solidFill>
              </a:rPr>
              <a:t>невоспроизводимого </a:t>
            </a:r>
            <a:r>
              <a:rPr lang="ru-RU" sz="2000">
                <a:solidFill>
                  <a:schemeClr val="bg1"/>
                </a:solidFill>
              </a:rPr>
              <a:t>в реальных условиях</a:t>
            </a:r>
            <a:r>
              <a:rPr lang="ru-RU" sz="2000">
                <a:solidFill>
                  <a:schemeClr val="bg1"/>
                </a:solidFill>
              </a:rPr>
              <a:t>)</a:t>
            </a:r>
            <a:endParaRPr lang="ru-RU" sz="200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ru-RU" sz="2000">
                <a:solidFill>
                  <a:schemeClr val="bg1"/>
                </a:solidFill>
              </a:rPr>
              <a:t>исследовать </a:t>
            </a:r>
            <a:r>
              <a:rPr lang="ru-RU" sz="2000">
                <a:solidFill>
                  <a:schemeClr val="bg1"/>
                </a:solidFill>
              </a:rPr>
              <a:t>процессы в развитии, при необходимости </a:t>
            </a:r>
            <a:r>
              <a:rPr lang="ru-RU" sz="2000">
                <a:solidFill>
                  <a:schemeClr val="bg1"/>
                </a:solidFill>
              </a:rPr>
              <a:t>ускоряя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ru-RU" sz="2000">
                <a:solidFill>
                  <a:schemeClr val="bg1"/>
                </a:solidFill>
              </a:rPr>
              <a:t>или </a:t>
            </a:r>
            <a:r>
              <a:rPr lang="ru-RU" sz="2000">
                <a:solidFill>
                  <a:schemeClr val="bg1"/>
                </a:solidFill>
              </a:rPr>
              <a:t>замедляя их и проводя эксперименты </a:t>
            </a:r>
            <a:r>
              <a:rPr lang="ru-RU" sz="2000">
                <a:solidFill>
                  <a:schemeClr val="bg1"/>
                </a:solidFill>
              </a:rPr>
              <a:t>многократно</a:t>
            </a:r>
            <a:endParaRPr lang="ru-RU" sz="200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находить оптимальные решения без затрат на изготовление</a:t>
            </a:r>
            <a:r>
              <a:rPr lang="en-US" sz="20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пробных экземпляров</a:t>
            </a:r>
            <a:endParaRPr sz="2000"/>
          </a:p>
          <a:p>
            <a:pPr marL="342900" indent="-342900">
              <a:buFont typeface="Arial"/>
              <a:buChar char="•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проводить эксперименты без риска негативных последствий</a:t>
            </a:r>
            <a:r>
              <a:rPr lang="en-US" sz="20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для здоровья человека или </a:t>
            </a:r>
            <a:br>
              <a:rPr lang="en-US" sz="20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20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окружающей </a:t>
            </a:r>
            <a:r>
              <a:rPr lang="ru-RU" sz="20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среды</a:t>
            </a:r>
            <a:endParaRPr sz="2000"/>
          </a:p>
          <a:p>
            <a:pPr marL="342900" indent="-342900">
              <a:buFont typeface="Arial"/>
              <a:buChar char="•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визуализировать получаемые </a:t>
            </a:r>
            <a:r>
              <a:rPr lang="ru-RU" sz="20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результаты</a:t>
            </a:r>
            <a:endParaRPr sz="2000">
              <a:solidFill>
                <a:schemeClr val="bg1"/>
              </a:solidFill>
            </a:endParaRPr>
          </a:p>
          <a:p>
            <a:pPr>
              <a:defRPr/>
            </a:pP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578038092" name="Прямоугольник 26"/>
          <p:cNvSpPr/>
          <p:nvPr/>
        </p:nvSpPr>
        <p:spPr bwMode="auto">
          <a:xfrm>
            <a:off x="945102" y="3319947"/>
            <a:ext cx="4573080" cy="3661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3000"/>
                            </p:stCondLst>
                            <p:childTnLst>
                              <p:par>
                                <p:cTn id="1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69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207269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690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2072690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690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2072690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38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1578038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38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1578038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38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1578038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17217578" name=""/>
          <p:cNvPicPr>
            <a:picLocks noChangeAspect="1"/>
          </p:cNvPicPr>
          <p:nvPr>
            <p:ph idx="1"/>
          </p:nvPr>
        </p:nvPicPr>
        <p:blipFill>
          <a:blip r:embed="rId2"/>
          <a:srcRect l="23821" t="0" r="0" b="0"/>
          <a:stretch/>
        </p:blipFill>
        <p:spPr bwMode="auto">
          <a:xfrm rot="0" flipH="0" flipV="0">
            <a:off x="21249" y="-60970"/>
            <a:ext cx="9122749" cy="6896803"/>
          </a:xfrm>
          <a:prstGeom prst="rect">
            <a:avLst/>
          </a:prstGeom>
        </p:spPr>
      </p:pic>
      <p:pic>
        <p:nvPicPr>
          <p:cNvPr id="15" name="Дерево"/>
          <p:cNvPicPr>
            <a:picLocks noChangeAspect="1"/>
          </p:cNvPicPr>
          <p:nvPr/>
        </p:nvPicPr>
        <p:blipFill>
          <a:blip r:embed="rId3"/>
          <a:srcRect l="0" t="0" r="20156" b="0"/>
          <a:stretch/>
        </p:blipFill>
        <p:spPr bwMode="auto">
          <a:xfrm rot="16199998">
            <a:off x="5381773" y="1314098"/>
            <a:ext cx="3504276" cy="3291705"/>
          </a:xfrm>
          <a:prstGeom prst="roundRect">
            <a:avLst>
              <a:gd name="adj" fmla="val 1162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cxnSp>
        <p:nvCxnSpPr>
          <p:cNvPr id="65" name="Соединительная линия уступом 64"/>
          <p:cNvCxnSpPr>
            <a:cxnSpLocks/>
          </p:cNvCxnSpPr>
          <p:nvPr/>
        </p:nvCxnSpPr>
        <p:spPr bwMode="auto">
          <a:xfrm rot="16199998" flipH="1">
            <a:off x="1276376" y="5634194"/>
            <a:ext cx="667575" cy="472886"/>
          </a:xfrm>
          <a:prstGeom prst="bentConnector3">
            <a:avLst>
              <a:gd name="adj1" fmla="val 10286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39749" y="-75846"/>
            <a:ext cx="7886700" cy="1325562"/>
          </a:xfrm>
        </p:spPr>
        <p:txBody>
          <a:bodyPr/>
          <a:lstStyle/>
          <a:p>
            <a:pPr>
              <a:defRPr/>
            </a:pPr>
            <a:r>
              <a:rPr lang="ru-RU"/>
              <a:t>Списки, графы, деревья и таблицы</a:t>
            </a:r>
            <a:endParaRPr lang="ru-RU"/>
          </a:p>
        </p:txBody>
      </p:sp>
      <p:pic>
        <p:nvPicPr>
          <p:cNvPr id="8" name="Стек"/>
          <p:cNvPicPr>
            <a:picLocks noChangeAspect="1"/>
          </p:cNvPicPr>
          <p:nvPr/>
        </p:nvPicPr>
        <p:blipFill>
          <a:blip r:embed="rId4"/>
          <a:srcRect l="13737" t="0" r="16043" b="0"/>
          <a:stretch/>
        </p:blipFill>
        <p:spPr bwMode="auto">
          <a:xfrm flipH="0" flipV="0">
            <a:off x="5473845" y="1270976"/>
            <a:ext cx="3371247" cy="3481294"/>
          </a:xfrm>
          <a:prstGeom prst="roundRect">
            <a:avLst>
              <a:gd name="adj" fmla="val 1162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cxnSp>
        <p:nvCxnSpPr>
          <p:cNvPr id="26" name="Соединительная линия уступом 25"/>
          <p:cNvCxnSpPr>
            <a:cxnSpLocks/>
          </p:cNvCxnSpPr>
          <p:nvPr/>
        </p:nvCxnSpPr>
        <p:spPr bwMode="auto">
          <a:xfrm rot="16199998" flipH="1">
            <a:off x="706851" y="1809116"/>
            <a:ext cx="436859" cy="234260"/>
          </a:xfrm>
          <a:prstGeom prst="bentConnector3">
            <a:avLst>
              <a:gd name="adj1" fmla="val 9883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cxnSpLocks/>
          </p:cNvCxnSpPr>
          <p:nvPr/>
        </p:nvCxnSpPr>
        <p:spPr bwMode="auto">
          <a:xfrm>
            <a:off x="1373721" y="2268830"/>
            <a:ext cx="707148" cy="464344"/>
          </a:xfrm>
          <a:prstGeom prst="bentConnector3">
            <a:avLst>
              <a:gd name="adj1" fmla="val 16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cxnSpLocks/>
          </p:cNvCxnSpPr>
          <p:nvPr/>
        </p:nvCxnSpPr>
        <p:spPr bwMode="auto">
          <a:xfrm rot="16199998" flipH="1">
            <a:off x="1276376" y="2775182"/>
            <a:ext cx="667575" cy="472886"/>
          </a:xfrm>
          <a:prstGeom prst="bentConnector3">
            <a:avLst>
              <a:gd name="adj1" fmla="val 9325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cxnSpLocks/>
          </p:cNvCxnSpPr>
          <p:nvPr/>
        </p:nvCxnSpPr>
        <p:spPr bwMode="auto">
          <a:xfrm rot="16199998" flipH="1">
            <a:off x="1276376" y="3332762"/>
            <a:ext cx="667575" cy="472886"/>
          </a:xfrm>
          <a:prstGeom prst="bentConnector3">
            <a:avLst>
              <a:gd name="adj1" fmla="val 9325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cxnSpLocks/>
          </p:cNvCxnSpPr>
          <p:nvPr/>
        </p:nvCxnSpPr>
        <p:spPr bwMode="auto">
          <a:xfrm rot="16199998" flipH="1">
            <a:off x="-108552" y="3037801"/>
            <a:ext cx="2304107" cy="470701"/>
          </a:xfrm>
          <a:prstGeom prst="bentConnector3">
            <a:avLst>
              <a:gd name="adj1" fmla="val 10015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>
            <a:cxnSpLocks/>
          </p:cNvCxnSpPr>
          <p:nvPr/>
        </p:nvCxnSpPr>
        <p:spPr bwMode="auto">
          <a:xfrm rot="16199998" flipH="1">
            <a:off x="1356197" y="4584796"/>
            <a:ext cx="507933" cy="472888"/>
          </a:xfrm>
          <a:prstGeom prst="bentConnector3">
            <a:avLst>
              <a:gd name="adj1" fmla="val 879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>
            <a:cxnSpLocks/>
          </p:cNvCxnSpPr>
          <p:nvPr/>
        </p:nvCxnSpPr>
        <p:spPr bwMode="auto">
          <a:xfrm rot="16199998" flipH="1">
            <a:off x="1276375" y="5021949"/>
            <a:ext cx="667575" cy="472886"/>
          </a:xfrm>
          <a:prstGeom prst="bentConnector3">
            <a:avLst>
              <a:gd name="adj1" fmla="val 10286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труктуры данных"/>
          <p:cNvSpPr/>
          <p:nvPr/>
        </p:nvSpPr>
        <p:spPr bwMode="auto">
          <a:xfrm>
            <a:off x="513833" y="1042219"/>
            <a:ext cx="3768937" cy="692435"/>
          </a:xfrm>
          <a:custGeom>
            <a:avLst/>
            <a:gdLst>
              <a:gd name="connsiteX0" fmla="*/ 0 w 1670867"/>
              <a:gd name="connsiteY0" fmla="*/ 47269 h 472690"/>
              <a:gd name="connsiteX1" fmla="*/ 47269 w 1670867"/>
              <a:gd name="connsiteY1" fmla="*/ 0 h 472690"/>
              <a:gd name="connsiteX2" fmla="*/ 1623598 w 1670867"/>
              <a:gd name="connsiteY2" fmla="*/ 0 h 472690"/>
              <a:gd name="connsiteX3" fmla="*/ 1670867 w 1670867"/>
              <a:gd name="connsiteY3" fmla="*/ 47269 h 472690"/>
              <a:gd name="connsiteX4" fmla="*/ 1670867 w 1670867"/>
              <a:gd name="connsiteY4" fmla="*/ 425421 h 472690"/>
              <a:gd name="connsiteX5" fmla="*/ 1623598 w 1670867"/>
              <a:gd name="connsiteY5" fmla="*/ 472690 h 472690"/>
              <a:gd name="connsiteX6" fmla="*/ 47269 w 1670867"/>
              <a:gd name="connsiteY6" fmla="*/ 472690 h 472690"/>
              <a:gd name="connsiteX7" fmla="*/ 0 w 1670867"/>
              <a:gd name="connsiteY7" fmla="*/ 425421 h 472690"/>
              <a:gd name="connsiteX8" fmla="*/ 0 w 1670867"/>
              <a:gd name="connsiteY8" fmla="*/ 47269 h 47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0867" h="472690" fill="norm" stroke="1" extrusionOk="0">
                <a:moveTo>
                  <a:pt x="0" y="47269"/>
                </a:moveTo>
                <a:cubicBezTo>
                  <a:pt x="0" y="21163"/>
                  <a:pt x="21163" y="0"/>
                  <a:pt x="47269" y="0"/>
                </a:cubicBezTo>
                <a:lnTo>
                  <a:pt x="1623598" y="0"/>
                </a:lnTo>
                <a:cubicBezTo>
                  <a:pt x="1649704" y="0"/>
                  <a:pt x="1670867" y="21163"/>
                  <a:pt x="1670867" y="47269"/>
                </a:cubicBezTo>
                <a:lnTo>
                  <a:pt x="1670867" y="425421"/>
                </a:lnTo>
                <a:cubicBezTo>
                  <a:pt x="1670867" y="451527"/>
                  <a:pt x="1649704" y="472690"/>
                  <a:pt x="1623598" y="472690"/>
                </a:cubicBezTo>
                <a:lnTo>
                  <a:pt x="47269" y="472690"/>
                </a:lnTo>
                <a:cubicBezTo>
                  <a:pt x="21163" y="472690"/>
                  <a:pt x="0" y="451527"/>
                  <a:pt x="0" y="425421"/>
                </a:cubicBezTo>
                <a:lnTo>
                  <a:pt x="0" y="47269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545" tIns="26545" rIns="26545" bIns="26545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chemeClr val="tx1"/>
                </a:solidFill>
              </a:rPr>
              <a:t>Структуры данных</a:t>
            </a:r>
            <a:endParaRPr/>
          </a:p>
        </p:txBody>
      </p:sp>
      <p:sp>
        <p:nvSpPr>
          <p:cNvPr id="12" name="Линейные-неактивное"/>
          <p:cNvSpPr/>
          <p:nvPr/>
        </p:nvSpPr>
        <p:spPr bwMode="auto">
          <a:xfrm>
            <a:off x="970616" y="1917129"/>
            <a:ext cx="1838227" cy="472690"/>
          </a:xfrm>
          <a:custGeom>
            <a:avLst/>
            <a:gdLst>
              <a:gd name="connsiteX0" fmla="*/ 0 w 945381"/>
              <a:gd name="connsiteY0" fmla="*/ 47269 h 472690"/>
              <a:gd name="connsiteX1" fmla="*/ 47269 w 945381"/>
              <a:gd name="connsiteY1" fmla="*/ 0 h 472690"/>
              <a:gd name="connsiteX2" fmla="*/ 898112 w 945381"/>
              <a:gd name="connsiteY2" fmla="*/ 0 h 472690"/>
              <a:gd name="connsiteX3" fmla="*/ 945381 w 945381"/>
              <a:gd name="connsiteY3" fmla="*/ 47269 h 472690"/>
              <a:gd name="connsiteX4" fmla="*/ 945381 w 945381"/>
              <a:gd name="connsiteY4" fmla="*/ 425421 h 472690"/>
              <a:gd name="connsiteX5" fmla="*/ 898112 w 945381"/>
              <a:gd name="connsiteY5" fmla="*/ 472690 h 472690"/>
              <a:gd name="connsiteX6" fmla="*/ 47269 w 945381"/>
              <a:gd name="connsiteY6" fmla="*/ 472690 h 472690"/>
              <a:gd name="connsiteX7" fmla="*/ 0 w 945381"/>
              <a:gd name="connsiteY7" fmla="*/ 425421 h 472690"/>
              <a:gd name="connsiteX8" fmla="*/ 0 w 945381"/>
              <a:gd name="connsiteY8" fmla="*/ 47269 h 47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381" h="472690" fill="norm" stroke="1" extrusionOk="0">
                <a:moveTo>
                  <a:pt x="0" y="47269"/>
                </a:moveTo>
                <a:cubicBezTo>
                  <a:pt x="0" y="21163"/>
                  <a:pt x="21163" y="0"/>
                  <a:pt x="47269" y="0"/>
                </a:cubicBezTo>
                <a:lnTo>
                  <a:pt x="898112" y="0"/>
                </a:lnTo>
                <a:cubicBezTo>
                  <a:pt x="924218" y="0"/>
                  <a:pt x="945381" y="21163"/>
                  <a:pt x="945381" y="47269"/>
                </a:cubicBezTo>
                <a:lnTo>
                  <a:pt x="945381" y="425421"/>
                </a:lnTo>
                <a:cubicBezTo>
                  <a:pt x="945381" y="451527"/>
                  <a:pt x="924218" y="472690"/>
                  <a:pt x="898112" y="472690"/>
                </a:cubicBezTo>
                <a:lnTo>
                  <a:pt x="47269" y="472690"/>
                </a:lnTo>
                <a:cubicBezTo>
                  <a:pt x="21163" y="472690"/>
                  <a:pt x="0" y="451527"/>
                  <a:pt x="0" y="425421"/>
                </a:cubicBezTo>
                <a:lnTo>
                  <a:pt x="0" y="4726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545" tIns="26545" rIns="26545" bIns="26545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chemeClr val="tx1"/>
                </a:solidFill>
              </a:rPr>
              <a:t>Линейные</a:t>
            </a:r>
            <a:endParaRPr/>
          </a:p>
        </p:txBody>
      </p:sp>
      <p:sp>
        <p:nvSpPr>
          <p:cNvPr id="14" name="Список-неактивное"/>
          <p:cNvSpPr/>
          <p:nvPr/>
        </p:nvSpPr>
        <p:spPr bwMode="auto">
          <a:xfrm>
            <a:off x="1607980" y="2487261"/>
            <a:ext cx="2686162" cy="472690"/>
          </a:xfrm>
          <a:custGeom>
            <a:avLst/>
            <a:gdLst>
              <a:gd name="connsiteX0" fmla="*/ 0 w 945381"/>
              <a:gd name="connsiteY0" fmla="*/ 47269 h 472690"/>
              <a:gd name="connsiteX1" fmla="*/ 47269 w 945381"/>
              <a:gd name="connsiteY1" fmla="*/ 0 h 472690"/>
              <a:gd name="connsiteX2" fmla="*/ 898112 w 945381"/>
              <a:gd name="connsiteY2" fmla="*/ 0 h 472690"/>
              <a:gd name="connsiteX3" fmla="*/ 945381 w 945381"/>
              <a:gd name="connsiteY3" fmla="*/ 47269 h 472690"/>
              <a:gd name="connsiteX4" fmla="*/ 945381 w 945381"/>
              <a:gd name="connsiteY4" fmla="*/ 425421 h 472690"/>
              <a:gd name="connsiteX5" fmla="*/ 898112 w 945381"/>
              <a:gd name="connsiteY5" fmla="*/ 472690 h 472690"/>
              <a:gd name="connsiteX6" fmla="*/ 47269 w 945381"/>
              <a:gd name="connsiteY6" fmla="*/ 472690 h 472690"/>
              <a:gd name="connsiteX7" fmla="*/ 0 w 945381"/>
              <a:gd name="connsiteY7" fmla="*/ 425421 h 472690"/>
              <a:gd name="connsiteX8" fmla="*/ 0 w 945381"/>
              <a:gd name="connsiteY8" fmla="*/ 47269 h 47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381" h="472690" fill="norm" stroke="1" extrusionOk="0">
                <a:moveTo>
                  <a:pt x="0" y="47269"/>
                </a:moveTo>
                <a:cubicBezTo>
                  <a:pt x="0" y="21163"/>
                  <a:pt x="21163" y="0"/>
                  <a:pt x="47269" y="0"/>
                </a:cubicBezTo>
                <a:lnTo>
                  <a:pt x="898112" y="0"/>
                </a:lnTo>
                <a:cubicBezTo>
                  <a:pt x="924218" y="0"/>
                  <a:pt x="945381" y="21163"/>
                  <a:pt x="945381" y="47269"/>
                </a:cubicBezTo>
                <a:lnTo>
                  <a:pt x="945381" y="425421"/>
                </a:lnTo>
                <a:cubicBezTo>
                  <a:pt x="945381" y="451527"/>
                  <a:pt x="924218" y="472690"/>
                  <a:pt x="898112" y="472690"/>
                </a:cubicBezTo>
                <a:lnTo>
                  <a:pt x="47269" y="472690"/>
                </a:lnTo>
                <a:cubicBezTo>
                  <a:pt x="21163" y="472690"/>
                  <a:pt x="0" y="451527"/>
                  <a:pt x="0" y="425421"/>
                </a:cubicBezTo>
                <a:lnTo>
                  <a:pt x="0" y="4726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545" tIns="26545" rIns="26545" bIns="2654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chemeClr val="tx1"/>
                </a:solidFill>
              </a:rPr>
              <a:t>Односвязный список</a:t>
            </a: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16" name="Стек-неактивное"/>
          <p:cNvSpPr/>
          <p:nvPr/>
        </p:nvSpPr>
        <p:spPr bwMode="auto">
          <a:xfrm>
            <a:off x="1607979" y="3057393"/>
            <a:ext cx="2674791" cy="472690"/>
          </a:xfrm>
          <a:custGeom>
            <a:avLst/>
            <a:gdLst>
              <a:gd name="connsiteX0" fmla="*/ 0 w 945381"/>
              <a:gd name="connsiteY0" fmla="*/ 47269 h 472690"/>
              <a:gd name="connsiteX1" fmla="*/ 47269 w 945381"/>
              <a:gd name="connsiteY1" fmla="*/ 0 h 472690"/>
              <a:gd name="connsiteX2" fmla="*/ 898112 w 945381"/>
              <a:gd name="connsiteY2" fmla="*/ 0 h 472690"/>
              <a:gd name="connsiteX3" fmla="*/ 945381 w 945381"/>
              <a:gd name="connsiteY3" fmla="*/ 47269 h 472690"/>
              <a:gd name="connsiteX4" fmla="*/ 945381 w 945381"/>
              <a:gd name="connsiteY4" fmla="*/ 425421 h 472690"/>
              <a:gd name="connsiteX5" fmla="*/ 898112 w 945381"/>
              <a:gd name="connsiteY5" fmla="*/ 472690 h 472690"/>
              <a:gd name="connsiteX6" fmla="*/ 47269 w 945381"/>
              <a:gd name="connsiteY6" fmla="*/ 472690 h 472690"/>
              <a:gd name="connsiteX7" fmla="*/ 0 w 945381"/>
              <a:gd name="connsiteY7" fmla="*/ 425421 h 472690"/>
              <a:gd name="connsiteX8" fmla="*/ 0 w 945381"/>
              <a:gd name="connsiteY8" fmla="*/ 47269 h 47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381" h="472690" fill="norm" stroke="1" extrusionOk="0">
                <a:moveTo>
                  <a:pt x="0" y="47269"/>
                </a:moveTo>
                <a:cubicBezTo>
                  <a:pt x="0" y="21163"/>
                  <a:pt x="21163" y="0"/>
                  <a:pt x="47269" y="0"/>
                </a:cubicBezTo>
                <a:lnTo>
                  <a:pt x="898112" y="0"/>
                </a:lnTo>
                <a:cubicBezTo>
                  <a:pt x="924218" y="0"/>
                  <a:pt x="945381" y="21163"/>
                  <a:pt x="945381" y="47269"/>
                </a:cubicBezTo>
                <a:lnTo>
                  <a:pt x="945381" y="425421"/>
                </a:lnTo>
                <a:cubicBezTo>
                  <a:pt x="945381" y="451527"/>
                  <a:pt x="924218" y="472690"/>
                  <a:pt x="898112" y="472690"/>
                </a:cubicBezTo>
                <a:lnTo>
                  <a:pt x="47269" y="472690"/>
                </a:lnTo>
                <a:cubicBezTo>
                  <a:pt x="21163" y="472690"/>
                  <a:pt x="0" y="451527"/>
                  <a:pt x="0" y="425421"/>
                </a:cubicBezTo>
                <a:lnTo>
                  <a:pt x="0" y="4726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545" tIns="26545" rIns="26545" bIns="2654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chemeClr val="tx1"/>
                </a:solidFill>
              </a:rPr>
              <a:t>Стек</a:t>
            </a: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18" name="Очередь-неактивное"/>
          <p:cNvSpPr/>
          <p:nvPr/>
        </p:nvSpPr>
        <p:spPr bwMode="auto">
          <a:xfrm>
            <a:off x="1607979" y="3627525"/>
            <a:ext cx="2674791" cy="472690"/>
          </a:xfrm>
          <a:custGeom>
            <a:avLst/>
            <a:gdLst>
              <a:gd name="connsiteX0" fmla="*/ 0 w 945381"/>
              <a:gd name="connsiteY0" fmla="*/ 47269 h 472690"/>
              <a:gd name="connsiteX1" fmla="*/ 47269 w 945381"/>
              <a:gd name="connsiteY1" fmla="*/ 0 h 472690"/>
              <a:gd name="connsiteX2" fmla="*/ 898112 w 945381"/>
              <a:gd name="connsiteY2" fmla="*/ 0 h 472690"/>
              <a:gd name="connsiteX3" fmla="*/ 945381 w 945381"/>
              <a:gd name="connsiteY3" fmla="*/ 47269 h 472690"/>
              <a:gd name="connsiteX4" fmla="*/ 945381 w 945381"/>
              <a:gd name="connsiteY4" fmla="*/ 425421 h 472690"/>
              <a:gd name="connsiteX5" fmla="*/ 898112 w 945381"/>
              <a:gd name="connsiteY5" fmla="*/ 472690 h 472690"/>
              <a:gd name="connsiteX6" fmla="*/ 47269 w 945381"/>
              <a:gd name="connsiteY6" fmla="*/ 472690 h 472690"/>
              <a:gd name="connsiteX7" fmla="*/ 0 w 945381"/>
              <a:gd name="connsiteY7" fmla="*/ 425421 h 472690"/>
              <a:gd name="connsiteX8" fmla="*/ 0 w 945381"/>
              <a:gd name="connsiteY8" fmla="*/ 47269 h 47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381" h="472690" fill="norm" stroke="1" extrusionOk="0">
                <a:moveTo>
                  <a:pt x="0" y="47269"/>
                </a:moveTo>
                <a:cubicBezTo>
                  <a:pt x="0" y="21163"/>
                  <a:pt x="21163" y="0"/>
                  <a:pt x="47269" y="0"/>
                </a:cubicBezTo>
                <a:lnTo>
                  <a:pt x="898112" y="0"/>
                </a:lnTo>
                <a:cubicBezTo>
                  <a:pt x="924218" y="0"/>
                  <a:pt x="945381" y="21163"/>
                  <a:pt x="945381" y="47269"/>
                </a:cubicBezTo>
                <a:lnTo>
                  <a:pt x="945381" y="425421"/>
                </a:lnTo>
                <a:cubicBezTo>
                  <a:pt x="945381" y="451527"/>
                  <a:pt x="924218" y="472690"/>
                  <a:pt x="898112" y="472690"/>
                </a:cubicBezTo>
                <a:lnTo>
                  <a:pt x="47269" y="472690"/>
                </a:lnTo>
                <a:cubicBezTo>
                  <a:pt x="21163" y="472690"/>
                  <a:pt x="0" y="451527"/>
                  <a:pt x="0" y="425421"/>
                </a:cubicBezTo>
                <a:lnTo>
                  <a:pt x="0" y="4726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545" tIns="26545" rIns="26545" bIns="2654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chemeClr val="tx1"/>
                </a:solidFill>
              </a:rPr>
              <a:t>Очередь</a:t>
            </a: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20" name="Нелинейные неактивное"/>
          <p:cNvSpPr/>
          <p:nvPr/>
        </p:nvSpPr>
        <p:spPr bwMode="auto">
          <a:xfrm>
            <a:off x="970615" y="4197657"/>
            <a:ext cx="1838227" cy="472690"/>
          </a:xfrm>
          <a:custGeom>
            <a:avLst/>
            <a:gdLst>
              <a:gd name="connsiteX0" fmla="*/ 0 w 945381"/>
              <a:gd name="connsiteY0" fmla="*/ 47269 h 472690"/>
              <a:gd name="connsiteX1" fmla="*/ 47269 w 945381"/>
              <a:gd name="connsiteY1" fmla="*/ 0 h 472690"/>
              <a:gd name="connsiteX2" fmla="*/ 898112 w 945381"/>
              <a:gd name="connsiteY2" fmla="*/ 0 h 472690"/>
              <a:gd name="connsiteX3" fmla="*/ 945381 w 945381"/>
              <a:gd name="connsiteY3" fmla="*/ 47269 h 472690"/>
              <a:gd name="connsiteX4" fmla="*/ 945381 w 945381"/>
              <a:gd name="connsiteY4" fmla="*/ 425421 h 472690"/>
              <a:gd name="connsiteX5" fmla="*/ 898112 w 945381"/>
              <a:gd name="connsiteY5" fmla="*/ 472690 h 472690"/>
              <a:gd name="connsiteX6" fmla="*/ 47269 w 945381"/>
              <a:gd name="connsiteY6" fmla="*/ 472690 h 472690"/>
              <a:gd name="connsiteX7" fmla="*/ 0 w 945381"/>
              <a:gd name="connsiteY7" fmla="*/ 425421 h 472690"/>
              <a:gd name="connsiteX8" fmla="*/ 0 w 945381"/>
              <a:gd name="connsiteY8" fmla="*/ 47269 h 47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381" h="472690" fill="norm" stroke="1" extrusionOk="0">
                <a:moveTo>
                  <a:pt x="0" y="47269"/>
                </a:moveTo>
                <a:cubicBezTo>
                  <a:pt x="0" y="21163"/>
                  <a:pt x="21163" y="0"/>
                  <a:pt x="47269" y="0"/>
                </a:cubicBezTo>
                <a:lnTo>
                  <a:pt x="898112" y="0"/>
                </a:lnTo>
                <a:cubicBezTo>
                  <a:pt x="924218" y="0"/>
                  <a:pt x="945381" y="21163"/>
                  <a:pt x="945381" y="47269"/>
                </a:cubicBezTo>
                <a:lnTo>
                  <a:pt x="945381" y="425421"/>
                </a:lnTo>
                <a:cubicBezTo>
                  <a:pt x="945381" y="451527"/>
                  <a:pt x="924218" y="472690"/>
                  <a:pt x="898112" y="472690"/>
                </a:cubicBezTo>
                <a:lnTo>
                  <a:pt x="47269" y="472690"/>
                </a:lnTo>
                <a:cubicBezTo>
                  <a:pt x="21163" y="472690"/>
                  <a:pt x="0" y="451527"/>
                  <a:pt x="0" y="425421"/>
                </a:cubicBezTo>
                <a:lnTo>
                  <a:pt x="0" y="4726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545" tIns="26545" rIns="26545" bIns="26545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chemeClr val="tx1"/>
                </a:solidFill>
              </a:rPr>
              <a:t>Нелинейные</a:t>
            </a:r>
            <a:endParaRPr/>
          </a:p>
        </p:txBody>
      </p:sp>
      <p:sp>
        <p:nvSpPr>
          <p:cNvPr id="22" name="Дерево-неактивное"/>
          <p:cNvSpPr/>
          <p:nvPr/>
        </p:nvSpPr>
        <p:spPr bwMode="auto">
          <a:xfrm>
            <a:off x="1607979" y="4767789"/>
            <a:ext cx="2674791" cy="472690"/>
          </a:xfrm>
          <a:custGeom>
            <a:avLst/>
            <a:gdLst>
              <a:gd name="connsiteX0" fmla="*/ 0 w 945381"/>
              <a:gd name="connsiteY0" fmla="*/ 47269 h 472690"/>
              <a:gd name="connsiteX1" fmla="*/ 47269 w 945381"/>
              <a:gd name="connsiteY1" fmla="*/ 0 h 472690"/>
              <a:gd name="connsiteX2" fmla="*/ 898112 w 945381"/>
              <a:gd name="connsiteY2" fmla="*/ 0 h 472690"/>
              <a:gd name="connsiteX3" fmla="*/ 945381 w 945381"/>
              <a:gd name="connsiteY3" fmla="*/ 47269 h 472690"/>
              <a:gd name="connsiteX4" fmla="*/ 945381 w 945381"/>
              <a:gd name="connsiteY4" fmla="*/ 425421 h 472690"/>
              <a:gd name="connsiteX5" fmla="*/ 898112 w 945381"/>
              <a:gd name="connsiteY5" fmla="*/ 472690 h 472690"/>
              <a:gd name="connsiteX6" fmla="*/ 47269 w 945381"/>
              <a:gd name="connsiteY6" fmla="*/ 472690 h 472690"/>
              <a:gd name="connsiteX7" fmla="*/ 0 w 945381"/>
              <a:gd name="connsiteY7" fmla="*/ 425421 h 472690"/>
              <a:gd name="connsiteX8" fmla="*/ 0 w 945381"/>
              <a:gd name="connsiteY8" fmla="*/ 47269 h 47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381" h="472690" fill="norm" stroke="1" extrusionOk="0">
                <a:moveTo>
                  <a:pt x="0" y="47269"/>
                </a:moveTo>
                <a:cubicBezTo>
                  <a:pt x="0" y="21163"/>
                  <a:pt x="21163" y="0"/>
                  <a:pt x="47269" y="0"/>
                </a:cubicBezTo>
                <a:lnTo>
                  <a:pt x="898112" y="0"/>
                </a:lnTo>
                <a:cubicBezTo>
                  <a:pt x="924218" y="0"/>
                  <a:pt x="945381" y="21163"/>
                  <a:pt x="945381" y="47269"/>
                </a:cubicBezTo>
                <a:lnTo>
                  <a:pt x="945381" y="425421"/>
                </a:lnTo>
                <a:cubicBezTo>
                  <a:pt x="945381" y="451527"/>
                  <a:pt x="924218" y="472690"/>
                  <a:pt x="898112" y="472690"/>
                </a:cubicBezTo>
                <a:lnTo>
                  <a:pt x="47269" y="472690"/>
                </a:lnTo>
                <a:cubicBezTo>
                  <a:pt x="21163" y="472690"/>
                  <a:pt x="0" y="451527"/>
                  <a:pt x="0" y="425421"/>
                </a:cubicBezTo>
                <a:lnTo>
                  <a:pt x="0" y="4726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545" tIns="26545" rIns="26545" bIns="2654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chemeClr val="tx1"/>
                </a:solidFill>
              </a:rPr>
              <a:t>Дерево</a:t>
            </a:r>
            <a:endParaRPr/>
          </a:p>
        </p:txBody>
      </p:sp>
      <p:sp>
        <p:nvSpPr>
          <p:cNvPr id="24" name="Граф-неактивный"/>
          <p:cNvSpPr/>
          <p:nvPr/>
        </p:nvSpPr>
        <p:spPr bwMode="auto">
          <a:xfrm>
            <a:off x="1607979" y="5337923"/>
            <a:ext cx="2674791" cy="472690"/>
          </a:xfrm>
          <a:custGeom>
            <a:avLst/>
            <a:gdLst>
              <a:gd name="connsiteX0" fmla="*/ 0 w 945381"/>
              <a:gd name="connsiteY0" fmla="*/ 47269 h 472690"/>
              <a:gd name="connsiteX1" fmla="*/ 47269 w 945381"/>
              <a:gd name="connsiteY1" fmla="*/ 0 h 472690"/>
              <a:gd name="connsiteX2" fmla="*/ 898112 w 945381"/>
              <a:gd name="connsiteY2" fmla="*/ 0 h 472690"/>
              <a:gd name="connsiteX3" fmla="*/ 945381 w 945381"/>
              <a:gd name="connsiteY3" fmla="*/ 47269 h 472690"/>
              <a:gd name="connsiteX4" fmla="*/ 945381 w 945381"/>
              <a:gd name="connsiteY4" fmla="*/ 425421 h 472690"/>
              <a:gd name="connsiteX5" fmla="*/ 898112 w 945381"/>
              <a:gd name="connsiteY5" fmla="*/ 472690 h 472690"/>
              <a:gd name="connsiteX6" fmla="*/ 47269 w 945381"/>
              <a:gd name="connsiteY6" fmla="*/ 472690 h 472690"/>
              <a:gd name="connsiteX7" fmla="*/ 0 w 945381"/>
              <a:gd name="connsiteY7" fmla="*/ 425421 h 472690"/>
              <a:gd name="connsiteX8" fmla="*/ 0 w 945381"/>
              <a:gd name="connsiteY8" fmla="*/ 47269 h 47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381" h="472690" fill="norm" stroke="1" extrusionOk="0">
                <a:moveTo>
                  <a:pt x="0" y="47269"/>
                </a:moveTo>
                <a:cubicBezTo>
                  <a:pt x="0" y="21163"/>
                  <a:pt x="21163" y="0"/>
                  <a:pt x="47269" y="0"/>
                </a:cubicBezTo>
                <a:lnTo>
                  <a:pt x="898112" y="0"/>
                </a:lnTo>
                <a:cubicBezTo>
                  <a:pt x="924218" y="0"/>
                  <a:pt x="945381" y="21163"/>
                  <a:pt x="945381" y="47269"/>
                </a:cubicBezTo>
                <a:lnTo>
                  <a:pt x="945381" y="425421"/>
                </a:lnTo>
                <a:cubicBezTo>
                  <a:pt x="945381" y="451527"/>
                  <a:pt x="924218" y="472690"/>
                  <a:pt x="898112" y="472690"/>
                </a:cubicBezTo>
                <a:lnTo>
                  <a:pt x="47269" y="472690"/>
                </a:lnTo>
                <a:cubicBezTo>
                  <a:pt x="21163" y="472690"/>
                  <a:pt x="0" y="451527"/>
                  <a:pt x="0" y="425421"/>
                </a:cubicBezTo>
                <a:lnTo>
                  <a:pt x="0" y="4726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545" tIns="26545" rIns="26545" bIns="2654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chemeClr val="tx1"/>
                </a:solidFill>
              </a:rPr>
              <a:t>Граф</a:t>
            </a:r>
            <a:endParaRPr/>
          </a:p>
        </p:txBody>
      </p:sp>
      <p:pic>
        <p:nvPicPr>
          <p:cNvPr id="61" name="Список 1"/>
          <p:cNvPicPr>
            <a:picLocks noChangeAspect="1"/>
          </p:cNvPicPr>
          <p:nvPr/>
        </p:nvPicPr>
        <p:blipFill>
          <a:blip r:embed="rId5"/>
          <a:srcRect l="1" t="0" r="45274" b="0"/>
          <a:stretch/>
        </p:blipFill>
        <p:spPr bwMode="auto">
          <a:xfrm>
            <a:off x="5519039" y="1331179"/>
            <a:ext cx="3229744" cy="3319734"/>
          </a:xfrm>
          <a:prstGeom prst="roundRect">
            <a:avLst>
              <a:gd name="adj" fmla="val 1162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8" name="Список-активное"/>
          <p:cNvSpPr/>
          <p:nvPr/>
        </p:nvSpPr>
        <p:spPr bwMode="auto">
          <a:xfrm>
            <a:off x="1632501" y="2496827"/>
            <a:ext cx="2686162" cy="472690"/>
          </a:xfrm>
          <a:custGeom>
            <a:avLst/>
            <a:gdLst>
              <a:gd name="connsiteX0" fmla="*/ 0 w 945381"/>
              <a:gd name="connsiteY0" fmla="*/ 47269 h 472690"/>
              <a:gd name="connsiteX1" fmla="*/ 47269 w 945381"/>
              <a:gd name="connsiteY1" fmla="*/ 0 h 472690"/>
              <a:gd name="connsiteX2" fmla="*/ 898112 w 945381"/>
              <a:gd name="connsiteY2" fmla="*/ 0 h 472690"/>
              <a:gd name="connsiteX3" fmla="*/ 945381 w 945381"/>
              <a:gd name="connsiteY3" fmla="*/ 47269 h 472690"/>
              <a:gd name="connsiteX4" fmla="*/ 945381 w 945381"/>
              <a:gd name="connsiteY4" fmla="*/ 425421 h 472690"/>
              <a:gd name="connsiteX5" fmla="*/ 898112 w 945381"/>
              <a:gd name="connsiteY5" fmla="*/ 472690 h 472690"/>
              <a:gd name="connsiteX6" fmla="*/ 47269 w 945381"/>
              <a:gd name="connsiteY6" fmla="*/ 472690 h 472690"/>
              <a:gd name="connsiteX7" fmla="*/ 0 w 945381"/>
              <a:gd name="connsiteY7" fmla="*/ 425421 h 472690"/>
              <a:gd name="connsiteX8" fmla="*/ 0 w 945381"/>
              <a:gd name="connsiteY8" fmla="*/ 47269 h 47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381" h="472690" fill="norm" stroke="1" extrusionOk="0">
                <a:moveTo>
                  <a:pt x="0" y="47269"/>
                </a:moveTo>
                <a:cubicBezTo>
                  <a:pt x="0" y="21163"/>
                  <a:pt x="21163" y="0"/>
                  <a:pt x="47269" y="0"/>
                </a:cubicBezTo>
                <a:lnTo>
                  <a:pt x="898112" y="0"/>
                </a:lnTo>
                <a:cubicBezTo>
                  <a:pt x="924218" y="0"/>
                  <a:pt x="945381" y="21163"/>
                  <a:pt x="945381" y="47269"/>
                </a:cubicBezTo>
                <a:lnTo>
                  <a:pt x="945381" y="425421"/>
                </a:lnTo>
                <a:cubicBezTo>
                  <a:pt x="945381" y="451527"/>
                  <a:pt x="924218" y="472690"/>
                  <a:pt x="898112" y="472690"/>
                </a:cubicBezTo>
                <a:lnTo>
                  <a:pt x="47269" y="472690"/>
                </a:lnTo>
                <a:cubicBezTo>
                  <a:pt x="21163" y="472690"/>
                  <a:pt x="0" y="451527"/>
                  <a:pt x="0" y="425421"/>
                </a:cubicBezTo>
                <a:lnTo>
                  <a:pt x="0" y="4726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545" tIns="26545" rIns="26545" bIns="2654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chemeClr val="bg1"/>
                </a:solidFill>
              </a:rPr>
              <a:t>Односвязный список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29" name="Стек-активное"/>
          <p:cNvSpPr/>
          <p:nvPr/>
        </p:nvSpPr>
        <p:spPr bwMode="auto">
          <a:xfrm>
            <a:off x="1632500" y="3066959"/>
            <a:ext cx="2674791" cy="472690"/>
          </a:xfrm>
          <a:custGeom>
            <a:avLst/>
            <a:gdLst>
              <a:gd name="connsiteX0" fmla="*/ 0 w 945381"/>
              <a:gd name="connsiteY0" fmla="*/ 47269 h 472690"/>
              <a:gd name="connsiteX1" fmla="*/ 47269 w 945381"/>
              <a:gd name="connsiteY1" fmla="*/ 0 h 472690"/>
              <a:gd name="connsiteX2" fmla="*/ 898112 w 945381"/>
              <a:gd name="connsiteY2" fmla="*/ 0 h 472690"/>
              <a:gd name="connsiteX3" fmla="*/ 945381 w 945381"/>
              <a:gd name="connsiteY3" fmla="*/ 47269 h 472690"/>
              <a:gd name="connsiteX4" fmla="*/ 945381 w 945381"/>
              <a:gd name="connsiteY4" fmla="*/ 425421 h 472690"/>
              <a:gd name="connsiteX5" fmla="*/ 898112 w 945381"/>
              <a:gd name="connsiteY5" fmla="*/ 472690 h 472690"/>
              <a:gd name="connsiteX6" fmla="*/ 47269 w 945381"/>
              <a:gd name="connsiteY6" fmla="*/ 472690 h 472690"/>
              <a:gd name="connsiteX7" fmla="*/ 0 w 945381"/>
              <a:gd name="connsiteY7" fmla="*/ 425421 h 472690"/>
              <a:gd name="connsiteX8" fmla="*/ 0 w 945381"/>
              <a:gd name="connsiteY8" fmla="*/ 47269 h 47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381" h="472690" fill="norm" stroke="1" extrusionOk="0">
                <a:moveTo>
                  <a:pt x="0" y="47269"/>
                </a:moveTo>
                <a:cubicBezTo>
                  <a:pt x="0" y="21163"/>
                  <a:pt x="21163" y="0"/>
                  <a:pt x="47269" y="0"/>
                </a:cubicBezTo>
                <a:lnTo>
                  <a:pt x="898112" y="0"/>
                </a:lnTo>
                <a:cubicBezTo>
                  <a:pt x="924218" y="0"/>
                  <a:pt x="945381" y="21163"/>
                  <a:pt x="945381" y="47269"/>
                </a:cubicBezTo>
                <a:lnTo>
                  <a:pt x="945381" y="425421"/>
                </a:lnTo>
                <a:cubicBezTo>
                  <a:pt x="945381" y="451527"/>
                  <a:pt x="924218" y="472690"/>
                  <a:pt x="898112" y="472690"/>
                </a:cubicBezTo>
                <a:lnTo>
                  <a:pt x="47269" y="472690"/>
                </a:lnTo>
                <a:cubicBezTo>
                  <a:pt x="21163" y="472690"/>
                  <a:pt x="0" y="451527"/>
                  <a:pt x="0" y="425421"/>
                </a:cubicBezTo>
                <a:lnTo>
                  <a:pt x="0" y="4726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545" tIns="26545" rIns="26545" bIns="2654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chemeClr val="bg1"/>
                </a:solidFill>
              </a:rPr>
              <a:t>Стек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32" name="Очередь-активное"/>
          <p:cNvSpPr/>
          <p:nvPr/>
        </p:nvSpPr>
        <p:spPr bwMode="auto">
          <a:xfrm>
            <a:off x="1632500" y="3637091"/>
            <a:ext cx="2674791" cy="472690"/>
          </a:xfrm>
          <a:custGeom>
            <a:avLst/>
            <a:gdLst>
              <a:gd name="connsiteX0" fmla="*/ 0 w 945381"/>
              <a:gd name="connsiteY0" fmla="*/ 47269 h 472690"/>
              <a:gd name="connsiteX1" fmla="*/ 47269 w 945381"/>
              <a:gd name="connsiteY1" fmla="*/ 0 h 472690"/>
              <a:gd name="connsiteX2" fmla="*/ 898112 w 945381"/>
              <a:gd name="connsiteY2" fmla="*/ 0 h 472690"/>
              <a:gd name="connsiteX3" fmla="*/ 945381 w 945381"/>
              <a:gd name="connsiteY3" fmla="*/ 47269 h 472690"/>
              <a:gd name="connsiteX4" fmla="*/ 945381 w 945381"/>
              <a:gd name="connsiteY4" fmla="*/ 425421 h 472690"/>
              <a:gd name="connsiteX5" fmla="*/ 898112 w 945381"/>
              <a:gd name="connsiteY5" fmla="*/ 472690 h 472690"/>
              <a:gd name="connsiteX6" fmla="*/ 47269 w 945381"/>
              <a:gd name="connsiteY6" fmla="*/ 472690 h 472690"/>
              <a:gd name="connsiteX7" fmla="*/ 0 w 945381"/>
              <a:gd name="connsiteY7" fmla="*/ 425421 h 472690"/>
              <a:gd name="connsiteX8" fmla="*/ 0 w 945381"/>
              <a:gd name="connsiteY8" fmla="*/ 47269 h 47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381" h="472690" fill="norm" stroke="1" extrusionOk="0">
                <a:moveTo>
                  <a:pt x="0" y="47269"/>
                </a:moveTo>
                <a:cubicBezTo>
                  <a:pt x="0" y="21163"/>
                  <a:pt x="21163" y="0"/>
                  <a:pt x="47269" y="0"/>
                </a:cubicBezTo>
                <a:lnTo>
                  <a:pt x="898112" y="0"/>
                </a:lnTo>
                <a:cubicBezTo>
                  <a:pt x="924218" y="0"/>
                  <a:pt x="945381" y="21163"/>
                  <a:pt x="945381" y="47269"/>
                </a:cubicBezTo>
                <a:lnTo>
                  <a:pt x="945381" y="425421"/>
                </a:lnTo>
                <a:cubicBezTo>
                  <a:pt x="945381" y="451527"/>
                  <a:pt x="924218" y="472690"/>
                  <a:pt x="898112" y="472690"/>
                </a:cubicBezTo>
                <a:lnTo>
                  <a:pt x="47269" y="472690"/>
                </a:lnTo>
                <a:cubicBezTo>
                  <a:pt x="21163" y="472690"/>
                  <a:pt x="0" y="451527"/>
                  <a:pt x="0" y="425421"/>
                </a:cubicBezTo>
                <a:lnTo>
                  <a:pt x="0" y="4726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545" tIns="26545" rIns="26545" bIns="2654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chemeClr val="bg1"/>
                </a:solidFill>
              </a:rPr>
              <a:t>Очередь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34" name="Дерево активное"/>
          <p:cNvSpPr/>
          <p:nvPr/>
        </p:nvSpPr>
        <p:spPr bwMode="auto">
          <a:xfrm>
            <a:off x="1632500" y="4777355"/>
            <a:ext cx="2674791" cy="472690"/>
          </a:xfrm>
          <a:custGeom>
            <a:avLst/>
            <a:gdLst>
              <a:gd name="connsiteX0" fmla="*/ 0 w 945381"/>
              <a:gd name="connsiteY0" fmla="*/ 47269 h 472690"/>
              <a:gd name="connsiteX1" fmla="*/ 47269 w 945381"/>
              <a:gd name="connsiteY1" fmla="*/ 0 h 472690"/>
              <a:gd name="connsiteX2" fmla="*/ 898112 w 945381"/>
              <a:gd name="connsiteY2" fmla="*/ 0 h 472690"/>
              <a:gd name="connsiteX3" fmla="*/ 945381 w 945381"/>
              <a:gd name="connsiteY3" fmla="*/ 47269 h 472690"/>
              <a:gd name="connsiteX4" fmla="*/ 945381 w 945381"/>
              <a:gd name="connsiteY4" fmla="*/ 425421 h 472690"/>
              <a:gd name="connsiteX5" fmla="*/ 898112 w 945381"/>
              <a:gd name="connsiteY5" fmla="*/ 472690 h 472690"/>
              <a:gd name="connsiteX6" fmla="*/ 47269 w 945381"/>
              <a:gd name="connsiteY6" fmla="*/ 472690 h 472690"/>
              <a:gd name="connsiteX7" fmla="*/ 0 w 945381"/>
              <a:gd name="connsiteY7" fmla="*/ 425421 h 472690"/>
              <a:gd name="connsiteX8" fmla="*/ 0 w 945381"/>
              <a:gd name="connsiteY8" fmla="*/ 47269 h 47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381" h="472690" fill="norm" stroke="1" extrusionOk="0">
                <a:moveTo>
                  <a:pt x="0" y="47269"/>
                </a:moveTo>
                <a:cubicBezTo>
                  <a:pt x="0" y="21163"/>
                  <a:pt x="21163" y="0"/>
                  <a:pt x="47269" y="0"/>
                </a:cubicBezTo>
                <a:lnTo>
                  <a:pt x="898112" y="0"/>
                </a:lnTo>
                <a:cubicBezTo>
                  <a:pt x="924218" y="0"/>
                  <a:pt x="945381" y="21163"/>
                  <a:pt x="945381" y="47269"/>
                </a:cubicBezTo>
                <a:lnTo>
                  <a:pt x="945381" y="425421"/>
                </a:lnTo>
                <a:cubicBezTo>
                  <a:pt x="945381" y="451527"/>
                  <a:pt x="924218" y="472690"/>
                  <a:pt x="898112" y="472690"/>
                </a:cubicBezTo>
                <a:lnTo>
                  <a:pt x="47269" y="472690"/>
                </a:lnTo>
                <a:cubicBezTo>
                  <a:pt x="21163" y="472690"/>
                  <a:pt x="0" y="451527"/>
                  <a:pt x="0" y="425421"/>
                </a:cubicBezTo>
                <a:lnTo>
                  <a:pt x="0" y="4726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545" tIns="26545" rIns="26545" bIns="2654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chemeClr val="bg1"/>
                </a:solidFill>
              </a:rPr>
              <a:t>Дерево</a:t>
            </a:r>
            <a:endParaRPr/>
          </a:p>
        </p:txBody>
      </p:sp>
      <p:sp>
        <p:nvSpPr>
          <p:cNvPr id="35" name="Граф активный"/>
          <p:cNvSpPr/>
          <p:nvPr/>
        </p:nvSpPr>
        <p:spPr bwMode="auto">
          <a:xfrm>
            <a:off x="1632500" y="5347489"/>
            <a:ext cx="2674791" cy="472690"/>
          </a:xfrm>
          <a:custGeom>
            <a:avLst/>
            <a:gdLst>
              <a:gd name="connsiteX0" fmla="*/ 0 w 945381"/>
              <a:gd name="connsiteY0" fmla="*/ 47269 h 472690"/>
              <a:gd name="connsiteX1" fmla="*/ 47269 w 945381"/>
              <a:gd name="connsiteY1" fmla="*/ 0 h 472690"/>
              <a:gd name="connsiteX2" fmla="*/ 898112 w 945381"/>
              <a:gd name="connsiteY2" fmla="*/ 0 h 472690"/>
              <a:gd name="connsiteX3" fmla="*/ 945381 w 945381"/>
              <a:gd name="connsiteY3" fmla="*/ 47269 h 472690"/>
              <a:gd name="connsiteX4" fmla="*/ 945381 w 945381"/>
              <a:gd name="connsiteY4" fmla="*/ 425421 h 472690"/>
              <a:gd name="connsiteX5" fmla="*/ 898112 w 945381"/>
              <a:gd name="connsiteY5" fmla="*/ 472690 h 472690"/>
              <a:gd name="connsiteX6" fmla="*/ 47269 w 945381"/>
              <a:gd name="connsiteY6" fmla="*/ 472690 h 472690"/>
              <a:gd name="connsiteX7" fmla="*/ 0 w 945381"/>
              <a:gd name="connsiteY7" fmla="*/ 425421 h 472690"/>
              <a:gd name="connsiteX8" fmla="*/ 0 w 945381"/>
              <a:gd name="connsiteY8" fmla="*/ 47269 h 47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381" h="472690" fill="norm" stroke="1" extrusionOk="0">
                <a:moveTo>
                  <a:pt x="0" y="47269"/>
                </a:moveTo>
                <a:cubicBezTo>
                  <a:pt x="0" y="21163"/>
                  <a:pt x="21163" y="0"/>
                  <a:pt x="47269" y="0"/>
                </a:cubicBezTo>
                <a:lnTo>
                  <a:pt x="898112" y="0"/>
                </a:lnTo>
                <a:cubicBezTo>
                  <a:pt x="924218" y="0"/>
                  <a:pt x="945381" y="21163"/>
                  <a:pt x="945381" y="47269"/>
                </a:cubicBezTo>
                <a:lnTo>
                  <a:pt x="945381" y="425421"/>
                </a:lnTo>
                <a:cubicBezTo>
                  <a:pt x="945381" y="451527"/>
                  <a:pt x="924218" y="472690"/>
                  <a:pt x="898112" y="472690"/>
                </a:cubicBezTo>
                <a:lnTo>
                  <a:pt x="47269" y="472690"/>
                </a:lnTo>
                <a:cubicBezTo>
                  <a:pt x="21163" y="472690"/>
                  <a:pt x="0" y="451527"/>
                  <a:pt x="0" y="425421"/>
                </a:cubicBezTo>
                <a:lnTo>
                  <a:pt x="0" y="4726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545" tIns="26545" rIns="26545" bIns="2654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chemeClr val="bg1"/>
                </a:solidFill>
              </a:rPr>
              <a:t>Граф</a:t>
            </a:r>
            <a:endParaRPr/>
          </a:p>
        </p:txBody>
      </p:sp>
      <p:pic>
        <p:nvPicPr>
          <p:cNvPr id="7" name="Очередь"/>
          <p:cNvPicPr>
            <a:picLocks noChangeAspect="1"/>
          </p:cNvPicPr>
          <p:nvPr/>
        </p:nvPicPr>
        <p:blipFill>
          <a:blip r:embed="rId6"/>
          <a:srcRect l="0" t="4089" r="0" b="0"/>
          <a:stretch/>
        </p:blipFill>
        <p:spPr bwMode="auto">
          <a:xfrm>
            <a:off x="5516855" y="1309473"/>
            <a:ext cx="3328238" cy="3363146"/>
          </a:xfrm>
          <a:prstGeom prst="roundRect">
            <a:avLst>
              <a:gd name="adj" fmla="val 1162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Граф рисунок"/>
          <p:cNvPicPr>
            <a:picLocks noChangeAspect="1"/>
          </p:cNvPicPr>
          <p:nvPr/>
        </p:nvPicPr>
        <p:blipFill>
          <a:blip r:embed="rId7"/>
          <a:srcRect l="6904" t="0" r="0" b="3566"/>
          <a:stretch/>
        </p:blipFill>
        <p:spPr bwMode="auto">
          <a:xfrm flipH="0" flipV="0">
            <a:off x="5543991" y="1309472"/>
            <a:ext cx="3235773" cy="3404301"/>
          </a:xfrm>
          <a:prstGeom prst="roundRect">
            <a:avLst>
              <a:gd name="adj" fmla="val 1162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Таблица"/>
          <p:cNvPicPr>
            <a:picLocks noChangeAspect="1"/>
          </p:cNvPicPr>
          <p:nvPr/>
        </p:nvPicPr>
        <p:blipFill>
          <a:blip r:embed="rId8"/>
          <a:srcRect l="18117" t="0" r="26323" b="0"/>
          <a:stretch/>
        </p:blipFill>
        <p:spPr bwMode="auto">
          <a:xfrm flipH="0" flipV="0">
            <a:off x="5473845" y="1207811"/>
            <a:ext cx="3273966" cy="3479459"/>
          </a:xfrm>
          <a:prstGeom prst="roundRect">
            <a:avLst>
              <a:gd name="adj" fmla="val 1162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3" name="Таблица-неактивный"/>
          <p:cNvSpPr/>
          <p:nvPr/>
        </p:nvSpPr>
        <p:spPr bwMode="auto">
          <a:xfrm>
            <a:off x="1583458" y="5946408"/>
            <a:ext cx="2674791" cy="472690"/>
          </a:xfrm>
          <a:custGeom>
            <a:avLst/>
            <a:gdLst>
              <a:gd name="connsiteX0" fmla="*/ 0 w 945381"/>
              <a:gd name="connsiteY0" fmla="*/ 47269 h 472690"/>
              <a:gd name="connsiteX1" fmla="*/ 47269 w 945381"/>
              <a:gd name="connsiteY1" fmla="*/ 0 h 472690"/>
              <a:gd name="connsiteX2" fmla="*/ 898112 w 945381"/>
              <a:gd name="connsiteY2" fmla="*/ 0 h 472690"/>
              <a:gd name="connsiteX3" fmla="*/ 945381 w 945381"/>
              <a:gd name="connsiteY3" fmla="*/ 47269 h 472690"/>
              <a:gd name="connsiteX4" fmla="*/ 945381 w 945381"/>
              <a:gd name="connsiteY4" fmla="*/ 425421 h 472690"/>
              <a:gd name="connsiteX5" fmla="*/ 898112 w 945381"/>
              <a:gd name="connsiteY5" fmla="*/ 472690 h 472690"/>
              <a:gd name="connsiteX6" fmla="*/ 47269 w 945381"/>
              <a:gd name="connsiteY6" fmla="*/ 472690 h 472690"/>
              <a:gd name="connsiteX7" fmla="*/ 0 w 945381"/>
              <a:gd name="connsiteY7" fmla="*/ 425421 h 472690"/>
              <a:gd name="connsiteX8" fmla="*/ 0 w 945381"/>
              <a:gd name="connsiteY8" fmla="*/ 47269 h 47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381" h="472690" fill="norm" stroke="1" extrusionOk="0">
                <a:moveTo>
                  <a:pt x="0" y="47269"/>
                </a:moveTo>
                <a:cubicBezTo>
                  <a:pt x="0" y="21163"/>
                  <a:pt x="21163" y="0"/>
                  <a:pt x="47269" y="0"/>
                </a:cubicBezTo>
                <a:lnTo>
                  <a:pt x="898112" y="0"/>
                </a:lnTo>
                <a:cubicBezTo>
                  <a:pt x="924218" y="0"/>
                  <a:pt x="945381" y="21163"/>
                  <a:pt x="945381" y="47269"/>
                </a:cubicBezTo>
                <a:lnTo>
                  <a:pt x="945381" y="425421"/>
                </a:lnTo>
                <a:cubicBezTo>
                  <a:pt x="945381" y="451527"/>
                  <a:pt x="924218" y="472690"/>
                  <a:pt x="898112" y="472690"/>
                </a:cubicBezTo>
                <a:lnTo>
                  <a:pt x="47269" y="472690"/>
                </a:lnTo>
                <a:cubicBezTo>
                  <a:pt x="21163" y="472690"/>
                  <a:pt x="0" y="451527"/>
                  <a:pt x="0" y="425421"/>
                </a:cubicBezTo>
                <a:lnTo>
                  <a:pt x="0" y="4726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545" tIns="26545" rIns="26545" bIns="2654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chemeClr val="tx1"/>
                </a:solidFill>
              </a:rPr>
              <a:t>Таблица</a:t>
            </a:r>
            <a:endParaRPr/>
          </a:p>
        </p:txBody>
      </p:sp>
      <p:sp>
        <p:nvSpPr>
          <p:cNvPr id="64" name="Таблица активный"/>
          <p:cNvSpPr/>
          <p:nvPr/>
        </p:nvSpPr>
        <p:spPr bwMode="auto">
          <a:xfrm>
            <a:off x="1607979" y="5955974"/>
            <a:ext cx="2674791" cy="472690"/>
          </a:xfrm>
          <a:custGeom>
            <a:avLst/>
            <a:gdLst>
              <a:gd name="connsiteX0" fmla="*/ 0 w 945381"/>
              <a:gd name="connsiteY0" fmla="*/ 47269 h 472690"/>
              <a:gd name="connsiteX1" fmla="*/ 47269 w 945381"/>
              <a:gd name="connsiteY1" fmla="*/ 0 h 472690"/>
              <a:gd name="connsiteX2" fmla="*/ 898112 w 945381"/>
              <a:gd name="connsiteY2" fmla="*/ 0 h 472690"/>
              <a:gd name="connsiteX3" fmla="*/ 945381 w 945381"/>
              <a:gd name="connsiteY3" fmla="*/ 47269 h 472690"/>
              <a:gd name="connsiteX4" fmla="*/ 945381 w 945381"/>
              <a:gd name="connsiteY4" fmla="*/ 425421 h 472690"/>
              <a:gd name="connsiteX5" fmla="*/ 898112 w 945381"/>
              <a:gd name="connsiteY5" fmla="*/ 472690 h 472690"/>
              <a:gd name="connsiteX6" fmla="*/ 47269 w 945381"/>
              <a:gd name="connsiteY6" fmla="*/ 472690 h 472690"/>
              <a:gd name="connsiteX7" fmla="*/ 0 w 945381"/>
              <a:gd name="connsiteY7" fmla="*/ 425421 h 472690"/>
              <a:gd name="connsiteX8" fmla="*/ 0 w 945381"/>
              <a:gd name="connsiteY8" fmla="*/ 47269 h 47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381" h="472690" fill="norm" stroke="1" extrusionOk="0">
                <a:moveTo>
                  <a:pt x="0" y="47269"/>
                </a:moveTo>
                <a:cubicBezTo>
                  <a:pt x="0" y="21163"/>
                  <a:pt x="21163" y="0"/>
                  <a:pt x="47269" y="0"/>
                </a:cubicBezTo>
                <a:lnTo>
                  <a:pt x="898112" y="0"/>
                </a:lnTo>
                <a:cubicBezTo>
                  <a:pt x="924218" y="0"/>
                  <a:pt x="945381" y="21163"/>
                  <a:pt x="945381" y="47269"/>
                </a:cubicBezTo>
                <a:lnTo>
                  <a:pt x="945381" y="425421"/>
                </a:lnTo>
                <a:cubicBezTo>
                  <a:pt x="945381" y="451527"/>
                  <a:pt x="924218" y="472690"/>
                  <a:pt x="898112" y="472690"/>
                </a:cubicBezTo>
                <a:lnTo>
                  <a:pt x="47269" y="472690"/>
                </a:lnTo>
                <a:cubicBezTo>
                  <a:pt x="21163" y="472690"/>
                  <a:pt x="0" y="451527"/>
                  <a:pt x="0" y="425421"/>
                </a:cubicBezTo>
                <a:lnTo>
                  <a:pt x="0" y="4726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545" tIns="26545" rIns="26545" bIns="2654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chemeClr val="bg1"/>
                </a:solidFill>
              </a:rPr>
              <a:t>Таблица</a:t>
            </a:r>
            <a:endParaRPr/>
          </a:p>
        </p:txBody>
      </p:sp>
      <p:sp>
        <p:nvSpPr>
          <p:cNvPr id="59" name="Текст-стек"/>
          <p:cNvSpPr txBox="1"/>
          <p:nvPr/>
        </p:nvSpPr>
        <p:spPr bwMode="auto">
          <a:xfrm>
            <a:off x="5148062" y="5293656"/>
            <a:ext cx="3600720" cy="100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000"/>
              <a:t>От англ. </a:t>
            </a:r>
            <a:r>
              <a:rPr lang="en-US" sz="2000" b="1"/>
              <a:t>L</a:t>
            </a:r>
            <a:r>
              <a:rPr lang="en-US" sz="2000"/>
              <a:t>ast </a:t>
            </a:r>
            <a:r>
              <a:rPr lang="en-US" sz="2000" b="1"/>
              <a:t>I</a:t>
            </a:r>
            <a:r>
              <a:rPr lang="en-US" sz="2000"/>
              <a:t>n, </a:t>
            </a:r>
            <a:r>
              <a:rPr lang="en-US" sz="2000" b="1"/>
              <a:t>F</a:t>
            </a:r>
            <a:r>
              <a:rPr lang="en-US" sz="2000"/>
              <a:t>irst </a:t>
            </a:r>
            <a:r>
              <a:rPr lang="en-US" sz="2000" b="1"/>
              <a:t>O</a:t>
            </a:r>
            <a:r>
              <a:rPr lang="en-US" sz="2000"/>
              <a:t>ut</a:t>
            </a:r>
            <a:r>
              <a:rPr lang="ru-RU" sz="2000"/>
              <a:t> – последним пришёл, первым ушёл.</a:t>
            </a:r>
            <a:endParaRPr lang="ru-RU" sz="2000"/>
          </a:p>
        </p:txBody>
      </p:sp>
      <p:sp>
        <p:nvSpPr>
          <p:cNvPr id="60" name="Текст-очередь"/>
          <p:cNvSpPr txBox="1"/>
          <p:nvPr/>
        </p:nvSpPr>
        <p:spPr bwMode="auto">
          <a:xfrm>
            <a:off x="5148062" y="5293656"/>
            <a:ext cx="3600720" cy="100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000"/>
              <a:t>От англ. </a:t>
            </a:r>
            <a:r>
              <a:rPr lang="en-US" sz="2000"/>
              <a:t> </a:t>
            </a:r>
            <a:r>
              <a:rPr lang="en-US" sz="2000" b="1"/>
              <a:t>F</a:t>
            </a:r>
            <a:r>
              <a:rPr lang="en-US" sz="2000"/>
              <a:t>irst </a:t>
            </a:r>
            <a:r>
              <a:rPr lang="en-US" sz="2000" b="1"/>
              <a:t>I</a:t>
            </a:r>
            <a:r>
              <a:rPr lang="en-US" sz="2000"/>
              <a:t>n, </a:t>
            </a:r>
            <a:r>
              <a:rPr lang="en-US" sz="2000" b="1"/>
              <a:t>F</a:t>
            </a:r>
            <a:r>
              <a:rPr lang="en-US" sz="2000"/>
              <a:t>irst </a:t>
            </a:r>
            <a:r>
              <a:rPr lang="en-US" sz="2000" b="1"/>
              <a:t>O</a:t>
            </a:r>
            <a:r>
              <a:rPr lang="en-US" sz="2000"/>
              <a:t>ut – </a:t>
            </a:r>
            <a:r>
              <a:rPr lang="ru-RU" sz="2000"/>
              <a:t>первым пришёл, первым ушёл.</a:t>
            </a:r>
            <a:endParaRPr lang="ru-RU" sz="2000"/>
          </a:p>
        </p:txBody>
      </p:sp>
      <p:sp>
        <p:nvSpPr>
          <p:cNvPr id="66" name="Текст-список"/>
          <p:cNvSpPr txBox="1"/>
          <p:nvPr/>
        </p:nvSpPr>
        <p:spPr bwMode="auto">
          <a:xfrm>
            <a:off x="5148062" y="5293656"/>
            <a:ext cx="3600720" cy="131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000"/>
              <a:t>Для </a:t>
            </a:r>
            <a:r>
              <a:rPr lang="ru-RU" sz="2000"/>
              <a:t>каждого элемента, кроме </a:t>
            </a:r>
            <a:r>
              <a:rPr lang="ru-RU" sz="2000"/>
              <a:t>крайних, </a:t>
            </a:r>
            <a:r>
              <a:rPr lang="ru-RU" sz="2000"/>
              <a:t>есть </a:t>
            </a:r>
            <a:r>
              <a:rPr lang="ru-RU" sz="2000"/>
              <a:t>предыдущий и следующий элементы.</a:t>
            </a:r>
            <a:endParaRPr lang="ru-RU" sz="2000"/>
          </a:p>
        </p:txBody>
      </p:sp>
      <p:sp>
        <p:nvSpPr>
          <p:cNvPr id="67" name="Текст-дерево"/>
          <p:cNvSpPr txBox="1"/>
          <p:nvPr/>
        </p:nvSpPr>
        <p:spPr bwMode="auto">
          <a:xfrm>
            <a:off x="5148062" y="5293656"/>
            <a:ext cx="3600720" cy="100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000"/>
              <a:t>Элементы иерархической структуры  </a:t>
            </a:r>
            <a:r>
              <a:rPr lang="ru-RU" sz="2000"/>
              <a:t>связаны </a:t>
            </a:r>
            <a:r>
              <a:rPr lang="ru-RU" sz="2000"/>
              <a:t>отно-шением</a:t>
            </a:r>
            <a:r>
              <a:rPr lang="ru-RU" sz="2000"/>
              <a:t> «предок - потомок». </a:t>
            </a:r>
            <a:endParaRPr lang="ru-RU" sz="2000"/>
          </a:p>
        </p:txBody>
      </p:sp>
      <p:sp>
        <p:nvSpPr>
          <p:cNvPr id="68" name="Текст-граф"/>
          <p:cNvSpPr txBox="1"/>
          <p:nvPr/>
        </p:nvSpPr>
        <p:spPr bwMode="auto">
          <a:xfrm>
            <a:off x="5148062" y="5293656"/>
            <a:ext cx="3600720" cy="100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Множество </a:t>
            </a:r>
            <a:r>
              <a:rPr lang="ru-RU" sz="2000"/>
              <a:t>элементов </a:t>
            </a:r>
            <a:r>
              <a:rPr lang="ru-RU" sz="2000"/>
              <a:t>вместе с набором </a:t>
            </a:r>
            <a:r>
              <a:rPr lang="ru-RU" sz="2000"/>
              <a:t>отношений между ними.</a:t>
            </a:r>
            <a:endParaRPr/>
          </a:p>
        </p:txBody>
      </p:sp>
      <p:sp>
        <p:nvSpPr>
          <p:cNvPr id="69" name="Текст-таблица"/>
          <p:cNvSpPr txBox="1"/>
          <p:nvPr/>
        </p:nvSpPr>
        <p:spPr bwMode="auto">
          <a:xfrm>
            <a:off x="5148062" y="5293656"/>
            <a:ext cx="3600720" cy="100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000"/>
              <a:t>В ячейках содержится  информация </a:t>
            </a:r>
            <a:r>
              <a:rPr lang="ru-RU" sz="2000"/>
              <a:t>о </a:t>
            </a:r>
            <a:r>
              <a:rPr lang="ru-RU" sz="2000"/>
              <a:t>свойстве </a:t>
            </a:r>
            <a:r>
              <a:rPr lang="ru-RU" sz="2000"/>
              <a:t>пар </a:t>
            </a:r>
            <a:r>
              <a:rPr lang="ru-RU" sz="2000"/>
              <a:t>объектов.</a:t>
            </a: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28633074" name=""/>
          <p:cNvPicPr>
            <a:picLocks noChangeAspect="1"/>
          </p:cNvPicPr>
          <p:nvPr>
            <p:ph idx="1"/>
          </p:nvPr>
        </p:nvPicPr>
        <p:blipFill>
          <a:blip r:embed="rId2"/>
          <a:srcRect l="23644" t="0" r="0" b="0"/>
          <a:stretch/>
        </p:blipFill>
        <p:spPr bwMode="auto">
          <a:xfrm rot="0" flipH="0" flipV="0">
            <a:off x="0" y="-60970"/>
            <a:ext cx="9144000" cy="6896803"/>
          </a:xfrm>
          <a:prstGeom prst="rect">
            <a:avLst/>
          </a:prstGeom>
        </p:spPr>
      </p:pic>
      <p:sp>
        <p:nvSpPr>
          <p:cNvPr id="144" name="Прямоугольник 143"/>
          <p:cNvSpPr/>
          <p:nvPr/>
        </p:nvSpPr>
        <p:spPr bwMode="auto">
          <a:xfrm>
            <a:off x="1979712" y="1719606"/>
            <a:ext cx="6696744" cy="219276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 anchorCtr="0"/>
          <a:lstStyle/>
          <a:p>
            <a:pPr>
              <a:defRPr/>
            </a:pPr>
            <a:r>
              <a:rPr lang="ru-RU" sz="2000"/>
              <a:t>Невзвешенный </a:t>
            </a:r>
            <a:endParaRPr lang="ru-RU" sz="2000"/>
          </a:p>
        </p:txBody>
      </p:sp>
      <p:sp>
        <p:nvSpPr>
          <p:cNvPr id="145" name="Прямоугольник 144"/>
          <p:cNvSpPr/>
          <p:nvPr/>
        </p:nvSpPr>
        <p:spPr bwMode="auto">
          <a:xfrm>
            <a:off x="1979712" y="3911400"/>
            <a:ext cx="6696744" cy="215828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 anchorCtr="0"/>
          <a:lstStyle/>
          <a:p>
            <a:pPr>
              <a:defRPr/>
            </a:pPr>
            <a:r>
              <a:rPr lang="ru-RU" sz="2000"/>
              <a:t>Взвешенный</a:t>
            </a:r>
            <a:endParaRPr lang="ru-RU" sz="2000"/>
          </a:p>
        </p:txBody>
      </p:sp>
      <p:sp>
        <p:nvSpPr>
          <p:cNvPr id="143" name="Прямоугольник 142"/>
          <p:cNvSpPr/>
          <p:nvPr/>
        </p:nvSpPr>
        <p:spPr bwMode="auto">
          <a:xfrm>
            <a:off x="6334266" y="1215550"/>
            <a:ext cx="2342190" cy="485413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defRPr/>
            </a:pPr>
            <a:r>
              <a:rPr lang="ru-RU" sz="1800"/>
              <a:t>Ориентированный </a:t>
            </a:r>
            <a:endParaRPr lang="ru-RU" sz="1800"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3842904" y="1215550"/>
            <a:ext cx="2492978" cy="485413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defRPr/>
            </a:pPr>
            <a:r>
              <a:rPr lang="ru-RU" sz="1800"/>
              <a:t>Неориентированный </a:t>
            </a:r>
            <a:endParaRPr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Списки, графы, деревья и таблицы</a:t>
            </a:r>
            <a:endParaRPr/>
          </a:p>
        </p:txBody>
      </p:sp>
      <p:grpSp>
        <p:nvGrpSpPr>
          <p:cNvPr id="11" name="Группа 10"/>
          <p:cNvGrpSpPr/>
          <p:nvPr/>
        </p:nvGrpSpPr>
        <p:grpSpPr bwMode="auto">
          <a:xfrm>
            <a:off x="4060849" y="1847260"/>
            <a:ext cx="2088976" cy="1957173"/>
            <a:chOff x="683568" y="1744556"/>
            <a:chExt cx="2412739" cy="2260508"/>
          </a:xfrm>
        </p:grpSpPr>
        <p:sp>
          <p:nvSpPr>
            <p:cNvPr id="9" name="Скругленный прямоугольник 8"/>
            <p:cNvSpPr/>
            <p:nvPr/>
          </p:nvSpPr>
          <p:spPr bwMode="auto">
            <a:xfrm>
              <a:off x="683568" y="1744556"/>
              <a:ext cx="2412739" cy="2260508"/>
            </a:xfrm>
            <a:prstGeom prst="roundRect">
              <a:avLst>
                <a:gd name="adj" fmla="val 5813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Овал 3"/>
            <p:cNvSpPr/>
            <p:nvPr/>
          </p:nvSpPr>
          <p:spPr bwMode="auto">
            <a:xfrm>
              <a:off x="1408016" y="1848200"/>
              <a:ext cx="432048" cy="43204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" name="Овал 4"/>
            <p:cNvSpPr/>
            <p:nvPr/>
          </p:nvSpPr>
          <p:spPr bwMode="auto">
            <a:xfrm>
              <a:off x="2416128" y="2352256"/>
              <a:ext cx="432048" cy="43204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 bwMode="auto">
            <a:xfrm>
              <a:off x="1468503" y="2903997"/>
              <a:ext cx="432048" cy="43204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2416128" y="3432376"/>
              <a:ext cx="432048" cy="43204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 bwMode="auto">
            <a:xfrm>
              <a:off x="759944" y="3432376"/>
              <a:ext cx="432048" cy="43204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0" name="Прямая соединительная линия 9"/>
            <p:cNvCxnSpPr>
              <a:cxnSpLocks/>
              <a:stCxn id="8" idx="0"/>
              <a:endCxn id="4" idx="3"/>
            </p:cNvCxnSpPr>
            <p:nvPr/>
          </p:nvCxnSpPr>
          <p:spPr bwMode="auto">
            <a:xfrm flipV="1">
              <a:off x="975968" y="2216976"/>
              <a:ext cx="495320" cy="121540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2" name="Прямая соединительная линия 11"/>
            <p:cNvCxnSpPr>
              <a:cxnSpLocks/>
              <a:stCxn id="4" idx="6"/>
              <a:endCxn id="5" idx="1"/>
            </p:cNvCxnSpPr>
            <p:nvPr/>
          </p:nvCxnSpPr>
          <p:spPr bwMode="auto">
            <a:xfrm>
              <a:off x="1840064" y="2064224"/>
              <a:ext cx="639336" cy="35130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4" name="Прямая соединительная линия 13"/>
            <p:cNvCxnSpPr>
              <a:cxnSpLocks/>
              <a:stCxn id="6" idx="0"/>
              <a:endCxn id="4" idx="4"/>
            </p:cNvCxnSpPr>
            <p:nvPr/>
          </p:nvCxnSpPr>
          <p:spPr bwMode="auto">
            <a:xfrm flipH="1" flipV="1">
              <a:off x="1624040" y="2280248"/>
              <a:ext cx="60488" cy="62374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8" name="Прямая соединительная линия 17"/>
            <p:cNvCxnSpPr>
              <a:cxnSpLocks/>
              <a:stCxn id="5" idx="3"/>
              <a:endCxn id="6" idx="7"/>
            </p:cNvCxnSpPr>
            <p:nvPr/>
          </p:nvCxnSpPr>
          <p:spPr bwMode="auto">
            <a:xfrm flipH="1">
              <a:off x="1837280" y="2721032"/>
              <a:ext cx="642120" cy="24623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Прямая соединительная линия 20"/>
            <p:cNvCxnSpPr>
              <a:cxnSpLocks/>
              <a:stCxn id="8" idx="6"/>
              <a:endCxn id="7" idx="2"/>
            </p:cNvCxnSpPr>
            <p:nvPr/>
          </p:nvCxnSpPr>
          <p:spPr bwMode="auto">
            <a:xfrm>
              <a:off x="1191992" y="3648400"/>
              <a:ext cx="1224136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3" name="TextBox 12"/>
          <p:cNvSpPr txBox="1"/>
          <p:nvPr/>
        </p:nvSpPr>
        <p:spPr bwMode="auto">
          <a:xfrm>
            <a:off x="3662668" y="2223882"/>
            <a:ext cx="887981" cy="405689"/>
          </a:xfrm>
          <a:prstGeom prst="wedgeRoundRectCallout">
            <a:avLst>
              <a:gd name="adj1" fmla="val 50381"/>
              <a:gd name="adj2" fmla="val 12155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Ребро</a:t>
            </a:r>
            <a:endParaRPr lang="ru-RU"/>
          </a:p>
        </p:txBody>
      </p:sp>
      <p:grpSp>
        <p:nvGrpSpPr>
          <p:cNvPr id="41" name="Группа 40"/>
          <p:cNvGrpSpPr/>
          <p:nvPr/>
        </p:nvGrpSpPr>
        <p:grpSpPr bwMode="auto">
          <a:xfrm>
            <a:off x="6497106" y="1850050"/>
            <a:ext cx="2088976" cy="1957173"/>
            <a:chOff x="683568" y="1744556"/>
            <a:chExt cx="2412739" cy="2260508"/>
          </a:xfrm>
        </p:grpSpPr>
        <p:sp>
          <p:nvSpPr>
            <p:cNvPr id="42" name="Скругленный прямоугольник 41"/>
            <p:cNvSpPr/>
            <p:nvPr/>
          </p:nvSpPr>
          <p:spPr bwMode="auto">
            <a:xfrm>
              <a:off x="683568" y="1744556"/>
              <a:ext cx="2412739" cy="2260508"/>
            </a:xfrm>
            <a:prstGeom prst="roundRect">
              <a:avLst>
                <a:gd name="adj" fmla="val 5813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3" name="Овал 42"/>
            <p:cNvSpPr/>
            <p:nvPr/>
          </p:nvSpPr>
          <p:spPr bwMode="auto">
            <a:xfrm>
              <a:off x="1408016" y="1848200"/>
              <a:ext cx="432048" cy="43204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4" name="Овал 43"/>
            <p:cNvSpPr/>
            <p:nvPr/>
          </p:nvSpPr>
          <p:spPr bwMode="auto">
            <a:xfrm>
              <a:off x="2416128" y="2352256"/>
              <a:ext cx="432048" cy="43204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5" name="Овал 44"/>
            <p:cNvSpPr/>
            <p:nvPr/>
          </p:nvSpPr>
          <p:spPr bwMode="auto">
            <a:xfrm>
              <a:off x="1468503" y="2903997"/>
              <a:ext cx="432048" cy="43204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6" name="Овал 45"/>
            <p:cNvSpPr/>
            <p:nvPr/>
          </p:nvSpPr>
          <p:spPr bwMode="auto">
            <a:xfrm>
              <a:off x="2416128" y="3432376"/>
              <a:ext cx="432048" cy="43204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7" name="Овал 46"/>
            <p:cNvSpPr/>
            <p:nvPr/>
          </p:nvSpPr>
          <p:spPr bwMode="auto">
            <a:xfrm>
              <a:off x="759944" y="3432376"/>
              <a:ext cx="432048" cy="43204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48" name="Прямая соединительная линия 47"/>
            <p:cNvCxnSpPr>
              <a:cxnSpLocks/>
              <a:stCxn id="47" idx="0"/>
              <a:endCxn id="43" idx="3"/>
            </p:cNvCxnSpPr>
            <p:nvPr/>
          </p:nvCxnSpPr>
          <p:spPr bwMode="auto">
            <a:xfrm flipV="1">
              <a:off x="975968" y="2216976"/>
              <a:ext cx="495320" cy="121540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49" name="Прямая соединительная линия 48"/>
            <p:cNvCxnSpPr>
              <a:cxnSpLocks/>
              <a:stCxn id="43" idx="6"/>
              <a:endCxn id="44" idx="1"/>
            </p:cNvCxnSpPr>
            <p:nvPr/>
          </p:nvCxnSpPr>
          <p:spPr bwMode="auto">
            <a:xfrm>
              <a:off x="1840064" y="2064224"/>
              <a:ext cx="639336" cy="351304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0" name="Прямая соединительная линия 49"/>
            <p:cNvCxnSpPr>
              <a:cxnSpLocks/>
              <a:stCxn id="45" idx="0"/>
              <a:endCxn id="43" idx="4"/>
            </p:cNvCxnSpPr>
            <p:nvPr/>
          </p:nvCxnSpPr>
          <p:spPr bwMode="auto">
            <a:xfrm flipH="1" flipV="1">
              <a:off x="1624040" y="2280248"/>
              <a:ext cx="60488" cy="623749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1" name="Прямая соединительная линия 50"/>
            <p:cNvCxnSpPr>
              <a:cxnSpLocks/>
              <a:stCxn id="44" idx="3"/>
              <a:endCxn id="45" idx="7"/>
            </p:cNvCxnSpPr>
            <p:nvPr/>
          </p:nvCxnSpPr>
          <p:spPr bwMode="auto">
            <a:xfrm flipH="1">
              <a:off x="1837280" y="2721032"/>
              <a:ext cx="642120" cy="246237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2" name="Прямая соединительная линия 51"/>
            <p:cNvCxnSpPr>
              <a:cxnSpLocks/>
              <a:stCxn id="47" idx="6"/>
              <a:endCxn id="46" idx="2"/>
            </p:cNvCxnSpPr>
            <p:nvPr/>
          </p:nvCxnSpPr>
          <p:spPr bwMode="auto">
            <a:xfrm>
              <a:off x="1191992" y="3648400"/>
              <a:ext cx="1224136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" name="Группа 21"/>
          <p:cNvGrpSpPr/>
          <p:nvPr/>
        </p:nvGrpSpPr>
        <p:grpSpPr bwMode="auto">
          <a:xfrm>
            <a:off x="4060848" y="4016781"/>
            <a:ext cx="2088974" cy="1957172"/>
            <a:chOff x="0" y="0"/>
            <a:chExt cx="2088974" cy="1957172"/>
          </a:xfrm>
        </p:grpSpPr>
        <p:grpSp>
          <p:nvGrpSpPr>
            <p:cNvPr id="53" name="Группа 52"/>
            <p:cNvGrpSpPr/>
            <p:nvPr/>
          </p:nvGrpSpPr>
          <p:grpSpPr bwMode="auto">
            <a:xfrm>
              <a:off x="0" y="0"/>
              <a:ext cx="2088974" cy="1957172"/>
              <a:chOff x="0" y="0"/>
              <a:chExt cx="2088974" cy="1957172"/>
            </a:xfrm>
          </p:grpSpPr>
          <p:sp>
            <p:nvSpPr>
              <p:cNvPr id="54" name="Скругленный прямоугольник 53"/>
              <p:cNvSpPr/>
              <p:nvPr/>
            </p:nvSpPr>
            <p:spPr bwMode="auto">
              <a:xfrm>
                <a:off x="0" y="0"/>
                <a:ext cx="2088974" cy="1957172"/>
              </a:xfrm>
              <a:prstGeom prst="roundRect">
                <a:avLst>
                  <a:gd name="adj" fmla="val 5813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6" name="Овал 75"/>
              <p:cNvSpPr/>
              <p:nvPr/>
            </p:nvSpPr>
            <p:spPr bwMode="auto">
              <a:xfrm>
                <a:off x="627234" y="89736"/>
                <a:ext cx="374071" cy="374071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9" name="Овал 78"/>
              <p:cNvSpPr/>
              <p:nvPr/>
            </p:nvSpPr>
            <p:spPr bwMode="auto">
              <a:xfrm>
                <a:off x="1500069" y="526153"/>
                <a:ext cx="374071" cy="374071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0" name="Овал 79"/>
              <p:cNvSpPr/>
              <p:nvPr/>
            </p:nvSpPr>
            <p:spPr bwMode="auto">
              <a:xfrm>
                <a:off x="679605" y="1003856"/>
                <a:ext cx="374071" cy="374071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1" name="Овал 80"/>
              <p:cNvSpPr/>
              <p:nvPr/>
            </p:nvSpPr>
            <p:spPr bwMode="auto">
              <a:xfrm>
                <a:off x="1500069" y="1461333"/>
                <a:ext cx="374071" cy="374071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2" name="Овал 81"/>
              <p:cNvSpPr/>
              <p:nvPr/>
            </p:nvSpPr>
            <p:spPr bwMode="auto">
              <a:xfrm>
                <a:off x="66126" y="1461333"/>
                <a:ext cx="374071" cy="374071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83" name="Прямая соединительная линия 82"/>
              <p:cNvCxnSpPr>
                <a:cxnSpLocks/>
                <a:stCxn id="82" idx="0"/>
                <a:endCxn id="76" idx="3"/>
              </p:cNvCxnSpPr>
              <p:nvPr/>
            </p:nvCxnSpPr>
            <p:spPr bwMode="auto">
              <a:xfrm flipV="1">
                <a:off x="253162" y="409026"/>
                <a:ext cx="428853" cy="1052306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4" name="Прямая соединительная линия 83"/>
              <p:cNvCxnSpPr>
                <a:cxnSpLocks/>
                <a:stCxn id="76" idx="6"/>
                <a:endCxn id="79" idx="1"/>
              </p:cNvCxnSpPr>
              <p:nvPr/>
            </p:nvCxnSpPr>
            <p:spPr bwMode="auto">
              <a:xfrm>
                <a:off x="1001306" y="276771"/>
                <a:ext cx="553543" cy="30416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5" name="Прямая соединительная линия 84"/>
              <p:cNvCxnSpPr>
                <a:cxnSpLocks/>
                <a:stCxn id="80" idx="0"/>
                <a:endCxn id="76" idx="4"/>
              </p:cNvCxnSpPr>
              <p:nvPr/>
            </p:nvCxnSpPr>
            <p:spPr bwMode="auto">
              <a:xfrm flipH="1" flipV="1">
                <a:off x="814270" y="463807"/>
                <a:ext cx="52371" cy="54004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6" name="Прямая соединительная линия 85"/>
              <p:cNvCxnSpPr>
                <a:cxnSpLocks/>
                <a:stCxn id="79" idx="3"/>
                <a:endCxn id="80" idx="7"/>
              </p:cNvCxnSpPr>
              <p:nvPr/>
            </p:nvCxnSpPr>
            <p:spPr bwMode="auto">
              <a:xfrm flipH="1">
                <a:off x="998896" y="845443"/>
                <a:ext cx="555954" cy="213194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7" name="Прямая соединительная линия 86"/>
              <p:cNvCxnSpPr>
                <a:cxnSpLocks/>
                <a:stCxn id="82" idx="6"/>
                <a:endCxn id="81" idx="2"/>
              </p:cNvCxnSpPr>
              <p:nvPr/>
            </p:nvCxnSpPr>
            <p:spPr bwMode="auto">
              <a:xfrm>
                <a:off x="440199" y="1648369"/>
                <a:ext cx="1059870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5" name="TextBox 14"/>
            <p:cNvSpPr txBox="1"/>
            <p:nvPr/>
          </p:nvSpPr>
          <p:spPr bwMode="auto">
            <a:xfrm>
              <a:off x="155574" y="673543"/>
              <a:ext cx="429933" cy="640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/>
                <a:t>10</a:t>
              </a:r>
              <a:endParaRPr lang="ru-RU"/>
            </a:p>
          </p:txBody>
        </p:sp>
        <p:sp>
          <p:nvSpPr>
            <p:cNvPr id="100" name="TextBox 99"/>
            <p:cNvSpPr txBox="1"/>
            <p:nvPr/>
          </p:nvSpPr>
          <p:spPr bwMode="auto">
            <a:xfrm>
              <a:off x="806638" y="528806"/>
              <a:ext cx="261922" cy="366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/>
                <a:t>3</a:t>
              </a:r>
              <a:endParaRPr lang="ru-RU"/>
            </a:p>
          </p:txBody>
        </p:sp>
        <p:sp>
          <p:nvSpPr>
            <p:cNvPr id="101" name="TextBox 100"/>
            <p:cNvSpPr txBox="1"/>
            <p:nvPr/>
          </p:nvSpPr>
          <p:spPr bwMode="auto">
            <a:xfrm>
              <a:off x="1210455" y="152174"/>
              <a:ext cx="261922" cy="366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/>
                <a:t>8</a:t>
              </a:r>
              <a:endParaRPr lang="ru-RU"/>
            </a:p>
          </p:txBody>
        </p:sp>
        <p:sp>
          <p:nvSpPr>
            <p:cNvPr id="102" name="TextBox 101"/>
            <p:cNvSpPr txBox="1"/>
            <p:nvPr/>
          </p:nvSpPr>
          <p:spPr bwMode="auto">
            <a:xfrm>
              <a:off x="1172691" y="885238"/>
              <a:ext cx="607421" cy="366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/>
                <a:t>40</a:t>
              </a:r>
              <a:endParaRPr lang="ru-RU"/>
            </a:p>
          </p:txBody>
        </p:sp>
        <p:sp>
          <p:nvSpPr>
            <p:cNvPr id="103" name="TextBox 102"/>
            <p:cNvSpPr txBox="1"/>
            <p:nvPr/>
          </p:nvSpPr>
          <p:spPr bwMode="auto">
            <a:xfrm>
              <a:off x="818707" y="1363843"/>
              <a:ext cx="478899" cy="366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/>
                <a:t>17</a:t>
              </a:r>
              <a:endParaRPr lang="ru-RU"/>
            </a:p>
          </p:txBody>
        </p:sp>
      </p:grpSp>
      <p:grpSp>
        <p:nvGrpSpPr>
          <p:cNvPr id="124" name="Группа 123"/>
          <p:cNvGrpSpPr/>
          <p:nvPr/>
        </p:nvGrpSpPr>
        <p:grpSpPr bwMode="auto">
          <a:xfrm>
            <a:off x="6502189" y="4026023"/>
            <a:ext cx="2088974" cy="1957172"/>
            <a:chOff x="0" y="0"/>
            <a:chExt cx="2088974" cy="1957172"/>
          </a:xfrm>
        </p:grpSpPr>
        <p:grpSp>
          <p:nvGrpSpPr>
            <p:cNvPr id="125" name="Группа 124"/>
            <p:cNvGrpSpPr/>
            <p:nvPr/>
          </p:nvGrpSpPr>
          <p:grpSpPr bwMode="auto">
            <a:xfrm>
              <a:off x="0" y="0"/>
              <a:ext cx="2088974" cy="1957172"/>
              <a:chOff x="0" y="0"/>
              <a:chExt cx="2088974" cy="1957172"/>
            </a:xfrm>
          </p:grpSpPr>
          <p:sp>
            <p:nvSpPr>
              <p:cNvPr id="131" name="Скругленный прямоугольник 130"/>
              <p:cNvSpPr/>
              <p:nvPr/>
            </p:nvSpPr>
            <p:spPr bwMode="auto">
              <a:xfrm>
                <a:off x="0" y="0"/>
                <a:ext cx="2088974" cy="1957172"/>
              </a:xfrm>
              <a:prstGeom prst="roundRect">
                <a:avLst>
                  <a:gd name="adj" fmla="val 5813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2" name="Овал 131"/>
              <p:cNvSpPr/>
              <p:nvPr/>
            </p:nvSpPr>
            <p:spPr bwMode="auto">
              <a:xfrm>
                <a:off x="627234" y="89736"/>
                <a:ext cx="374071" cy="374071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3" name="Овал 132"/>
              <p:cNvSpPr/>
              <p:nvPr/>
            </p:nvSpPr>
            <p:spPr bwMode="auto">
              <a:xfrm>
                <a:off x="1500069" y="526153"/>
                <a:ext cx="374071" cy="374071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4" name="Овал 133"/>
              <p:cNvSpPr/>
              <p:nvPr/>
            </p:nvSpPr>
            <p:spPr bwMode="auto">
              <a:xfrm>
                <a:off x="679605" y="1003856"/>
                <a:ext cx="374071" cy="374071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5" name="Овал 134"/>
              <p:cNvSpPr/>
              <p:nvPr/>
            </p:nvSpPr>
            <p:spPr bwMode="auto">
              <a:xfrm>
                <a:off x="1500069" y="1461333"/>
                <a:ext cx="374071" cy="374071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6" name="Овал 135"/>
              <p:cNvSpPr/>
              <p:nvPr/>
            </p:nvSpPr>
            <p:spPr bwMode="auto">
              <a:xfrm>
                <a:off x="66126" y="1461333"/>
                <a:ext cx="374071" cy="374071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137" name="Прямая соединительная линия 136"/>
              <p:cNvCxnSpPr>
                <a:cxnSpLocks/>
                <a:stCxn id="136" idx="0"/>
                <a:endCxn id="132" idx="3"/>
              </p:cNvCxnSpPr>
              <p:nvPr/>
            </p:nvCxnSpPr>
            <p:spPr bwMode="auto">
              <a:xfrm flipV="1">
                <a:off x="253162" y="409026"/>
                <a:ext cx="428853" cy="1052306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38" name="Прямая соединительная линия 137"/>
              <p:cNvCxnSpPr>
                <a:cxnSpLocks/>
                <a:stCxn id="132" idx="6"/>
                <a:endCxn id="133" idx="1"/>
              </p:cNvCxnSpPr>
              <p:nvPr/>
            </p:nvCxnSpPr>
            <p:spPr bwMode="auto">
              <a:xfrm>
                <a:off x="1001306" y="276771"/>
                <a:ext cx="553543" cy="304162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39" name="Прямая соединительная линия 138"/>
              <p:cNvCxnSpPr>
                <a:cxnSpLocks/>
                <a:stCxn id="134" idx="0"/>
                <a:endCxn id="132" idx="4"/>
              </p:cNvCxnSpPr>
              <p:nvPr/>
            </p:nvCxnSpPr>
            <p:spPr bwMode="auto">
              <a:xfrm flipH="1" flipV="1">
                <a:off x="814270" y="463807"/>
                <a:ext cx="52371" cy="540048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40" name="Прямая соединительная линия 139"/>
              <p:cNvCxnSpPr>
                <a:cxnSpLocks/>
                <a:stCxn id="133" idx="3"/>
                <a:endCxn id="134" idx="7"/>
              </p:cNvCxnSpPr>
              <p:nvPr/>
            </p:nvCxnSpPr>
            <p:spPr bwMode="auto">
              <a:xfrm flipH="1">
                <a:off x="998896" y="845443"/>
                <a:ext cx="555954" cy="213194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41" name="Прямая соединительная линия 140"/>
              <p:cNvCxnSpPr>
                <a:cxnSpLocks/>
                <a:stCxn id="136" idx="6"/>
                <a:endCxn id="135" idx="2"/>
              </p:cNvCxnSpPr>
              <p:nvPr/>
            </p:nvCxnSpPr>
            <p:spPr bwMode="auto">
              <a:xfrm>
                <a:off x="440199" y="1648369"/>
                <a:ext cx="1059870" cy="0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26" name="TextBox 125"/>
            <p:cNvSpPr txBox="1"/>
            <p:nvPr/>
          </p:nvSpPr>
          <p:spPr bwMode="auto">
            <a:xfrm>
              <a:off x="129193" y="677502"/>
              <a:ext cx="429933" cy="640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/>
                <a:t>10</a:t>
              </a:r>
              <a:endParaRPr lang="ru-RU"/>
            </a:p>
          </p:txBody>
        </p:sp>
        <p:sp>
          <p:nvSpPr>
            <p:cNvPr id="127" name="TextBox 126"/>
            <p:cNvSpPr txBox="1"/>
            <p:nvPr/>
          </p:nvSpPr>
          <p:spPr bwMode="auto">
            <a:xfrm>
              <a:off x="806638" y="528806"/>
              <a:ext cx="261922" cy="366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/>
                <a:t>3</a:t>
              </a:r>
              <a:endParaRPr lang="ru-RU"/>
            </a:p>
          </p:txBody>
        </p:sp>
        <p:sp>
          <p:nvSpPr>
            <p:cNvPr id="128" name="TextBox 127"/>
            <p:cNvSpPr txBox="1"/>
            <p:nvPr/>
          </p:nvSpPr>
          <p:spPr bwMode="auto">
            <a:xfrm>
              <a:off x="1210455" y="152174"/>
              <a:ext cx="261922" cy="366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/>
                <a:t>8</a:t>
              </a:r>
              <a:endParaRPr lang="ru-RU"/>
            </a:p>
          </p:txBody>
        </p:sp>
        <p:sp>
          <p:nvSpPr>
            <p:cNvPr id="129" name="TextBox 128"/>
            <p:cNvSpPr txBox="1"/>
            <p:nvPr/>
          </p:nvSpPr>
          <p:spPr bwMode="auto">
            <a:xfrm>
              <a:off x="1172691" y="885238"/>
              <a:ext cx="607421" cy="366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/>
                <a:t>40</a:t>
              </a:r>
              <a:endParaRPr lang="ru-RU"/>
            </a:p>
          </p:txBody>
        </p:sp>
        <p:sp>
          <p:nvSpPr>
            <p:cNvPr id="130" name="TextBox 129"/>
            <p:cNvSpPr txBox="1"/>
            <p:nvPr/>
          </p:nvSpPr>
          <p:spPr bwMode="auto">
            <a:xfrm>
              <a:off x="818707" y="1363843"/>
              <a:ext cx="478899" cy="366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/>
                <a:t>17</a:t>
              </a:r>
              <a:endParaRPr lang="ru-RU"/>
            </a:p>
          </p:txBody>
        </p:sp>
      </p:grpSp>
      <p:cxnSp>
        <p:nvCxnSpPr>
          <p:cNvPr id="24" name="Прямая соединительная линия 23"/>
          <p:cNvCxnSpPr>
            <a:cxnSpLocks/>
            <a:stCxn id="4" idx="3"/>
            <a:endCxn id="8" idx="0"/>
          </p:cNvCxnSpPr>
          <p:nvPr/>
        </p:nvCxnSpPr>
        <p:spPr bwMode="auto">
          <a:xfrm flipH="1">
            <a:off x="4314012" y="2256286"/>
            <a:ext cx="428854" cy="10523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>
            <a:cxnSpLocks/>
            <a:stCxn id="47" idx="0"/>
            <a:endCxn id="43" idx="3"/>
          </p:cNvCxnSpPr>
          <p:nvPr/>
        </p:nvCxnSpPr>
        <p:spPr bwMode="auto">
          <a:xfrm flipV="1">
            <a:off x="6750269" y="2259076"/>
            <a:ext cx="428854" cy="105230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 bwMode="auto">
          <a:xfrm>
            <a:off x="6239407" y="2236568"/>
            <a:ext cx="702802" cy="405689"/>
          </a:xfrm>
          <a:prstGeom prst="wedgeRoundRectCallout">
            <a:avLst>
              <a:gd name="adj1" fmla="val 50381"/>
              <a:gd name="adj2" fmla="val 12155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Дуга</a:t>
            </a:r>
            <a:endParaRPr lang="ru-RU"/>
          </a:p>
        </p:txBody>
      </p:sp>
      <p:sp>
        <p:nvSpPr>
          <p:cNvPr id="148" name="TextBox 147"/>
          <p:cNvSpPr txBox="1"/>
          <p:nvPr/>
        </p:nvSpPr>
        <p:spPr bwMode="auto">
          <a:xfrm>
            <a:off x="3076722" y="4241322"/>
            <a:ext cx="1320064" cy="405689"/>
          </a:xfrm>
          <a:prstGeom prst="wedgeRoundRectCallout">
            <a:avLst>
              <a:gd name="adj1" fmla="val 50553"/>
              <a:gd name="adj2" fmla="val 9047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Вес ребра</a:t>
            </a:r>
            <a:endParaRPr lang="ru-RU"/>
          </a:p>
        </p:txBody>
      </p:sp>
      <p:sp>
        <p:nvSpPr>
          <p:cNvPr id="149" name="TextBox 148"/>
          <p:cNvSpPr txBox="1"/>
          <p:nvPr/>
        </p:nvSpPr>
        <p:spPr bwMode="auto">
          <a:xfrm>
            <a:off x="4216422" y="4690325"/>
            <a:ext cx="429933" cy="64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10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 bwMode="auto">
          <a:xfrm>
            <a:off x="4674972" y="4105261"/>
            <a:ext cx="429933" cy="64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19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 bwMode="auto">
          <a:xfrm>
            <a:off x="5223378" y="3786841"/>
            <a:ext cx="1657937" cy="405689"/>
          </a:xfrm>
          <a:prstGeom prst="wedgeRoundRectCallout">
            <a:avLst>
              <a:gd name="adj1" fmla="val -68758"/>
              <a:gd name="adj2" fmla="val 5628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Вес вершины</a:t>
            </a:r>
            <a:endParaRPr lang="ru-RU"/>
          </a:p>
        </p:txBody>
      </p:sp>
      <p:sp>
        <p:nvSpPr>
          <p:cNvPr id="152" name="TextBox 151"/>
          <p:cNvSpPr txBox="1"/>
          <p:nvPr/>
        </p:nvSpPr>
        <p:spPr bwMode="auto">
          <a:xfrm>
            <a:off x="5281358" y="1628507"/>
            <a:ext cx="1194378" cy="405689"/>
          </a:xfrm>
          <a:prstGeom prst="wedgeRoundRectCallout">
            <a:avLst>
              <a:gd name="adj1" fmla="val -74838"/>
              <a:gd name="adj2" fmla="val 5317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Вершина</a:t>
            </a:r>
            <a:endParaRPr lang="ru-RU"/>
          </a:p>
        </p:txBody>
      </p:sp>
      <p:sp>
        <p:nvSpPr>
          <p:cNvPr id="153" name="Овал 152"/>
          <p:cNvSpPr/>
          <p:nvPr/>
        </p:nvSpPr>
        <p:spPr bwMode="auto">
          <a:xfrm>
            <a:off x="4689288" y="1936367"/>
            <a:ext cx="374072" cy="37407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1979712" y="1213334"/>
            <a:ext cx="1863194" cy="5055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 anchorCtr="0"/>
          <a:lstStyle/>
          <a:p>
            <a:pPr>
              <a:defRPr/>
            </a:pPr>
            <a:r>
              <a:rPr lang="ru-RU" sz="2000"/>
              <a:t>Таблица</a:t>
            </a: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98347309" name=""/>
          <p:cNvPicPr>
            <a:picLocks noChangeAspect="1"/>
          </p:cNvPicPr>
          <p:nvPr>
            <p:ph idx="1"/>
          </p:nvPr>
        </p:nvPicPr>
        <p:blipFill>
          <a:blip r:embed="rId2"/>
          <a:srcRect l="23644" t="0" r="0" b="0"/>
          <a:stretch/>
        </p:blipFill>
        <p:spPr bwMode="auto">
          <a:xfrm rot="0" flipH="0" flipV="0">
            <a:off x="0" y="-60970"/>
            <a:ext cx="9144000" cy="69673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57190" y="171097"/>
            <a:ext cx="7886700" cy="1325562"/>
          </a:xfrm>
        </p:spPr>
        <p:txBody>
          <a:bodyPr/>
          <a:lstStyle/>
          <a:p>
            <a:pPr>
              <a:defRPr/>
            </a:pPr>
            <a:r>
              <a:rPr lang="ru-RU"/>
              <a:t>Списки, графы, деревья и таблицы</a:t>
            </a:r>
            <a:endParaRPr/>
          </a:p>
        </p:txBody>
      </p:sp>
      <p:sp>
        <p:nvSpPr>
          <p:cNvPr id="108" name="Скругленный прямоугольник 107"/>
          <p:cNvSpPr/>
          <p:nvPr/>
        </p:nvSpPr>
        <p:spPr bwMode="auto">
          <a:xfrm>
            <a:off x="4845098" y="3097929"/>
            <a:ext cx="4009701" cy="3442857"/>
          </a:xfrm>
          <a:prstGeom prst="roundRect">
            <a:avLst>
              <a:gd name="adj" fmla="val 213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 bwMode="auto">
          <a:xfrm>
            <a:off x="5627291" y="3097930"/>
            <a:ext cx="374072" cy="3740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 bwMode="auto">
          <a:xfrm>
            <a:off x="7744258" y="3356987"/>
            <a:ext cx="374072" cy="3740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 bwMode="auto">
          <a:xfrm rot="20504583">
            <a:off x="6543887" y="3872985"/>
            <a:ext cx="374072" cy="3740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 bwMode="auto">
          <a:xfrm>
            <a:off x="6959339" y="4845708"/>
            <a:ext cx="374072" cy="3740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 bwMode="auto">
          <a:xfrm>
            <a:off x="5066183" y="4469527"/>
            <a:ext cx="374072" cy="3740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4" name="Прямая соединительная линия 113"/>
          <p:cNvCxnSpPr>
            <a:cxnSpLocks/>
            <a:stCxn id="113" idx="0"/>
            <a:endCxn id="109" idx="3"/>
          </p:cNvCxnSpPr>
          <p:nvPr/>
        </p:nvCxnSpPr>
        <p:spPr bwMode="auto">
          <a:xfrm flipV="1">
            <a:off x="5253219" y="3417220"/>
            <a:ext cx="428854" cy="1052307"/>
          </a:xfrm>
          <a:prstGeom prst="lin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19" name="Овал 118"/>
          <p:cNvSpPr/>
          <p:nvPr/>
        </p:nvSpPr>
        <p:spPr bwMode="auto">
          <a:xfrm>
            <a:off x="6396438" y="5892153"/>
            <a:ext cx="374072" cy="3740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 bwMode="auto">
          <a:xfrm>
            <a:off x="8302956" y="4406077"/>
            <a:ext cx="374072" cy="3740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1" name="Овал 120"/>
          <p:cNvSpPr/>
          <p:nvPr/>
        </p:nvSpPr>
        <p:spPr bwMode="auto">
          <a:xfrm>
            <a:off x="8147798" y="5751099"/>
            <a:ext cx="374072" cy="3740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22" name="Прямая соединительная линия 121"/>
          <p:cNvCxnSpPr>
            <a:cxnSpLocks/>
            <a:stCxn id="113" idx="5"/>
            <a:endCxn id="119" idx="1"/>
          </p:cNvCxnSpPr>
          <p:nvPr/>
        </p:nvCxnSpPr>
        <p:spPr bwMode="auto">
          <a:xfrm>
            <a:off x="5385473" y="4788817"/>
            <a:ext cx="1065747" cy="1158118"/>
          </a:xfrm>
          <a:prstGeom prst="lin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23" name="Прямая соединительная линия 122"/>
          <p:cNvCxnSpPr>
            <a:cxnSpLocks/>
            <a:stCxn id="120" idx="2"/>
            <a:endCxn id="112" idx="6"/>
          </p:cNvCxnSpPr>
          <p:nvPr/>
        </p:nvCxnSpPr>
        <p:spPr bwMode="auto">
          <a:xfrm flipH="1">
            <a:off x="7333411" y="4593113"/>
            <a:ext cx="969545" cy="439631"/>
          </a:xfrm>
          <a:prstGeom prst="lin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42" name="Прямая соединительная линия 141"/>
          <p:cNvCxnSpPr>
            <a:cxnSpLocks/>
            <a:stCxn id="121" idx="1"/>
            <a:endCxn id="112" idx="5"/>
          </p:cNvCxnSpPr>
          <p:nvPr/>
        </p:nvCxnSpPr>
        <p:spPr bwMode="auto">
          <a:xfrm flipH="1" flipV="1">
            <a:off x="7278629" y="5164998"/>
            <a:ext cx="923951" cy="640883"/>
          </a:xfrm>
          <a:prstGeom prst="lin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55" name="Прямая соединительная линия 154"/>
          <p:cNvCxnSpPr>
            <a:cxnSpLocks/>
            <a:stCxn id="112" idx="2"/>
            <a:endCxn id="113" idx="6"/>
          </p:cNvCxnSpPr>
          <p:nvPr/>
        </p:nvCxnSpPr>
        <p:spPr bwMode="auto">
          <a:xfrm flipH="1" flipV="1">
            <a:off x="5440255" y="4656563"/>
            <a:ext cx="1519084" cy="376181"/>
          </a:xfrm>
          <a:prstGeom prst="lin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8" name="Прямая соединительная линия 117"/>
          <p:cNvCxnSpPr>
            <a:cxnSpLocks/>
            <a:stCxn id="113" idx="6"/>
            <a:endCxn id="111" idx="2"/>
          </p:cNvCxnSpPr>
          <p:nvPr/>
        </p:nvCxnSpPr>
        <p:spPr bwMode="auto">
          <a:xfrm flipV="1">
            <a:off x="5440255" y="4118615"/>
            <a:ext cx="1113047" cy="537948"/>
          </a:xfrm>
          <a:prstGeom prst="lin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57" name="Прямая соединительная линия 156"/>
          <p:cNvCxnSpPr>
            <a:cxnSpLocks/>
            <a:stCxn id="120" idx="0"/>
            <a:endCxn id="110" idx="5"/>
          </p:cNvCxnSpPr>
          <p:nvPr/>
        </p:nvCxnSpPr>
        <p:spPr bwMode="auto">
          <a:xfrm flipH="1" flipV="1">
            <a:off x="8063548" y="3676277"/>
            <a:ext cx="426444" cy="729800"/>
          </a:xfrm>
          <a:prstGeom prst="lin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60" name="Овал 159"/>
          <p:cNvSpPr/>
          <p:nvPr/>
        </p:nvSpPr>
        <p:spPr bwMode="auto">
          <a:xfrm>
            <a:off x="5066183" y="4469527"/>
            <a:ext cx="374072" cy="37407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9" name="TextBox 158"/>
          <p:cNvSpPr txBox="1"/>
          <p:nvPr/>
        </p:nvSpPr>
        <p:spPr bwMode="auto">
          <a:xfrm>
            <a:off x="4208999" y="3943372"/>
            <a:ext cx="983079" cy="405689"/>
          </a:xfrm>
          <a:prstGeom prst="wedgeRoundRectCallout">
            <a:avLst>
              <a:gd name="adj1" fmla="val 50553"/>
              <a:gd name="adj2" fmla="val 9047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Корень</a:t>
            </a:r>
            <a:endParaRPr lang="ru-RU"/>
          </a:p>
        </p:txBody>
      </p:sp>
      <p:cxnSp>
        <p:nvCxnSpPr>
          <p:cNvPr id="116" name="Прямая соединительная линия 115"/>
          <p:cNvCxnSpPr>
            <a:cxnSpLocks/>
            <a:stCxn id="111" idx="1"/>
            <a:endCxn id="109" idx="5"/>
          </p:cNvCxnSpPr>
          <p:nvPr/>
        </p:nvCxnSpPr>
        <p:spPr bwMode="auto">
          <a:xfrm flipH="1" flipV="1">
            <a:off x="5946581" y="3417220"/>
            <a:ext cx="617313" cy="558637"/>
          </a:xfrm>
          <a:prstGeom prst="lin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7" name="Прямая соединительная линия 116"/>
          <p:cNvCxnSpPr>
            <a:cxnSpLocks/>
            <a:stCxn id="110" idx="3"/>
            <a:endCxn id="111" idx="6"/>
          </p:cNvCxnSpPr>
          <p:nvPr/>
        </p:nvCxnSpPr>
        <p:spPr bwMode="auto">
          <a:xfrm flipH="1">
            <a:off x="6908544" y="3676277"/>
            <a:ext cx="890496" cy="325150"/>
          </a:xfrm>
          <a:prstGeom prst="lin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5" name="Прямая соединительная линия 114"/>
          <p:cNvCxnSpPr>
            <a:cxnSpLocks/>
            <a:stCxn id="109" idx="6"/>
            <a:endCxn id="110" idx="1"/>
          </p:cNvCxnSpPr>
          <p:nvPr/>
        </p:nvCxnSpPr>
        <p:spPr bwMode="auto">
          <a:xfrm>
            <a:off x="6001363" y="3284966"/>
            <a:ext cx="1797677" cy="126803"/>
          </a:xfrm>
          <a:prstGeom prst="lin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56" name="Прямая соединительная линия 155"/>
          <p:cNvCxnSpPr>
            <a:cxnSpLocks/>
            <a:stCxn id="119" idx="6"/>
            <a:endCxn id="121" idx="3"/>
          </p:cNvCxnSpPr>
          <p:nvPr/>
        </p:nvCxnSpPr>
        <p:spPr bwMode="auto">
          <a:xfrm flipV="1">
            <a:off x="6770510" y="6070389"/>
            <a:ext cx="1432069" cy="8800"/>
          </a:xfrm>
          <a:prstGeom prst="lin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grpSp>
        <p:nvGrpSpPr>
          <p:cNvPr id="18" name="Группа 17"/>
          <p:cNvGrpSpPr/>
          <p:nvPr/>
        </p:nvGrpSpPr>
        <p:grpSpPr bwMode="auto">
          <a:xfrm>
            <a:off x="5943286" y="3291195"/>
            <a:ext cx="2255999" cy="2794223"/>
            <a:chOff x="1471477" y="1885942"/>
            <a:chExt cx="2255999" cy="2794223"/>
          </a:xfrm>
        </p:grpSpPr>
        <p:cxnSp>
          <p:nvCxnSpPr>
            <p:cNvPr id="60" name="Прямая соединительная линия 59"/>
            <p:cNvCxnSpPr>
              <a:cxnSpLocks/>
            </p:cNvCxnSpPr>
            <p:nvPr/>
          </p:nvCxnSpPr>
          <p:spPr bwMode="auto">
            <a:xfrm flipH="1" flipV="1">
              <a:off x="1471477" y="2018196"/>
              <a:ext cx="617313" cy="5586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>
              <a:cxnSpLocks/>
            </p:cNvCxnSpPr>
            <p:nvPr/>
          </p:nvCxnSpPr>
          <p:spPr bwMode="auto">
            <a:xfrm flipH="1">
              <a:off x="2433440" y="2277253"/>
              <a:ext cx="890496" cy="3251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>
              <a:cxnSpLocks/>
            </p:cNvCxnSpPr>
            <p:nvPr/>
          </p:nvCxnSpPr>
          <p:spPr bwMode="auto">
            <a:xfrm>
              <a:off x="1526258" y="1885942"/>
              <a:ext cx="1797677" cy="1268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>
              <a:cxnSpLocks/>
            </p:cNvCxnSpPr>
            <p:nvPr/>
          </p:nvCxnSpPr>
          <p:spPr bwMode="auto">
            <a:xfrm flipV="1">
              <a:off x="2295406" y="4671365"/>
              <a:ext cx="1432069" cy="88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Прямая соединительная линия 64"/>
          <p:cNvCxnSpPr>
            <a:cxnSpLocks/>
            <a:stCxn id="112" idx="1"/>
            <a:endCxn id="111" idx="4"/>
          </p:cNvCxnSpPr>
          <p:nvPr/>
        </p:nvCxnSpPr>
        <p:spPr bwMode="auto">
          <a:xfrm flipH="1" flipV="1">
            <a:off x="6789517" y="4237642"/>
            <a:ext cx="224604" cy="662848"/>
          </a:xfrm>
          <a:prstGeom prst="lin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29" name="Прямоугольник 28"/>
          <p:cNvSpPr/>
          <p:nvPr/>
        </p:nvSpPr>
        <p:spPr bwMode="auto">
          <a:xfrm>
            <a:off x="539749" y="1053300"/>
            <a:ext cx="8354504" cy="253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000" b="1"/>
              <a:t>Дерево </a:t>
            </a:r>
            <a:r>
              <a:rPr lang="ru-RU" sz="2000"/>
              <a:t>– совокупность </a:t>
            </a:r>
            <a:r>
              <a:rPr lang="ru-RU" sz="2000"/>
              <a:t>элементов (вершин), в которой </a:t>
            </a:r>
            <a:r>
              <a:rPr lang="ru-RU" sz="2000"/>
              <a:t>выделен </a:t>
            </a:r>
            <a:r>
              <a:rPr lang="ru-RU" sz="2000"/>
              <a:t>один </a:t>
            </a:r>
            <a:r>
              <a:rPr lang="ru-RU" sz="2000"/>
              <a:t>элемент, </a:t>
            </a:r>
            <a:r>
              <a:rPr lang="ru-RU" sz="2000"/>
              <a:t>а остальные элементы разбиты </a:t>
            </a:r>
            <a:r>
              <a:rPr lang="ru-RU" sz="2000"/>
              <a:t>на непересекающиеся </a:t>
            </a:r>
            <a:r>
              <a:rPr lang="ru-RU" sz="2000"/>
              <a:t>множества (поддеревья). Каждое поддерево является деревом, а его корень является потомком корня </a:t>
            </a:r>
            <a:r>
              <a:rPr lang="ru-RU" sz="2000"/>
              <a:t>дерева. </a:t>
            </a:r>
            <a:r>
              <a:rPr lang="ru-RU" sz="2000"/>
              <a:t>Все элементы связаны между собой отношением «предок — потомок». В результате образуется иерархическая структура вершин.</a:t>
            </a:r>
            <a:endParaRPr/>
          </a:p>
          <a:p>
            <a:pPr algn="just">
              <a:defRPr/>
            </a:pPr>
            <a:endParaRPr lang="ru-RU" sz="2000"/>
          </a:p>
        </p:txBody>
      </p:sp>
      <p:sp>
        <p:nvSpPr>
          <p:cNvPr id="30" name="Прямоугольник 29"/>
          <p:cNvSpPr/>
          <p:nvPr/>
        </p:nvSpPr>
        <p:spPr bwMode="auto">
          <a:xfrm flipH="0" flipV="0">
            <a:off x="646506" y="4492762"/>
            <a:ext cx="3420668" cy="1615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000"/>
              <a:t>Частным </a:t>
            </a:r>
            <a:r>
              <a:rPr lang="ru-RU" sz="2000"/>
              <a:t>случаем дерева является </a:t>
            </a:r>
            <a:r>
              <a:rPr lang="ru-RU" sz="2000" b="1"/>
              <a:t>бинарное дерево</a:t>
            </a:r>
            <a:r>
              <a:rPr lang="ru-RU" sz="2000"/>
              <a:t>, в </a:t>
            </a:r>
            <a:r>
              <a:rPr lang="ru-RU" sz="2000"/>
              <a:t>котором каждая </a:t>
            </a:r>
            <a:r>
              <a:rPr lang="ru-RU" sz="2000"/>
              <a:t>вершина может иметь не более двух потомков.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Р7-Офис/7.3.3.0</Application>
  <DocSecurity>0</DocSecurity>
  <PresentationFormat>Экран (4:3)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MK</dc:creator>
  <cp:keywords/>
  <dc:description/>
  <dc:identifier/>
  <dc:language/>
  <cp:lastModifiedBy/>
  <cp:revision>880</cp:revision>
  <dcterms:created xsi:type="dcterms:W3CDTF">2017-03-11T11:20:52Z</dcterms:created>
  <dcterms:modified xsi:type="dcterms:W3CDTF">2023-12-04T07:07:22Z</dcterms:modified>
  <cp:category/>
  <cp:contentStatus/>
  <cp:version/>
</cp:coreProperties>
</file>