
<file path=[Content_Types].xml><?xml version="1.0" encoding="utf-8"?>
<Types xmlns="http://schemas.openxmlformats.org/package/2006/content-types">
  <Default Extension="bmp" ContentType="image/bmp"/>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autoCompressPictures="0">
  <p:sldMasterIdLst>
    <p:sldMasterId id="2147483768" r:id="rId4"/>
  </p:sldMasterIdLst>
  <p:notesMasterIdLst>
    <p:notesMasterId r:id="rId21"/>
  </p:notesMasterIdLst>
  <p:handoutMasterIdLst>
    <p:handoutMasterId r:id="rId22"/>
  </p:handoutMasterIdLst>
  <p:sldIdLst>
    <p:sldId id="256" r:id="rId5"/>
    <p:sldId id="277" r:id="rId6"/>
    <p:sldId id="258" r:id="rId7"/>
    <p:sldId id="262" r:id="rId8"/>
    <p:sldId id="259" r:id="rId9"/>
    <p:sldId id="267" r:id="rId10"/>
    <p:sldId id="268" r:id="rId11"/>
    <p:sldId id="272" r:id="rId12"/>
    <p:sldId id="269" r:id="rId13"/>
    <p:sldId id="275" r:id="rId14"/>
    <p:sldId id="270" r:id="rId15"/>
    <p:sldId id="274" r:id="rId16"/>
    <p:sldId id="271" r:id="rId17"/>
    <p:sldId id="273" r:id="rId18"/>
    <p:sldId id="276" r:id="rId19"/>
    <p:sldId id="260" r:id="rId20"/>
  </p:sldIdLst>
  <p:sldSz cx="12192000" cy="6858000"/>
  <p:notesSz cx="6858000" cy="9144000"/>
  <p:defaultTextStyle>
    <a:defPPr rtl="0">
      <a:defRPr lang="ru-RU"/>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432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501" autoAdjust="0"/>
  </p:normalViewPr>
  <p:slideViewPr>
    <p:cSldViewPr snapToGrid="0">
      <p:cViewPr varScale="1">
        <p:scale>
          <a:sx n="63" d="100"/>
          <a:sy n="63" d="100"/>
        </p:scale>
        <p:origin x="804" y="6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7" d="100"/>
          <a:sy n="77" d="100"/>
        </p:scale>
        <p:origin x="400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503D04-C97E-4622-AE07-D0307CB3B4CA}" type="doc">
      <dgm:prSet loTypeId="urn:microsoft.com/office/officeart/2005/8/layout/cycle6" loCatId="cycle" qsTypeId="urn:microsoft.com/office/officeart/2005/8/quickstyle/simple4" qsCatId="simple" csTypeId="urn:microsoft.com/office/officeart/2005/8/colors/colorful2" csCatId="colorful" phldr="1"/>
      <dgm:spPr/>
      <dgm:t>
        <a:bodyPr rtlCol="0"/>
        <a:lstStyle/>
        <a:p>
          <a:pPr rtl="0"/>
          <a:endParaRPr lang="en-US"/>
        </a:p>
      </dgm:t>
    </dgm:pt>
    <dgm:pt modelId="{4E8D2E69-0173-4BD3-B96A-7A9C5DD12B47}">
      <dgm:prSet custT="1"/>
      <dgm:spPr>
        <a:solidFill>
          <a:schemeClr val="bg2">
            <a:lumMod val="50000"/>
          </a:schemeClr>
        </a:solidFill>
      </dgm:spPr>
      <dgm:t>
        <a:bodyPr rtlCol="0"/>
        <a:lstStyle/>
        <a:p>
          <a:pPr rtl="0"/>
          <a:r>
            <a:rPr lang="ru-RU" sz="1200" b="1" noProof="0" dirty="0">
              <a:solidFill>
                <a:schemeClr val="tx2"/>
              </a:solidFill>
            </a:rPr>
            <a:t>II Приспособление (улаживание) - «плюшевый мишка»</a:t>
          </a:r>
        </a:p>
      </dgm:t>
    </dgm:pt>
    <dgm:pt modelId="{B954BF22-E3B3-4A1C-802E-590228BE2D9C}" type="parTrans" cxnId="{0F866C41-EB5F-47BD-A2CD-A58671F15B67}">
      <dgm:prSet/>
      <dgm:spPr/>
      <dgm:t>
        <a:bodyPr rtlCol="0"/>
        <a:lstStyle/>
        <a:p>
          <a:pPr rtl="0"/>
          <a:endParaRPr lang="ru-RU" b="1" noProof="0" dirty="0">
            <a:solidFill>
              <a:schemeClr val="bg1"/>
            </a:solidFill>
          </a:endParaRPr>
        </a:p>
      </dgm:t>
    </dgm:pt>
    <dgm:pt modelId="{FEF1E80E-8A9E-4B0A-817C-2A4CFDCF3FB2}" type="sibTrans" cxnId="{0F866C41-EB5F-47BD-A2CD-A58671F15B67}">
      <dgm:prSet/>
      <dgm:spPr>
        <a:ln>
          <a:solidFill>
            <a:schemeClr val="bg2">
              <a:lumMod val="75000"/>
            </a:schemeClr>
          </a:solidFill>
        </a:ln>
      </dgm:spPr>
      <dgm:t>
        <a:bodyPr rtlCol="0"/>
        <a:lstStyle/>
        <a:p>
          <a:pPr rtl="0"/>
          <a:endParaRPr lang="ru-RU" b="1" noProof="0" dirty="0">
            <a:solidFill>
              <a:schemeClr val="bg1"/>
            </a:solidFill>
          </a:endParaRPr>
        </a:p>
      </dgm:t>
    </dgm:pt>
    <dgm:pt modelId="{93A6A030-ABAB-4EFA-B539-0FDB3E07C1EF}">
      <dgm:prSet/>
      <dgm:spPr>
        <a:solidFill>
          <a:schemeClr val="bg2">
            <a:lumMod val="50000"/>
          </a:schemeClr>
        </a:solidFill>
      </dgm:spPr>
      <dgm:t>
        <a:bodyPr rtlCol="0"/>
        <a:lstStyle/>
        <a:p>
          <a:pPr rtl="0"/>
          <a:r>
            <a:rPr lang="en-US" b="1" noProof="0" dirty="0">
              <a:solidFill>
                <a:schemeClr val="tx2"/>
              </a:solidFill>
            </a:rPr>
            <a:t>III </a:t>
          </a:r>
          <a:r>
            <a:rPr lang="ru-RU" b="1" noProof="0" dirty="0">
              <a:solidFill>
                <a:schemeClr val="tx2"/>
              </a:solidFill>
            </a:rPr>
            <a:t>Избегание (уклонение) - «черепаха»</a:t>
          </a:r>
        </a:p>
      </dgm:t>
    </dgm:pt>
    <dgm:pt modelId="{3D674B97-6DC6-4A12-85BA-0976D3064237}" type="parTrans" cxnId="{4B40C8DC-6B57-4F5B-8440-7241C649700B}">
      <dgm:prSet/>
      <dgm:spPr/>
      <dgm:t>
        <a:bodyPr rtlCol="0"/>
        <a:lstStyle/>
        <a:p>
          <a:pPr rtl="0"/>
          <a:endParaRPr lang="ru-RU" b="1" noProof="0" dirty="0">
            <a:solidFill>
              <a:schemeClr val="bg1"/>
            </a:solidFill>
          </a:endParaRPr>
        </a:p>
      </dgm:t>
    </dgm:pt>
    <dgm:pt modelId="{BFE0749E-E343-4A6F-BD09-2810EE6B4BD7}" type="sibTrans" cxnId="{4B40C8DC-6B57-4F5B-8440-7241C649700B}">
      <dgm:prSet/>
      <dgm:spPr>
        <a:ln>
          <a:solidFill>
            <a:schemeClr val="bg2">
              <a:lumMod val="75000"/>
            </a:schemeClr>
          </a:solidFill>
        </a:ln>
      </dgm:spPr>
      <dgm:t>
        <a:bodyPr rtlCol="0"/>
        <a:lstStyle/>
        <a:p>
          <a:pPr rtl="0"/>
          <a:endParaRPr lang="ru-RU" b="1" noProof="0" dirty="0">
            <a:solidFill>
              <a:schemeClr val="bg1"/>
            </a:solidFill>
          </a:endParaRPr>
        </a:p>
      </dgm:t>
    </dgm:pt>
    <dgm:pt modelId="{21BD5BF2-F38A-4C15-A450-A0E9E735A586}">
      <dgm:prSet/>
      <dgm:spPr>
        <a:solidFill>
          <a:schemeClr val="bg2">
            <a:lumMod val="50000"/>
          </a:schemeClr>
        </a:solidFill>
      </dgm:spPr>
      <dgm:t>
        <a:bodyPr/>
        <a:lstStyle/>
        <a:p>
          <a:r>
            <a:rPr lang="ru-RU" b="1" noProof="0" dirty="0">
              <a:solidFill>
                <a:schemeClr val="tx2"/>
              </a:solidFill>
            </a:rPr>
            <a:t>1 Соревнование (конкуренция) - «акула»</a:t>
          </a:r>
        </a:p>
      </dgm:t>
    </dgm:pt>
    <dgm:pt modelId="{CF099698-F6E1-469F-96B8-E96E46A3A4EB}" type="parTrans" cxnId="{2EE17DEA-0357-44A4-BADC-F0CDFDDE475B}">
      <dgm:prSet/>
      <dgm:spPr/>
      <dgm:t>
        <a:bodyPr/>
        <a:lstStyle/>
        <a:p>
          <a:endParaRPr lang="ru-RU"/>
        </a:p>
      </dgm:t>
    </dgm:pt>
    <dgm:pt modelId="{4CDA8E75-3AA4-4ECF-9DC7-4ADA407C629B}" type="sibTrans" cxnId="{2EE17DEA-0357-44A4-BADC-F0CDFDDE475B}">
      <dgm:prSet/>
      <dgm:spPr>
        <a:ln>
          <a:solidFill>
            <a:schemeClr val="bg2">
              <a:lumMod val="75000"/>
            </a:schemeClr>
          </a:solidFill>
        </a:ln>
      </dgm:spPr>
      <dgm:t>
        <a:bodyPr/>
        <a:lstStyle/>
        <a:p>
          <a:endParaRPr lang="ru-RU"/>
        </a:p>
      </dgm:t>
    </dgm:pt>
    <dgm:pt modelId="{459C5963-B73F-4A40-A13E-AC325BF40F6A}">
      <dgm:prSet/>
      <dgm:spPr>
        <a:solidFill>
          <a:schemeClr val="bg2">
            <a:lumMod val="50000"/>
          </a:schemeClr>
        </a:solidFill>
      </dgm:spPr>
      <dgm:t>
        <a:bodyPr/>
        <a:lstStyle/>
        <a:p>
          <a:r>
            <a:rPr lang="en-US" b="1" noProof="0" dirty="0">
              <a:solidFill>
                <a:schemeClr val="tx2"/>
              </a:solidFill>
            </a:rPr>
            <a:t>IV </a:t>
          </a:r>
          <a:r>
            <a:rPr lang="ru-RU" b="1" noProof="0" dirty="0">
              <a:solidFill>
                <a:schemeClr val="tx2"/>
              </a:solidFill>
            </a:rPr>
            <a:t>Компромисс - «лиса»</a:t>
          </a:r>
        </a:p>
      </dgm:t>
    </dgm:pt>
    <dgm:pt modelId="{950C02F1-6EC1-482C-AB69-EEE54B29FE43}" type="parTrans" cxnId="{95CA965F-B281-4B58-A18A-1C6C33CFE77A}">
      <dgm:prSet/>
      <dgm:spPr/>
      <dgm:t>
        <a:bodyPr/>
        <a:lstStyle/>
        <a:p>
          <a:endParaRPr lang="ru-RU"/>
        </a:p>
      </dgm:t>
    </dgm:pt>
    <dgm:pt modelId="{2B3EFC74-2CD7-48BA-AD45-376255ECE1D3}" type="sibTrans" cxnId="{95CA965F-B281-4B58-A18A-1C6C33CFE77A}">
      <dgm:prSet/>
      <dgm:spPr>
        <a:ln>
          <a:solidFill>
            <a:schemeClr val="bg2">
              <a:lumMod val="75000"/>
            </a:schemeClr>
          </a:solidFill>
        </a:ln>
      </dgm:spPr>
      <dgm:t>
        <a:bodyPr/>
        <a:lstStyle/>
        <a:p>
          <a:endParaRPr lang="ru-RU"/>
        </a:p>
      </dgm:t>
    </dgm:pt>
    <dgm:pt modelId="{F33202FA-9E13-495A-89DE-7BE225E25BF8}">
      <dgm:prSet/>
      <dgm:spPr>
        <a:solidFill>
          <a:schemeClr val="bg2">
            <a:lumMod val="50000"/>
          </a:schemeClr>
        </a:solidFill>
      </dgm:spPr>
      <dgm:t>
        <a:bodyPr/>
        <a:lstStyle/>
        <a:p>
          <a:r>
            <a:rPr lang="en-US" b="1" noProof="0" dirty="0">
              <a:solidFill>
                <a:schemeClr val="tx2"/>
              </a:solidFill>
            </a:rPr>
            <a:t>V </a:t>
          </a:r>
          <a:r>
            <a:rPr lang="ru-RU" b="1" noProof="0" dirty="0">
              <a:solidFill>
                <a:schemeClr val="tx2"/>
              </a:solidFill>
            </a:rPr>
            <a:t>Сотрудничество - «сова»</a:t>
          </a:r>
        </a:p>
      </dgm:t>
    </dgm:pt>
    <dgm:pt modelId="{B2D3206D-BE24-4563-9618-BDD3F82D5164}" type="parTrans" cxnId="{04191DAB-7E61-4458-94CE-698D5DB4D4D1}">
      <dgm:prSet/>
      <dgm:spPr/>
      <dgm:t>
        <a:bodyPr/>
        <a:lstStyle/>
        <a:p>
          <a:endParaRPr lang="ru-RU"/>
        </a:p>
      </dgm:t>
    </dgm:pt>
    <dgm:pt modelId="{93890A4E-731C-4EEB-82B3-B9D4398F2B7D}" type="sibTrans" cxnId="{04191DAB-7E61-4458-94CE-698D5DB4D4D1}">
      <dgm:prSet/>
      <dgm:spPr>
        <a:solidFill>
          <a:schemeClr val="bg2">
            <a:lumMod val="50000"/>
          </a:schemeClr>
        </a:solidFill>
        <a:ln>
          <a:solidFill>
            <a:schemeClr val="bg2">
              <a:lumMod val="75000"/>
            </a:schemeClr>
          </a:solidFill>
        </a:ln>
      </dgm:spPr>
      <dgm:t>
        <a:bodyPr/>
        <a:lstStyle/>
        <a:p>
          <a:endParaRPr lang="ru-RU"/>
        </a:p>
      </dgm:t>
    </dgm:pt>
    <dgm:pt modelId="{44E59079-4044-4615-844A-2BF6DDD5742E}" type="pres">
      <dgm:prSet presAssocID="{D4503D04-C97E-4622-AE07-D0307CB3B4CA}" presName="cycle" presStyleCnt="0">
        <dgm:presLayoutVars>
          <dgm:dir/>
          <dgm:resizeHandles val="exact"/>
        </dgm:presLayoutVars>
      </dgm:prSet>
      <dgm:spPr/>
    </dgm:pt>
    <dgm:pt modelId="{178E224E-21A6-4E1C-9731-4AF7D3EB8306}" type="pres">
      <dgm:prSet presAssocID="{21BD5BF2-F38A-4C15-A450-A0E9E735A586}" presName="node" presStyleLbl="node1" presStyleIdx="0" presStyleCnt="5">
        <dgm:presLayoutVars>
          <dgm:bulletEnabled val="1"/>
        </dgm:presLayoutVars>
      </dgm:prSet>
      <dgm:spPr/>
    </dgm:pt>
    <dgm:pt modelId="{4B398D57-3864-43F5-A988-C45270A9DB43}" type="pres">
      <dgm:prSet presAssocID="{21BD5BF2-F38A-4C15-A450-A0E9E735A586}" presName="spNode" presStyleCnt="0"/>
      <dgm:spPr/>
    </dgm:pt>
    <dgm:pt modelId="{D0B775B7-7915-4474-8299-A78062F9FB4A}" type="pres">
      <dgm:prSet presAssocID="{4CDA8E75-3AA4-4ECF-9DC7-4ADA407C629B}" presName="sibTrans" presStyleLbl="sibTrans1D1" presStyleIdx="0" presStyleCnt="5"/>
      <dgm:spPr/>
    </dgm:pt>
    <dgm:pt modelId="{A20D3CF3-3A37-4B6F-A6B5-4E7BBBD1546D}" type="pres">
      <dgm:prSet presAssocID="{4E8D2E69-0173-4BD3-B96A-7A9C5DD12B47}" presName="node" presStyleLbl="node1" presStyleIdx="1" presStyleCnt="5">
        <dgm:presLayoutVars>
          <dgm:bulletEnabled val="1"/>
        </dgm:presLayoutVars>
      </dgm:prSet>
      <dgm:spPr/>
    </dgm:pt>
    <dgm:pt modelId="{5699C828-C06B-4049-827B-700B959CB820}" type="pres">
      <dgm:prSet presAssocID="{4E8D2E69-0173-4BD3-B96A-7A9C5DD12B47}" presName="spNode" presStyleCnt="0"/>
      <dgm:spPr/>
    </dgm:pt>
    <dgm:pt modelId="{48BB7BDC-C048-4E69-ACAB-ECF95ED26C20}" type="pres">
      <dgm:prSet presAssocID="{FEF1E80E-8A9E-4B0A-817C-2A4CFDCF3FB2}" presName="sibTrans" presStyleLbl="sibTrans1D1" presStyleIdx="1" presStyleCnt="5"/>
      <dgm:spPr/>
    </dgm:pt>
    <dgm:pt modelId="{4521CE3A-1D32-4E92-83BA-6B4DBB6DBC61}" type="pres">
      <dgm:prSet presAssocID="{93A6A030-ABAB-4EFA-B539-0FDB3E07C1EF}" presName="node" presStyleLbl="node1" presStyleIdx="2" presStyleCnt="5">
        <dgm:presLayoutVars>
          <dgm:bulletEnabled val="1"/>
        </dgm:presLayoutVars>
      </dgm:prSet>
      <dgm:spPr/>
    </dgm:pt>
    <dgm:pt modelId="{34BD8A5D-E98E-4E78-B880-A24345A05A2D}" type="pres">
      <dgm:prSet presAssocID="{93A6A030-ABAB-4EFA-B539-0FDB3E07C1EF}" presName="spNode" presStyleCnt="0"/>
      <dgm:spPr/>
    </dgm:pt>
    <dgm:pt modelId="{C747AAAB-C295-45F8-80B3-C14658BB07BE}" type="pres">
      <dgm:prSet presAssocID="{BFE0749E-E343-4A6F-BD09-2810EE6B4BD7}" presName="sibTrans" presStyleLbl="sibTrans1D1" presStyleIdx="2" presStyleCnt="5"/>
      <dgm:spPr/>
    </dgm:pt>
    <dgm:pt modelId="{B9DA2014-B44E-47E0-875D-B5359CFB9573}" type="pres">
      <dgm:prSet presAssocID="{459C5963-B73F-4A40-A13E-AC325BF40F6A}" presName="node" presStyleLbl="node1" presStyleIdx="3" presStyleCnt="5">
        <dgm:presLayoutVars>
          <dgm:bulletEnabled val="1"/>
        </dgm:presLayoutVars>
      </dgm:prSet>
      <dgm:spPr/>
    </dgm:pt>
    <dgm:pt modelId="{E5279329-5B3C-4A26-8913-911C770ADE7B}" type="pres">
      <dgm:prSet presAssocID="{459C5963-B73F-4A40-A13E-AC325BF40F6A}" presName="spNode" presStyleCnt="0"/>
      <dgm:spPr/>
    </dgm:pt>
    <dgm:pt modelId="{282F1317-D140-4A35-AEF8-6370EC51532D}" type="pres">
      <dgm:prSet presAssocID="{2B3EFC74-2CD7-48BA-AD45-376255ECE1D3}" presName="sibTrans" presStyleLbl="sibTrans1D1" presStyleIdx="3" presStyleCnt="5"/>
      <dgm:spPr/>
    </dgm:pt>
    <dgm:pt modelId="{FEEE86A6-4905-43B6-8268-BBE9F1D42FF5}" type="pres">
      <dgm:prSet presAssocID="{F33202FA-9E13-495A-89DE-7BE225E25BF8}" presName="node" presStyleLbl="node1" presStyleIdx="4" presStyleCnt="5">
        <dgm:presLayoutVars>
          <dgm:bulletEnabled val="1"/>
        </dgm:presLayoutVars>
      </dgm:prSet>
      <dgm:spPr/>
    </dgm:pt>
    <dgm:pt modelId="{D10C109E-5877-40C9-A5FB-01E1C088936B}" type="pres">
      <dgm:prSet presAssocID="{F33202FA-9E13-495A-89DE-7BE225E25BF8}" presName="spNode" presStyleCnt="0"/>
      <dgm:spPr/>
    </dgm:pt>
    <dgm:pt modelId="{38CCC7BB-32F2-4C54-B7B4-E5E171CCA6CA}" type="pres">
      <dgm:prSet presAssocID="{93890A4E-731C-4EEB-82B3-B9D4398F2B7D}" presName="sibTrans" presStyleLbl="sibTrans1D1" presStyleIdx="4" presStyleCnt="5"/>
      <dgm:spPr/>
    </dgm:pt>
  </dgm:ptLst>
  <dgm:cxnLst>
    <dgm:cxn modelId="{201C1818-FEBD-47EC-A4CD-C6478F7B9793}" type="presOf" srcId="{21BD5BF2-F38A-4C15-A450-A0E9E735A586}" destId="{178E224E-21A6-4E1C-9731-4AF7D3EB8306}" srcOrd="0" destOrd="0" presId="urn:microsoft.com/office/officeart/2005/8/layout/cycle6"/>
    <dgm:cxn modelId="{DE2BE71B-2D58-4D98-8D62-1020F2AB596B}" type="presOf" srcId="{459C5963-B73F-4A40-A13E-AC325BF40F6A}" destId="{B9DA2014-B44E-47E0-875D-B5359CFB9573}" srcOrd="0" destOrd="0" presId="urn:microsoft.com/office/officeart/2005/8/layout/cycle6"/>
    <dgm:cxn modelId="{95CA965F-B281-4B58-A18A-1C6C33CFE77A}" srcId="{D4503D04-C97E-4622-AE07-D0307CB3B4CA}" destId="{459C5963-B73F-4A40-A13E-AC325BF40F6A}" srcOrd="3" destOrd="0" parTransId="{950C02F1-6EC1-482C-AB69-EEE54B29FE43}" sibTransId="{2B3EFC74-2CD7-48BA-AD45-376255ECE1D3}"/>
    <dgm:cxn modelId="{0F866C41-EB5F-47BD-A2CD-A58671F15B67}" srcId="{D4503D04-C97E-4622-AE07-D0307CB3B4CA}" destId="{4E8D2E69-0173-4BD3-B96A-7A9C5DD12B47}" srcOrd="1" destOrd="0" parTransId="{B954BF22-E3B3-4A1C-802E-590228BE2D9C}" sibTransId="{FEF1E80E-8A9E-4B0A-817C-2A4CFDCF3FB2}"/>
    <dgm:cxn modelId="{771C6669-A4EF-41AF-8590-752148CA914D}" type="presOf" srcId="{4E8D2E69-0173-4BD3-B96A-7A9C5DD12B47}" destId="{A20D3CF3-3A37-4B6F-A6B5-4E7BBBD1546D}" srcOrd="0" destOrd="0" presId="urn:microsoft.com/office/officeart/2005/8/layout/cycle6"/>
    <dgm:cxn modelId="{B066D851-12A0-4DBA-A208-4E9C4C8AE845}" type="presOf" srcId="{4CDA8E75-3AA4-4ECF-9DC7-4ADA407C629B}" destId="{D0B775B7-7915-4474-8299-A78062F9FB4A}" srcOrd="0" destOrd="0" presId="urn:microsoft.com/office/officeart/2005/8/layout/cycle6"/>
    <dgm:cxn modelId="{04191DAB-7E61-4458-94CE-698D5DB4D4D1}" srcId="{D4503D04-C97E-4622-AE07-D0307CB3B4CA}" destId="{F33202FA-9E13-495A-89DE-7BE225E25BF8}" srcOrd="4" destOrd="0" parTransId="{B2D3206D-BE24-4563-9618-BDD3F82D5164}" sibTransId="{93890A4E-731C-4EEB-82B3-B9D4398F2B7D}"/>
    <dgm:cxn modelId="{F90035AD-DBAC-4CA9-AA0A-714D22095450}" type="presOf" srcId="{D4503D04-C97E-4622-AE07-D0307CB3B4CA}" destId="{44E59079-4044-4615-844A-2BF6DDD5742E}" srcOrd="0" destOrd="0" presId="urn:microsoft.com/office/officeart/2005/8/layout/cycle6"/>
    <dgm:cxn modelId="{D52D4BB1-EA1E-4390-A2B4-8819CE1047BC}" type="presOf" srcId="{F33202FA-9E13-495A-89DE-7BE225E25BF8}" destId="{FEEE86A6-4905-43B6-8268-BBE9F1D42FF5}" srcOrd="0" destOrd="0" presId="urn:microsoft.com/office/officeart/2005/8/layout/cycle6"/>
    <dgm:cxn modelId="{0AC40CC5-1656-42EC-87D8-98B322461CBC}" type="presOf" srcId="{2B3EFC74-2CD7-48BA-AD45-376255ECE1D3}" destId="{282F1317-D140-4A35-AEF8-6370EC51532D}" srcOrd="0" destOrd="0" presId="urn:microsoft.com/office/officeart/2005/8/layout/cycle6"/>
    <dgm:cxn modelId="{B66D5ECA-14EC-4C3E-AFD7-124FCA083E2B}" type="presOf" srcId="{93A6A030-ABAB-4EFA-B539-0FDB3E07C1EF}" destId="{4521CE3A-1D32-4E92-83BA-6B4DBB6DBC61}" srcOrd="0" destOrd="0" presId="urn:microsoft.com/office/officeart/2005/8/layout/cycle6"/>
    <dgm:cxn modelId="{C3DE9ED3-38FB-4274-A096-C51CB55DF9E2}" type="presOf" srcId="{FEF1E80E-8A9E-4B0A-817C-2A4CFDCF3FB2}" destId="{48BB7BDC-C048-4E69-ACAB-ECF95ED26C20}" srcOrd="0" destOrd="0" presId="urn:microsoft.com/office/officeart/2005/8/layout/cycle6"/>
    <dgm:cxn modelId="{4B6780D5-AEDC-46D1-AED7-384B314B7DDD}" type="presOf" srcId="{93890A4E-731C-4EEB-82B3-B9D4398F2B7D}" destId="{38CCC7BB-32F2-4C54-B7B4-E5E171CCA6CA}" srcOrd="0" destOrd="0" presId="urn:microsoft.com/office/officeart/2005/8/layout/cycle6"/>
    <dgm:cxn modelId="{464CC8D7-9296-4E3D-8AFC-37B87AC6863B}" type="presOf" srcId="{BFE0749E-E343-4A6F-BD09-2810EE6B4BD7}" destId="{C747AAAB-C295-45F8-80B3-C14658BB07BE}" srcOrd="0" destOrd="0" presId="urn:microsoft.com/office/officeart/2005/8/layout/cycle6"/>
    <dgm:cxn modelId="{4B40C8DC-6B57-4F5B-8440-7241C649700B}" srcId="{D4503D04-C97E-4622-AE07-D0307CB3B4CA}" destId="{93A6A030-ABAB-4EFA-B539-0FDB3E07C1EF}" srcOrd="2" destOrd="0" parTransId="{3D674B97-6DC6-4A12-85BA-0976D3064237}" sibTransId="{BFE0749E-E343-4A6F-BD09-2810EE6B4BD7}"/>
    <dgm:cxn modelId="{2EE17DEA-0357-44A4-BADC-F0CDFDDE475B}" srcId="{D4503D04-C97E-4622-AE07-D0307CB3B4CA}" destId="{21BD5BF2-F38A-4C15-A450-A0E9E735A586}" srcOrd="0" destOrd="0" parTransId="{CF099698-F6E1-469F-96B8-E96E46A3A4EB}" sibTransId="{4CDA8E75-3AA4-4ECF-9DC7-4ADA407C629B}"/>
    <dgm:cxn modelId="{F6F915FE-DA00-4518-9692-930D79C5EDB9}" type="presParOf" srcId="{44E59079-4044-4615-844A-2BF6DDD5742E}" destId="{178E224E-21A6-4E1C-9731-4AF7D3EB8306}" srcOrd="0" destOrd="0" presId="urn:microsoft.com/office/officeart/2005/8/layout/cycle6"/>
    <dgm:cxn modelId="{3E716F3D-2114-480E-B648-DF149DE07F12}" type="presParOf" srcId="{44E59079-4044-4615-844A-2BF6DDD5742E}" destId="{4B398D57-3864-43F5-A988-C45270A9DB43}" srcOrd="1" destOrd="0" presId="urn:microsoft.com/office/officeart/2005/8/layout/cycle6"/>
    <dgm:cxn modelId="{848E9568-90B0-4261-AE3B-1668492C253B}" type="presParOf" srcId="{44E59079-4044-4615-844A-2BF6DDD5742E}" destId="{D0B775B7-7915-4474-8299-A78062F9FB4A}" srcOrd="2" destOrd="0" presId="urn:microsoft.com/office/officeart/2005/8/layout/cycle6"/>
    <dgm:cxn modelId="{D787DAE8-F37D-4A52-990F-100975069741}" type="presParOf" srcId="{44E59079-4044-4615-844A-2BF6DDD5742E}" destId="{A20D3CF3-3A37-4B6F-A6B5-4E7BBBD1546D}" srcOrd="3" destOrd="0" presId="urn:microsoft.com/office/officeart/2005/8/layout/cycle6"/>
    <dgm:cxn modelId="{6EEA712C-250A-40AD-9C66-A8BCB8808E88}" type="presParOf" srcId="{44E59079-4044-4615-844A-2BF6DDD5742E}" destId="{5699C828-C06B-4049-827B-700B959CB820}" srcOrd="4" destOrd="0" presId="urn:microsoft.com/office/officeart/2005/8/layout/cycle6"/>
    <dgm:cxn modelId="{8C87D362-9185-46CA-BAAF-0C7624873007}" type="presParOf" srcId="{44E59079-4044-4615-844A-2BF6DDD5742E}" destId="{48BB7BDC-C048-4E69-ACAB-ECF95ED26C20}" srcOrd="5" destOrd="0" presId="urn:microsoft.com/office/officeart/2005/8/layout/cycle6"/>
    <dgm:cxn modelId="{9B7A4A4E-3CD1-4803-B18A-1217099CC800}" type="presParOf" srcId="{44E59079-4044-4615-844A-2BF6DDD5742E}" destId="{4521CE3A-1D32-4E92-83BA-6B4DBB6DBC61}" srcOrd="6" destOrd="0" presId="urn:microsoft.com/office/officeart/2005/8/layout/cycle6"/>
    <dgm:cxn modelId="{B658F7DC-C199-41B8-92D6-D3F07F180BC4}" type="presParOf" srcId="{44E59079-4044-4615-844A-2BF6DDD5742E}" destId="{34BD8A5D-E98E-4E78-B880-A24345A05A2D}" srcOrd="7" destOrd="0" presId="urn:microsoft.com/office/officeart/2005/8/layout/cycle6"/>
    <dgm:cxn modelId="{A241D65D-8056-4E29-B8E1-18FFE36C66D3}" type="presParOf" srcId="{44E59079-4044-4615-844A-2BF6DDD5742E}" destId="{C747AAAB-C295-45F8-80B3-C14658BB07BE}" srcOrd="8" destOrd="0" presId="urn:microsoft.com/office/officeart/2005/8/layout/cycle6"/>
    <dgm:cxn modelId="{12FD3F0E-7578-451A-A852-A4F579C012DA}" type="presParOf" srcId="{44E59079-4044-4615-844A-2BF6DDD5742E}" destId="{B9DA2014-B44E-47E0-875D-B5359CFB9573}" srcOrd="9" destOrd="0" presId="urn:microsoft.com/office/officeart/2005/8/layout/cycle6"/>
    <dgm:cxn modelId="{0E8D8D96-E105-4164-BA7F-45DA82746589}" type="presParOf" srcId="{44E59079-4044-4615-844A-2BF6DDD5742E}" destId="{E5279329-5B3C-4A26-8913-911C770ADE7B}" srcOrd="10" destOrd="0" presId="urn:microsoft.com/office/officeart/2005/8/layout/cycle6"/>
    <dgm:cxn modelId="{BE69CF99-9E97-42A3-8562-45F82E04D987}" type="presParOf" srcId="{44E59079-4044-4615-844A-2BF6DDD5742E}" destId="{282F1317-D140-4A35-AEF8-6370EC51532D}" srcOrd="11" destOrd="0" presId="urn:microsoft.com/office/officeart/2005/8/layout/cycle6"/>
    <dgm:cxn modelId="{0D876D56-16A7-49D3-A43A-A63E520300DE}" type="presParOf" srcId="{44E59079-4044-4615-844A-2BF6DDD5742E}" destId="{FEEE86A6-4905-43B6-8268-BBE9F1D42FF5}" srcOrd="12" destOrd="0" presId="urn:microsoft.com/office/officeart/2005/8/layout/cycle6"/>
    <dgm:cxn modelId="{75399639-778D-4C53-AC06-8A2E28CB7B84}" type="presParOf" srcId="{44E59079-4044-4615-844A-2BF6DDD5742E}" destId="{D10C109E-5877-40C9-A5FB-01E1C088936B}" srcOrd="13" destOrd="0" presId="urn:microsoft.com/office/officeart/2005/8/layout/cycle6"/>
    <dgm:cxn modelId="{DD7F849D-4391-4040-A36D-7E3547975C7B}" type="presParOf" srcId="{44E59079-4044-4615-844A-2BF6DDD5742E}" destId="{38CCC7BB-32F2-4C54-B7B4-E5E171CCA6C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E224E-21A6-4E1C-9731-4AF7D3EB8306}">
      <dsp:nvSpPr>
        <dsp:cNvPr id="0" name=""/>
        <dsp:cNvSpPr/>
      </dsp:nvSpPr>
      <dsp:spPr>
        <a:xfrm>
          <a:off x="1884948" y="2175"/>
          <a:ext cx="1453884" cy="945025"/>
        </a:xfrm>
        <a:prstGeom prst="roundRect">
          <a:avLst/>
        </a:prstGeom>
        <a:solidFill>
          <a:schemeClr val="bg2">
            <a:lumMod val="50000"/>
          </a:schemeClr>
        </a:soli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ru-RU" sz="1100" b="1" kern="1200" noProof="0" dirty="0">
              <a:solidFill>
                <a:schemeClr val="tx2"/>
              </a:solidFill>
            </a:rPr>
            <a:t>1 Соревнование (конкуренция) - «акула»</a:t>
          </a:r>
        </a:p>
      </dsp:txBody>
      <dsp:txXfrm>
        <a:off x="1931080" y="48307"/>
        <a:ext cx="1361620" cy="852761"/>
      </dsp:txXfrm>
    </dsp:sp>
    <dsp:sp modelId="{D0B775B7-7915-4474-8299-A78062F9FB4A}">
      <dsp:nvSpPr>
        <dsp:cNvPr id="0" name=""/>
        <dsp:cNvSpPr/>
      </dsp:nvSpPr>
      <dsp:spPr>
        <a:xfrm>
          <a:off x="722312" y="474687"/>
          <a:ext cx="3779157" cy="3779157"/>
        </a:xfrm>
        <a:custGeom>
          <a:avLst/>
          <a:gdLst/>
          <a:ahLst/>
          <a:cxnLst/>
          <a:rect l="0" t="0" r="0" b="0"/>
          <a:pathLst>
            <a:path>
              <a:moveTo>
                <a:pt x="2626527" y="149632"/>
              </a:moveTo>
              <a:arcTo wR="1889578" hR="1889578" stAng="17577296" swAng="1963427"/>
            </a:path>
          </a:pathLst>
        </a:custGeom>
        <a:noFill/>
        <a:ln w="6350" cap="flat" cmpd="sng" algn="ctr">
          <a:solidFill>
            <a:schemeClr val="bg2">
              <a:lumMod val="75000"/>
            </a:schemeClr>
          </a:solidFill>
          <a:prstDash val="solid"/>
        </a:ln>
        <a:effectLst/>
      </dsp:spPr>
      <dsp:style>
        <a:lnRef idx="1">
          <a:scrgbClr r="0" g="0" b="0"/>
        </a:lnRef>
        <a:fillRef idx="0">
          <a:scrgbClr r="0" g="0" b="0"/>
        </a:fillRef>
        <a:effectRef idx="0">
          <a:scrgbClr r="0" g="0" b="0"/>
        </a:effectRef>
        <a:fontRef idx="minor"/>
      </dsp:style>
    </dsp:sp>
    <dsp:sp modelId="{A20D3CF3-3A37-4B6F-A6B5-4E7BBBD1546D}">
      <dsp:nvSpPr>
        <dsp:cNvPr id="0" name=""/>
        <dsp:cNvSpPr/>
      </dsp:nvSpPr>
      <dsp:spPr>
        <a:xfrm>
          <a:off x="3682044" y="1307841"/>
          <a:ext cx="1453884" cy="945025"/>
        </a:xfrm>
        <a:prstGeom prst="roundRect">
          <a:avLst/>
        </a:prstGeom>
        <a:solidFill>
          <a:schemeClr val="bg2">
            <a:lumMod val="50000"/>
          </a:schemeClr>
        </a:soli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5720" tIns="45720" rIns="45720" bIns="45720" numCol="1" spcCol="1270" rtlCol="0" anchor="ctr" anchorCtr="0">
          <a:noAutofit/>
        </a:bodyPr>
        <a:lstStyle/>
        <a:p>
          <a:pPr marL="0" lvl="0" indent="0" algn="ctr" defTabSz="533400" rtl="0">
            <a:lnSpc>
              <a:spcPct val="90000"/>
            </a:lnSpc>
            <a:spcBef>
              <a:spcPct val="0"/>
            </a:spcBef>
            <a:spcAft>
              <a:spcPct val="35000"/>
            </a:spcAft>
            <a:buNone/>
          </a:pPr>
          <a:r>
            <a:rPr lang="ru-RU" sz="1200" b="1" kern="1200" noProof="0" dirty="0">
              <a:solidFill>
                <a:schemeClr val="tx2"/>
              </a:solidFill>
            </a:rPr>
            <a:t>II Приспособление (улаживание) - «плюшевый мишка»</a:t>
          </a:r>
        </a:p>
      </dsp:txBody>
      <dsp:txXfrm>
        <a:off x="3728176" y="1353973"/>
        <a:ext cx="1361620" cy="852761"/>
      </dsp:txXfrm>
    </dsp:sp>
    <dsp:sp modelId="{48BB7BDC-C048-4E69-ACAB-ECF95ED26C20}">
      <dsp:nvSpPr>
        <dsp:cNvPr id="0" name=""/>
        <dsp:cNvSpPr/>
      </dsp:nvSpPr>
      <dsp:spPr>
        <a:xfrm>
          <a:off x="722312" y="474687"/>
          <a:ext cx="3779157" cy="3779157"/>
        </a:xfrm>
        <a:custGeom>
          <a:avLst/>
          <a:gdLst/>
          <a:ahLst/>
          <a:cxnLst/>
          <a:rect l="0" t="0" r="0" b="0"/>
          <a:pathLst>
            <a:path>
              <a:moveTo>
                <a:pt x="3776545" y="1790265"/>
              </a:moveTo>
              <a:arcTo wR="1889578" hR="1889578" stAng="21419234" swAng="2197755"/>
            </a:path>
          </a:pathLst>
        </a:custGeom>
        <a:noFill/>
        <a:ln w="6350" cap="flat" cmpd="sng" algn="ctr">
          <a:solidFill>
            <a:schemeClr val="bg2">
              <a:lumMod val="75000"/>
            </a:schemeClr>
          </a:solidFill>
          <a:prstDash val="solid"/>
        </a:ln>
        <a:effectLst/>
      </dsp:spPr>
      <dsp:style>
        <a:lnRef idx="1">
          <a:scrgbClr r="0" g="0" b="0"/>
        </a:lnRef>
        <a:fillRef idx="0">
          <a:scrgbClr r="0" g="0" b="0"/>
        </a:fillRef>
        <a:effectRef idx="0">
          <a:scrgbClr r="0" g="0" b="0"/>
        </a:effectRef>
        <a:fontRef idx="minor"/>
      </dsp:style>
    </dsp:sp>
    <dsp:sp modelId="{4521CE3A-1D32-4E92-83BA-6B4DBB6DBC61}">
      <dsp:nvSpPr>
        <dsp:cNvPr id="0" name=""/>
        <dsp:cNvSpPr/>
      </dsp:nvSpPr>
      <dsp:spPr>
        <a:xfrm>
          <a:off x="2995615" y="3420454"/>
          <a:ext cx="1453884" cy="945025"/>
        </a:xfrm>
        <a:prstGeom prst="roundRect">
          <a:avLst/>
        </a:prstGeom>
        <a:solidFill>
          <a:schemeClr val="bg2">
            <a:lumMod val="50000"/>
          </a:schemeClr>
        </a:soli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rtlCol="0" anchor="ctr" anchorCtr="0">
          <a:noAutofit/>
        </a:bodyPr>
        <a:lstStyle/>
        <a:p>
          <a:pPr marL="0" lvl="0" indent="0" algn="ctr" defTabSz="488950" rtl="0">
            <a:lnSpc>
              <a:spcPct val="90000"/>
            </a:lnSpc>
            <a:spcBef>
              <a:spcPct val="0"/>
            </a:spcBef>
            <a:spcAft>
              <a:spcPct val="35000"/>
            </a:spcAft>
            <a:buNone/>
          </a:pPr>
          <a:r>
            <a:rPr lang="en-US" sz="1100" b="1" kern="1200" noProof="0" dirty="0">
              <a:solidFill>
                <a:schemeClr val="tx2"/>
              </a:solidFill>
            </a:rPr>
            <a:t>III </a:t>
          </a:r>
          <a:r>
            <a:rPr lang="ru-RU" sz="1100" b="1" kern="1200" noProof="0" dirty="0">
              <a:solidFill>
                <a:schemeClr val="tx2"/>
              </a:solidFill>
            </a:rPr>
            <a:t>Избегание (уклонение) - «черепаха»</a:t>
          </a:r>
        </a:p>
      </dsp:txBody>
      <dsp:txXfrm>
        <a:off x="3041747" y="3466586"/>
        <a:ext cx="1361620" cy="852761"/>
      </dsp:txXfrm>
    </dsp:sp>
    <dsp:sp modelId="{C747AAAB-C295-45F8-80B3-C14658BB07BE}">
      <dsp:nvSpPr>
        <dsp:cNvPr id="0" name=""/>
        <dsp:cNvSpPr/>
      </dsp:nvSpPr>
      <dsp:spPr>
        <a:xfrm>
          <a:off x="722312" y="474687"/>
          <a:ext cx="3779157" cy="3779157"/>
        </a:xfrm>
        <a:custGeom>
          <a:avLst/>
          <a:gdLst/>
          <a:ahLst/>
          <a:cxnLst/>
          <a:rect l="0" t="0" r="0" b="0"/>
          <a:pathLst>
            <a:path>
              <a:moveTo>
                <a:pt x="2265784" y="3741327"/>
              </a:moveTo>
              <a:arcTo wR="1889578" hR="1889578" stAng="4710956" swAng="1378088"/>
            </a:path>
          </a:pathLst>
        </a:custGeom>
        <a:noFill/>
        <a:ln w="6350" cap="flat" cmpd="sng" algn="ctr">
          <a:solidFill>
            <a:schemeClr val="bg2">
              <a:lumMod val="75000"/>
            </a:schemeClr>
          </a:solidFill>
          <a:prstDash val="solid"/>
        </a:ln>
        <a:effectLst/>
      </dsp:spPr>
      <dsp:style>
        <a:lnRef idx="1">
          <a:scrgbClr r="0" g="0" b="0"/>
        </a:lnRef>
        <a:fillRef idx="0">
          <a:scrgbClr r="0" g="0" b="0"/>
        </a:fillRef>
        <a:effectRef idx="0">
          <a:scrgbClr r="0" g="0" b="0"/>
        </a:effectRef>
        <a:fontRef idx="minor"/>
      </dsp:style>
    </dsp:sp>
    <dsp:sp modelId="{B9DA2014-B44E-47E0-875D-B5359CFB9573}">
      <dsp:nvSpPr>
        <dsp:cNvPr id="0" name=""/>
        <dsp:cNvSpPr/>
      </dsp:nvSpPr>
      <dsp:spPr>
        <a:xfrm>
          <a:off x="774282" y="3420454"/>
          <a:ext cx="1453884" cy="945025"/>
        </a:xfrm>
        <a:prstGeom prst="roundRect">
          <a:avLst/>
        </a:prstGeom>
        <a:solidFill>
          <a:schemeClr val="bg2">
            <a:lumMod val="50000"/>
          </a:schemeClr>
        </a:soli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noProof="0" dirty="0">
              <a:solidFill>
                <a:schemeClr val="tx2"/>
              </a:solidFill>
            </a:rPr>
            <a:t>IV </a:t>
          </a:r>
          <a:r>
            <a:rPr lang="ru-RU" sz="1100" b="1" kern="1200" noProof="0" dirty="0">
              <a:solidFill>
                <a:schemeClr val="tx2"/>
              </a:solidFill>
            </a:rPr>
            <a:t>Компромисс - «лиса»</a:t>
          </a:r>
        </a:p>
      </dsp:txBody>
      <dsp:txXfrm>
        <a:off x="820414" y="3466586"/>
        <a:ext cx="1361620" cy="852761"/>
      </dsp:txXfrm>
    </dsp:sp>
    <dsp:sp modelId="{282F1317-D140-4A35-AEF8-6370EC51532D}">
      <dsp:nvSpPr>
        <dsp:cNvPr id="0" name=""/>
        <dsp:cNvSpPr/>
      </dsp:nvSpPr>
      <dsp:spPr>
        <a:xfrm>
          <a:off x="722312" y="474687"/>
          <a:ext cx="3779157" cy="3779157"/>
        </a:xfrm>
        <a:custGeom>
          <a:avLst/>
          <a:gdLst/>
          <a:ahLst/>
          <a:cxnLst/>
          <a:rect l="0" t="0" r="0" b="0"/>
          <a:pathLst>
            <a:path>
              <a:moveTo>
                <a:pt x="316009" y="2935708"/>
              </a:moveTo>
              <a:arcTo wR="1889578" hR="1889578" stAng="8783011" swAng="2197755"/>
            </a:path>
          </a:pathLst>
        </a:custGeom>
        <a:noFill/>
        <a:ln w="6350" cap="flat" cmpd="sng" algn="ctr">
          <a:solidFill>
            <a:schemeClr val="bg2">
              <a:lumMod val="75000"/>
            </a:schemeClr>
          </a:solidFill>
          <a:prstDash val="solid"/>
        </a:ln>
        <a:effectLst/>
      </dsp:spPr>
      <dsp:style>
        <a:lnRef idx="1">
          <a:scrgbClr r="0" g="0" b="0"/>
        </a:lnRef>
        <a:fillRef idx="0">
          <a:scrgbClr r="0" g="0" b="0"/>
        </a:fillRef>
        <a:effectRef idx="0">
          <a:scrgbClr r="0" g="0" b="0"/>
        </a:effectRef>
        <a:fontRef idx="minor"/>
      </dsp:style>
    </dsp:sp>
    <dsp:sp modelId="{FEEE86A6-4905-43B6-8268-BBE9F1D42FF5}">
      <dsp:nvSpPr>
        <dsp:cNvPr id="0" name=""/>
        <dsp:cNvSpPr/>
      </dsp:nvSpPr>
      <dsp:spPr>
        <a:xfrm>
          <a:off x="87852" y="1307841"/>
          <a:ext cx="1453884" cy="945025"/>
        </a:xfrm>
        <a:prstGeom prst="roundRect">
          <a:avLst/>
        </a:prstGeom>
        <a:solidFill>
          <a:schemeClr val="bg2">
            <a:lumMod val="50000"/>
          </a:schemeClr>
        </a:solidFill>
        <a:ln>
          <a:noFill/>
        </a:ln>
        <a:effectLst>
          <a:outerShdw blurRad="38100" dist="12700" dir="5400000" algn="ctr" rotWithShape="0">
            <a:srgbClr val="000000">
              <a:alpha val="63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41910" tIns="41910" rIns="41910" bIns="41910" numCol="1" spcCol="1270" anchor="ctr" anchorCtr="0">
          <a:noAutofit/>
        </a:bodyPr>
        <a:lstStyle/>
        <a:p>
          <a:pPr marL="0" lvl="0" indent="0" algn="ctr" defTabSz="488950">
            <a:lnSpc>
              <a:spcPct val="90000"/>
            </a:lnSpc>
            <a:spcBef>
              <a:spcPct val="0"/>
            </a:spcBef>
            <a:spcAft>
              <a:spcPct val="35000"/>
            </a:spcAft>
            <a:buNone/>
          </a:pPr>
          <a:r>
            <a:rPr lang="en-US" sz="1100" b="1" kern="1200" noProof="0" dirty="0">
              <a:solidFill>
                <a:schemeClr val="tx2"/>
              </a:solidFill>
            </a:rPr>
            <a:t>V </a:t>
          </a:r>
          <a:r>
            <a:rPr lang="ru-RU" sz="1100" b="1" kern="1200" noProof="0" dirty="0">
              <a:solidFill>
                <a:schemeClr val="tx2"/>
              </a:solidFill>
            </a:rPr>
            <a:t>Сотрудничество - «сова»</a:t>
          </a:r>
        </a:p>
      </dsp:txBody>
      <dsp:txXfrm>
        <a:off x="133984" y="1353973"/>
        <a:ext cx="1361620" cy="852761"/>
      </dsp:txXfrm>
    </dsp:sp>
    <dsp:sp modelId="{38CCC7BB-32F2-4C54-B7B4-E5E171CCA6CA}">
      <dsp:nvSpPr>
        <dsp:cNvPr id="0" name=""/>
        <dsp:cNvSpPr/>
      </dsp:nvSpPr>
      <dsp:spPr>
        <a:xfrm>
          <a:off x="722312" y="474687"/>
          <a:ext cx="3779157" cy="3779157"/>
        </a:xfrm>
        <a:custGeom>
          <a:avLst/>
          <a:gdLst/>
          <a:ahLst/>
          <a:cxnLst/>
          <a:rect l="0" t="0" r="0" b="0"/>
          <a:pathLst>
            <a:path>
              <a:moveTo>
                <a:pt x="328996" y="824172"/>
              </a:moveTo>
              <a:arcTo wR="1889578" hR="1889578" stAng="12859276" swAng="1963427"/>
            </a:path>
          </a:pathLst>
        </a:custGeom>
        <a:noFill/>
        <a:ln w="6350" cap="flat" cmpd="sng" algn="ctr">
          <a:solidFill>
            <a:schemeClr val="bg2">
              <a:lumMod val="7500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a:extLst>
              <a:ext uri="{FF2B5EF4-FFF2-40B4-BE49-F238E27FC236}">
                <a16:creationId xmlns:a16="http://schemas.microsoft.com/office/drawing/2014/main" id="{C66C66A4-3E9A-4D48-AE19-59B11A0216A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dirty="0"/>
          </a:p>
        </p:txBody>
      </p:sp>
      <p:sp>
        <p:nvSpPr>
          <p:cNvPr id="3" name="Дата 2">
            <a:extLst>
              <a:ext uri="{FF2B5EF4-FFF2-40B4-BE49-F238E27FC236}">
                <a16:creationId xmlns:a16="http://schemas.microsoft.com/office/drawing/2014/main" id="{10055A39-7BD8-4CB2-9E4E-D5F38D84B29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4511ECE-97D8-44F9-9C7A-DB1AC630DFAC}" type="datetime1">
              <a:rPr lang="ru-RU" smtClean="0"/>
              <a:t>30.09.2023</a:t>
            </a:fld>
            <a:endParaRPr lang="ru-RU" dirty="0"/>
          </a:p>
        </p:txBody>
      </p:sp>
      <p:sp>
        <p:nvSpPr>
          <p:cNvPr id="4" name="Нижний колонтитул 3">
            <a:extLst>
              <a:ext uri="{FF2B5EF4-FFF2-40B4-BE49-F238E27FC236}">
                <a16:creationId xmlns:a16="http://schemas.microsoft.com/office/drawing/2014/main" id="{8CAEB401-D353-45E5-8280-0606CCCBED2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dirty="0"/>
          </a:p>
        </p:txBody>
      </p:sp>
      <p:sp>
        <p:nvSpPr>
          <p:cNvPr id="5" name="Номер слайда 4">
            <a:extLst>
              <a:ext uri="{FF2B5EF4-FFF2-40B4-BE49-F238E27FC236}">
                <a16:creationId xmlns:a16="http://schemas.microsoft.com/office/drawing/2014/main" id="{D807E761-7F7A-4D2C-8944-3B49A5CD8DE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95F53B4-0D05-421F-85D3-F311BA4EBDD9}" type="slidenum">
              <a:rPr lang="ru-RU" smtClean="0"/>
              <a:t>‹#›</a:t>
            </a:fld>
            <a:endParaRPr lang="ru-RU" dirty="0"/>
          </a:p>
        </p:txBody>
      </p:sp>
    </p:spTree>
    <p:extLst>
      <p:ext uri="{BB962C8B-B14F-4D97-AF65-F5344CB8AC3E}">
        <p14:creationId xmlns:p14="http://schemas.microsoft.com/office/powerpoint/2010/main" val="14068588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noProof="0" dirty="0"/>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EBA56-40D1-4E05-9DDD-CA1A1A679143}" type="datetime1">
              <a:rPr lang="ru-RU" smtClean="0"/>
              <a:pPr/>
              <a:t>30.09.2023</a:t>
            </a:fld>
            <a:endParaRPr lang="ru-RU" dirty="0"/>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noProof="0" dirty="0"/>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noProof="0" dirty="0"/>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BC41A3B-8407-4A4E-B5A6-988BD64132E7}" type="slidenum">
              <a:rPr lang="ru-RU" noProof="0" smtClean="0"/>
              <a:t>‹#›</a:t>
            </a:fld>
            <a:endParaRPr lang="ru-RU" noProof="0" dirty="0"/>
          </a:p>
        </p:txBody>
      </p:sp>
    </p:spTree>
    <p:extLst>
      <p:ext uri="{BB962C8B-B14F-4D97-AF65-F5344CB8AC3E}">
        <p14:creationId xmlns:p14="http://schemas.microsoft.com/office/powerpoint/2010/main" val="889824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1</a:t>
            </a:fld>
            <a:endParaRPr lang="ru-RU" dirty="0"/>
          </a:p>
        </p:txBody>
      </p:sp>
    </p:spTree>
    <p:extLst>
      <p:ext uri="{BB962C8B-B14F-4D97-AF65-F5344CB8AC3E}">
        <p14:creationId xmlns:p14="http://schemas.microsoft.com/office/powerpoint/2010/main" val="29711712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10</a:t>
            </a:fld>
            <a:endParaRPr lang="ru-RU" dirty="0"/>
          </a:p>
        </p:txBody>
      </p:sp>
    </p:spTree>
    <p:extLst>
      <p:ext uri="{BB962C8B-B14F-4D97-AF65-F5344CB8AC3E}">
        <p14:creationId xmlns:p14="http://schemas.microsoft.com/office/powerpoint/2010/main" val="4387383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11</a:t>
            </a:fld>
            <a:endParaRPr lang="ru-RU" dirty="0"/>
          </a:p>
        </p:txBody>
      </p:sp>
    </p:spTree>
    <p:extLst>
      <p:ext uri="{BB962C8B-B14F-4D97-AF65-F5344CB8AC3E}">
        <p14:creationId xmlns:p14="http://schemas.microsoft.com/office/powerpoint/2010/main" val="30941143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12</a:t>
            </a:fld>
            <a:endParaRPr lang="ru-RU" dirty="0"/>
          </a:p>
        </p:txBody>
      </p:sp>
    </p:spTree>
    <p:extLst>
      <p:ext uri="{BB962C8B-B14F-4D97-AF65-F5344CB8AC3E}">
        <p14:creationId xmlns:p14="http://schemas.microsoft.com/office/powerpoint/2010/main" val="14414507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13</a:t>
            </a:fld>
            <a:endParaRPr lang="ru-RU" dirty="0"/>
          </a:p>
        </p:txBody>
      </p:sp>
    </p:spTree>
    <p:extLst>
      <p:ext uri="{BB962C8B-B14F-4D97-AF65-F5344CB8AC3E}">
        <p14:creationId xmlns:p14="http://schemas.microsoft.com/office/powerpoint/2010/main" val="1232581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14</a:t>
            </a:fld>
            <a:endParaRPr lang="ru-RU" dirty="0"/>
          </a:p>
        </p:txBody>
      </p:sp>
    </p:spTree>
    <p:extLst>
      <p:ext uri="{BB962C8B-B14F-4D97-AF65-F5344CB8AC3E}">
        <p14:creationId xmlns:p14="http://schemas.microsoft.com/office/powerpoint/2010/main" val="21699850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15</a:t>
            </a:fld>
            <a:endParaRPr lang="ru-RU" dirty="0"/>
          </a:p>
        </p:txBody>
      </p:sp>
    </p:spTree>
    <p:extLst>
      <p:ext uri="{BB962C8B-B14F-4D97-AF65-F5344CB8AC3E}">
        <p14:creationId xmlns:p14="http://schemas.microsoft.com/office/powerpoint/2010/main" val="1908101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16</a:t>
            </a:fld>
            <a:endParaRPr lang="ru-RU" dirty="0"/>
          </a:p>
        </p:txBody>
      </p:sp>
    </p:spTree>
    <p:extLst>
      <p:ext uri="{BB962C8B-B14F-4D97-AF65-F5344CB8AC3E}">
        <p14:creationId xmlns:p14="http://schemas.microsoft.com/office/powerpoint/2010/main" val="36679006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2</a:t>
            </a:fld>
            <a:endParaRPr lang="ru-RU" dirty="0"/>
          </a:p>
        </p:txBody>
      </p:sp>
    </p:spTree>
    <p:extLst>
      <p:ext uri="{BB962C8B-B14F-4D97-AF65-F5344CB8AC3E}">
        <p14:creationId xmlns:p14="http://schemas.microsoft.com/office/powerpoint/2010/main" val="4091349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3</a:t>
            </a:fld>
            <a:endParaRPr lang="ru-RU" dirty="0"/>
          </a:p>
        </p:txBody>
      </p:sp>
    </p:spTree>
    <p:extLst>
      <p:ext uri="{BB962C8B-B14F-4D97-AF65-F5344CB8AC3E}">
        <p14:creationId xmlns:p14="http://schemas.microsoft.com/office/powerpoint/2010/main" val="25254329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4</a:t>
            </a:fld>
            <a:endParaRPr lang="ru-RU" dirty="0"/>
          </a:p>
        </p:txBody>
      </p:sp>
    </p:spTree>
    <p:extLst>
      <p:ext uri="{BB962C8B-B14F-4D97-AF65-F5344CB8AC3E}">
        <p14:creationId xmlns:p14="http://schemas.microsoft.com/office/powerpoint/2010/main" val="227382985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5</a:t>
            </a:fld>
            <a:endParaRPr lang="ru-RU" dirty="0"/>
          </a:p>
        </p:txBody>
      </p:sp>
    </p:spTree>
    <p:extLst>
      <p:ext uri="{BB962C8B-B14F-4D97-AF65-F5344CB8AC3E}">
        <p14:creationId xmlns:p14="http://schemas.microsoft.com/office/powerpoint/2010/main" val="42188261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6</a:t>
            </a:fld>
            <a:endParaRPr lang="ru-RU" dirty="0"/>
          </a:p>
        </p:txBody>
      </p:sp>
    </p:spTree>
    <p:extLst>
      <p:ext uri="{BB962C8B-B14F-4D97-AF65-F5344CB8AC3E}">
        <p14:creationId xmlns:p14="http://schemas.microsoft.com/office/powerpoint/2010/main" val="18080566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7</a:t>
            </a:fld>
            <a:endParaRPr lang="ru-RU" dirty="0"/>
          </a:p>
        </p:txBody>
      </p:sp>
    </p:spTree>
    <p:extLst>
      <p:ext uri="{BB962C8B-B14F-4D97-AF65-F5344CB8AC3E}">
        <p14:creationId xmlns:p14="http://schemas.microsoft.com/office/powerpoint/2010/main" val="14548649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8</a:t>
            </a:fld>
            <a:endParaRPr lang="ru-RU" dirty="0"/>
          </a:p>
        </p:txBody>
      </p:sp>
    </p:spTree>
    <p:extLst>
      <p:ext uri="{BB962C8B-B14F-4D97-AF65-F5344CB8AC3E}">
        <p14:creationId xmlns:p14="http://schemas.microsoft.com/office/powerpoint/2010/main" val="30808282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2BC41A3B-8407-4A4E-B5A6-988BD64132E7}" type="slidenum">
              <a:rPr lang="ru-RU" smtClean="0"/>
              <a:t>9</a:t>
            </a:fld>
            <a:endParaRPr lang="ru-RU" dirty="0"/>
          </a:p>
        </p:txBody>
      </p:sp>
    </p:spTree>
    <p:extLst>
      <p:ext uri="{BB962C8B-B14F-4D97-AF65-F5344CB8AC3E}">
        <p14:creationId xmlns:p14="http://schemas.microsoft.com/office/powerpoint/2010/main" val="6460188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bmp"/><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6" name="Прямоугольник 15"/>
          <p:cNvSpPr/>
          <p:nvPr/>
        </p:nvSpPr>
        <p:spPr>
          <a:xfrm>
            <a:off x="1" y="0"/>
            <a:ext cx="12192000" cy="6858000"/>
          </a:xfrm>
          <a:prstGeom prst="rect">
            <a:avLst/>
          </a:prstGeom>
          <a:blipFill dpi="0" rotWithShape="1">
            <a:blip r:embed="rId2">
              <a:alphaModFix amt="45000"/>
              <a:duotone>
                <a:schemeClr val="accent2">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0" name="Прямоугольник 9"/>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1" name="Прямоугольник 10"/>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4" name="Группа 3"/>
          <p:cNvGrpSpPr/>
          <p:nvPr/>
        </p:nvGrpSpPr>
        <p:grpSpPr>
          <a:xfrm>
            <a:off x="5250180" y="1267730"/>
            <a:ext cx="1691640" cy="645295"/>
            <a:chOff x="5318306" y="1386268"/>
            <a:chExt cx="1567331" cy="645295"/>
          </a:xfrm>
        </p:grpSpPr>
        <p:cxnSp>
          <p:nvCxnSpPr>
            <p:cNvPr id="17" name="Прямая соединительная линия 16"/>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561708" y="2091263"/>
            <a:ext cx="9068586" cy="2590800"/>
          </a:xfrm>
        </p:spPr>
        <p:txBody>
          <a:bodyPr tIns="45720" bIns="45720"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ru-RU" noProof="0"/>
              <a:t>Образец заголовка</a:t>
            </a:r>
          </a:p>
        </p:txBody>
      </p:sp>
      <p:sp>
        <p:nvSpPr>
          <p:cNvPr id="3" name="Подзаголовок 2"/>
          <p:cNvSpPr>
            <a:spLocks noGrp="1"/>
          </p:cNvSpPr>
          <p:nvPr>
            <p:ph type="subTitle" idx="1"/>
          </p:nvPr>
        </p:nvSpPr>
        <p:spPr>
          <a:xfrm>
            <a:off x="1562100" y="4682062"/>
            <a:ext cx="9070848" cy="457201"/>
          </a:xfrm>
        </p:spPr>
        <p:txBody>
          <a:bodyPr rtlCol="0">
            <a:normAutofit/>
          </a:bodyPr>
          <a:lstStyle>
            <a:lvl1pPr marL="0" indent="0" algn="ctr">
              <a:spcBef>
                <a:spcPts val="0"/>
              </a:spcBef>
              <a:buNone/>
              <a:defRPr sz="1600" spc="80" baseline="0">
                <a:solidFill>
                  <a:schemeClr val="tx2"/>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noProof="0"/>
              <a:t>Образец подзаголовка</a:t>
            </a:r>
          </a:p>
        </p:txBody>
      </p:sp>
      <p:sp>
        <p:nvSpPr>
          <p:cNvPr id="20" name="Дата 19"/>
          <p:cNvSpPr>
            <a:spLocks noGrp="1"/>
          </p:cNvSpPr>
          <p:nvPr>
            <p:ph type="dt" sz="half" idx="10"/>
          </p:nvPr>
        </p:nvSpPr>
        <p:spPr>
          <a:xfrm>
            <a:off x="5318760" y="1341255"/>
            <a:ext cx="1554480" cy="527213"/>
          </a:xfrm>
        </p:spPr>
        <p:txBody>
          <a:bodyPr rtlCol="0"/>
          <a:lstStyle>
            <a:lvl1pPr algn="ctr">
              <a:defRPr sz="1300" spc="0" baseline="0">
                <a:solidFill>
                  <a:srgbClr val="FFFFFF"/>
                </a:solidFill>
                <a:latin typeface="+mn-lt"/>
              </a:defRPr>
            </a:lvl1pPr>
          </a:lstStyle>
          <a:p>
            <a:pPr rtl="0"/>
            <a:fld id="{C25A7E61-1BBB-461A-A3DA-7941C5BB961C}" type="datetime1">
              <a:rPr lang="ru-RU" noProof="0" smtClean="0"/>
              <a:t>30.09.2023</a:t>
            </a:fld>
            <a:endParaRPr lang="ru-RU" noProof="0" dirty="0"/>
          </a:p>
        </p:txBody>
      </p:sp>
      <p:sp>
        <p:nvSpPr>
          <p:cNvPr id="21" name="Нижний колонтитул 20"/>
          <p:cNvSpPr>
            <a:spLocks noGrp="1"/>
          </p:cNvSpPr>
          <p:nvPr>
            <p:ph type="ftr" sz="quarter" idx="11"/>
          </p:nvPr>
        </p:nvSpPr>
        <p:spPr>
          <a:xfrm>
            <a:off x="1453896" y="5212080"/>
            <a:ext cx="5905500" cy="228600"/>
          </a:xfrm>
        </p:spPr>
        <p:txBody>
          <a:bodyPr rtlCol="0"/>
          <a:lstStyle>
            <a:lvl1pPr algn="l">
              <a:defRPr>
                <a:solidFill>
                  <a:schemeClr val="tx2"/>
                </a:solidFill>
              </a:defRPr>
            </a:lvl1pPr>
          </a:lstStyle>
          <a:p>
            <a:pPr rtl="0"/>
            <a:endParaRPr lang="ru-RU" noProof="0" dirty="0"/>
          </a:p>
        </p:txBody>
      </p:sp>
      <p:sp>
        <p:nvSpPr>
          <p:cNvPr id="22" name="Номер слайда 21"/>
          <p:cNvSpPr>
            <a:spLocks noGrp="1"/>
          </p:cNvSpPr>
          <p:nvPr>
            <p:ph type="sldNum" sz="quarter" idx="12"/>
          </p:nvPr>
        </p:nvSpPr>
        <p:spPr>
          <a:xfrm>
            <a:off x="8606919" y="5212080"/>
            <a:ext cx="2111881" cy="228600"/>
          </a:xfrm>
        </p:spPr>
        <p:txBody>
          <a:bodyPr rtlCol="0"/>
          <a:lstStyle>
            <a:lvl1pPr>
              <a:defRPr>
                <a:solidFill>
                  <a:schemeClr val="tx2"/>
                </a:solidFill>
              </a:defRPr>
            </a:lvl1pPr>
          </a:lstStyle>
          <a:p>
            <a:pPr rtl="0"/>
            <a:fld id="{4FAB73BC-B049-4115-A692-8D63A059BFB8}" type="slidenum">
              <a:rPr lang="ru-RU" noProof="0" smtClean="0"/>
              <a:pPr/>
              <a:t>‹#›</a:t>
            </a:fld>
            <a:endParaRPr lang="ru-RU" noProof="0"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Вертикальный текст 2"/>
          <p:cNvSpPr>
            <a:spLocks noGrp="1"/>
          </p:cNvSpPr>
          <p:nvPr>
            <p:ph type="body" orient="vert" idx="1"/>
          </p:nvPr>
        </p:nvSpPr>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lvl1pPr>
              <a:defRPr>
                <a:solidFill>
                  <a:schemeClr val="tx2"/>
                </a:solidFill>
              </a:defRPr>
            </a:lvl1pPr>
          </a:lstStyle>
          <a:p>
            <a:pPr rtl="0"/>
            <a:fld id="{2AF586D1-CCD2-4008-B9DD-08178F9B3587}" type="datetime1">
              <a:rPr lang="ru-RU" noProof="0" smtClean="0"/>
              <a:t>30.09.2023</a:t>
            </a:fld>
            <a:endParaRPr lang="ru-RU" noProof="0" dirty="0"/>
          </a:p>
        </p:txBody>
      </p:sp>
      <p:sp>
        <p:nvSpPr>
          <p:cNvPr id="5" name="Нижний колонтитул 4"/>
          <p:cNvSpPr>
            <a:spLocks noGrp="1"/>
          </p:cNvSpPr>
          <p:nvPr>
            <p:ph type="ftr" sz="quarter" idx="11"/>
          </p:nvPr>
        </p:nvSpPr>
        <p:spPr/>
        <p:txBody>
          <a:bodyPr rtlCol="0"/>
          <a:lstStyle>
            <a:lvl1pPr>
              <a:defRPr>
                <a:solidFill>
                  <a:schemeClr val="tx2"/>
                </a:solidFill>
              </a:defRPr>
            </a:lvl1pPr>
          </a:lstStyle>
          <a:p>
            <a:pPr rtl="0"/>
            <a:endParaRPr lang="ru-RU" noProof="0" dirty="0"/>
          </a:p>
        </p:txBody>
      </p:sp>
      <p:sp>
        <p:nvSpPr>
          <p:cNvPr id="6" name="Номер слайда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1600" y="762000"/>
            <a:ext cx="2362200" cy="5257800"/>
          </a:xfrm>
        </p:spPr>
        <p:txBody>
          <a:bodyPr vert="eaVert" rtlCol="0"/>
          <a:lstStyle/>
          <a:p>
            <a:pPr rtl="0"/>
            <a:r>
              <a:rPr lang="ru-RU" noProof="0"/>
              <a:t>Образец заголовка</a:t>
            </a:r>
          </a:p>
        </p:txBody>
      </p:sp>
      <p:sp>
        <p:nvSpPr>
          <p:cNvPr id="3" name="Вертикальный текст 2"/>
          <p:cNvSpPr>
            <a:spLocks noGrp="1"/>
          </p:cNvSpPr>
          <p:nvPr>
            <p:ph type="body" orient="vert" idx="1"/>
          </p:nvPr>
        </p:nvSpPr>
        <p:spPr>
          <a:xfrm>
            <a:off x="838200" y="762000"/>
            <a:ext cx="8077200" cy="5257800"/>
          </a:xfrm>
        </p:spPr>
        <p:txBody>
          <a:bodyPr vert="eaVert" rtlCol="0"/>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lvl1pPr>
              <a:defRPr>
                <a:solidFill>
                  <a:schemeClr val="tx2"/>
                </a:solidFill>
              </a:defRPr>
            </a:lvl1pPr>
          </a:lstStyle>
          <a:p>
            <a:pPr rtl="0"/>
            <a:fld id="{147CB108-4600-494C-A02C-F32CCD9AC1AE}" type="datetime1">
              <a:rPr lang="ru-RU" noProof="0" smtClean="0"/>
              <a:t>30.09.2023</a:t>
            </a:fld>
            <a:endParaRPr lang="ru-RU" noProof="0" dirty="0"/>
          </a:p>
        </p:txBody>
      </p:sp>
      <p:sp>
        <p:nvSpPr>
          <p:cNvPr id="5" name="Нижний колонтитул 4"/>
          <p:cNvSpPr>
            <a:spLocks noGrp="1"/>
          </p:cNvSpPr>
          <p:nvPr>
            <p:ph type="ftr" sz="quarter" idx="11"/>
          </p:nvPr>
        </p:nvSpPr>
        <p:spPr/>
        <p:txBody>
          <a:bodyPr rtlCol="0"/>
          <a:lstStyle>
            <a:lvl1pPr>
              <a:defRPr>
                <a:solidFill>
                  <a:schemeClr val="tx2"/>
                </a:solidFill>
              </a:defRPr>
            </a:lvl1pPr>
          </a:lstStyle>
          <a:p>
            <a:pPr rtl="0"/>
            <a:endParaRPr lang="ru-RU" noProof="0" dirty="0"/>
          </a:p>
        </p:txBody>
      </p:sp>
      <p:sp>
        <p:nvSpPr>
          <p:cNvPr id="6" name="Номер слайда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solidFill>
          <a:schemeClr val="tx1"/>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idx="1"/>
          </p:nvPr>
        </p:nvSpPr>
        <p:spPr/>
        <p:txBody>
          <a:bodyPr rtlCol="0"/>
          <a:lstStyle>
            <a:lvl1pPr>
              <a:defRPr sz="1800"/>
            </a:lvl1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10"/>
          </p:nvPr>
        </p:nvSpPr>
        <p:spPr/>
        <p:txBody>
          <a:bodyPr rtlCol="0"/>
          <a:lstStyle>
            <a:lvl1pPr>
              <a:defRPr>
                <a:solidFill>
                  <a:schemeClr val="tx2"/>
                </a:solidFill>
              </a:defRPr>
            </a:lvl1pPr>
          </a:lstStyle>
          <a:p>
            <a:pPr rtl="0"/>
            <a:fld id="{AF4C9AFD-A4DD-4E73-ADEE-77437DA12583}" type="datetime1">
              <a:rPr lang="ru-RU" noProof="0" smtClean="0"/>
              <a:t>30.09.2023</a:t>
            </a:fld>
            <a:endParaRPr lang="ru-RU" noProof="0" dirty="0"/>
          </a:p>
        </p:txBody>
      </p:sp>
      <p:sp>
        <p:nvSpPr>
          <p:cNvPr id="5" name="Нижний колонтитул 4"/>
          <p:cNvSpPr>
            <a:spLocks noGrp="1"/>
          </p:cNvSpPr>
          <p:nvPr>
            <p:ph type="ftr" sz="quarter" idx="11"/>
          </p:nvPr>
        </p:nvSpPr>
        <p:spPr/>
        <p:txBody>
          <a:bodyPr rtlCol="0"/>
          <a:lstStyle>
            <a:lvl1pPr>
              <a:defRPr>
                <a:solidFill>
                  <a:schemeClr val="tx2"/>
                </a:solidFill>
              </a:defRPr>
            </a:lvl1pPr>
          </a:lstStyle>
          <a:p>
            <a:pPr rtl="0"/>
            <a:endParaRPr lang="ru-RU" noProof="0" dirty="0"/>
          </a:p>
        </p:txBody>
      </p:sp>
      <p:sp>
        <p:nvSpPr>
          <p:cNvPr id="6" name="Номер слайда 5"/>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9" name="Прямоугольник 18"/>
          <p:cNvSpPr/>
          <p:nvPr/>
        </p:nvSpPr>
        <p:spPr>
          <a:xfrm>
            <a:off x="0" y="0"/>
            <a:ext cx="12192000" cy="6858000"/>
          </a:xfrm>
          <a:prstGeom prst="rect">
            <a:avLst/>
          </a:prstGeom>
          <a:blipFill dpi="0" rotWithShape="1">
            <a:blip r:embed="rId2">
              <a:alphaModFix amt="40000"/>
              <a:duotone>
                <a:schemeClr val="accent3">
                  <a:shade val="45000"/>
                  <a:satMod val="135000"/>
                </a:schemeClr>
                <a:prstClr val="white"/>
              </a:duotone>
            </a:blip>
            <a:srcRect/>
            <a:tile tx="-31750" ty="-120650" sx="100000" sy="100000" flip="xy" algn="tl"/>
          </a:blip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3" name="Прямоугольник 22"/>
          <p:cNvSpPr/>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4" name="Прямоугольник 23"/>
          <p:cNvSpPr/>
          <p:nvPr/>
        </p:nvSpPr>
        <p:spPr>
          <a:xfrm>
            <a:off x="1447801" y="1411615"/>
            <a:ext cx="9296400" cy="4034770"/>
          </a:xfrm>
          <a:prstGeom prst="rect">
            <a:avLst/>
          </a:prstGeom>
          <a:solidFill>
            <a:schemeClr val="bg2"/>
          </a:solidFill>
          <a:ln w="9525" cap="sq" cmpd="sng" algn="ctr">
            <a:noFill/>
            <a:prstDash val="solid"/>
            <a:miter lim="800000"/>
          </a:ln>
          <a:effectLst/>
        </p:spPr>
      </p:sp>
      <p:sp>
        <p:nvSpPr>
          <p:cNvPr id="30" name="Прямоугольник 29"/>
          <p:cNvSpPr/>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31" name="Группа 30"/>
          <p:cNvGrpSpPr/>
          <p:nvPr/>
        </p:nvGrpSpPr>
        <p:grpSpPr>
          <a:xfrm>
            <a:off x="5250180" y="1267730"/>
            <a:ext cx="1691640" cy="645295"/>
            <a:chOff x="5318306" y="1386268"/>
            <a:chExt cx="1567331" cy="645295"/>
          </a:xfrm>
        </p:grpSpPr>
        <p:cxnSp>
          <p:nvCxnSpPr>
            <p:cNvPr id="32" name="Прямая соединительная линия 31"/>
            <p:cNvCxnSpPr/>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3" name="Прямая соединительная линия 32"/>
            <p:cNvCxnSpPr/>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34" name="Прямая соединительная линия 33"/>
            <p:cNvCxnSpPr/>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title"/>
          </p:nvPr>
        </p:nvSpPr>
        <p:spPr>
          <a:xfrm>
            <a:off x="1563623" y="2094309"/>
            <a:ext cx="9070848" cy="2587752"/>
          </a:xfrm>
        </p:spPr>
        <p:txBody>
          <a:bodyPr rtlCol="0" anchor="ctr">
            <a:noAutofit/>
          </a:bodyPr>
          <a:lstStyle>
            <a:lvl1pPr algn="ctr">
              <a:lnSpc>
                <a:spcPct val="83000"/>
              </a:lnSpc>
              <a:defRPr lang="en-US" sz="7200" b="0" kern="1200" cap="all" spc="-100" baseline="0" dirty="0">
                <a:solidFill>
                  <a:schemeClr val="tx1"/>
                </a:solidFill>
                <a:effectLst>
                  <a:outerShdw blurRad="38100" dist="12700" dir="2700000" algn="tl" rotWithShape="0">
                    <a:prstClr val="black">
                      <a:alpha val="40000"/>
                    </a:prstClr>
                  </a:outerShdw>
                </a:effectLst>
                <a:latin typeface="+mj-lt"/>
                <a:ea typeface="+mn-ea"/>
                <a:cs typeface="+mn-cs"/>
              </a:defRPr>
            </a:lvl1pPr>
          </a:lstStyle>
          <a:p>
            <a:pPr rtl="0"/>
            <a:r>
              <a:rPr lang="ru-RU" noProof="0"/>
              <a:t>Образец заголовка</a:t>
            </a:r>
          </a:p>
        </p:txBody>
      </p:sp>
      <p:sp>
        <p:nvSpPr>
          <p:cNvPr id="3" name="Текст 2"/>
          <p:cNvSpPr>
            <a:spLocks noGrp="1"/>
          </p:cNvSpPr>
          <p:nvPr>
            <p:ph type="body" idx="1"/>
          </p:nvPr>
        </p:nvSpPr>
        <p:spPr>
          <a:xfrm>
            <a:off x="1563624" y="4682062"/>
            <a:ext cx="9070848" cy="457200"/>
          </a:xfrm>
        </p:spPr>
        <p:txBody>
          <a:bodyPr rtlCol="0"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noProof="0"/>
              <a:t>Образец текста</a:t>
            </a:r>
          </a:p>
        </p:txBody>
      </p:sp>
      <p:sp>
        <p:nvSpPr>
          <p:cNvPr id="4" name="Дата 3"/>
          <p:cNvSpPr>
            <a:spLocks noGrp="1"/>
          </p:cNvSpPr>
          <p:nvPr>
            <p:ph type="dt" sz="half" idx="10"/>
          </p:nvPr>
        </p:nvSpPr>
        <p:spPr>
          <a:xfrm>
            <a:off x="5321808" y="1344502"/>
            <a:ext cx="1554480" cy="530352"/>
          </a:xfrm>
        </p:spPr>
        <p:txBody>
          <a:bodyPr rtlCol="0"/>
          <a:lstStyle>
            <a:lvl1pPr algn="ctr">
              <a:defRPr lang="en-US" sz="1300" kern="1200" spc="0" baseline="0">
                <a:solidFill>
                  <a:srgbClr val="FFFFFF"/>
                </a:solidFill>
                <a:latin typeface="+mn-lt"/>
                <a:ea typeface="+mn-ea"/>
                <a:cs typeface="+mn-cs"/>
              </a:defRPr>
            </a:lvl1pPr>
          </a:lstStyle>
          <a:p>
            <a:pPr rtl="0"/>
            <a:fld id="{583C615E-E95A-475E-BF17-8B9F578A04B6}" type="datetime1">
              <a:rPr lang="ru-RU" noProof="0" smtClean="0"/>
              <a:t>30.09.2023</a:t>
            </a:fld>
            <a:endParaRPr lang="ru-RU" noProof="0" dirty="0"/>
          </a:p>
        </p:txBody>
      </p:sp>
      <p:sp>
        <p:nvSpPr>
          <p:cNvPr id="5" name="Нижний колонтитул 4"/>
          <p:cNvSpPr>
            <a:spLocks noGrp="1"/>
          </p:cNvSpPr>
          <p:nvPr>
            <p:ph type="ftr" sz="quarter" idx="11"/>
          </p:nvPr>
        </p:nvSpPr>
        <p:spPr>
          <a:xfrm>
            <a:off x="1453896" y="5212080"/>
            <a:ext cx="5907024" cy="228600"/>
          </a:xfrm>
        </p:spPr>
        <p:txBody>
          <a:bodyPr rtlCol="0"/>
          <a:lstStyle>
            <a:lvl1pPr algn="l">
              <a:defRPr>
                <a:solidFill>
                  <a:schemeClr val="tx2"/>
                </a:solidFill>
              </a:defRPr>
            </a:lvl1pPr>
          </a:lstStyle>
          <a:p>
            <a:pPr rtl="0"/>
            <a:endParaRPr lang="ru-RU" noProof="0" dirty="0"/>
          </a:p>
        </p:txBody>
      </p:sp>
      <p:sp>
        <p:nvSpPr>
          <p:cNvPr id="6" name="Номер слайда 5"/>
          <p:cNvSpPr>
            <a:spLocks noGrp="1"/>
          </p:cNvSpPr>
          <p:nvPr>
            <p:ph type="sldNum" sz="quarter" idx="12"/>
          </p:nvPr>
        </p:nvSpPr>
        <p:spPr>
          <a:xfrm>
            <a:off x="8604504" y="5212080"/>
            <a:ext cx="2112264" cy="228600"/>
          </a:xfrm>
        </p:spPr>
        <p:txBody>
          <a:bodyPr rtlCol="0"/>
          <a:lstStyle>
            <a:lvl1pPr>
              <a:defRPr>
                <a:solidFill>
                  <a:schemeClr val="tx2"/>
                </a:solidFill>
              </a:defRPr>
            </a:lvl1pPr>
          </a:lstStyle>
          <a:p>
            <a:pPr rtl="0"/>
            <a:fld id="{4FAB73BC-B049-4115-A692-8D63A059BFB8}" type="slidenum">
              <a:rPr lang="ru-RU" noProof="0" smtClean="0"/>
              <a:pPr/>
              <a:t>‹#›</a:t>
            </a:fld>
            <a:endParaRPr lang="ru-RU" noProof="0"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noProof="0"/>
              <a:t>Образец заголовка</a:t>
            </a:r>
          </a:p>
        </p:txBody>
      </p:sp>
      <p:sp>
        <p:nvSpPr>
          <p:cNvPr id="3" name="Объект 2"/>
          <p:cNvSpPr>
            <a:spLocks noGrp="1"/>
          </p:cNvSpPr>
          <p:nvPr>
            <p:ph sz="half" idx="1"/>
          </p:nvPr>
        </p:nvSpPr>
        <p:spPr>
          <a:xfrm>
            <a:off x="106680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Объект 3"/>
          <p:cNvSpPr>
            <a:spLocks noGrp="1"/>
          </p:cNvSpPr>
          <p:nvPr>
            <p:ph sz="half" idx="2"/>
          </p:nvPr>
        </p:nvSpPr>
        <p:spPr>
          <a:xfrm>
            <a:off x="6370320" y="2103120"/>
            <a:ext cx="475488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Дата 4"/>
          <p:cNvSpPr>
            <a:spLocks noGrp="1"/>
          </p:cNvSpPr>
          <p:nvPr>
            <p:ph type="dt" sz="half" idx="10"/>
          </p:nvPr>
        </p:nvSpPr>
        <p:spPr/>
        <p:txBody>
          <a:bodyPr rtlCol="0"/>
          <a:lstStyle>
            <a:lvl1pPr>
              <a:defRPr>
                <a:solidFill>
                  <a:schemeClr val="tx2"/>
                </a:solidFill>
              </a:defRPr>
            </a:lvl1pPr>
          </a:lstStyle>
          <a:p>
            <a:pPr rtl="0"/>
            <a:fld id="{A6B86C46-81F7-4E08-B84F-71E86E76A374}" type="datetime1">
              <a:rPr lang="ru-RU" noProof="0" smtClean="0"/>
              <a:t>30.09.2023</a:t>
            </a:fld>
            <a:endParaRPr lang="ru-RU" noProof="0" dirty="0"/>
          </a:p>
        </p:txBody>
      </p:sp>
      <p:sp>
        <p:nvSpPr>
          <p:cNvPr id="6" name="Нижний колонтитул 5"/>
          <p:cNvSpPr>
            <a:spLocks noGrp="1"/>
          </p:cNvSpPr>
          <p:nvPr>
            <p:ph type="ftr" sz="quarter" idx="11"/>
          </p:nvPr>
        </p:nvSpPr>
        <p:spPr/>
        <p:txBody>
          <a:bodyPr rtlCol="0"/>
          <a:lstStyle>
            <a:lvl1pPr>
              <a:defRPr>
                <a:solidFill>
                  <a:schemeClr val="tx2"/>
                </a:solidFill>
              </a:defRPr>
            </a:lvl1pPr>
          </a:lstStyle>
          <a:p>
            <a:pPr rtl="0"/>
            <a:endParaRPr lang="ru-RU" noProof="0" dirty="0"/>
          </a:p>
        </p:txBody>
      </p:sp>
      <p:sp>
        <p:nvSpPr>
          <p:cNvPr id="7" name="Номер слайда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Текст 2"/>
          <p:cNvSpPr>
            <a:spLocks noGrp="1"/>
          </p:cNvSpPr>
          <p:nvPr>
            <p:ph type="body" idx="1"/>
          </p:nvPr>
        </p:nvSpPr>
        <p:spPr>
          <a:xfrm>
            <a:off x="1069848" y="2074334"/>
            <a:ext cx="4754880" cy="640080"/>
          </a:xfrm>
        </p:spPr>
        <p:txBody>
          <a:bodyPr rtlCol="0"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4" name="Объект 3"/>
          <p:cNvSpPr>
            <a:spLocks noGrp="1"/>
          </p:cNvSpPr>
          <p:nvPr>
            <p:ph sz="half" idx="2"/>
          </p:nvPr>
        </p:nvSpPr>
        <p:spPr>
          <a:xfrm>
            <a:off x="1069848" y="2755898"/>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5" name="Текст 4"/>
          <p:cNvSpPr>
            <a:spLocks noGrp="1"/>
          </p:cNvSpPr>
          <p:nvPr>
            <p:ph type="body" sz="quarter" idx="3"/>
          </p:nvPr>
        </p:nvSpPr>
        <p:spPr>
          <a:xfrm>
            <a:off x="6373368" y="2074334"/>
            <a:ext cx="4754880" cy="640080"/>
          </a:xfrm>
        </p:spPr>
        <p:txBody>
          <a:bodyPr rtlCol="0"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noProof="0"/>
              <a:t>Образец текста</a:t>
            </a:r>
          </a:p>
        </p:txBody>
      </p:sp>
      <p:sp>
        <p:nvSpPr>
          <p:cNvPr id="6" name="Объект 5"/>
          <p:cNvSpPr>
            <a:spLocks noGrp="1"/>
          </p:cNvSpPr>
          <p:nvPr>
            <p:ph sz="quarter" idx="4"/>
          </p:nvPr>
        </p:nvSpPr>
        <p:spPr>
          <a:xfrm>
            <a:off x="6373368" y="2756581"/>
            <a:ext cx="4754880" cy="320040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7" name="Дата 6"/>
          <p:cNvSpPr>
            <a:spLocks noGrp="1"/>
          </p:cNvSpPr>
          <p:nvPr>
            <p:ph type="dt" sz="half" idx="10"/>
          </p:nvPr>
        </p:nvSpPr>
        <p:spPr/>
        <p:txBody>
          <a:bodyPr rtlCol="0"/>
          <a:lstStyle>
            <a:lvl1pPr>
              <a:defRPr>
                <a:solidFill>
                  <a:schemeClr val="tx2"/>
                </a:solidFill>
              </a:defRPr>
            </a:lvl1pPr>
          </a:lstStyle>
          <a:p>
            <a:pPr rtl="0"/>
            <a:fld id="{6AE373B3-AD72-488C-8D65-CC2A0D855714}" type="datetime1">
              <a:rPr lang="ru-RU" noProof="0" smtClean="0"/>
              <a:t>30.09.2023</a:t>
            </a:fld>
            <a:endParaRPr lang="ru-RU" noProof="0" dirty="0"/>
          </a:p>
        </p:txBody>
      </p:sp>
      <p:sp>
        <p:nvSpPr>
          <p:cNvPr id="8" name="Нижний колонтитул 7"/>
          <p:cNvSpPr>
            <a:spLocks noGrp="1"/>
          </p:cNvSpPr>
          <p:nvPr>
            <p:ph type="ftr" sz="quarter" idx="11"/>
          </p:nvPr>
        </p:nvSpPr>
        <p:spPr/>
        <p:txBody>
          <a:bodyPr rtlCol="0"/>
          <a:lstStyle>
            <a:lvl1pPr>
              <a:defRPr>
                <a:solidFill>
                  <a:schemeClr val="tx2"/>
                </a:solidFill>
              </a:defRPr>
            </a:lvl1pPr>
          </a:lstStyle>
          <a:p>
            <a:pPr rtl="0"/>
            <a:endParaRPr lang="ru-RU" noProof="0" dirty="0"/>
          </a:p>
        </p:txBody>
      </p:sp>
      <p:sp>
        <p:nvSpPr>
          <p:cNvPr id="9" name="Номер слайда 8"/>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noProof="0"/>
              <a:t>Образец заголовка</a:t>
            </a:r>
          </a:p>
        </p:txBody>
      </p:sp>
      <p:sp>
        <p:nvSpPr>
          <p:cNvPr id="3" name="Дата 2"/>
          <p:cNvSpPr>
            <a:spLocks noGrp="1"/>
          </p:cNvSpPr>
          <p:nvPr>
            <p:ph type="dt" sz="half" idx="10"/>
          </p:nvPr>
        </p:nvSpPr>
        <p:spPr/>
        <p:txBody>
          <a:bodyPr rtlCol="0"/>
          <a:lstStyle>
            <a:lvl1pPr>
              <a:defRPr>
                <a:solidFill>
                  <a:schemeClr val="tx2"/>
                </a:solidFill>
              </a:defRPr>
            </a:lvl1pPr>
          </a:lstStyle>
          <a:p>
            <a:pPr rtl="0"/>
            <a:fld id="{0D816314-F397-49E9-A8ED-29B429DE8B7F}" type="datetime1">
              <a:rPr lang="ru-RU" noProof="0" smtClean="0"/>
              <a:t>30.09.2023</a:t>
            </a:fld>
            <a:endParaRPr lang="ru-RU" noProof="0" dirty="0"/>
          </a:p>
        </p:txBody>
      </p:sp>
      <p:sp>
        <p:nvSpPr>
          <p:cNvPr id="4" name="Нижний колонтитул 3"/>
          <p:cNvSpPr>
            <a:spLocks noGrp="1"/>
          </p:cNvSpPr>
          <p:nvPr>
            <p:ph type="ftr" sz="quarter" idx="11"/>
          </p:nvPr>
        </p:nvSpPr>
        <p:spPr/>
        <p:txBody>
          <a:bodyPr rtlCol="0"/>
          <a:lstStyle>
            <a:lvl1pPr>
              <a:defRPr>
                <a:solidFill>
                  <a:schemeClr val="tx2"/>
                </a:solidFill>
              </a:defRPr>
            </a:lvl1pPr>
          </a:lstStyle>
          <a:p>
            <a:pPr rtl="0"/>
            <a:endParaRPr lang="ru-RU" noProof="0" dirty="0"/>
          </a:p>
        </p:txBody>
      </p:sp>
      <p:sp>
        <p:nvSpPr>
          <p:cNvPr id="5" name="Номер слайда 4"/>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solidFill>
                  <a:schemeClr val="tx2"/>
                </a:solidFill>
              </a:defRPr>
            </a:lvl1pPr>
          </a:lstStyle>
          <a:p>
            <a:pPr rtl="0"/>
            <a:fld id="{BAA3BCF6-1B5D-48B1-BC5F-09A4104978DD}" type="datetime1">
              <a:rPr lang="ru-RU" noProof="0" smtClean="0"/>
              <a:t>30.09.2023</a:t>
            </a:fld>
            <a:endParaRPr lang="ru-RU" noProof="0" dirty="0"/>
          </a:p>
        </p:txBody>
      </p:sp>
      <p:sp>
        <p:nvSpPr>
          <p:cNvPr id="3" name="Нижний колонтитул 2"/>
          <p:cNvSpPr>
            <a:spLocks noGrp="1"/>
          </p:cNvSpPr>
          <p:nvPr>
            <p:ph type="ftr" sz="quarter" idx="11"/>
          </p:nvPr>
        </p:nvSpPr>
        <p:spPr/>
        <p:txBody>
          <a:bodyPr rtlCol="0"/>
          <a:lstStyle>
            <a:lvl1pPr>
              <a:defRPr>
                <a:solidFill>
                  <a:schemeClr val="tx2"/>
                </a:solidFill>
              </a:defRPr>
            </a:lvl1pPr>
          </a:lstStyle>
          <a:p>
            <a:pPr rtl="0"/>
            <a:endParaRPr lang="ru-RU" noProof="0" dirty="0"/>
          </a:p>
        </p:txBody>
      </p:sp>
      <p:sp>
        <p:nvSpPr>
          <p:cNvPr id="4" name="Номер слайда 3"/>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4" name="Прямоугольник 13"/>
          <p:cNvSpPr/>
          <p:nvPr/>
        </p:nvSpPr>
        <p:spPr>
          <a:xfrm>
            <a:off x="234693" y="237744"/>
            <a:ext cx="8633081"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16" name="Прямоугольник 15"/>
          <p:cNvSpPr/>
          <p:nvPr/>
        </p:nvSpPr>
        <p:spPr>
          <a:xfrm>
            <a:off x="371856" y="374904"/>
            <a:ext cx="8353044" cy="6108192"/>
          </a:xfrm>
          <a:prstGeom prst="rect">
            <a:avLst/>
          </a:prstGeom>
          <a:solidFill>
            <a:schemeClr val="bg2"/>
          </a:solidFill>
          <a:ln w="6350" cap="sq" cmpd="sng" algn="ctr">
            <a:noFill/>
            <a:prstDash val="solid"/>
            <a:miter lim="800000"/>
          </a:ln>
          <a:effectLst/>
        </p:spPr>
      </p:sp>
      <p:sp>
        <p:nvSpPr>
          <p:cNvPr id="15" name="Прямоугольник 14"/>
          <p:cNvSpPr/>
          <p:nvPr/>
        </p:nvSpPr>
        <p:spPr>
          <a:xfrm>
            <a:off x="9020386" y="237744"/>
            <a:ext cx="2926080" cy="6382512"/>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9296400" y="607392"/>
            <a:ext cx="2430780" cy="1645920"/>
          </a:xfrm>
        </p:spPr>
        <p:txBody>
          <a:bodyPr rtlCol="0" anchor="b">
            <a:normAutofit/>
          </a:bodyPr>
          <a:lstStyle>
            <a:lvl1pPr algn="l" defTabSz="914400" rtl="0" eaLnBrk="1" latinLnBrk="0" hangingPunct="1">
              <a:lnSpc>
                <a:spcPct val="90000"/>
              </a:lnSpc>
              <a:spcBef>
                <a:spcPct val="0"/>
              </a:spcBef>
              <a:buNone/>
              <a:defRPr lang="en-US" sz="2800" b="0" kern="1200" cap="none" spc="0" baseline="0" dirty="0">
                <a:solidFill>
                  <a:schemeClr val="bg1"/>
                </a:solidFill>
                <a:effectLst/>
                <a:latin typeface="+mj-lt"/>
                <a:ea typeface="+mn-ea"/>
                <a:cs typeface="+mn-cs"/>
              </a:defRPr>
            </a:lvl1pPr>
          </a:lstStyle>
          <a:p>
            <a:pPr rtl="0"/>
            <a:r>
              <a:rPr lang="ru-RU" noProof="0"/>
              <a:t>Образец заголовка</a:t>
            </a:r>
          </a:p>
        </p:txBody>
      </p:sp>
      <p:sp>
        <p:nvSpPr>
          <p:cNvPr id="3" name="Объект 2"/>
          <p:cNvSpPr>
            <a:spLocks noGrp="1"/>
          </p:cNvSpPr>
          <p:nvPr>
            <p:ph idx="1"/>
          </p:nvPr>
        </p:nvSpPr>
        <p:spPr>
          <a:xfrm>
            <a:off x="790575" y="704850"/>
            <a:ext cx="7562850" cy="51435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Текст 3"/>
          <p:cNvSpPr>
            <a:spLocks noGrp="1"/>
          </p:cNvSpPr>
          <p:nvPr>
            <p:ph type="body" sz="half" idx="2"/>
          </p:nvPr>
        </p:nvSpPr>
        <p:spPr>
          <a:xfrm>
            <a:off x="9296400" y="2286000"/>
            <a:ext cx="2430780" cy="3505200"/>
          </a:xfrm>
        </p:spPr>
        <p:txBody>
          <a:bodyPr rtlCol="0">
            <a:normAutofit/>
          </a:bodyPr>
          <a:lstStyle>
            <a:lvl1pPr marL="0" indent="0">
              <a:lnSpc>
                <a:spcPct val="110000"/>
              </a:lnSpc>
              <a:spcBef>
                <a:spcPts val="800"/>
              </a:spcBef>
              <a:buNone/>
              <a:defRPr sz="1400">
                <a:solidFill>
                  <a:schemeClr val="bg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lvl1pPr>
              <a:defRPr>
                <a:solidFill>
                  <a:schemeClr val="tx2"/>
                </a:solidFill>
              </a:defRPr>
            </a:lvl1pPr>
          </a:lstStyle>
          <a:p>
            <a:pPr rtl="0"/>
            <a:fld id="{49E48EAD-D381-4DD0-8557-975059B0D05D}" type="datetime1">
              <a:rPr lang="ru-RU" noProof="0" smtClean="0"/>
              <a:t>30.09.2023</a:t>
            </a:fld>
            <a:endParaRPr lang="ru-RU" noProof="0" dirty="0"/>
          </a:p>
        </p:txBody>
      </p:sp>
      <p:sp>
        <p:nvSpPr>
          <p:cNvPr id="6" name="Нижний колонтитул 5"/>
          <p:cNvSpPr>
            <a:spLocks noGrp="1"/>
          </p:cNvSpPr>
          <p:nvPr>
            <p:ph type="ftr" sz="quarter" idx="11"/>
          </p:nvPr>
        </p:nvSpPr>
        <p:spPr>
          <a:xfrm>
            <a:off x="3439158" y="6214535"/>
            <a:ext cx="5184648" cy="256032"/>
          </a:xfrm>
        </p:spPr>
        <p:txBody>
          <a:bodyPr rtlCol="0"/>
          <a:lstStyle>
            <a:lvl1pPr algn="r">
              <a:defRPr>
                <a:solidFill>
                  <a:schemeClr val="tx2"/>
                </a:solidFill>
              </a:defRPr>
            </a:lvl1pPr>
          </a:lstStyle>
          <a:p>
            <a:pPr rtl="0"/>
            <a:endParaRPr lang="ru-RU" noProof="0" dirty="0"/>
          </a:p>
        </p:txBody>
      </p:sp>
      <p:sp>
        <p:nvSpPr>
          <p:cNvPr id="7" name="Номер слайда 6"/>
          <p:cNvSpPr>
            <a:spLocks noGrp="1"/>
          </p:cNvSpPr>
          <p:nvPr>
            <p:ph type="sldNum" sz="quarter" idx="12"/>
          </p:nvPr>
        </p:nvSpPr>
        <p:spPr/>
        <p:txBody>
          <a:bodyPr rtlCol="0"/>
          <a:lstStyle>
            <a:lvl1pPr>
              <a:defRPr>
                <a:solidFill>
                  <a:schemeClr val="bg2"/>
                </a:solidFill>
              </a:defRPr>
            </a:lvl1pPr>
          </a:lstStyle>
          <a:p>
            <a:pPr rtl="0"/>
            <a:fld id="{4FAB73BC-B049-4115-A692-8D63A059BFB8}" type="slidenum">
              <a:rPr lang="ru-RU" noProof="0" smtClean="0"/>
              <a:pPr/>
              <a:t>‹#›</a:t>
            </a:fld>
            <a:endParaRPr lang="ru-RU" noProof="0" dirty="0"/>
          </a:p>
        </p:txBody>
      </p:sp>
      <p:sp>
        <p:nvSpPr>
          <p:cNvPr id="11" name="Прямоугольник 10"/>
          <p:cNvSpPr/>
          <p:nvPr/>
        </p:nvSpPr>
        <p:spPr>
          <a:xfrm>
            <a:off x="9157546" y="374904"/>
            <a:ext cx="2651760"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4" name="Прямоугольник 13"/>
          <p:cNvSpPr/>
          <p:nvPr/>
        </p:nvSpPr>
        <p:spPr>
          <a:xfrm>
            <a:off x="9020386" y="237744"/>
            <a:ext cx="2926080" cy="6382512"/>
          </a:xfrm>
          <a:prstGeom prst="rect">
            <a:avLst/>
          </a:prstGeom>
          <a:solidFill>
            <a:schemeClr val="tx1"/>
          </a:solidFill>
          <a:ln w="6350" cap="sq">
            <a:solidFill>
              <a:schemeClr val="tx1">
                <a:lumMod val="7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9" name="Прямоугольник 8"/>
          <p:cNvSpPr/>
          <p:nvPr/>
        </p:nvSpPr>
        <p:spPr>
          <a:xfrm>
            <a:off x="9157546" y="374904"/>
            <a:ext cx="2651760" cy="6108192"/>
          </a:xfrm>
          <a:prstGeom prst="rect">
            <a:avLst/>
          </a:prstGeom>
          <a:solidFill>
            <a:schemeClr val="bg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9296400" y="603504"/>
            <a:ext cx="2432304" cy="1645920"/>
          </a:xfrm>
        </p:spPr>
        <p:txBody>
          <a:bodyPr rtlCol="0" anchor="b">
            <a:noAutofit/>
          </a:bodyPr>
          <a:lstStyle>
            <a:lvl1pPr algn="l">
              <a:defRPr sz="2800" b="0">
                <a:solidFill>
                  <a:schemeClr val="tx1"/>
                </a:solidFill>
                <a:latin typeface="+mj-lt"/>
              </a:defRPr>
            </a:lvl1pPr>
          </a:lstStyle>
          <a:p>
            <a:pPr rtl="0"/>
            <a:r>
              <a:rPr lang="ru-RU" noProof="0"/>
              <a:t>Образец заголовка</a:t>
            </a:r>
          </a:p>
        </p:txBody>
      </p:sp>
      <p:sp>
        <p:nvSpPr>
          <p:cNvPr id="3" name="Рисунок 2"/>
          <p:cNvSpPr>
            <a:spLocks noGrp="1" noChangeAspect="1"/>
          </p:cNvSpPr>
          <p:nvPr>
            <p:ph type="pic" idx="1" hasCustomPrompt="1"/>
          </p:nvPr>
        </p:nvSpPr>
        <p:spPr>
          <a:xfrm>
            <a:off x="228599" y="237744"/>
            <a:ext cx="8601076" cy="6382512"/>
          </a:xfrm>
          <a:solidFill>
            <a:srgbClr val="808080"/>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noProof="0" dirty="0"/>
              <a:t>Щелкните значок, чтобы добавить изображение</a:t>
            </a:r>
          </a:p>
        </p:txBody>
      </p:sp>
      <p:sp>
        <p:nvSpPr>
          <p:cNvPr id="4" name="Текст 3"/>
          <p:cNvSpPr>
            <a:spLocks noGrp="1"/>
          </p:cNvSpPr>
          <p:nvPr>
            <p:ph type="body" sz="half" idx="2"/>
          </p:nvPr>
        </p:nvSpPr>
        <p:spPr>
          <a:xfrm>
            <a:off x="9296400" y="2286000"/>
            <a:ext cx="2432304" cy="3502152"/>
          </a:xfrm>
        </p:spPr>
        <p:txBody>
          <a:bodyPr rtlCol="0">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noProof="0"/>
              <a:t>Образец текста</a:t>
            </a:r>
          </a:p>
        </p:txBody>
      </p:sp>
      <p:sp>
        <p:nvSpPr>
          <p:cNvPr id="5" name="Дата 4"/>
          <p:cNvSpPr>
            <a:spLocks noGrp="1"/>
          </p:cNvSpPr>
          <p:nvPr>
            <p:ph type="dt" sz="half" idx="10"/>
          </p:nvPr>
        </p:nvSpPr>
        <p:spPr/>
        <p:txBody>
          <a:bodyPr rtlCol="0"/>
          <a:lstStyle>
            <a:lvl1pPr>
              <a:defRPr>
                <a:solidFill>
                  <a:srgbClr val="FFFFFF"/>
                </a:solidFill>
                <a:effectLst>
                  <a:outerShdw blurRad="19050" dist="6350" dir="2700000" algn="tl" rotWithShape="0">
                    <a:prstClr val="black">
                      <a:alpha val="40000"/>
                    </a:prstClr>
                  </a:outerShdw>
                </a:effectLst>
              </a:defRPr>
            </a:lvl1pPr>
          </a:lstStyle>
          <a:p>
            <a:pPr rtl="0"/>
            <a:fld id="{16365492-6A5A-4444-B9B9-CCA334E4126D}" type="datetime1">
              <a:rPr lang="ru-RU" noProof="0" smtClean="0"/>
              <a:t>30.09.2023</a:t>
            </a:fld>
            <a:endParaRPr lang="ru-RU" noProof="0" dirty="0"/>
          </a:p>
        </p:txBody>
      </p:sp>
      <p:sp>
        <p:nvSpPr>
          <p:cNvPr id="6" name="Нижний колонтитул 5"/>
          <p:cNvSpPr>
            <a:spLocks noGrp="1"/>
          </p:cNvSpPr>
          <p:nvPr>
            <p:ph type="ftr" sz="quarter" idx="11"/>
          </p:nvPr>
        </p:nvSpPr>
        <p:spPr/>
        <p:txBody>
          <a:bodyPr rtlCol="0"/>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rtl="0"/>
            <a:endParaRPr lang="ru-RU" noProof="0" dirty="0"/>
          </a:p>
        </p:txBody>
      </p:sp>
      <p:sp>
        <p:nvSpPr>
          <p:cNvPr id="7" name="Номер слайда 6"/>
          <p:cNvSpPr>
            <a:spLocks noGrp="1"/>
          </p:cNvSpPr>
          <p:nvPr>
            <p:ph type="sldNum" sz="quarter" idx="12"/>
          </p:nvPr>
        </p:nvSpPr>
        <p:spPr/>
        <p:txBody>
          <a:bodyPr rtlCol="0"/>
          <a:lstStyle>
            <a:lvl1pPr>
              <a:defRPr>
                <a:solidFill>
                  <a:schemeClr val="tx2"/>
                </a:solidFill>
              </a:defRPr>
            </a:lvl1pPr>
          </a:lstStyle>
          <a:p>
            <a:pPr rtl="0"/>
            <a:fld id="{4FAB73BC-B049-4115-A692-8D63A059BFB8}" type="slidenum">
              <a:rPr lang="ru-RU" noProof="0" smtClean="0"/>
              <a:pPr/>
              <a:t>‹#›</a:t>
            </a:fld>
            <a:endParaRPr lang="ru-RU" noProof="0"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7" name="Прямоугольник 6"/>
          <p:cNvSpPr/>
          <p:nvPr/>
        </p:nvSpPr>
        <p:spPr>
          <a:xfrm>
            <a:off x="234696" y="237744"/>
            <a:ext cx="11722608" cy="6382512"/>
          </a:xfrm>
          <a:prstGeom prst="rect">
            <a:avLst/>
          </a:prstGeom>
          <a:solidFill>
            <a:schemeClr val="tx1"/>
          </a:solidFill>
          <a:ln w="6350" cap="flat" cmpd="sng" algn="ctr">
            <a:solidFill>
              <a:schemeClr val="tx1">
                <a:lumMod val="75000"/>
              </a:schemeClr>
            </a:solidFill>
            <a:prstDash val="solid"/>
          </a:ln>
          <a:effectLst>
            <a:softEdge rad="0"/>
          </a:effectLst>
        </p:spPr>
      </p:sp>
      <p:sp>
        <p:nvSpPr>
          <p:cNvPr id="8" name="Прямоугольник 7"/>
          <p:cNvSpPr/>
          <p:nvPr/>
        </p:nvSpPr>
        <p:spPr>
          <a:xfrm>
            <a:off x="371856" y="374904"/>
            <a:ext cx="11448288" cy="6108192"/>
          </a:xfrm>
          <a:prstGeom prst="rect">
            <a:avLst/>
          </a:prstGeom>
          <a:solidFill>
            <a:schemeClr val="bg2"/>
          </a:solidFill>
          <a:ln w="6350" cap="sq" cmpd="sng" algn="ctr">
            <a:no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RU" noProof="0"/>
              <a:t>Образец заголовка</a:t>
            </a:r>
          </a:p>
        </p:txBody>
      </p:sp>
      <p:sp>
        <p:nvSpPr>
          <p:cNvPr id="3" name="Текст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rtl="0"/>
            <a:r>
              <a:rPr lang="ru-RU" noProof="0"/>
              <a:t>Образец текста</a:t>
            </a:r>
          </a:p>
          <a:p>
            <a:pPr lvl="1" rtl="0"/>
            <a:r>
              <a:rPr lang="ru-RU" noProof="0"/>
              <a:t>Второй уровень</a:t>
            </a:r>
          </a:p>
          <a:p>
            <a:pPr lvl="2" rtl="0"/>
            <a:r>
              <a:rPr lang="ru-RU" noProof="0"/>
              <a:t>Третий уровень</a:t>
            </a:r>
          </a:p>
          <a:p>
            <a:pPr lvl="3" rtl="0"/>
            <a:r>
              <a:rPr lang="ru-RU" noProof="0"/>
              <a:t>Четвертый уровень</a:t>
            </a:r>
          </a:p>
          <a:p>
            <a:pPr lvl="4" rtl="0"/>
            <a:r>
              <a:rPr lang="ru-RU" noProof="0"/>
              <a:t>Пятый уровень</a:t>
            </a:r>
          </a:p>
        </p:txBody>
      </p:sp>
      <p:sp>
        <p:nvSpPr>
          <p:cNvPr id="4" name="Дата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bg2"/>
                </a:solidFill>
              </a:defRPr>
            </a:lvl1pPr>
          </a:lstStyle>
          <a:p>
            <a:pPr rtl="0"/>
            <a:fld id="{E93472D9-7988-48D2-AF06-25BECD8DE9FF}" type="datetime1">
              <a:rPr lang="ru-RU" noProof="0" smtClean="0"/>
              <a:t>30.09.2023</a:t>
            </a:fld>
            <a:endParaRPr lang="ru-RU" noProof="0" dirty="0"/>
          </a:p>
        </p:txBody>
      </p:sp>
      <p:sp>
        <p:nvSpPr>
          <p:cNvPr id="5" name="Нижний колонтитул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bg2"/>
                </a:solidFill>
              </a:defRPr>
            </a:lvl1pPr>
          </a:lstStyle>
          <a:p>
            <a:pPr rtl="0"/>
            <a:endParaRPr lang="ru-RU" noProof="0" dirty="0"/>
          </a:p>
        </p:txBody>
      </p:sp>
      <p:sp>
        <p:nvSpPr>
          <p:cNvPr id="6" name="Номер слайда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bg2"/>
                </a:solidFill>
              </a:defRPr>
            </a:lvl1pPr>
          </a:lstStyle>
          <a:p>
            <a:pPr rtl="0"/>
            <a:fld id="{4FAB73BC-B049-4115-A692-8D63A059BFB8}" type="slidenum">
              <a:rPr lang="ru-RU" noProof="0" smtClean="0"/>
              <a:pPr/>
              <a:t>‹#›</a:t>
            </a:fld>
            <a:endParaRPr lang="ru-RU" noProof="0" dirty="0"/>
          </a:p>
        </p:txBody>
      </p:sp>
    </p:spTree>
  </p:cSld>
  <p:clrMap bg1="dk1" tx1="lt1" bg2="dk2" tx2="lt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2">
            <a:lumMod val="60000"/>
            <a:lumOff val="40000"/>
          </a:schemeClr>
        </a:buClr>
        <a:buFont typeface="Arial" pitchFamily="34"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6pPr>
      <a:lvl7pPr marL="19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7pPr>
      <a:lvl8pPr marL="22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8pPr>
      <a:lvl9pPr marL="2500000" indent="-228600" algn="l" defTabSz="914400" rtl="0" eaLnBrk="1" latinLnBrk="0" hangingPunct="1">
        <a:lnSpc>
          <a:spcPct val="100000"/>
        </a:lnSpc>
        <a:spcBef>
          <a:spcPts val="500"/>
        </a:spcBef>
        <a:buClr>
          <a:schemeClr val="tx2">
            <a:lumMod val="60000"/>
            <a:lumOff val="40000"/>
          </a:schemeClr>
        </a:buClr>
        <a:buFont typeface="Arial" pitchFamily="34" charset="0"/>
        <a:buChar char="•"/>
        <a:defRPr sz="1400" kern="1200">
          <a:solidFill>
            <a:schemeClr val="bg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4" name="Прямоугольник 23">
            <a:extLst>
              <a:ext uri="{FF2B5EF4-FFF2-40B4-BE49-F238E27FC236}">
                <a16:creationId xmlns:a16="http://schemas.microsoft.com/office/drawing/2014/main" id="{93BFCDB3-13C4-4D69-848D-3F1F4D6B8F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4323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ru-RU" dirty="0"/>
          </a:p>
        </p:txBody>
      </p:sp>
      <p:sp>
        <p:nvSpPr>
          <p:cNvPr id="26" name="Прямоугольник 25">
            <a:extLst>
              <a:ext uri="{FF2B5EF4-FFF2-40B4-BE49-F238E27FC236}">
                <a16:creationId xmlns:a16="http://schemas.microsoft.com/office/drawing/2014/main" id="{CC2B9599-6E7A-4DD2-B13A-B4F68A1351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28" name="Прямоугольник 27">
            <a:extLst>
              <a:ext uri="{FF2B5EF4-FFF2-40B4-BE49-F238E27FC236}">
                <a16:creationId xmlns:a16="http://schemas.microsoft.com/office/drawing/2014/main" id="{3E377648-1ED1-4112-805B-16C14CE995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337" y="643464"/>
            <a:ext cx="6909241" cy="5571072"/>
          </a:xfrm>
          <a:prstGeom prst="rect">
            <a:avLst/>
          </a:prstGeom>
          <a:solidFill>
            <a:schemeClr val="tx1"/>
          </a:solidFill>
          <a:ln w="6350" cap="flat" cmpd="sng" algn="ctr">
            <a:solidFill>
              <a:schemeClr val="tx1"/>
            </a:solidFill>
            <a:prstDash val="solid"/>
          </a:ln>
          <a:effectLst>
            <a:outerShdw blurRad="63500" algn="ctr" rotWithShape="0">
              <a:prstClr val="black">
                <a:alpha val="40000"/>
              </a:prstClr>
            </a:outerShdw>
            <a:softEdge rad="0"/>
          </a:effectLst>
        </p:spPr>
      </p:sp>
      <p:sp>
        <p:nvSpPr>
          <p:cNvPr id="30" name="Прямоугольник 29">
            <a:extLst>
              <a:ext uri="{FF2B5EF4-FFF2-40B4-BE49-F238E27FC236}">
                <a16:creationId xmlns:a16="http://schemas.microsoft.com/office/drawing/2014/main" id="{D63B59CB-289C-4850-A932-358B9E412B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2877" y="806752"/>
            <a:ext cx="6570161" cy="5244497"/>
          </a:xfrm>
          <a:prstGeom prst="rect">
            <a:avLst/>
          </a:prstGeom>
          <a:solidFill>
            <a:schemeClr val="tx1"/>
          </a:solidFill>
          <a:ln w="6350" cap="sq" cmpd="sng" algn="ctr">
            <a:solidFill>
              <a:schemeClr val="bg2"/>
            </a:solidFill>
            <a:prstDash val="solid"/>
            <a:miter lim="800000"/>
          </a:ln>
          <a:effectLst/>
        </p:spPr>
      </p:sp>
      <p:sp>
        <p:nvSpPr>
          <p:cNvPr id="32" name="Прямоугольник 31">
            <a:extLst>
              <a:ext uri="{FF2B5EF4-FFF2-40B4-BE49-F238E27FC236}">
                <a16:creationId xmlns:a16="http://schemas.microsoft.com/office/drawing/2014/main" id="{98867647-07B7-4265-832F-DE0E80979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837" y="640856"/>
            <a:ext cx="1920240" cy="731520"/>
          </a:xfrm>
          <a:prstGeom prst="rect">
            <a:avLst/>
          </a:prstGeom>
          <a:solidFill>
            <a:schemeClr val="bg2">
              <a:lumMod val="60000"/>
              <a:lumOff val="40000"/>
            </a:schemeClr>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4" name="Прямая соединительная линия 33">
            <a:extLst>
              <a:ext uri="{FF2B5EF4-FFF2-40B4-BE49-F238E27FC236}">
                <a16:creationId xmlns:a16="http://schemas.microsoft.com/office/drawing/2014/main" id="{516AC468-2C3D-4337-A9A2-81175F6D54B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6" name="Прямая соединительная линия 35">
            <a:extLst>
              <a:ext uri="{FF2B5EF4-FFF2-40B4-BE49-F238E27FC236}">
                <a16:creationId xmlns:a16="http://schemas.microsoft.com/office/drawing/2014/main" id="{2A873262-74DB-4FD1-9625-E4616CF011D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943777" y="640855"/>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8" name="Прямая соединительная линия 37">
            <a:extLst>
              <a:ext uri="{FF2B5EF4-FFF2-40B4-BE49-F238E27FC236}">
                <a16:creationId xmlns:a16="http://schemas.microsoft.com/office/drawing/2014/main" id="{09F3D15D-CB95-47AD-87F5-9CFF84F6159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252137" y="1286150"/>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
        <p:nvSpPr>
          <p:cNvPr id="2" name="Заголовок 1">
            <a:extLst>
              <a:ext uri="{FF2B5EF4-FFF2-40B4-BE49-F238E27FC236}">
                <a16:creationId xmlns:a16="http://schemas.microsoft.com/office/drawing/2014/main" id="{ED90EC3D-482A-4E73-B198-E8341A0D0973}"/>
              </a:ext>
            </a:extLst>
          </p:cNvPr>
          <p:cNvSpPr>
            <a:spLocks noGrp="1"/>
          </p:cNvSpPr>
          <p:nvPr>
            <p:ph type="ctrTitle"/>
          </p:nvPr>
        </p:nvSpPr>
        <p:spPr>
          <a:xfrm>
            <a:off x="8469592" y="1442916"/>
            <a:ext cx="3447756" cy="3252231"/>
          </a:xfrm>
        </p:spPr>
        <p:txBody>
          <a:bodyPr rtlCol="0">
            <a:normAutofit/>
          </a:bodyPr>
          <a:lstStyle/>
          <a:p>
            <a:pPr rtl="0"/>
            <a:r>
              <a:rPr lang="ru-RU" sz="3600" dirty="0">
                <a:solidFill>
                  <a:srgbClr val="FFFFFF"/>
                </a:solidFill>
              </a:rPr>
              <a:t>Конфликт и способы его разрешения</a:t>
            </a:r>
          </a:p>
        </p:txBody>
      </p:sp>
      <p:sp>
        <p:nvSpPr>
          <p:cNvPr id="7" name="Подзаголовок 6">
            <a:extLst>
              <a:ext uri="{FF2B5EF4-FFF2-40B4-BE49-F238E27FC236}">
                <a16:creationId xmlns:a16="http://schemas.microsoft.com/office/drawing/2014/main" id="{2048EE7C-B77F-4E59-88A7-DD66337BB69C}"/>
              </a:ext>
            </a:extLst>
          </p:cNvPr>
          <p:cNvSpPr>
            <a:spLocks noGrp="1"/>
          </p:cNvSpPr>
          <p:nvPr>
            <p:ph type="subTitle" idx="1"/>
          </p:nvPr>
        </p:nvSpPr>
        <p:spPr>
          <a:xfrm>
            <a:off x="8166875" y="4708185"/>
            <a:ext cx="3896969" cy="1973169"/>
          </a:xfrm>
        </p:spPr>
        <p:txBody>
          <a:bodyPr rtlCol="0">
            <a:normAutofit/>
          </a:bodyPr>
          <a:lstStyle/>
          <a:p>
            <a:pPr rtl="0"/>
            <a:endParaRPr lang="ru-RU" sz="2800" dirty="0">
              <a:solidFill>
                <a:srgbClr val="FFFFFF"/>
              </a:solidFill>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8253" y="1518730"/>
            <a:ext cx="6126995" cy="4386165"/>
          </a:xfrm>
          <a:prstGeom prst="rect">
            <a:avLst/>
          </a:prstGeom>
        </p:spPr>
      </p:pic>
    </p:spTree>
    <p:extLst>
      <p:ext uri="{BB962C8B-B14F-4D97-AF65-F5344CB8AC3E}">
        <p14:creationId xmlns:p14="http://schemas.microsoft.com/office/powerpoint/2010/main" val="7557697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43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6" name="Прямоугольник 15">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3" name="Объект 2"/>
          <p:cNvSpPr>
            <a:spLocks noGrp="1"/>
          </p:cNvSpPr>
          <p:nvPr>
            <p:ph idx="1"/>
          </p:nvPr>
        </p:nvSpPr>
        <p:spPr>
          <a:xfrm>
            <a:off x="234696" y="237744"/>
            <a:ext cx="11722608" cy="6382512"/>
          </a:xfrm>
        </p:spPr>
        <p:txBody>
          <a:bodyPr>
            <a:normAutofit fontScale="92500" lnSpcReduction="10000"/>
          </a:bodyPr>
          <a:lstStyle/>
          <a:p>
            <a:r>
              <a:rPr lang="ru-RU" sz="2400" dirty="0">
                <a:latin typeface="Times New Roman" panose="02020603050405020304" pitchFamily="18" charset="0"/>
                <a:cs typeface="Times New Roman" panose="02020603050405020304" pitchFamily="18" charset="0"/>
              </a:rPr>
              <a:t>Эту стратегию поведения можно сравнить с поведением черепахи, которая в момент опасности прячется в свои панцирь. Тактический девиз «Черепахи» – «Оставьте мне немножко и не трогайте меня». Это пассивно-страдательная установка жертвы, втянутой в конфликт обстоятельствами. Позиция жертвы привлекательна в силу определенных компенсационных факторов: жертва получает значительную поддержку со стороны; ей обильно сочувствуют; ей не нужно пытаться самой разрешить проблему. За кажущейся беспомощностью может скрываться ощущение того, что проблема становится более желательной и приятной, чем риск и трудности, связанные с ее разрешением.</a:t>
            </a:r>
          </a:p>
          <a:p>
            <a:r>
              <a:rPr lang="ru-RU" sz="2400" dirty="0">
                <a:latin typeface="Times New Roman" panose="02020603050405020304" pitchFamily="18" charset="0"/>
                <a:cs typeface="Times New Roman" panose="02020603050405020304" pitchFamily="18" charset="0"/>
              </a:rPr>
              <a:t>Тактические действия «Черепахи»:</a:t>
            </a:r>
          </a:p>
          <a:p>
            <a:r>
              <a:rPr lang="ru-RU" sz="2400" dirty="0">
                <a:latin typeface="Times New Roman" panose="02020603050405020304" pitchFamily="18" charset="0"/>
                <a:cs typeface="Times New Roman" panose="02020603050405020304" pitchFamily="18" charset="0"/>
              </a:rPr>
              <a:t>- отказывается вступать в диалог, применяя тактику демонстративного ухода;</a:t>
            </a:r>
          </a:p>
          <a:p>
            <a:r>
              <a:rPr lang="ru-RU" sz="2400" dirty="0">
                <a:latin typeface="Times New Roman" panose="02020603050405020304" pitchFamily="18" charset="0"/>
                <a:cs typeface="Times New Roman" panose="02020603050405020304" pitchFamily="18" charset="0"/>
              </a:rPr>
              <a:t>- избегает применения силовых приемов;</a:t>
            </a:r>
          </a:p>
          <a:p>
            <a:r>
              <a:rPr lang="ru-RU" sz="2400" dirty="0">
                <a:latin typeface="Times New Roman" panose="02020603050405020304" pitchFamily="18" charset="0"/>
                <a:cs typeface="Times New Roman" panose="02020603050405020304" pitchFamily="18" charset="0"/>
              </a:rPr>
              <a:t>- игнорирует всю информацию от противника, не доверяет фактам и не собирает их;</a:t>
            </a:r>
          </a:p>
          <a:p>
            <a:r>
              <a:rPr lang="ru-RU" sz="2400" dirty="0">
                <a:latin typeface="Times New Roman" panose="02020603050405020304" pitchFamily="18" charset="0"/>
                <a:cs typeface="Times New Roman" panose="02020603050405020304" pitchFamily="18" charset="0"/>
              </a:rPr>
              <a:t>- отрицает серьезность и остроту конфликта;</a:t>
            </a:r>
          </a:p>
          <a:p>
            <a:r>
              <a:rPr lang="ru-RU" sz="2400" dirty="0">
                <a:latin typeface="Times New Roman" panose="02020603050405020304" pitchFamily="18" charset="0"/>
                <a:cs typeface="Times New Roman" panose="02020603050405020304" pitchFamily="18" charset="0"/>
              </a:rPr>
              <a:t>- систематически медлит в принятии решений, всегда опаздывает, так как боится делать ответный ход. Это ситуация упущенных возможностей.</a:t>
            </a:r>
          </a:p>
          <a:p>
            <a:r>
              <a:rPr lang="ru-RU" sz="2400" dirty="0">
                <a:latin typeface="Times New Roman" panose="02020603050405020304" pitchFamily="18" charset="0"/>
                <a:cs typeface="Times New Roman" panose="02020603050405020304" pitchFamily="18" charset="0"/>
              </a:rPr>
              <a:t>Пример: в ходе совместной работы гражданин Т, который не хотел продолжать спор, отказался помогать гражданину К в работе над проектом.</a:t>
            </a:r>
          </a:p>
        </p:txBody>
      </p:sp>
    </p:spTree>
    <p:extLst>
      <p:ext uri="{BB962C8B-B14F-4D97-AF65-F5344CB8AC3E}">
        <p14:creationId xmlns:p14="http://schemas.microsoft.com/office/powerpoint/2010/main" val="993350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AB763E74-B111-4F0A-990A-DC546EDB6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ru-RU" dirty="0"/>
          </a:p>
        </p:txBody>
      </p:sp>
      <p:sp>
        <p:nvSpPr>
          <p:cNvPr id="13" name="Прямоугольник 12">
            <a:extLst>
              <a:ext uri="{FF2B5EF4-FFF2-40B4-BE49-F238E27FC236}">
                <a16:creationId xmlns:a16="http://schemas.microsoft.com/office/drawing/2014/main" id="{59261977-BEC4-4705-BB60-C4C0C747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useBgFill="1">
        <p:nvSpPr>
          <p:cNvPr id="15" name="Прямоугольник 14">
            <a:extLst>
              <a:ext uri="{FF2B5EF4-FFF2-40B4-BE49-F238E27FC236}">
                <a16:creationId xmlns:a16="http://schemas.microsoft.com/office/drawing/2014/main" id="{E61F1EFE-E608-4FCB-8DBB-12FA3AC1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sp>
      <p:sp useBgFill="1">
        <p:nvSpPr>
          <p:cNvPr id="17" name="Прямоугольник 16">
            <a:extLst>
              <a:ext uri="{FF2B5EF4-FFF2-40B4-BE49-F238E27FC236}">
                <a16:creationId xmlns:a16="http://schemas.microsoft.com/office/drawing/2014/main" id="{4C7DD595-7EA3-45FF-B181-2B606353F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sp>
      <p:sp>
        <p:nvSpPr>
          <p:cNvPr id="19" name="Прямоугольник 18">
            <a:extLst>
              <a:ext uri="{FF2B5EF4-FFF2-40B4-BE49-F238E27FC236}">
                <a16:creationId xmlns:a16="http://schemas.microsoft.com/office/drawing/2014/main" id="{848B10FE-6408-43F6-9A62-B98F2DB0F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solidFill>
            <a:schemeClr val="tx2">
              <a:lumMod val="20000"/>
              <a:lumOff val="80000"/>
            </a:schemeClr>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5F3F6C66-D6D7-4A72-9928-967AEA400766}"/>
              </a:ext>
            </a:extLst>
          </p:cNvPr>
          <p:cNvSpPr>
            <a:spLocks noGrp="1"/>
          </p:cNvSpPr>
          <p:nvPr>
            <p:ph type="title"/>
          </p:nvPr>
        </p:nvSpPr>
        <p:spPr>
          <a:xfrm>
            <a:off x="8166876" y="643464"/>
            <a:ext cx="4025123" cy="1773165"/>
          </a:xfrm>
        </p:spPr>
        <p:txBody>
          <a:bodyPr rtlCol="0">
            <a:noAutofit/>
          </a:bodyPr>
          <a:lstStyle/>
          <a:p>
            <a:pPr rtl="0"/>
            <a:r>
              <a:rPr lang="ru-RU" sz="3200" dirty="0">
                <a:solidFill>
                  <a:srgbClr val="FFFFFF"/>
                </a:solidFill>
              </a:rPr>
              <a:t>Компромисс - лиса</a:t>
            </a:r>
          </a:p>
        </p:txBody>
      </p:sp>
      <p:sp>
        <p:nvSpPr>
          <p:cNvPr id="3" name="Объект 2"/>
          <p:cNvSpPr>
            <a:spLocks noGrp="1"/>
          </p:cNvSpPr>
          <p:nvPr>
            <p:ph idx="1"/>
          </p:nvPr>
        </p:nvSpPr>
        <p:spPr>
          <a:xfrm>
            <a:off x="643148" y="809243"/>
            <a:ext cx="6746603" cy="5493585"/>
          </a:xfrm>
        </p:spPr>
        <p:txBody>
          <a:bodyPr>
            <a:noAutofit/>
          </a:bodyPr>
          <a:lstStyle/>
          <a:p>
            <a:r>
              <a:rPr lang="ru-RU" sz="2500" b="1" dirty="0">
                <a:latin typeface="Times New Roman" panose="02020603050405020304" pitchFamily="18" charset="0"/>
                <a:cs typeface="Times New Roman" panose="02020603050405020304" pitchFamily="18" charset="0"/>
              </a:rPr>
              <a:t> Компромисс - это частичное удовлетворение интересов обеих сторон конфликта.</a:t>
            </a:r>
          </a:p>
          <a:p>
            <a:r>
              <a:rPr lang="ru-RU" sz="2500" b="1" dirty="0">
                <a:latin typeface="Times New Roman" panose="02020603050405020304" pitchFamily="18" charset="0"/>
                <a:cs typeface="Times New Roman" panose="02020603050405020304" pitchFamily="18" charset="0"/>
              </a:rPr>
              <a:t>Плюсы и минусы данной стратегии: хотя при компромиссе учитываются интересы всех конфликтующих сторон, и этот исход можно назвать справедливым, необходимо помнить, что в большинстве случаев – компромисс можно рассматривать только как промежуточный этап разрешения конфликта перед поиском такого решения, в котором обе стороны были бы удовлетворены полностью.</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29704" y="2830418"/>
            <a:ext cx="6122344" cy="2536372"/>
          </a:xfrm>
          <a:prstGeom prst="rect">
            <a:avLst/>
          </a:prstGeom>
        </p:spPr>
      </p:pic>
    </p:spTree>
    <p:extLst>
      <p:ext uri="{BB962C8B-B14F-4D97-AF65-F5344CB8AC3E}">
        <p14:creationId xmlns:p14="http://schemas.microsoft.com/office/powerpoint/2010/main" val="1976062342"/>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6" name="Прямоугольник 15">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bg1"/>
            </a:solidFill>
            <a:prstDash val="solid"/>
            <a:miter lim="800000"/>
          </a:ln>
          <a:effectLst>
            <a:softEdge rad="0"/>
          </a:effectLst>
        </p:spPr>
      </p:sp>
      <p:sp>
        <p:nvSpPr>
          <p:cNvPr id="3" name="Объект 2"/>
          <p:cNvSpPr>
            <a:spLocks noGrp="1"/>
          </p:cNvSpPr>
          <p:nvPr>
            <p:ph idx="1"/>
          </p:nvPr>
        </p:nvSpPr>
        <p:spPr>
          <a:xfrm>
            <a:off x="234696" y="237744"/>
            <a:ext cx="11722608" cy="6382512"/>
          </a:xfrm>
        </p:spPr>
        <p:txBody>
          <a:bodyPr>
            <a:normAutofit/>
          </a:bodyPr>
          <a:lstStyle/>
          <a:p>
            <a:r>
              <a:rPr lang="ru-RU" sz="2400" dirty="0">
                <a:solidFill>
                  <a:schemeClr val="bg1"/>
                </a:solidFill>
                <a:latin typeface="Times New Roman" panose="02020603050405020304" pitchFamily="18" charset="0"/>
                <a:cs typeface="Times New Roman" panose="02020603050405020304" pitchFamily="18" charset="0"/>
              </a:rPr>
              <a:t> Для этой стратегии характерен тип поведения лисы, в котором сочетаются осторожность и хитрость. «Лиса» действует по принципу: «Я уступлю немного, если вы тоже готовы уступить». Взвешенность, сбалансированность и осторожность – основная установка этого типа поведения. Для данной стратегии одинаково значимы и личные цепи и взаимоотношения. Стратегия компромисса не предполагает анализа объема информации, «Лиса» терпит обмен мнениями, но чувствует себя неловко, т.к. у нее нет своей позиции, ее поведение зависит от уступок с другой стороны</a:t>
            </a:r>
          </a:p>
          <a:p>
            <a:r>
              <a:rPr lang="ru-RU" sz="2400" dirty="0">
                <a:solidFill>
                  <a:schemeClr val="bg1"/>
                </a:solidFill>
                <a:latin typeface="Times New Roman" panose="02020603050405020304" pitchFamily="18" charset="0"/>
                <a:cs typeface="Times New Roman" panose="02020603050405020304" pitchFamily="18" charset="0"/>
              </a:rPr>
              <a:t>Тактические действия «Лисы»:</a:t>
            </a:r>
          </a:p>
          <a:p>
            <a:r>
              <a:rPr lang="ru-RU" sz="2400" dirty="0">
                <a:solidFill>
                  <a:schemeClr val="bg1"/>
                </a:solidFill>
                <a:latin typeface="Times New Roman" panose="02020603050405020304" pitchFamily="18" charset="0"/>
                <a:cs typeface="Times New Roman" panose="02020603050405020304" pitchFamily="18" charset="0"/>
              </a:rPr>
              <a:t>- торгуется, любит людей, которые умеют торговаться;</a:t>
            </a:r>
          </a:p>
          <a:p>
            <a:r>
              <a:rPr lang="ru-RU" sz="2400" dirty="0">
                <a:solidFill>
                  <a:schemeClr val="bg1"/>
                </a:solidFill>
                <a:latin typeface="Times New Roman" panose="02020603050405020304" pitchFamily="18" charset="0"/>
                <a:cs typeface="Times New Roman" panose="02020603050405020304" pitchFamily="18" charset="0"/>
              </a:rPr>
              <a:t>- использует обман, лесть для подчеркивания не очень выраженных качеств у противника;</a:t>
            </a:r>
          </a:p>
          <a:p>
            <a:r>
              <a:rPr lang="ru-RU" sz="2400" dirty="0">
                <a:solidFill>
                  <a:schemeClr val="bg1"/>
                </a:solidFill>
                <a:latin typeface="Times New Roman" panose="02020603050405020304" pitchFamily="18" charset="0"/>
                <a:cs typeface="Times New Roman" panose="02020603050405020304" pitchFamily="18" charset="0"/>
              </a:rPr>
              <a:t>- ориентирована на равенство в дележе, действует по принципу: «Всем сестрам – по серьгам».</a:t>
            </a:r>
          </a:p>
          <a:p>
            <a:r>
              <a:rPr lang="ru-RU" sz="2400" dirty="0">
                <a:solidFill>
                  <a:schemeClr val="bg1"/>
                </a:solidFill>
                <a:latin typeface="Times New Roman" panose="02020603050405020304" pitchFamily="18" charset="0"/>
                <a:cs typeface="Times New Roman" panose="02020603050405020304" pitchFamily="18" charset="0"/>
              </a:rPr>
              <a:t>Пример: Граждане М и Н поссорились из-за оплаты коммунального жилья, но затем решили поделить оплату расходов.</a:t>
            </a:r>
          </a:p>
        </p:txBody>
      </p:sp>
    </p:spTree>
    <p:extLst>
      <p:ext uri="{BB962C8B-B14F-4D97-AF65-F5344CB8AC3E}">
        <p14:creationId xmlns:p14="http://schemas.microsoft.com/office/powerpoint/2010/main" val="26217577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AB763E74-B111-4F0A-990A-DC546EDB6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ru-RU" dirty="0"/>
          </a:p>
        </p:txBody>
      </p:sp>
      <p:sp>
        <p:nvSpPr>
          <p:cNvPr id="13" name="Прямоугольник 12">
            <a:extLst>
              <a:ext uri="{FF2B5EF4-FFF2-40B4-BE49-F238E27FC236}">
                <a16:creationId xmlns:a16="http://schemas.microsoft.com/office/drawing/2014/main" id="{59261977-BEC4-4705-BB60-C4C0C747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143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useBgFill="1">
        <p:nvSpPr>
          <p:cNvPr id="15" name="Прямоугольник 14">
            <a:extLst>
              <a:ext uri="{FF2B5EF4-FFF2-40B4-BE49-F238E27FC236}">
                <a16:creationId xmlns:a16="http://schemas.microsoft.com/office/drawing/2014/main" id="{E61F1EFE-E608-4FCB-8DBB-12FA3AC1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sp>
      <p:sp useBgFill="1">
        <p:nvSpPr>
          <p:cNvPr id="17" name="Прямоугольник 16">
            <a:extLst>
              <a:ext uri="{FF2B5EF4-FFF2-40B4-BE49-F238E27FC236}">
                <a16:creationId xmlns:a16="http://schemas.microsoft.com/office/drawing/2014/main" id="{4C7DD595-7EA3-45FF-B181-2B606353F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sp>
      <p:sp>
        <p:nvSpPr>
          <p:cNvPr id="19" name="Прямоугольник 18">
            <a:extLst>
              <a:ext uri="{FF2B5EF4-FFF2-40B4-BE49-F238E27FC236}">
                <a16:creationId xmlns:a16="http://schemas.microsoft.com/office/drawing/2014/main" id="{848B10FE-6408-43F6-9A62-B98F2DB0F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solidFill>
            <a:schemeClr val="tx2">
              <a:lumMod val="60000"/>
              <a:lumOff val="40000"/>
            </a:schemeClr>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5F3F6C66-D6D7-4A72-9928-967AEA400766}"/>
              </a:ext>
            </a:extLst>
          </p:cNvPr>
          <p:cNvSpPr>
            <a:spLocks noGrp="1"/>
          </p:cNvSpPr>
          <p:nvPr>
            <p:ph type="title"/>
          </p:nvPr>
        </p:nvSpPr>
        <p:spPr>
          <a:xfrm>
            <a:off x="8166876" y="643464"/>
            <a:ext cx="4025123" cy="1773165"/>
          </a:xfrm>
        </p:spPr>
        <p:txBody>
          <a:bodyPr rtlCol="0">
            <a:noAutofit/>
          </a:bodyPr>
          <a:lstStyle/>
          <a:p>
            <a:pPr rtl="0"/>
            <a:r>
              <a:rPr lang="ru-RU" sz="3200" dirty="0">
                <a:solidFill>
                  <a:srgbClr val="FFFFFF"/>
                </a:solidFill>
              </a:rPr>
              <a:t>Сотрудничество - сова</a:t>
            </a:r>
          </a:p>
        </p:txBody>
      </p:sp>
      <p:sp>
        <p:nvSpPr>
          <p:cNvPr id="3" name="Объект 2"/>
          <p:cNvSpPr>
            <a:spLocks noGrp="1"/>
          </p:cNvSpPr>
          <p:nvPr>
            <p:ph idx="1"/>
          </p:nvPr>
        </p:nvSpPr>
        <p:spPr>
          <a:xfrm>
            <a:off x="643148" y="809243"/>
            <a:ext cx="6746603" cy="5493585"/>
          </a:xfrm>
        </p:spPr>
        <p:txBody>
          <a:bodyPr>
            <a:noAutofit/>
          </a:bodyPr>
          <a:lstStyle/>
          <a:p>
            <a:r>
              <a:rPr lang="ru-RU" sz="2200" b="1" dirty="0">
                <a:latin typeface="Times New Roman" panose="02020603050405020304" pitchFamily="18" charset="0"/>
                <a:cs typeface="Times New Roman" panose="02020603050405020304" pitchFamily="18" charset="0"/>
              </a:rPr>
              <a:t>При выборе этой стратегии участник стремиться разрешить конфликт таким образом, чтобы в выигрыше оказались все. Он не просто учитывает позицию другого участника, но и стремится </a:t>
            </a:r>
            <a:r>
              <a:rPr lang="ru-RU" sz="2200" b="1" dirty="0" err="1">
                <a:latin typeface="Times New Roman" panose="02020603050405020304" pitchFamily="18" charset="0"/>
                <a:cs typeface="Times New Roman" panose="02020603050405020304" pitchFamily="18" charset="0"/>
              </a:rPr>
              <a:t>добится</a:t>
            </a:r>
            <a:r>
              <a:rPr lang="ru-RU" sz="2200" b="1" dirty="0">
                <a:latin typeface="Times New Roman" panose="02020603050405020304" pitchFamily="18" charset="0"/>
                <a:cs typeface="Times New Roman" panose="02020603050405020304" pitchFamily="18" charset="0"/>
              </a:rPr>
              <a:t>, чтобы другая сторона тоже была бы удовлетворена.</a:t>
            </a:r>
          </a:p>
          <a:p>
            <a:r>
              <a:rPr lang="ru-RU" sz="2200" b="1" dirty="0">
                <a:latin typeface="Times New Roman" panose="02020603050405020304" pitchFamily="18" charset="0"/>
                <a:cs typeface="Times New Roman" panose="02020603050405020304" pitchFamily="18" charset="0"/>
              </a:rPr>
              <a:t>Плюсы и минусы данной стратегии: стремление выслушать другого человека, понять его точку зрения, учесть его интересы и найти в спорной ситуации решение, устраивающее все стороны – необходимо в любых долгосрочных отношениях. Такой подход способствует развитию взаимного уважения, понимания, доверия, и, тем самым, делает отношения более прочными и стабильными.</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6093" y="2416629"/>
            <a:ext cx="4803055" cy="3602291"/>
          </a:xfrm>
          <a:prstGeom prst="rect">
            <a:avLst/>
          </a:prstGeom>
        </p:spPr>
      </p:pic>
    </p:spTree>
    <p:extLst>
      <p:ext uri="{BB962C8B-B14F-4D97-AF65-F5344CB8AC3E}">
        <p14:creationId xmlns:p14="http://schemas.microsoft.com/office/powerpoint/2010/main" val="29571034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43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6" name="Прямоугольник 15">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3" name="Объект 2"/>
          <p:cNvSpPr>
            <a:spLocks noGrp="1"/>
          </p:cNvSpPr>
          <p:nvPr>
            <p:ph idx="1"/>
          </p:nvPr>
        </p:nvSpPr>
        <p:spPr>
          <a:xfrm>
            <a:off x="234696" y="237744"/>
            <a:ext cx="11722608" cy="6382512"/>
          </a:xfrm>
        </p:spPr>
        <p:txBody>
          <a:bodyPr>
            <a:normAutofit lnSpcReduction="10000"/>
          </a:bodyPr>
          <a:lstStyle/>
          <a:p>
            <a:r>
              <a:rPr lang="ru-RU" sz="2400" dirty="0">
                <a:latin typeface="Times New Roman" panose="02020603050405020304" pitchFamily="18" charset="0"/>
                <a:cs typeface="Times New Roman" panose="02020603050405020304" pitchFamily="18" charset="0"/>
              </a:rPr>
              <a:t> Этой стратегии поведения в конфликте можно условно дать название птицы, которой люди издавна приписывали такие качества, как мудрость и здравый смысл. «Сова» открыто признает конфликт, предъявляет свои интересы, выражает свою позицию и предлагает пути выхода из конфликта. От противника ожидает ответного сотрудничества. Основной принцип данной стратегии: «Давайте оставим взаимные обиды, я предпочитаю... А Вы?». Стратегия сотрудничества направлена на конструктивное разрешение конфликта, то есть на работу с проблемой, а не с конфликтом.</a:t>
            </a:r>
          </a:p>
          <a:p>
            <a:r>
              <a:rPr lang="ru-RU" sz="2400" dirty="0">
                <a:latin typeface="Times New Roman" panose="02020603050405020304" pitchFamily="18" charset="0"/>
                <a:cs typeface="Times New Roman" panose="02020603050405020304" pitchFamily="18" charset="0"/>
              </a:rPr>
              <a:t>Тактические действия «Совы»:</a:t>
            </a:r>
          </a:p>
          <a:p>
            <a:r>
              <a:rPr lang="ru-RU" sz="2400" dirty="0">
                <a:latin typeface="Times New Roman" panose="02020603050405020304" pitchFamily="18" charset="0"/>
                <a:cs typeface="Times New Roman" panose="02020603050405020304" pitchFamily="18" charset="0"/>
              </a:rPr>
              <a:t>- собирает информацию о конфликте, о сути проблемы, о противнике;</a:t>
            </a:r>
          </a:p>
          <a:p>
            <a:r>
              <a:rPr lang="ru-RU" sz="2400" dirty="0">
                <a:latin typeface="Times New Roman" panose="02020603050405020304" pitchFamily="18" charset="0"/>
                <a:cs typeface="Times New Roman" panose="02020603050405020304" pitchFamily="18" charset="0"/>
              </a:rPr>
              <a:t>- ведет подсчет своих ресурсов и ресурсов противника для выработки альтернативных предложений;</a:t>
            </a:r>
          </a:p>
          <a:p>
            <a:r>
              <a:rPr lang="ru-RU" sz="2400" dirty="0">
                <a:latin typeface="Times New Roman" panose="02020603050405020304" pitchFamily="18" charset="0"/>
                <a:cs typeface="Times New Roman" panose="02020603050405020304" pitchFamily="18" charset="0"/>
              </a:rPr>
              <a:t>- обсуждает конфликт открыто, не боится разногласий, старается </a:t>
            </a:r>
            <a:r>
              <a:rPr lang="ru-RU" sz="2400" dirty="0" err="1">
                <a:latin typeface="Times New Roman" panose="02020603050405020304" pitchFamily="18" charset="0"/>
                <a:cs typeface="Times New Roman" panose="02020603050405020304" pitchFamily="18" charset="0"/>
              </a:rPr>
              <a:t>опредметить</a:t>
            </a:r>
            <a:r>
              <a:rPr lang="ru-RU" sz="2400" dirty="0">
                <a:latin typeface="Times New Roman" panose="02020603050405020304" pitchFamily="18" charset="0"/>
                <a:cs typeface="Times New Roman" panose="02020603050405020304" pitchFamily="18" charset="0"/>
              </a:rPr>
              <a:t> конфликт;</a:t>
            </a:r>
          </a:p>
          <a:p>
            <a:r>
              <a:rPr lang="ru-RU" sz="2400" dirty="0">
                <a:latin typeface="Times New Roman" panose="02020603050405020304" pitchFamily="18" charset="0"/>
                <a:cs typeface="Times New Roman" panose="02020603050405020304" pitchFamily="18" charset="0"/>
              </a:rPr>
              <a:t>- если противник предлагает что-то здравое, разумное, то это принимается.</a:t>
            </a:r>
          </a:p>
          <a:p>
            <a:r>
              <a:rPr lang="ru-RU" sz="2400" dirty="0">
                <a:latin typeface="Times New Roman" panose="02020603050405020304" pitchFamily="18" charset="0"/>
                <a:cs typeface="Times New Roman" panose="02020603050405020304" pitchFamily="18" charset="0"/>
              </a:rPr>
              <a:t>Пример: Для решения производственной задачи, предприниматели Н и Т решили соединить свои рабочие силы и ресурсы.</a:t>
            </a:r>
          </a:p>
        </p:txBody>
      </p:sp>
    </p:spTree>
    <p:extLst>
      <p:ext uri="{BB962C8B-B14F-4D97-AF65-F5344CB8AC3E}">
        <p14:creationId xmlns:p14="http://schemas.microsoft.com/office/powerpoint/2010/main" val="50541997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6" name="Прямоугольник 15">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bg1"/>
            </a:solidFill>
            <a:prstDash val="solid"/>
            <a:miter lim="800000"/>
          </a:ln>
          <a:effectLst>
            <a:softEdge rad="0"/>
          </a:effectLst>
        </p:spPr>
      </p:sp>
      <p:sp>
        <p:nvSpPr>
          <p:cNvPr id="3" name="Объект 2"/>
          <p:cNvSpPr>
            <a:spLocks noGrp="1"/>
          </p:cNvSpPr>
          <p:nvPr>
            <p:ph idx="1"/>
          </p:nvPr>
        </p:nvSpPr>
        <p:spPr>
          <a:xfrm>
            <a:off x="234696" y="237744"/>
            <a:ext cx="11722608" cy="6382512"/>
          </a:xfrm>
        </p:spPr>
        <p:txBody>
          <a:bodyPr>
            <a:normAutofit/>
          </a:bodyPr>
          <a:lstStyle/>
          <a:p>
            <a:r>
              <a:rPr lang="ru-RU" sz="4000" dirty="0">
                <a:solidFill>
                  <a:schemeClr val="bg1"/>
                </a:solidFill>
                <a:latin typeface="Times New Roman" panose="02020603050405020304" pitchFamily="18" charset="0"/>
                <a:cs typeface="Times New Roman" panose="02020603050405020304" pitchFamily="18" charset="0"/>
              </a:rPr>
              <a:t> Вывод: конфликты являются неотъемлемой частью жизни коллектива. Это касается любой компании, сколь успешной бы она не была. Зачастую предотвратить их не получается, поэтому руководитель должен быть готов решать споры как между сотрудниками, так и между целыми отделами. Правильно подобранная стратегия позволит не только нейтрализовать конфликт, но и направить его в конструктивное русло.</a:t>
            </a:r>
          </a:p>
        </p:txBody>
      </p:sp>
    </p:spTree>
    <p:extLst>
      <p:ext uri="{BB962C8B-B14F-4D97-AF65-F5344CB8AC3E}">
        <p14:creationId xmlns:p14="http://schemas.microsoft.com/office/powerpoint/2010/main" val="2178923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06FF3823-BBAD-4D28-B6DB-E416E2409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solidFill>
            <a:srgbClr val="143231"/>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16" name="Прямоугольник 15">
            <a:extLst>
              <a:ext uri="{FF2B5EF4-FFF2-40B4-BE49-F238E27FC236}">
                <a16:creationId xmlns:a16="http://schemas.microsoft.com/office/drawing/2014/main" id="{0E20F056-0FFD-4EE9-BDCB-8963C7F8BA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18" name="Прямоугольник 17">
            <a:extLst>
              <a:ext uri="{FF2B5EF4-FFF2-40B4-BE49-F238E27FC236}">
                <a16:creationId xmlns:a16="http://schemas.microsoft.com/office/drawing/2014/main" id="{87507ED7-71D7-4B95-8D4F-7B3E186238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9525" cap="sq" cmpd="sng" algn="ctr">
            <a:noFill/>
            <a:prstDash val="solid"/>
            <a:miter lim="800000"/>
          </a:ln>
          <a:effectLst/>
        </p:spPr>
      </p:sp>
      <p:grpSp>
        <p:nvGrpSpPr>
          <p:cNvPr id="20" name="Группа 19">
            <a:extLst>
              <a:ext uri="{FF2B5EF4-FFF2-40B4-BE49-F238E27FC236}">
                <a16:creationId xmlns:a16="http://schemas.microsoft.com/office/drawing/2014/main" id="{AA38E6D2-F0D9-4B69-ABEB-EB70412E8C7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5135880" y="1267730"/>
            <a:ext cx="1920240" cy="731520"/>
            <a:chOff x="4828372" y="1267730"/>
            <a:chExt cx="2227748" cy="731520"/>
          </a:xfrm>
        </p:grpSpPr>
        <p:sp>
          <p:nvSpPr>
            <p:cNvPr id="21" name="Прямоугольник 20">
              <a:extLst>
                <a:ext uri="{FF2B5EF4-FFF2-40B4-BE49-F238E27FC236}">
                  <a16:creationId xmlns:a16="http://schemas.microsoft.com/office/drawing/2014/main" id="{025EA075-7728-48F3-B18E-92389160DD9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accent1"/>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grpSp>
          <p:nvGrpSpPr>
            <p:cNvPr id="22" name="Группа 21">
              <a:extLst>
                <a:ext uri="{FF2B5EF4-FFF2-40B4-BE49-F238E27FC236}">
                  <a16:creationId xmlns:a16="http://schemas.microsoft.com/office/drawing/2014/main" id="{1115E6AD-1E2A-40FE-B424-56271D8A89F6}"/>
                </a:ext>
                <a:ext uri="{C183D7F6-B498-43B3-948B-1728B52AA6E4}">
                  <adec:decorative xmlns:adec="http://schemas.microsoft.com/office/drawing/2017/decorative" val="1"/>
                </a:ext>
              </a:extLst>
            </p:cNvPr>
            <p:cNvGrpSpPr/>
            <p:nvPr>
              <p:extLst>
                <p:ext uri="{386F3935-93C4-4BCD-93E2-E3B085C9AB24}">
                  <p16:designElem xmlns:p16="http://schemas.microsoft.com/office/powerpoint/2015/main" val="1"/>
                </p:ext>
              </p:extLst>
            </p:nvPr>
          </p:nvGrpSpPr>
          <p:grpSpPr>
            <a:xfrm>
              <a:off x="4828372" y="1267730"/>
              <a:ext cx="1567331" cy="645295"/>
              <a:chOff x="5318306" y="1386268"/>
              <a:chExt cx="1567331" cy="645295"/>
            </a:xfrm>
          </p:grpSpPr>
          <p:cxnSp>
            <p:nvCxnSpPr>
              <p:cNvPr id="23" name="Прямая соединительная линия 22">
                <a:extLst>
                  <a:ext uri="{FF2B5EF4-FFF2-40B4-BE49-F238E27FC236}">
                    <a16:creationId xmlns:a16="http://schemas.microsoft.com/office/drawing/2014/main" id="{D2CFBBA0-D70F-4068-8385-B020EA21AAB4}"/>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4" name="Прямая соединительная линия 23">
                <a:extLst>
                  <a:ext uri="{FF2B5EF4-FFF2-40B4-BE49-F238E27FC236}">
                    <a16:creationId xmlns:a16="http://schemas.microsoft.com/office/drawing/2014/main" id="{D963F62F-FFD6-43CD-BE0D-00770BB97C05}"/>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6885637" y="1386268"/>
                <a:ext cx="0" cy="64008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25" name="Прямая соединительная линия 24">
                <a:extLst>
                  <a:ext uri="{FF2B5EF4-FFF2-40B4-BE49-F238E27FC236}">
                    <a16:creationId xmlns:a16="http://schemas.microsoft.com/office/drawing/2014/main" id="{875688F4-0BFA-49D0-92B0-84CBE5508B01}"/>
                  </a:ext>
                  <a:ext uri="{C183D7F6-B498-43B3-948B-1728B52AA6E4}">
                    <adec:decorative xmlns:adec="http://schemas.microsoft.com/office/drawing/2017/decorative" val="1"/>
                  </a:ext>
                </a:extLst>
              </p:cNvPr>
              <p:cNvCxnSpPr/>
              <p:nvPr>
                <p:extLst>
                  <p:ext uri="{386F3935-93C4-4BCD-93E2-E3B085C9AB24}">
                    <p16:designElem xmlns:p16="http://schemas.microsoft.com/office/powerpoint/2015/main" val="1"/>
                  </p:ext>
                </p:extLst>
              </p:nvPr>
            </p:nvCxnSpPr>
            <p:spPr>
              <a:xfrm>
                <a:off x="5318306" y="2031563"/>
                <a:ext cx="1567331"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grpSp>
      <p:sp>
        <p:nvSpPr>
          <p:cNvPr id="27" name="Прямоугольник 26">
            <a:extLst>
              <a:ext uri="{FF2B5EF4-FFF2-40B4-BE49-F238E27FC236}">
                <a16:creationId xmlns:a16="http://schemas.microsoft.com/office/drawing/2014/main" id="{7BB58C53-AF1A-4577-9FD9-2A6A3DDEA5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307870" y="1267730"/>
            <a:ext cx="9576262" cy="4307950"/>
          </a:xfrm>
          <a:prstGeom prst="rect">
            <a:avLst/>
          </a:prstGeom>
          <a:solidFill>
            <a:schemeClr val="tx1"/>
          </a:solidFill>
          <a:ln w="6350" cap="flat" cmpd="sng" algn="ctr">
            <a:solidFill>
              <a:schemeClr val="tx1">
                <a:lumMod val="65000"/>
                <a:lumOff val="35000"/>
              </a:schemeClr>
            </a:solidFill>
            <a:prstDash val="solid"/>
          </a:ln>
          <a:effectLst>
            <a:outerShdw blurRad="63500" algn="ctr" rotWithShape="0">
              <a:prstClr val="black">
                <a:alpha val="40000"/>
              </a:prstClr>
            </a:outerShdw>
            <a:softEdge rad="0"/>
          </a:effectLst>
        </p:spPr>
      </p:sp>
      <p:sp>
        <p:nvSpPr>
          <p:cNvPr id="29" name="Прямоугольник 28">
            <a:extLst>
              <a:ext uri="{FF2B5EF4-FFF2-40B4-BE49-F238E27FC236}">
                <a16:creationId xmlns:a16="http://schemas.microsoft.com/office/drawing/2014/main" id="{E5F7F7DE-2DAA-4260-B379-423DEC36F3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47801" y="1411615"/>
            <a:ext cx="9296400" cy="4034770"/>
          </a:xfrm>
          <a:prstGeom prst="rect">
            <a:avLst/>
          </a:prstGeom>
          <a:solidFill>
            <a:schemeClr val="bg2"/>
          </a:solidFill>
          <a:ln w="6350" cap="sq" cmpd="sng" algn="ctr">
            <a:noFill/>
            <a:prstDash val="solid"/>
            <a:miter lim="800000"/>
          </a:ln>
          <a:effectLst/>
        </p:spPr>
      </p:sp>
      <p:sp>
        <p:nvSpPr>
          <p:cNvPr id="2" name="Заголовок 1">
            <a:extLst>
              <a:ext uri="{FF2B5EF4-FFF2-40B4-BE49-F238E27FC236}">
                <a16:creationId xmlns:a16="http://schemas.microsoft.com/office/drawing/2014/main" id="{722BAEBB-B897-4E2E-8BE7-753F1060BEA5}"/>
              </a:ext>
            </a:extLst>
          </p:cNvPr>
          <p:cNvSpPr>
            <a:spLocks noGrp="1"/>
          </p:cNvSpPr>
          <p:nvPr>
            <p:ph type="title"/>
          </p:nvPr>
        </p:nvSpPr>
        <p:spPr>
          <a:xfrm>
            <a:off x="1619989" y="2458255"/>
            <a:ext cx="9068586" cy="1883323"/>
          </a:xfrm>
        </p:spPr>
        <p:txBody>
          <a:bodyPr vert="horz" lIns="91440" tIns="45720" rIns="91440" bIns="45720" rtlCol="0" anchor="ctr">
            <a:normAutofit fontScale="90000"/>
          </a:bodyPr>
          <a:lstStyle/>
          <a:p>
            <a:pPr rtl="0"/>
            <a:r>
              <a:rPr lang="ru-RU" dirty="0"/>
              <a:t>Спасибо за внимание</a:t>
            </a:r>
          </a:p>
        </p:txBody>
      </p:sp>
      <p:sp>
        <p:nvSpPr>
          <p:cNvPr id="3" name="Текст 2">
            <a:extLst>
              <a:ext uri="{FF2B5EF4-FFF2-40B4-BE49-F238E27FC236}">
                <a16:creationId xmlns:a16="http://schemas.microsoft.com/office/drawing/2014/main" id="{459DEA66-4826-47AE-AD32-B06226F8ECC6}"/>
              </a:ext>
            </a:extLst>
          </p:cNvPr>
          <p:cNvSpPr>
            <a:spLocks noGrp="1"/>
          </p:cNvSpPr>
          <p:nvPr>
            <p:ph type="body" idx="1"/>
          </p:nvPr>
        </p:nvSpPr>
        <p:spPr>
          <a:xfrm>
            <a:off x="1562100" y="3974586"/>
            <a:ext cx="9070848" cy="1164677"/>
          </a:xfrm>
        </p:spPr>
        <p:txBody>
          <a:bodyPr vert="horz" lIns="91440" tIns="45720" rIns="91440" bIns="45720" rtlCol="0">
            <a:normAutofit/>
          </a:bodyPr>
          <a:lstStyle/>
          <a:p>
            <a:pPr rtl="0">
              <a:spcBef>
                <a:spcPts val="0"/>
              </a:spcBef>
            </a:pPr>
            <a:endParaRPr lang="ru-RU" spc="80" dirty="0"/>
          </a:p>
        </p:txBody>
      </p:sp>
      <p:sp>
        <p:nvSpPr>
          <p:cNvPr id="31" name="Прямоугольник 30">
            <a:extLst>
              <a:ext uri="{FF2B5EF4-FFF2-40B4-BE49-F238E27FC236}">
                <a16:creationId xmlns:a16="http://schemas.microsoft.com/office/drawing/2014/main" id="{3C0C984F-4779-40F8-A8DC-59DD7615B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35880" y="1267730"/>
            <a:ext cx="1920240" cy="731520"/>
          </a:xfrm>
          <a:prstGeom prst="rect">
            <a:avLst/>
          </a:prstGeom>
          <a:solidFill>
            <a:schemeClr val="bg2">
              <a:lumMod val="20000"/>
              <a:lumOff val="80000"/>
            </a:schemeClr>
          </a:solidFill>
          <a:ln>
            <a:noFill/>
          </a:ln>
          <a:effectLst>
            <a:outerShdw blurRad="50800" dist="127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cxnSp>
        <p:nvCxnSpPr>
          <p:cNvPr id="33" name="Прямая соединительная линия 32">
            <a:extLst>
              <a:ext uri="{FF2B5EF4-FFF2-40B4-BE49-F238E27FC236}">
                <a16:creationId xmlns:a16="http://schemas.microsoft.com/office/drawing/2014/main" id="{57D5430C-DB52-4EA6-8319-C7AC4C1710C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5" name="Прямая соединительная линия 34">
            <a:extLst>
              <a:ext uri="{FF2B5EF4-FFF2-40B4-BE49-F238E27FC236}">
                <a16:creationId xmlns:a16="http://schemas.microsoft.com/office/drawing/2014/main" id="{8166ECFA-EC1E-4CD9-A9CC-1EBFE29AB8B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941820" y="1267730"/>
            <a:ext cx="0" cy="64008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37" name="Прямая соединительная линия 36">
            <a:extLst>
              <a:ext uri="{FF2B5EF4-FFF2-40B4-BE49-F238E27FC236}">
                <a16:creationId xmlns:a16="http://schemas.microsoft.com/office/drawing/2014/main" id="{C746FE2E-3188-4CA0-96F7-21A68D1B194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50180" y="1913025"/>
            <a:ext cx="1691640" cy="0"/>
          </a:xfrm>
          <a:prstGeom prst="line">
            <a:avLst/>
          </a:prstGeom>
          <a:solidFill>
            <a:schemeClr val="tx1">
              <a:lumMod val="85000"/>
              <a:lumOff val="15000"/>
            </a:schemeClr>
          </a:solidFill>
          <a:ln>
            <a:solidFill>
              <a:schemeClr val="tx1"/>
            </a:solidFill>
            <a:miter lim="800000"/>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829061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6" name="Прямоугольник 15">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bg1"/>
            </a:solidFill>
            <a:prstDash val="solid"/>
            <a:miter lim="800000"/>
          </a:ln>
          <a:effectLst>
            <a:softEdge rad="0"/>
          </a:effectLst>
        </p:spPr>
      </p:sp>
      <p:sp>
        <p:nvSpPr>
          <p:cNvPr id="3" name="Объект 2"/>
          <p:cNvSpPr>
            <a:spLocks noGrp="1"/>
          </p:cNvSpPr>
          <p:nvPr>
            <p:ph idx="1"/>
          </p:nvPr>
        </p:nvSpPr>
        <p:spPr>
          <a:xfrm>
            <a:off x="234696" y="237744"/>
            <a:ext cx="11722608" cy="6382512"/>
          </a:xfrm>
        </p:spPr>
        <p:txBody>
          <a:bodyPr>
            <a:normAutofit/>
          </a:bodyPr>
          <a:lstStyle/>
          <a:p>
            <a:r>
              <a:rPr lang="ru-RU" sz="3200" dirty="0">
                <a:solidFill>
                  <a:schemeClr val="bg1"/>
                </a:solidFill>
                <a:latin typeface="Times New Roman" panose="02020603050405020304" pitchFamily="18" charset="0"/>
                <a:cs typeface="Times New Roman" panose="02020603050405020304" pitchFamily="18" charset="0"/>
              </a:rPr>
              <a:t> План:</a:t>
            </a:r>
          </a:p>
          <a:p>
            <a:r>
              <a:rPr lang="ru-RU" sz="3200" dirty="0">
                <a:solidFill>
                  <a:schemeClr val="bg1"/>
                </a:solidFill>
                <a:latin typeface="Times New Roman" panose="02020603050405020304" pitchFamily="18" charset="0"/>
                <a:cs typeface="Times New Roman" panose="02020603050405020304" pitchFamily="18" charset="0"/>
              </a:rPr>
              <a:t>Введение</a:t>
            </a:r>
          </a:p>
          <a:p>
            <a:r>
              <a:rPr lang="ru-RU" sz="3200" dirty="0">
                <a:solidFill>
                  <a:schemeClr val="bg1"/>
                </a:solidFill>
                <a:latin typeface="Times New Roman" panose="02020603050405020304" pitchFamily="18" charset="0"/>
                <a:cs typeface="Times New Roman" panose="02020603050405020304" pitchFamily="18" charset="0"/>
              </a:rPr>
              <a:t>Пять основных способов поведения в конфликтной ситуации в виде животных</a:t>
            </a:r>
          </a:p>
          <a:p>
            <a:r>
              <a:rPr lang="ru-RU" sz="3200" dirty="0">
                <a:solidFill>
                  <a:schemeClr val="bg1"/>
                </a:solidFill>
                <a:latin typeface="Times New Roman" panose="02020603050405020304" pitchFamily="18" charset="0"/>
                <a:cs typeface="Times New Roman" panose="02020603050405020304" pitchFamily="18" charset="0"/>
              </a:rPr>
              <a:t>Соревнование – акула</a:t>
            </a:r>
          </a:p>
          <a:p>
            <a:r>
              <a:rPr lang="ru-RU" sz="3200" dirty="0">
                <a:solidFill>
                  <a:schemeClr val="bg1"/>
                </a:solidFill>
                <a:latin typeface="Times New Roman" panose="02020603050405020304" pitchFamily="18" charset="0"/>
                <a:cs typeface="Times New Roman" panose="02020603050405020304" pitchFamily="18" charset="0"/>
              </a:rPr>
              <a:t>Приспособление – плюшевый мишка</a:t>
            </a:r>
          </a:p>
          <a:p>
            <a:r>
              <a:rPr lang="ru-RU" sz="3200" dirty="0">
                <a:solidFill>
                  <a:schemeClr val="bg1"/>
                </a:solidFill>
                <a:latin typeface="Times New Roman" panose="02020603050405020304" pitchFamily="18" charset="0"/>
                <a:cs typeface="Times New Roman" panose="02020603050405020304" pitchFamily="18" charset="0"/>
              </a:rPr>
              <a:t>Избегание – черепаха</a:t>
            </a:r>
          </a:p>
          <a:p>
            <a:r>
              <a:rPr lang="ru-RU" sz="3200" dirty="0">
                <a:solidFill>
                  <a:schemeClr val="bg1"/>
                </a:solidFill>
                <a:latin typeface="Times New Roman" panose="02020603050405020304" pitchFamily="18" charset="0"/>
                <a:cs typeface="Times New Roman" panose="02020603050405020304" pitchFamily="18" charset="0"/>
              </a:rPr>
              <a:t>Компромисс – лиса</a:t>
            </a:r>
          </a:p>
          <a:p>
            <a:r>
              <a:rPr lang="ru-RU" sz="3200" dirty="0">
                <a:solidFill>
                  <a:schemeClr val="bg1"/>
                </a:solidFill>
                <a:latin typeface="Times New Roman" panose="02020603050405020304" pitchFamily="18" charset="0"/>
                <a:cs typeface="Times New Roman" panose="02020603050405020304" pitchFamily="18" charset="0"/>
              </a:rPr>
              <a:t>Сотрудничество – сова</a:t>
            </a:r>
          </a:p>
          <a:p>
            <a:r>
              <a:rPr lang="ru-RU" sz="3200" dirty="0">
                <a:solidFill>
                  <a:schemeClr val="bg1"/>
                </a:solidFill>
                <a:latin typeface="Times New Roman" panose="02020603050405020304" pitchFamily="18" charset="0"/>
                <a:cs typeface="Times New Roman" panose="02020603050405020304" pitchFamily="18" charset="0"/>
              </a:rPr>
              <a:t>Вывод</a:t>
            </a:r>
          </a:p>
        </p:txBody>
      </p:sp>
    </p:spTree>
    <p:extLst>
      <p:ext uri="{BB962C8B-B14F-4D97-AF65-F5344CB8AC3E}">
        <p14:creationId xmlns:p14="http://schemas.microsoft.com/office/powerpoint/2010/main" val="750358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Прямоугольник 13">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6" name="Прямоугольник 15">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A850B972-0B7A-40CD-9E79-07E8A87AB03C}"/>
              </a:ext>
            </a:extLst>
          </p:cNvPr>
          <p:cNvSpPr>
            <a:spLocks noGrp="1"/>
          </p:cNvSpPr>
          <p:nvPr>
            <p:ph type="title"/>
          </p:nvPr>
        </p:nvSpPr>
        <p:spPr>
          <a:xfrm>
            <a:off x="1066800" y="642594"/>
            <a:ext cx="10058400" cy="1371600"/>
          </a:xfrm>
        </p:spPr>
        <p:txBody>
          <a:bodyPr rtlCol="0">
            <a:normAutofit/>
          </a:bodyPr>
          <a:lstStyle/>
          <a:p>
            <a:pPr algn="ctr" rtl="0">
              <a:tabLst>
                <a:tab pos="4119563" algn="l"/>
              </a:tabLst>
            </a:pPr>
            <a:r>
              <a:rPr lang="ru-RU" dirty="0"/>
              <a:t>ЭЛЕМЕНТЫ САДА</a:t>
            </a:r>
          </a:p>
        </p:txBody>
      </p:sp>
      <p:pic>
        <p:nvPicPr>
          <p:cNvPr id="4" name="Объект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0"/>
            <a:ext cx="12192000" cy="6858000"/>
          </a:xfrm>
        </p:spPr>
      </p:pic>
      <p:sp>
        <p:nvSpPr>
          <p:cNvPr id="6" name="TextBox 5"/>
          <p:cNvSpPr txBox="1"/>
          <p:nvPr/>
        </p:nvSpPr>
        <p:spPr>
          <a:xfrm>
            <a:off x="234696" y="167718"/>
            <a:ext cx="6079018" cy="2677656"/>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Трудно найти двух людей с абсолютно одинаковыми вкусами, привычками или интересами, поэтому в любых продолжительных отношениях между людьми рано или поздно возникают разногласия, противоречия, конфликтные ситуации.</a:t>
            </a:r>
          </a:p>
        </p:txBody>
      </p:sp>
      <p:sp>
        <p:nvSpPr>
          <p:cNvPr id="7" name="TextBox 6"/>
          <p:cNvSpPr txBox="1"/>
          <p:nvPr/>
        </p:nvSpPr>
        <p:spPr>
          <a:xfrm>
            <a:off x="5935109" y="2014194"/>
            <a:ext cx="6139543" cy="2677656"/>
          </a:xfrm>
          <a:prstGeom prst="rect">
            <a:avLst/>
          </a:prstGeom>
          <a:noFill/>
        </p:spPr>
        <p:txBody>
          <a:bodyPr wrap="square" rtlCol="0">
            <a:spAutoFit/>
          </a:bodyPr>
          <a:lstStyle/>
          <a:p>
            <a:pPr algn="r"/>
            <a:r>
              <a:rPr lang="ru-RU" sz="2400" dirty="0">
                <a:latin typeface="Times New Roman" panose="02020603050405020304" pitchFamily="18" charset="0"/>
                <a:cs typeface="Times New Roman" panose="02020603050405020304" pitchFamily="18" charset="0"/>
              </a:rPr>
              <a:t>С одной стороны, такие ситуации могут навредить существующим отношениям, но с другой, именно несовпадение во взглядах и существование нескольких мнений могут быть ресурсом, обогащающим отношения и способствующим укреплению доверия и взаимопонимания.</a:t>
            </a:r>
          </a:p>
        </p:txBody>
      </p:sp>
      <p:sp>
        <p:nvSpPr>
          <p:cNvPr id="8" name="TextBox 7"/>
          <p:cNvSpPr txBox="1"/>
          <p:nvPr/>
        </p:nvSpPr>
        <p:spPr>
          <a:xfrm>
            <a:off x="234696" y="2799024"/>
            <a:ext cx="6158001" cy="3785652"/>
          </a:xfrm>
          <a:prstGeom prst="rect">
            <a:avLst/>
          </a:prstGeom>
          <a:noFill/>
        </p:spPr>
        <p:txBody>
          <a:bodyPr wrap="square" rtlCol="0">
            <a:spAutoFit/>
          </a:bodyPr>
          <a:lstStyle/>
          <a:p>
            <a:r>
              <a:rPr lang="ru-RU" sz="2400" dirty="0">
                <a:latin typeface="Times New Roman" panose="02020603050405020304" pitchFamily="18" charset="0"/>
                <a:cs typeface="Times New Roman" panose="02020603050405020304" pitchFamily="18" charset="0"/>
              </a:rPr>
              <a:t>Чтобы преодолевать существующие конфликты, надо знать о различных способах поведения в конфликте и уметь выбрать такой способ поведения, который в наибольшей степени соответствует данной ситуации. Как правило, человек в конфликтной ситуации ведет себя единственным, привычным для него способом, и не догадывается о существовании других способов поведения.</a:t>
            </a:r>
          </a:p>
        </p:txBody>
      </p:sp>
    </p:spTree>
    <p:extLst>
      <p:ext uri="{BB962C8B-B14F-4D97-AF65-F5344CB8AC3E}">
        <p14:creationId xmlns:p14="http://schemas.microsoft.com/office/powerpoint/2010/main" val="227679542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1" name="Прямоугольник 20">
            <a:extLst>
              <a:ext uri="{FF2B5EF4-FFF2-40B4-BE49-F238E27FC236}">
                <a16:creationId xmlns:a16="http://schemas.microsoft.com/office/drawing/2014/main" id="{2A4D183E-A455-400F-B558-5EF3C42F66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85217" y="892220"/>
            <a:ext cx="5054517" cy="5097085"/>
          </a:xfrm>
          <a:prstGeom prst="rect">
            <a:avLst/>
          </a:prstGeom>
          <a:solidFill>
            <a:schemeClr val="tx2"/>
          </a:solidFill>
          <a:ln w="6350" cap="sq" cmpd="sng" algn="ctr">
            <a:noFill/>
            <a:prstDash val="solid"/>
            <a:miter lim="800000"/>
          </a:ln>
          <a:effectLst/>
        </p:spPr>
      </p:sp>
      <p:sp>
        <p:nvSpPr>
          <p:cNvPr id="23" name="Прямоугольник 22">
            <a:extLst>
              <a:ext uri="{FF2B5EF4-FFF2-40B4-BE49-F238E27FC236}">
                <a16:creationId xmlns:a16="http://schemas.microsoft.com/office/drawing/2014/main" id="{46EC6A0A-8EDD-4CAD-8301-B0613EFB68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2175" y="1005675"/>
            <a:ext cx="4800601" cy="4870174"/>
          </a:xfrm>
          <a:prstGeom prst="rect">
            <a:avLst/>
          </a:prstGeom>
          <a:solidFill>
            <a:schemeClr val="tx1"/>
          </a:solidFill>
          <a:ln w="6350" cap="sq" cmpd="sng" algn="ctr">
            <a:noFill/>
            <a:prstDash val="solid"/>
            <a:miter lim="800000"/>
          </a:ln>
          <a:effectLst/>
        </p:spPr>
      </p:sp>
      <p:sp>
        <p:nvSpPr>
          <p:cNvPr id="2" name="Заголовок 1">
            <a:extLst>
              <a:ext uri="{FF2B5EF4-FFF2-40B4-BE49-F238E27FC236}">
                <a16:creationId xmlns:a16="http://schemas.microsoft.com/office/drawing/2014/main" id="{2FBE61F3-2745-486A-9B37-D1351783A8A7}"/>
              </a:ext>
            </a:extLst>
          </p:cNvPr>
          <p:cNvSpPr>
            <a:spLocks noGrp="1"/>
          </p:cNvSpPr>
          <p:nvPr>
            <p:ph type="title"/>
          </p:nvPr>
        </p:nvSpPr>
        <p:spPr>
          <a:xfrm>
            <a:off x="6118965" y="446314"/>
            <a:ext cx="5659378" cy="1371600"/>
          </a:xfrm>
        </p:spPr>
        <p:txBody>
          <a:bodyPr rtlCol="0">
            <a:normAutofit/>
          </a:bodyPr>
          <a:lstStyle/>
          <a:p>
            <a:r>
              <a:rPr lang="ru-RU" sz="2000" dirty="0">
                <a:latin typeface="Times New Roman" panose="02020603050405020304" pitchFamily="18" charset="0"/>
                <a:cs typeface="Times New Roman" panose="02020603050405020304" pitchFamily="18" charset="0"/>
              </a:rPr>
              <a:t>Для удобства можно выделить пять основных способов поведения в конфликтной ситуации. Давайте представим их в виде животных</a:t>
            </a:r>
          </a:p>
        </p:txBody>
      </p:sp>
      <p:graphicFrame>
        <p:nvGraphicFramePr>
          <p:cNvPr id="10" name="Объект 2" descr="Smart Art">
            <a:extLst>
              <a:ext uri="{FF2B5EF4-FFF2-40B4-BE49-F238E27FC236}">
                <a16:creationId xmlns:a16="http://schemas.microsoft.com/office/drawing/2014/main" id="{D4F03EC1-D08C-45FA-AC9F-7C43CAF52CB1}"/>
              </a:ext>
            </a:extLst>
          </p:cNvPr>
          <p:cNvGraphicFramePr>
            <a:graphicFrameLocks noGrp="1"/>
          </p:cNvGraphicFramePr>
          <p:nvPr>
            <p:ph idx="1"/>
            <p:extLst>
              <p:ext uri="{D42A27DB-BD31-4B8C-83A1-F6EECF244321}">
                <p14:modId xmlns:p14="http://schemas.microsoft.com/office/powerpoint/2010/main" val="1185389364"/>
              </p:ext>
            </p:extLst>
          </p:nvPr>
        </p:nvGraphicFramePr>
        <p:xfrm>
          <a:off x="6315075" y="1817914"/>
          <a:ext cx="5223782" cy="443048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Рисунок 4"/>
          <p:cNvPicPr>
            <a:picLocks noChangeAspect="1"/>
          </p:cNvPicPr>
          <p:nvPr/>
        </p:nvPicPr>
        <p:blipFill rotWithShape="1">
          <a:blip r:embed="rId8">
            <a:extLst>
              <a:ext uri="{28A0092B-C50C-407E-A947-70E740481C1C}">
                <a14:useLocalDpi xmlns:a14="http://schemas.microsoft.com/office/drawing/2010/main" val="0"/>
              </a:ext>
            </a:extLst>
          </a:blip>
          <a:srcRect r="2037"/>
          <a:stretch/>
        </p:blipFill>
        <p:spPr>
          <a:xfrm>
            <a:off x="1012175" y="1058885"/>
            <a:ext cx="4702825" cy="4763754"/>
          </a:xfrm>
          <a:prstGeom prst="rect">
            <a:avLst/>
          </a:prstGeom>
        </p:spPr>
      </p:pic>
    </p:spTree>
    <p:extLst>
      <p:ext uri="{BB962C8B-B14F-4D97-AF65-F5344CB8AC3E}">
        <p14:creationId xmlns:p14="http://schemas.microsoft.com/office/powerpoint/2010/main" val="4911860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AB763E74-B111-4F0A-990A-DC546EDB6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ru-RU" dirty="0"/>
          </a:p>
        </p:txBody>
      </p:sp>
      <p:sp>
        <p:nvSpPr>
          <p:cNvPr id="13" name="Прямоугольник 12">
            <a:extLst>
              <a:ext uri="{FF2B5EF4-FFF2-40B4-BE49-F238E27FC236}">
                <a16:creationId xmlns:a16="http://schemas.microsoft.com/office/drawing/2014/main" id="{59261977-BEC4-4705-BB60-C4C0C747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143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useBgFill="1">
        <p:nvSpPr>
          <p:cNvPr id="15" name="Прямоугольник 14">
            <a:extLst>
              <a:ext uri="{FF2B5EF4-FFF2-40B4-BE49-F238E27FC236}">
                <a16:creationId xmlns:a16="http://schemas.microsoft.com/office/drawing/2014/main" id="{E61F1EFE-E608-4FCB-8DBB-12FA3AC1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sp>
      <p:sp useBgFill="1">
        <p:nvSpPr>
          <p:cNvPr id="17" name="Прямоугольник 16">
            <a:extLst>
              <a:ext uri="{FF2B5EF4-FFF2-40B4-BE49-F238E27FC236}">
                <a16:creationId xmlns:a16="http://schemas.microsoft.com/office/drawing/2014/main" id="{4C7DD595-7EA3-45FF-B181-2B606353F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sp>
      <p:sp>
        <p:nvSpPr>
          <p:cNvPr id="19" name="Прямоугольник 18">
            <a:extLst>
              <a:ext uri="{FF2B5EF4-FFF2-40B4-BE49-F238E27FC236}">
                <a16:creationId xmlns:a16="http://schemas.microsoft.com/office/drawing/2014/main" id="{848B10FE-6408-43F6-9A62-B98F2DB0F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solidFill>
            <a:schemeClr val="tx2">
              <a:lumMod val="60000"/>
              <a:lumOff val="40000"/>
            </a:schemeClr>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5F3F6C66-D6D7-4A72-9928-967AEA400766}"/>
              </a:ext>
            </a:extLst>
          </p:cNvPr>
          <p:cNvSpPr>
            <a:spLocks noGrp="1"/>
          </p:cNvSpPr>
          <p:nvPr>
            <p:ph type="title"/>
          </p:nvPr>
        </p:nvSpPr>
        <p:spPr>
          <a:xfrm>
            <a:off x="8166876" y="643464"/>
            <a:ext cx="4025123" cy="1773165"/>
          </a:xfrm>
        </p:spPr>
        <p:txBody>
          <a:bodyPr rtlCol="0">
            <a:noAutofit/>
          </a:bodyPr>
          <a:lstStyle/>
          <a:p>
            <a:pPr rtl="0"/>
            <a:r>
              <a:rPr lang="ru-RU" sz="3200" dirty="0">
                <a:solidFill>
                  <a:srgbClr val="FFFFFF"/>
                </a:solidFill>
              </a:rPr>
              <a:t>Соревнование - акула</a:t>
            </a:r>
          </a:p>
        </p:txBody>
      </p:sp>
      <p:sp>
        <p:nvSpPr>
          <p:cNvPr id="3" name="Объект 2"/>
          <p:cNvSpPr>
            <a:spLocks noGrp="1"/>
          </p:cNvSpPr>
          <p:nvPr>
            <p:ph idx="1"/>
          </p:nvPr>
        </p:nvSpPr>
        <p:spPr>
          <a:xfrm>
            <a:off x="643148" y="809243"/>
            <a:ext cx="6746603" cy="5493585"/>
          </a:xfrm>
        </p:spPr>
        <p:txBody>
          <a:bodyPr>
            <a:noAutofit/>
          </a:bodyPr>
          <a:lstStyle/>
          <a:p>
            <a:r>
              <a:rPr lang="ru-RU" sz="2000" b="1" dirty="0">
                <a:latin typeface="Times New Roman" panose="02020603050405020304" pitchFamily="18" charset="0"/>
                <a:cs typeface="Times New Roman" panose="02020603050405020304" pitchFamily="18" charset="0"/>
              </a:rPr>
              <a:t> Соревнование – такой вид поведения в конфликте, в котором человек стремится добиться удовлетворения своих интересов в ущерб интересам другого. Человек, который следует этой стратегии, уверен, что выйти победителем из конфликта может только один участник и победа одного участника неизбежно означает поражение второго. Такой человек будет настаивать на своем во, чтобы то ни стало, а позицию другого человека не будет принимать во внимания.</a:t>
            </a:r>
            <a:endParaRPr lang="en-US" sz="2000" b="1" dirty="0">
              <a:latin typeface="Times New Roman" panose="02020603050405020304" pitchFamily="18" charset="0"/>
              <a:cs typeface="Times New Roman" panose="02020603050405020304" pitchFamily="18" charset="0"/>
            </a:endParaRPr>
          </a:p>
          <a:p>
            <a:r>
              <a:rPr lang="ru-RU" sz="2000" b="1" dirty="0">
                <a:latin typeface="Times New Roman" panose="02020603050405020304" pitchFamily="18" charset="0"/>
                <a:cs typeface="Times New Roman" panose="02020603050405020304" pitchFamily="18" charset="0"/>
              </a:rPr>
              <a:t>Плюсы и минусы данной стратегии: упорное отстаивание своих интересов в ущерб интересов другого человека может помочь человеку временно удержать вверх в конфликтной ситуации. Однако к длительным отношениям такой подход не применим.</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5407" y="2416629"/>
            <a:ext cx="4476592" cy="4205587"/>
          </a:xfrm>
          <a:prstGeom prst="rect">
            <a:avLst/>
          </a:prstGeom>
        </p:spPr>
      </p:pic>
    </p:spTree>
    <p:extLst>
      <p:ext uri="{BB962C8B-B14F-4D97-AF65-F5344CB8AC3E}">
        <p14:creationId xmlns:p14="http://schemas.microsoft.com/office/powerpoint/2010/main" val="4112772953"/>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143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6" name="Прямоугольник 15">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tx1"/>
            </a:solidFill>
            <a:prstDash val="solid"/>
            <a:miter lim="800000"/>
          </a:ln>
          <a:effectLst>
            <a:softEdge rad="0"/>
          </a:effectLst>
        </p:spPr>
      </p:sp>
      <p:sp>
        <p:nvSpPr>
          <p:cNvPr id="3" name="Объект 2"/>
          <p:cNvSpPr>
            <a:spLocks noGrp="1"/>
          </p:cNvSpPr>
          <p:nvPr>
            <p:ph idx="1"/>
          </p:nvPr>
        </p:nvSpPr>
        <p:spPr>
          <a:xfrm>
            <a:off x="234696" y="237744"/>
            <a:ext cx="11722608" cy="6382512"/>
          </a:xfrm>
        </p:spPr>
        <p:txBody>
          <a:bodyPr>
            <a:normAutofit/>
          </a:bodyPr>
          <a:lstStyle/>
          <a:p>
            <a:r>
              <a:rPr lang="ru-RU" sz="2400" dirty="0">
                <a:latin typeface="Times New Roman" panose="02020603050405020304" pitchFamily="18" charset="0"/>
                <a:cs typeface="Times New Roman" panose="02020603050405020304" pitchFamily="18" charset="0"/>
              </a:rPr>
              <a:t> Для такой стратегии характерен тип поведения, который образно можно представить поведением акулы в момент нападения. Этот тип поведения жестко ориентирован на победу, не считаясь с собственными затратами, что можно определить выражением «прет напролом». Предпочтение такого поведения в конфликте нередко объясняется подсознательным стремлением оградить себя от боли, вызываемой чувством поражения</a:t>
            </a:r>
          </a:p>
          <a:p>
            <a:r>
              <a:rPr lang="ru-RU" sz="2400" dirty="0">
                <a:latin typeface="Times New Roman" panose="02020603050405020304" pitchFamily="18" charset="0"/>
                <a:cs typeface="Times New Roman" panose="02020603050405020304" pitchFamily="18" charset="0"/>
              </a:rPr>
              <a:t>Тактические действия «Акулы»:</a:t>
            </a:r>
          </a:p>
          <a:p>
            <a:r>
              <a:rPr lang="ru-RU" sz="2400" dirty="0">
                <a:latin typeface="Times New Roman" panose="02020603050405020304" pitchFamily="18" charset="0"/>
                <a:cs typeface="Times New Roman" panose="02020603050405020304" pitchFamily="18" charset="0"/>
              </a:rPr>
              <a:t>-  жестко контролирует действия противника и его источники информации;</a:t>
            </a:r>
          </a:p>
          <a:p>
            <a:r>
              <a:rPr lang="ru-RU" sz="2400" dirty="0">
                <a:latin typeface="Times New Roman" panose="02020603050405020304" pitchFamily="18" charset="0"/>
                <a:cs typeface="Times New Roman" panose="02020603050405020304" pitchFamily="18" charset="0"/>
              </a:rPr>
              <a:t>-  постоянно и преднамеренно давит на противника всеми доступными средствами;</a:t>
            </a:r>
          </a:p>
          <a:p>
            <a:r>
              <a:rPr lang="ru-RU" sz="2400" dirty="0">
                <a:latin typeface="Times New Roman" panose="02020603050405020304" pitchFamily="18" charset="0"/>
                <a:cs typeface="Times New Roman" panose="02020603050405020304" pitchFamily="18" charset="0"/>
              </a:rPr>
              <a:t>-  использует обман, хитрость, пытаясь завладеть положением;</a:t>
            </a:r>
          </a:p>
          <a:p>
            <a:r>
              <a:rPr lang="ru-RU" sz="2400" dirty="0">
                <a:latin typeface="Times New Roman" panose="02020603050405020304" pitchFamily="18" charset="0"/>
                <a:cs typeface="Times New Roman" panose="02020603050405020304" pitchFamily="18" charset="0"/>
              </a:rPr>
              <a:t>-  провоцирует противника на непродуманные шаги и ошибки;</a:t>
            </a:r>
          </a:p>
          <a:p>
            <a:r>
              <a:rPr lang="ru-RU" sz="2400">
                <a:latin typeface="Times New Roman" panose="02020603050405020304" pitchFamily="18" charset="0"/>
                <a:cs typeface="Times New Roman" panose="02020603050405020304" pitchFamily="18" charset="0"/>
              </a:rPr>
              <a:t>Пример: В ходе конкурентной борьбы, выиграл гонку спроса и предложения товар Предпринимателя Н.</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14755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AB763E74-B111-4F0A-990A-DC546EDB6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ru-RU" dirty="0"/>
          </a:p>
        </p:txBody>
      </p:sp>
      <p:sp>
        <p:nvSpPr>
          <p:cNvPr id="13" name="Прямоугольник 12">
            <a:extLst>
              <a:ext uri="{FF2B5EF4-FFF2-40B4-BE49-F238E27FC236}">
                <a16:creationId xmlns:a16="http://schemas.microsoft.com/office/drawing/2014/main" id="{59261977-BEC4-4705-BB60-C4C0C747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useBgFill="1">
        <p:nvSpPr>
          <p:cNvPr id="15" name="Прямоугольник 14">
            <a:extLst>
              <a:ext uri="{FF2B5EF4-FFF2-40B4-BE49-F238E27FC236}">
                <a16:creationId xmlns:a16="http://schemas.microsoft.com/office/drawing/2014/main" id="{E61F1EFE-E608-4FCB-8DBB-12FA3AC1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sp>
      <p:sp useBgFill="1">
        <p:nvSpPr>
          <p:cNvPr id="17" name="Прямоугольник 16">
            <a:extLst>
              <a:ext uri="{FF2B5EF4-FFF2-40B4-BE49-F238E27FC236}">
                <a16:creationId xmlns:a16="http://schemas.microsoft.com/office/drawing/2014/main" id="{4C7DD595-7EA3-45FF-B181-2B606353F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sp>
      <p:sp>
        <p:nvSpPr>
          <p:cNvPr id="19" name="Прямоугольник 18">
            <a:extLst>
              <a:ext uri="{FF2B5EF4-FFF2-40B4-BE49-F238E27FC236}">
                <a16:creationId xmlns:a16="http://schemas.microsoft.com/office/drawing/2014/main" id="{848B10FE-6408-43F6-9A62-B98F2DB0F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solidFill>
            <a:schemeClr val="tx2">
              <a:lumMod val="20000"/>
              <a:lumOff val="80000"/>
            </a:schemeClr>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5F3F6C66-D6D7-4A72-9928-967AEA400766}"/>
              </a:ext>
            </a:extLst>
          </p:cNvPr>
          <p:cNvSpPr>
            <a:spLocks noGrp="1"/>
          </p:cNvSpPr>
          <p:nvPr>
            <p:ph type="title"/>
          </p:nvPr>
        </p:nvSpPr>
        <p:spPr>
          <a:xfrm>
            <a:off x="8166876" y="643464"/>
            <a:ext cx="4025123" cy="1773165"/>
          </a:xfrm>
        </p:spPr>
        <p:txBody>
          <a:bodyPr rtlCol="0">
            <a:noAutofit/>
          </a:bodyPr>
          <a:lstStyle/>
          <a:p>
            <a:pPr rtl="0"/>
            <a:r>
              <a:rPr lang="ru-RU" sz="3200" dirty="0"/>
              <a:t>Приспособление – плюшевый мишка</a:t>
            </a:r>
          </a:p>
        </p:txBody>
      </p:sp>
      <p:sp>
        <p:nvSpPr>
          <p:cNvPr id="7" name="Объект 6"/>
          <p:cNvSpPr>
            <a:spLocks noGrp="1"/>
          </p:cNvSpPr>
          <p:nvPr>
            <p:ph idx="1"/>
          </p:nvPr>
        </p:nvSpPr>
        <p:spPr>
          <a:xfrm>
            <a:off x="903514" y="939002"/>
            <a:ext cx="6486237" cy="5441314"/>
          </a:xfrm>
        </p:spPr>
        <p:txBody>
          <a:bodyPr>
            <a:noAutofit/>
          </a:bodyPr>
          <a:lstStyle/>
          <a:p>
            <a:r>
              <a:rPr lang="ru-RU" sz="1900" b="1" dirty="0">
                <a:latin typeface="Times New Roman" panose="02020603050405020304" pitchFamily="18" charset="0"/>
                <a:cs typeface="Times New Roman" panose="02020603050405020304" pitchFamily="18" charset="0"/>
              </a:rPr>
              <a:t>Приспособление – это такой способ поведения участника конфликта, при котором он готов поступиться своими интересами и уступить другому человеку ради того, чтобы избежать противостояния. Такую позицию могут занимать люди с низкой самооценкой, которые считают, что их цели и интересы не должны приниматься во внимание.</a:t>
            </a:r>
          </a:p>
          <a:p>
            <a:r>
              <a:rPr lang="ru-RU" sz="1900" b="1" dirty="0">
                <a:latin typeface="Times New Roman" panose="02020603050405020304" pitchFamily="18" charset="0"/>
                <a:cs typeface="Times New Roman" panose="02020603050405020304" pitchFamily="18" charset="0"/>
              </a:rPr>
              <a:t>Плюсы и минусы данной стратегии: если предмет спора не так уж важен, а важнее сохранить хорошие взаимоотношения с другим человеком, то уступить, дать ему таким образом самоутвердиться может быть наиболее подходящим вариантом поведения. Но если конфликт касается важных вопросов, которые затрагивают чувства участников спора, то такую стратегию нельзя назвать продуктивной. Её результатом будет отрицательные эмоции уступившей стороны</a:t>
            </a:r>
          </a:p>
        </p:txBody>
      </p:sp>
      <p:pic>
        <p:nvPicPr>
          <p:cNvPr id="8" name="Рисунок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875" y="2242457"/>
            <a:ext cx="3927574" cy="3526971"/>
          </a:xfrm>
          <a:prstGeom prst="rect">
            <a:avLst/>
          </a:prstGeom>
        </p:spPr>
      </p:pic>
    </p:spTree>
    <p:extLst>
      <p:ext uri="{BB962C8B-B14F-4D97-AF65-F5344CB8AC3E}">
        <p14:creationId xmlns:p14="http://schemas.microsoft.com/office/powerpoint/2010/main" val="2776971335"/>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Прямоугольник 13">
            <a:extLst>
              <a:ext uri="{FF2B5EF4-FFF2-40B4-BE49-F238E27FC236}">
                <a16:creationId xmlns:a16="http://schemas.microsoft.com/office/drawing/2014/main" id="{E192707B-B929-41A7-9B41-E959A1C689E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p:nvSpPr>
          <p:cNvPr id="16" name="Прямоугольник 15">
            <a:extLst>
              <a:ext uri="{FF2B5EF4-FFF2-40B4-BE49-F238E27FC236}">
                <a16:creationId xmlns:a16="http://schemas.microsoft.com/office/drawing/2014/main" id="{8FB4235C-4505-46C7-AD8F-8769A1972FC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34696" y="237744"/>
            <a:ext cx="11722608" cy="6382512"/>
          </a:xfrm>
          <a:prstGeom prst="rect">
            <a:avLst/>
          </a:prstGeom>
          <a:noFill/>
          <a:ln w="6350" cap="sq" cmpd="sng" algn="ctr">
            <a:solidFill>
              <a:schemeClr val="bg1"/>
            </a:solidFill>
            <a:prstDash val="solid"/>
            <a:miter lim="800000"/>
          </a:ln>
          <a:effectLst>
            <a:softEdge rad="0"/>
          </a:effectLst>
        </p:spPr>
      </p:sp>
      <p:sp>
        <p:nvSpPr>
          <p:cNvPr id="3" name="Объект 2"/>
          <p:cNvSpPr>
            <a:spLocks noGrp="1"/>
          </p:cNvSpPr>
          <p:nvPr>
            <p:ph idx="1"/>
          </p:nvPr>
        </p:nvSpPr>
        <p:spPr>
          <a:xfrm>
            <a:off x="234696" y="237744"/>
            <a:ext cx="11722608" cy="6382512"/>
          </a:xfrm>
        </p:spPr>
        <p:txBody>
          <a:bodyPr>
            <a:normAutofit/>
          </a:bodyPr>
          <a:lstStyle/>
          <a:p>
            <a:r>
              <a:rPr lang="ru-RU" sz="2400" dirty="0">
                <a:solidFill>
                  <a:schemeClr val="bg1"/>
                </a:solidFill>
                <a:latin typeface="Times New Roman" panose="02020603050405020304" pitchFamily="18" charset="0"/>
                <a:cs typeface="Times New Roman" panose="02020603050405020304" pitchFamily="18" charset="0"/>
              </a:rPr>
              <a:t>Для наглядности этой стратегии поведения в конфликте дано условное название мягкой игрушки, которая безо всяких усилий с нашей стороны дает нам ощущение тепла и мягкости. Стратегия улаживания в конфликте направлена на максимум во взаимоотношениях и минимум в постижении личных цепей. Основной принцип поведения: «Все, что Вы хотите – только давайте жить дружно». Это установка на доброжелательность за счет собственных потерь, так называемая «игра в прятки», но, конечно, до определенного предела, так как инстинкт самосохранения сильно развит у всех людей.</a:t>
            </a:r>
          </a:p>
          <a:p>
            <a:r>
              <a:rPr lang="ru-RU" sz="2400" dirty="0">
                <a:solidFill>
                  <a:schemeClr val="bg1"/>
                </a:solidFill>
                <a:latin typeface="Times New Roman" panose="02020603050405020304" pitchFamily="18" charset="0"/>
                <a:cs typeface="Times New Roman" panose="02020603050405020304" pitchFamily="18" charset="0"/>
              </a:rPr>
              <a:t>Тактические действия «Плюшевого Мишки»:</a:t>
            </a:r>
          </a:p>
          <a:p>
            <a:r>
              <a:rPr lang="ru-RU" sz="2400" dirty="0">
                <a:solidFill>
                  <a:schemeClr val="bg1"/>
                </a:solidFill>
                <a:latin typeface="Times New Roman" panose="02020603050405020304" pitchFamily="18" charset="0"/>
                <a:cs typeface="Times New Roman" panose="02020603050405020304" pitchFamily="18" charset="0"/>
              </a:rPr>
              <a:t>- постоянное соглашательство с требованиями противника, т.е. делает максимальные уступки;</a:t>
            </a:r>
          </a:p>
          <a:p>
            <a:r>
              <a:rPr lang="ru-RU" sz="2400" dirty="0">
                <a:solidFill>
                  <a:schemeClr val="bg1"/>
                </a:solidFill>
                <a:latin typeface="Times New Roman" panose="02020603050405020304" pitchFamily="18" charset="0"/>
                <a:cs typeface="Times New Roman" panose="02020603050405020304" pitchFamily="18" charset="0"/>
              </a:rPr>
              <a:t>- постоянная демонстрация </a:t>
            </a:r>
            <a:r>
              <a:rPr lang="ru-RU" sz="2400" dirty="0" err="1">
                <a:solidFill>
                  <a:schemeClr val="bg1"/>
                </a:solidFill>
                <a:latin typeface="Times New Roman" panose="02020603050405020304" pitchFamily="18" charset="0"/>
                <a:cs typeface="Times New Roman" panose="02020603050405020304" pitchFamily="18" charset="0"/>
              </a:rPr>
              <a:t>непритязания</a:t>
            </a:r>
            <a:r>
              <a:rPr lang="ru-RU" sz="2400" dirty="0">
                <a:solidFill>
                  <a:schemeClr val="bg1"/>
                </a:solidFill>
                <a:latin typeface="Times New Roman" panose="02020603050405020304" pitchFamily="18" charset="0"/>
                <a:cs typeface="Times New Roman" panose="02020603050405020304" pitchFamily="18" charset="0"/>
              </a:rPr>
              <a:t> на победу или серьезное сопротивление;</a:t>
            </a:r>
          </a:p>
          <a:p>
            <a:r>
              <a:rPr lang="ru-RU" sz="2400" dirty="0">
                <a:solidFill>
                  <a:schemeClr val="bg1"/>
                </a:solidFill>
                <a:latin typeface="Times New Roman" panose="02020603050405020304" pitchFamily="18" charset="0"/>
                <a:cs typeface="Times New Roman" panose="02020603050405020304" pitchFamily="18" charset="0"/>
              </a:rPr>
              <a:t>- потакает противнику, льстит.</a:t>
            </a:r>
          </a:p>
          <a:p>
            <a:r>
              <a:rPr lang="ru-RU" sz="2400" dirty="0">
                <a:solidFill>
                  <a:schemeClr val="bg1"/>
                </a:solidFill>
                <a:latin typeface="Times New Roman" panose="02020603050405020304" pitchFamily="18" charset="0"/>
                <a:cs typeface="Times New Roman" panose="02020603050405020304" pitchFamily="18" charset="0"/>
              </a:rPr>
              <a:t>Пример: Граждане С и Т долго ругались по причине неприятия религиозных ценностей друг друга, но затем свыклись и приспособились к ним.</a:t>
            </a:r>
          </a:p>
        </p:txBody>
      </p:sp>
    </p:spTree>
    <p:extLst>
      <p:ext uri="{BB962C8B-B14F-4D97-AF65-F5344CB8AC3E}">
        <p14:creationId xmlns:p14="http://schemas.microsoft.com/office/powerpoint/2010/main" val="14045399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AB763E74-B111-4F0A-990A-DC546EDB60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1"/>
          </a:solidFill>
          <a:ln>
            <a:noFill/>
          </a:ln>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lgn="ctr" rtl="0"/>
            <a:endParaRPr lang="ru-RU" dirty="0"/>
          </a:p>
        </p:txBody>
      </p:sp>
      <p:sp>
        <p:nvSpPr>
          <p:cNvPr id="13" name="Прямоугольник 12">
            <a:extLst>
              <a:ext uri="{FF2B5EF4-FFF2-40B4-BE49-F238E27FC236}">
                <a16:creationId xmlns:a16="http://schemas.microsoft.com/office/drawing/2014/main" id="{59261977-BEC4-4705-BB60-C4C0C74711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67" y="0"/>
            <a:ext cx="8168743" cy="6858000"/>
          </a:xfrm>
          <a:prstGeom prst="rect">
            <a:avLst/>
          </a:prstGeom>
          <a:solidFill>
            <a:srgbClr val="143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ru-RU" dirty="0"/>
          </a:p>
        </p:txBody>
      </p:sp>
      <p:sp useBgFill="1">
        <p:nvSpPr>
          <p:cNvPr id="15" name="Прямоугольник 14">
            <a:extLst>
              <a:ext uri="{FF2B5EF4-FFF2-40B4-BE49-F238E27FC236}">
                <a16:creationId xmlns:a16="http://schemas.microsoft.com/office/drawing/2014/main" id="{E61F1EFE-E608-4FCB-8DBB-12FA3AC1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43" y="643464"/>
            <a:ext cx="6909336" cy="5571072"/>
          </a:xfrm>
          <a:prstGeom prst="rect">
            <a:avLst/>
          </a:prstGeom>
          <a:ln w="6350" cap="flat" cmpd="sng" algn="ctr">
            <a:noFill/>
            <a:prstDash val="solid"/>
          </a:ln>
          <a:effectLst>
            <a:outerShdw blurRad="50800" algn="ctr" rotWithShape="0">
              <a:prstClr val="black">
                <a:alpha val="66000"/>
              </a:prstClr>
            </a:outerShdw>
            <a:softEdge rad="0"/>
          </a:effectLst>
        </p:spPr>
      </p:sp>
      <p:sp useBgFill="1">
        <p:nvSpPr>
          <p:cNvPr id="17" name="Прямоугольник 16">
            <a:extLst>
              <a:ext uri="{FF2B5EF4-FFF2-40B4-BE49-F238E27FC236}">
                <a16:creationId xmlns:a16="http://schemas.microsoft.com/office/drawing/2014/main" id="{4C7DD595-7EA3-45FF-B181-2B606353F7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6071" y="809244"/>
            <a:ext cx="6583680" cy="5239512"/>
          </a:xfrm>
          <a:prstGeom prst="rect">
            <a:avLst/>
          </a:prstGeom>
          <a:ln w="6350" cap="sq" cmpd="sng" algn="ctr">
            <a:solidFill>
              <a:schemeClr val="tx1">
                <a:lumMod val="65000"/>
                <a:lumOff val="35000"/>
              </a:schemeClr>
            </a:solidFill>
            <a:prstDash val="solid"/>
            <a:miter lim="800000"/>
          </a:ln>
          <a:effectLst/>
        </p:spPr>
      </p:sp>
      <p:sp>
        <p:nvSpPr>
          <p:cNvPr id="19" name="Прямоугольник 18">
            <a:extLst>
              <a:ext uri="{FF2B5EF4-FFF2-40B4-BE49-F238E27FC236}">
                <a16:creationId xmlns:a16="http://schemas.microsoft.com/office/drawing/2014/main" id="{848B10FE-6408-43F6-9A62-B98F2DB0FFB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66971" y="-1"/>
            <a:ext cx="4025029" cy="6858000"/>
          </a:xfrm>
          <a:prstGeom prst="rect">
            <a:avLst/>
          </a:prstGeom>
          <a:solidFill>
            <a:schemeClr val="tx2">
              <a:lumMod val="60000"/>
              <a:lumOff val="40000"/>
            </a:schemeClr>
          </a:solidFill>
          <a:ln w="19050" cmpd="sng">
            <a:no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5F3F6C66-D6D7-4A72-9928-967AEA400766}"/>
              </a:ext>
            </a:extLst>
          </p:cNvPr>
          <p:cNvSpPr>
            <a:spLocks noGrp="1"/>
          </p:cNvSpPr>
          <p:nvPr>
            <p:ph type="title"/>
          </p:nvPr>
        </p:nvSpPr>
        <p:spPr>
          <a:xfrm>
            <a:off x="8166876" y="643464"/>
            <a:ext cx="4025123" cy="1773165"/>
          </a:xfrm>
        </p:spPr>
        <p:txBody>
          <a:bodyPr rtlCol="0">
            <a:noAutofit/>
          </a:bodyPr>
          <a:lstStyle/>
          <a:p>
            <a:pPr rtl="0"/>
            <a:r>
              <a:rPr lang="ru-RU" sz="3200" dirty="0">
                <a:solidFill>
                  <a:srgbClr val="FFFFFF"/>
                </a:solidFill>
              </a:rPr>
              <a:t>Избегание - черепаха</a:t>
            </a:r>
          </a:p>
        </p:txBody>
      </p:sp>
      <p:sp>
        <p:nvSpPr>
          <p:cNvPr id="3" name="Объект 2"/>
          <p:cNvSpPr>
            <a:spLocks noGrp="1"/>
          </p:cNvSpPr>
          <p:nvPr>
            <p:ph idx="1"/>
          </p:nvPr>
        </p:nvSpPr>
        <p:spPr>
          <a:xfrm>
            <a:off x="643148" y="809243"/>
            <a:ext cx="6746603" cy="5405293"/>
          </a:xfrm>
        </p:spPr>
        <p:txBody>
          <a:bodyPr>
            <a:noAutofit/>
          </a:bodyPr>
          <a:lstStyle/>
          <a:p>
            <a:r>
              <a:rPr lang="ru-RU" sz="2200" b="1" dirty="0">
                <a:latin typeface="Times New Roman" panose="02020603050405020304" pitchFamily="18" charset="0"/>
                <a:cs typeface="Times New Roman" panose="02020603050405020304" pitchFamily="18" charset="0"/>
              </a:rPr>
              <a:t>Часто люди стараются избежать обсуждения конфликтных вопросов и отложить принятие сложного решения «на потом». В этом случае человек не отстаивает собственные интересы, но при этом не учитывает и интересы других.</a:t>
            </a:r>
          </a:p>
          <a:p>
            <a:r>
              <a:rPr lang="ru-RU" sz="2200" b="1" dirty="0">
                <a:latin typeface="Times New Roman" panose="02020603050405020304" pitchFamily="18" charset="0"/>
                <a:cs typeface="Times New Roman" panose="02020603050405020304" pitchFamily="18" charset="0"/>
              </a:rPr>
              <a:t>Плюсы и минусы данной стратегии: такая стратегия может быть полезна либо, когда предмет конфликта не очень важен либо когда с другой стороной конфликта не обязательно поддерживать длительные отношения. Но в долгосрочных отношениях важно открыто обсуждать все спорные вопросы, а избегание существующих трудностей приводит только к накоплению неудовлетворенности и напряжения.</a:t>
            </a: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66876" y="2572248"/>
            <a:ext cx="3867045" cy="3642288"/>
          </a:xfrm>
          <a:prstGeom prst="rect">
            <a:avLst/>
          </a:prstGeom>
        </p:spPr>
      </p:pic>
    </p:spTree>
    <p:extLst>
      <p:ext uri="{BB962C8B-B14F-4D97-AF65-F5344CB8AC3E}">
        <p14:creationId xmlns:p14="http://schemas.microsoft.com/office/powerpoint/2010/main" val="3357351515"/>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
  <a:themeElements>
    <a:clrScheme name="Savo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26B02"/>
      </a:folHlink>
    </a:clrScheme>
    <a:fontScheme name="Savon">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6728D11B-929E-4324-91B0-4A4DA4CAC3DD}"/>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1" ma:contentTypeDescription="Create a new document." ma:contentTypeScope="" ma:versionID="1c2eb7a32e66fb6e4260f3771546a5e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04e1f6479c48b08974ba73b5ca973489"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diaServiceKeyPoints xmlns="71af3243-3dd4-4a8d-8c0d-dd76da1f02a5" xsi:nil="true"/>
  </documentManagement>
</p:properties>
</file>

<file path=customXml/itemProps1.xml><?xml version="1.0" encoding="utf-8"?>
<ds:datastoreItem xmlns:ds="http://schemas.openxmlformats.org/officeDocument/2006/customXml" ds:itemID="{4CC21C94-EC06-4610-B8F0-A456DD28CD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5D6F7AD-09FB-47AB-B353-D1D83850E3A3}">
  <ds:schemaRefs>
    <ds:schemaRef ds:uri="http://schemas.microsoft.com/sharepoint/v3/contenttype/forms"/>
  </ds:schemaRefs>
</ds:datastoreItem>
</file>

<file path=customXml/itemProps3.xml><?xml version="1.0" encoding="utf-8"?>
<ds:datastoreItem xmlns:ds="http://schemas.openxmlformats.org/officeDocument/2006/customXml" ds:itemID="{12C0DB4D-BE53-4100-8A0D-CEFB2E482820}">
  <ds:schemaRefs>
    <ds:schemaRef ds:uri="http://schemas.microsoft.com/office/2006/metadata/properties"/>
    <ds:schemaRef ds:uri="http://schemas.microsoft.com/office/infopath/2007/PartnerControls"/>
    <ds:schemaRef ds:uri="71af3243-3dd4-4a8d-8c0d-dd76da1f02a5"/>
  </ds:schemaRefs>
</ds:datastoreItem>
</file>

<file path=docProps/app.xml><?xml version="1.0" encoding="utf-8"?>
<Properties xmlns="http://schemas.openxmlformats.org/officeDocument/2006/extended-properties" xmlns:vt="http://schemas.openxmlformats.org/officeDocument/2006/docPropsVTypes">
  <Template>Оформление «Сад Савон»</Template>
  <TotalTime>0</TotalTime>
  <Words>1568</Words>
  <Application>Microsoft Office PowerPoint</Application>
  <PresentationFormat>Широкоэкранный</PresentationFormat>
  <Paragraphs>87</Paragraphs>
  <Slides>16</Slides>
  <Notes>16</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16</vt:i4>
      </vt:variant>
    </vt:vector>
  </HeadingPairs>
  <TitlesOfParts>
    <vt:vector size="21" baseType="lpstr">
      <vt:lpstr>Arial</vt:lpstr>
      <vt:lpstr>Calibri</vt:lpstr>
      <vt:lpstr>Century Gothic</vt:lpstr>
      <vt:lpstr>Times New Roman</vt:lpstr>
      <vt:lpstr>Савон</vt:lpstr>
      <vt:lpstr>Конфликт и способы его разрешения</vt:lpstr>
      <vt:lpstr>Презентация PowerPoint</vt:lpstr>
      <vt:lpstr>ЭЛЕМЕНТЫ САДА</vt:lpstr>
      <vt:lpstr>Для удобства можно выделить пять основных способов поведения в конфликтной ситуации. Давайте представим их в виде животных</vt:lpstr>
      <vt:lpstr>Соревнование - акула</vt:lpstr>
      <vt:lpstr>Презентация PowerPoint</vt:lpstr>
      <vt:lpstr>Приспособление – плюшевый мишка</vt:lpstr>
      <vt:lpstr>Презентация PowerPoint</vt:lpstr>
      <vt:lpstr>Избегание - черепаха</vt:lpstr>
      <vt:lpstr>Презентация PowerPoint</vt:lpstr>
      <vt:lpstr>Компромисс - лиса</vt:lpstr>
      <vt:lpstr>Презентация PowerPoint</vt:lpstr>
      <vt:lpstr>Сотрудничество - сова</vt:lpstr>
      <vt:lpstr>Презентация PowerPoint</vt:lpstr>
      <vt:lpstr>Презентация PowerPoint</vt:lpstr>
      <vt:lpstr>Спасибо за внимание</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2022-11-24T14:26:44Z</dcterms:created>
  <dcterms:modified xsi:type="dcterms:W3CDTF">2023-09-30T11:16:36Z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