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57" r:id="rId5"/>
    <p:sldId id="389" r:id="rId6"/>
    <p:sldId id="392" r:id="rId7"/>
    <p:sldId id="384" r:id="rId8"/>
    <p:sldId id="393" r:id="rId9"/>
    <p:sldId id="317" r:id="rId10"/>
    <p:sldId id="279" r:id="rId11"/>
    <p:sldId id="396" r:id="rId12"/>
    <p:sldId id="395" r:id="rId13"/>
    <p:sldId id="394" r:id="rId14"/>
    <p:sldId id="397" r:id="rId15"/>
    <p:sldId id="398" r:id="rId16"/>
    <p:sldId id="399" r:id="rId17"/>
    <p:sldId id="400" r:id="rId18"/>
    <p:sldId id="401" r:id="rId19"/>
    <p:sldId id="270" r:id="rId20"/>
    <p:sldId id="404" r:id="rId21"/>
    <p:sldId id="403" r:id="rId22"/>
    <p:sldId id="402" r:id="rId23"/>
    <p:sldId id="405" r:id="rId24"/>
    <p:sldId id="409" r:id="rId25"/>
    <p:sldId id="408" r:id="rId26"/>
    <p:sldId id="406" r:id="rId27"/>
    <p:sldId id="272" r:id="rId28"/>
    <p:sldId id="411" r:id="rId29"/>
    <p:sldId id="412" r:id="rId30"/>
    <p:sldId id="321" r:id="rId31"/>
    <p:sldId id="410" r:id="rId32"/>
    <p:sldId id="391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3725" autoAdjust="0"/>
  </p:normalViewPr>
  <p:slideViewPr>
    <p:cSldViewPr snapToGrid="0">
      <p:cViewPr varScale="1">
        <p:scale>
          <a:sx n="117" d="100"/>
          <a:sy n="117" d="100"/>
        </p:scale>
        <p:origin x="12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E7A67B-0B31-4277-AC38-EACC797B8A6F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631982-23A7-4AAC-9962-80E5FE748967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1E9D1-BF42-4EC0-B8FA-48BB14C27E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169DE78-31D4-4ACE-9E53-8F5B4185DCFD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20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58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96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8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ru-RU" smtClean="0"/>
              <a:t>24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03F58C-DDF0-4FDE-B423-24A080C023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EF10C34-C707-4002-96E4-3F44AACF2769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ru-RU" smtClean="0"/>
              <a:t>25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03F58C-DDF0-4FDE-B423-24A080C023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EF10C34-C707-4002-96E4-3F44AACF2769}" type="datetime1">
              <a:rPr lang="ru-RU" smtClean="0"/>
              <a:t>01.04.2023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06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ru-RU" smtClean="0"/>
              <a:t>26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03F58C-DDF0-4FDE-B423-24A080C023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EF10C34-C707-4002-96E4-3F44AACF2769}" type="datetime1">
              <a:rPr lang="ru-RU" smtClean="0"/>
              <a:t>01.04.2023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0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27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09CB6-706A-499E-B469-C7567F8D48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42D6A89-D4A6-4859-94E4-A231ECD78CF7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28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09CB6-706A-499E-B469-C7567F8D48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42D6A89-D4A6-4859-94E4-A231ECD78CF7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FE145-85EA-409B-90E4-DB035B9875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F1E7CF4-04B8-46EE-AAB3-3E09B68C114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FE145-85EA-409B-90E4-DB035B9875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F1E7CF4-04B8-46EE-AAB3-3E09B68C114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3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09585-046A-499B-8378-B49E959069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F2EACF9-40BB-4401-8168-0D158E173CEA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09585-046A-499B-8378-B49E959069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F2EACF9-40BB-4401-8168-0D158E173CEA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9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17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09585-046A-499B-8378-B49E959069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F2EACF9-40BB-4401-8168-0D158E173CEA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18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FB6D1-4BB5-4F4A-8334-157488232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95B0CFD-507F-4E77-AF49-4E4003733C0C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2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ru-RU" smtClean="0"/>
              <a:t>19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09585-046A-499B-8378-B49E959069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F2EACF9-40BB-4401-8168-0D158E173CEA}" type="datetime1">
              <a:rPr lang="ru-RU" smtClean="0"/>
              <a:t>31.03.2023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4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ru-RU" sz="4800"/>
              <a:t>3DFloat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Образец заголовка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ru-RU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ru-RU"/>
              <a:t>Образец текста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ru-RU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ru-RU"/>
              <a:t>Щелкните, чтобы ИЗМЕНИТЬ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ru-RU">
                <a:solidFill>
                  <a:schemeClr val="tx1">
                    <a:alpha val="60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ru-RU" sz="1600"/>
              <a:t>Текст слайда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8" name="Рисунок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рыв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ru-RU">
                <a:solidFill>
                  <a:schemeClr val="tx1">
                    <a:alpha val="60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азрыв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ru-RU">
                <a:solidFill>
                  <a:schemeClr val="tx1">
                    <a:alpha val="60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Временная шкала таблицы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0" name="Заголовок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ru-RU"/>
              <a:t>Команда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Полилиния: Фигура 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3" name="Полилиния: Фигура 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56" name="Рисунок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57" name="Рисунок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58" name="Рисунок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Рисунок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65" name="Текст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67" name="Текст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69" name="Текст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ru-RU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Вторник, 2 февраля 20XX г.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Вторник, 2 февраля 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A1B0FB-D917-4C8C-928F-313BD683B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+mn-cs"/>
        </a:defRPr>
      </a:lvl1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9113" y="1551214"/>
            <a:ext cx="4400551" cy="3722915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ru-RU" dirty="0"/>
              <a:t>Реклама гостиничных предприятий, её роль и значение, функции, виды</a:t>
            </a:r>
          </a:p>
        </p:txBody>
      </p:sp>
      <p:pic>
        <p:nvPicPr>
          <p:cNvPr id="14" name="Рисунок 13" descr="Цифровой фон точек данных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54772-B56E-48C0-C368-CF1057A7C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47" y="1072014"/>
            <a:ext cx="6835541" cy="51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91886"/>
            <a:ext cx="5545137" cy="5951763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По виду рекламируемых товаров: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- алкогольной продукции;</a:t>
            </a:r>
            <a:br>
              <a:rPr lang="ru-RU" sz="3200" dirty="0"/>
            </a:br>
            <a:r>
              <a:rPr lang="ru-RU" sz="3200" dirty="0"/>
              <a:t>- лекарственных средств, медицинских изделий;</a:t>
            </a:r>
            <a:br>
              <a:rPr lang="ru-RU" sz="3200" dirty="0"/>
            </a:br>
            <a:r>
              <a:rPr lang="ru-RU" sz="3200" dirty="0"/>
              <a:t>- биологически активных добавок и пищевых добавок, продуктов детского питания;</a:t>
            </a:r>
            <a:br>
              <a:rPr lang="ru-RU" sz="3200" dirty="0"/>
            </a:br>
            <a:r>
              <a:rPr lang="ru-RU" sz="3200" dirty="0"/>
              <a:t>- продукции военного назначения и оружия;</a:t>
            </a:r>
            <a:br>
              <a:rPr lang="ru-RU" sz="3200" dirty="0"/>
            </a:br>
            <a:r>
              <a:rPr lang="ru-RU" sz="3200" dirty="0"/>
              <a:t>- ценных бумаг;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755" y="1064847"/>
            <a:ext cx="5132388" cy="5132388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67AB04-D447-8E2B-8FC0-6259FEA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66" y="1064847"/>
            <a:ext cx="51332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1"/>
            <a:ext cx="6605902" cy="6457950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/>
              <a:t>По видам услуг и рекламируемой деятельности: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для медицинских услуг, методов профилактики, диагностики, лечения и медицинской реабилитации, методов народной медицины;</a:t>
            </a:r>
            <a:br>
              <a:rPr lang="ru-RU" sz="2400" dirty="0"/>
            </a:br>
            <a:r>
              <a:rPr lang="ru-RU" sz="2400" dirty="0"/>
              <a:t>- реклама основанных на риске игр, пари;</a:t>
            </a:r>
            <a:br>
              <a:rPr lang="ru-RU" sz="2400" dirty="0"/>
            </a:br>
            <a:r>
              <a:rPr lang="ru-RU" sz="2400" dirty="0"/>
              <a:t>- реклама финансовых услуг и финансовой деятельности;</a:t>
            </a:r>
            <a:br>
              <a:rPr lang="ru-RU" sz="2400" dirty="0"/>
            </a:br>
            <a:r>
              <a:rPr lang="ru-RU" sz="2400" dirty="0"/>
              <a:t>- услуг по заключению договоров ренты, в том числе договора пожизненного содержания с иждивением;</a:t>
            </a:r>
            <a:br>
              <a:rPr lang="ru-RU" sz="2400" dirty="0"/>
            </a:br>
            <a:r>
              <a:rPr lang="ru-RU" sz="2400" dirty="0"/>
              <a:t>- реклама деятельности медиаторов по обеспечению проведения процедуры медиации;</a:t>
            </a:r>
            <a:br>
              <a:rPr lang="ru-RU" sz="2400" dirty="0"/>
            </a:br>
            <a:r>
              <a:rPr lang="ru-RU" sz="2400" dirty="0"/>
              <a:t>- в сфере арбитража (третейского разбирательства).</a:t>
            </a:r>
            <a:br>
              <a:rPr lang="ru-RU" sz="2400" dirty="0"/>
            </a:br>
            <a:r>
              <a:rPr lang="ru-RU" sz="2400" dirty="0"/>
              <a:t>- туристической деятельности;</a:t>
            </a:r>
            <a:br>
              <a:rPr lang="ru-RU" sz="2400" dirty="0"/>
            </a:br>
            <a:r>
              <a:rPr lang="ru-RU" sz="2400" dirty="0"/>
              <a:t>- образовательной деятельности </a:t>
            </a:r>
            <a:br>
              <a:rPr lang="ru-RU" sz="2400" dirty="0"/>
            </a:br>
            <a:r>
              <a:rPr lang="ru-RU" sz="2400" dirty="0"/>
              <a:t>и т.д.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502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6A16F28-C66A-3D24-08F0-15A109C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831012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46517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1"/>
            <a:ext cx="6605902" cy="6457950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/>
              <a:t>В зависимости от способов размещения рекламы: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- наружная реклама (размещение информации на плакатах, стендах, световых табло и с помощью иных технических средств стабильного территориального размещения;</a:t>
            </a:r>
            <a:br>
              <a:rPr lang="ru-RU" sz="2800" dirty="0"/>
            </a:br>
            <a:r>
              <a:rPr lang="ru-RU" sz="2800" dirty="0"/>
              <a:t>- реклама, распространяемая в периодических печатных изданиях, СМИ;</a:t>
            </a:r>
            <a:br>
              <a:rPr lang="ru-RU" sz="2800" dirty="0"/>
            </a:br>
            <a:r>
              <a:rPr lang="ru-RU" sz="2800" dirty="0"/>
              <a:t>- реклама, распространяемая в радио- и телепрограммах, кино- и видеофильмах, роликах;</a:t>
            </a:r>
            <a:br>
              <a:rPr lang="ru-RU" sz="2800" dirty="0"/>
            </a:br>
            <a:r>
              <a:rPr lang="ru-RU" sz="2800" dirty="0"/>
              <a:t>- внутренняя реклама;</a:t>
            </a:r>
            <a:br>
              <a:rPr lang="ru-RU" sz="2800" dirty="0"/>
            </a:br>
            <a:r>
              <a:rPr lang="ru-RU" sz="2800" dirty="0"/>
              <a:t>- реклама, распространяемая с помощью телефонной, почтовой, компьютерной и иной связи.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502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8F3BF65-39DD-DBE3-B073-D28787B3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831012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21698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1"/>
            <a:ext cx="6605902" cy="6457950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В зависимости от категории потребителей рекламы: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- реклама, направленная на потребителей определенных возрастных категорий, например, реклама, обращенная к несовершеннолетним;</a:t>
            </a:r>
            <a:br>
              <a:rPr lang="ru-RU" sz="3200" dirty="0"/>
            </a:br>
            <a:r>
              <a:rPr lang="ru-RU" sz="3200" dirty="0"/>
              <a:t>- реклама, основными потребителями которой являются женщины;</a:t>
            </a:r>
            <a:br>
              <a:rPr lang="ru-RU" sz="3200" dirty="0"/>
            </a:br>
            <a:r>
              <a:rPr lang="ru-RU" sz="3200" dirty="0"/>
              <a:t>- реклама, потребителями которой являются лица определенных профессий </a:t>
            </a:r>
            <a:br>
              <a:rPr lang="ru-RU" sz="3200" dirty="0"/>
            </a:br>
            <a:r>
              <a:rPr lang="ru-RU" sz="3200" dirty="0"/>
              <a:t>и </a:t>
            </a:r>
            <a:r>
              <a:rPr lang="ru-RU" sz="3200" dirty="0" err="1"/>
              <a:t>т.д</a:t>
            </a:r>
            <a:endParaRPr lang="ru-RU" sz="3200" dirty="0"/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502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DB9067A-39C4-3EBC-31ED-44C21CD7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831012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68273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2756"/>
            <a:ext cx="6605902" cy="5029201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Отдельные виды (технологии) рекламы: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- </a:t>
            </a:r>
            <a:r>
              <a:rPr lang="ru-RU" sz="3200" dirty="0" err="1"/>
              <a:t>Тизерная</a:t>
            </a:r>
            <a:r>
              <a:rPr lang="ru-RU" sz="3200" dirty="0"/>
              <a:t> реклама (англ. </a:t>
            </a:r>
            <a:r>
              <a:rPr lang="ru-RU" sz="3200" dirty="0" err="1"/>
              <a:t>teaser</a:t>
            </a:r>
            <a:r>
              <a:rPr lang="ru-RU" sz="3200" dirty="0"/>
              <a:t> — дразнилка, завлекалка)</a:t>
            </a:r>
            <a:br>
              <a:rPr lang="ru-RU" sz="3200" dirty="0"/>
            </a:br>
            <a:r>
              <a:rPr lang="ru-RU" sz="3200" dirty="0"/>
              <a:t>- Имиджевая реклама</a:t>
            </a:r>
            <a:br>
              <a:rPr lang="ru-RU" sz="3200" dirty="0"/>
            </a:br>
            <a:r>
              <a:rPr lang="ru-RU" sz="3200" dirty="0"/>
              <a:t>- Таргетированная реклама</a:t>
            </a:r>
            <a:br>
              <a:rPr lang="ru-RU" sz="3200" dirty="0"/>
            </a:br>
            <a:r>
              <a:rPr lang="ru-RU" sz="3200" dirty="0"/>
              <a:t>- Контекстная реклама</a:t>
            </a:r>
            <a:br>
              <a:rPr lang="ru-RU" sz="3200" dirty="0"/>
            </a:br>
            <a:r>
              <a:rPr lang="ru-RU" sz="3200" dirty="0"/>
              <a:t>- Спонсорская реклама</a:t>
            </a:r>
            <a:br>
              <a:rPr lang="ru-RU" sz="3200" dirty="0"/>
            </a:br>
            <a:r>
              <a:rPr lang="ru-RU" sz="3200" dirty="0"/>
              <a:t>- Реклама посредством СМС. СПАМ</a:t>
            </a:r>
            <a:br>
              <a:rPr lang="ru-RU" sz="3200" dirty="0"/>
            </a:br>
            <a:r>
              <a:rPr lang="ru-RU" sz="3200" dirty="0"/>
              <a:t>- Вирусная реклама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502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AE64370-DFC4-F658-2F13-2FE2D811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831012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51337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 descr="Цифровой фон точек данных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001" y="2902505"/>
            <a:ext cx="5910724" cy="107541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ru-RU" sz="6400" kern="1200" dirty="0">
                <a:solidFill>
                  <a:schemeClr val="tx1"/>
                </a:solidFill>
                <a:ea typeface="+mj-ea"/>
                <a:cs typeface="+mj-cs"/>
              </a:rPr>
              <a:t>Функции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16643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390526"/>
            <a:ext cx="11136312" cy="6010274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Реклама: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создаёт осведомлённость о товарах и услугах;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формирует имидж товара;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информирует о товаре и услуге;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убеждает людей;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создаёт стимулы к совершению покупки;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напоминание;</a:t>
            </a:r>
          </a:p>
          <a:p>
            <a:pPr marL="0" indent="0" rtl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подкрепляет прошлый опыт покупок.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 descr="Цифровой фон точек данных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151" y="2237907"/>
            <a:ext cx="6196474" cy="228843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ru-RU" sz="6400" kern="1200" dirty="0">
                <a:solidFill>
                  <a:schemeClr val="tx1"/>
                </a:solidFill>
                <a:ea typeface="+mj-ea"/>
                <a:cs typeface="+mj-cs"/>
              </a:rPr>
              <a:t>Особенности рекламы гостиничных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73937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628650"/>
            <a:ext cx="11136312" cy="577215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информационная полнота;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ответственность за достоверность предоставляемой информации;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эмоциональность и убедительность;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изобразительных средств;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объем и содержание рекламных сообщений определяется фактором сезонности;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целевая аудитория разобщена, разбросана географически;</a:t>
            </a:r>
          </a:p>
          <a:p>
            <a:pPr marL="0" indent="0" rtl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характерно четкое разделение деловой и потребительской рекламы.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8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 descr="Цифровой фон точек данных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151" y="2237907"/>
            <a:ext cx="6196474" cy="228843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ru-RU" sz="6400" kern="1200" dirty="0">
                <a:solidFill>
                  <a:schemeClr val="tx1"/>
                </a:solidFill>
                <a:ea typeface="+mj-ea"/>
                <a:cs typeface="+mj-cs"/>
              </a:rPr>
              <a:t>Каналы распространения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25847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4877347" cy="1279525"/>
          </a:xfrm>
        </p:spPr>
        <p:txBody>
          <a:bodyPr rtlCol="0"/>
          <a:lstStyle/>
          <a:p>
            <a:pPr algn="ctr" rtl="0"/>
            <a:r>
              <a:rPr lang="ru-RU" dirty="0"/>
              <a:t>Цель занятия: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11" y="2236731"/>
            <a:ext cx="5411586" cy="3415519"/>
          </a:xfrm>
        </p:spPr>
        <p:txBody>
          <a:bodyPr rtlCol="0"/>
          <a:lstStyle/>
          <a:p>
            <a:pPr algn="ctr" rt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роли и значения рекламы в продвижении гостиничных услуг.</a:t>
            </a:r>
          </a:p>
          <a:p>
            <a:pPr algn="ctr" rt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Цифровые данные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0838" y="1744548"/>
            <a:ext cx="3448558" cy="3448558"/>
          </a:xfrm>
        </p:spPr>
      </p:pic>
      <p:pic>
        <p:nvPicPr>
          <p:cNvPr id="10" name="Рисунок 9" descr="Точки данных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Рисунок 11" descr="Фон данных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13C9B-BEB1-44CB-B166-083DF2CEB112}"/>
              </a:ext>
            </a:extLst>
          </p:cNvPr>
          <p:cNvSpPr txBox="1"/>
          <p:nvPr/>
        </p:nvSpPr>
        <p:spPr>
          <a:xfrm>
            <a:off x="563693" y="421839"/>
            <a:ext cx="114395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различают следующие основные каналы распространения рекламы: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телевидение,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пресса,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наружные (уличные) средства распространения,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радио,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кино,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эти же каналы называют медийными средствами распространения рекламы, поскольку все они составляют общепринятое понятие — медиапространство. Работой с этими каналами распространения занимаются специализированные медийные рекламные агентства.</a:t>
            </a:r>
          </a:p>
        </p:txBody>
      </p:sp>
    </p:spTree>
    <p:extLst>
      <p:ext uri="{BB962C8B-B14F-4D97-AF65-F5344CB8AC3E}">
        <p14:creationId xmlns:p14="http://schemas.microsoft.com/office/powerpoint/2010/main" val="157529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13C9B-BEB1-44CB-B166-083DF2CEB112}"/>
              </a:ext>
            </a:extLst>
          </p:cNvPr>
          <p:cNvSpPr txBox="1"/>
          <p:nvPr/>
        </p:nvSpPr>
        <p:spPr>
          <a:xfrm>
            <a:off x="563693" y="717114"/>
            <a:ext cx="114395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каналы распространения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почтовая реклама,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-находящийся внутри дома) реклама,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выставочные мероприятия - более специализированы и чаще используются в отдельных, а не массовых, конкретных случаях распространения рекламы, например, когда речь идет о промышленной (профессиональной) рекламе.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универсального, идеального канала. У всех есть как свои плюсы, так и минусы. Для достижения определенных целей и задач рекламной кампании выбирается тот канал или совокупность каналов, которые в максимальной степени отвечают поставленным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17918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13C9B-BEB1-44CB-B166-083DF2CEB112}"/>
              </a:ext>
            </a:extLst>
          </p:cNvPr>
          <p:cNvSpPr txBox="1"/>
          <p:nvPr/>
        </p:nvSpPr>
        <p:spPr>
          <a:xfrm>
            <a:off x="376237" y="1833151"/>
            <a:ext cx="114395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российская интернет-реклама заметно опережает другие направления.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наглядно это проявилось в 2020 году, когда все сегменты просели по причине локдауна. Мировой рекламный рынок упал в среднем на 7,5 %, а в каналах интернет-рекламы напротив, наблюдалась положительная динамика.</a:t>
            </a:r>
          </a:p>
        </p:txBody>
      </p:sp>
    </p:spTree>
    <p:extLst>
      <p:ext uri="{BB962C8B-B14F-4D97-AF65-F5344CB8AC3E}">
        <p14:creationId xmlns:p14="http://schemas.microsoft.com/office/powerpoint/2010/main" val="363253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13C9B-BEB1-44CB-B166-083DF2CEB112}"/>
              </a:ext>
            </a:extLst>
          </p:cNvPr>
          <p:cNvSpPr txBox="1"/>
          <p:nvPr/>
        </p:nvSpPr>
        <p:spPr>
          <a:xfrm>
            <a:off x="376237" y="268629"/>
            <a:ext cx="11439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экспертов АКАР по динамике рекламного рынка России за 2020г.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D30D5-4005-5502-92DE-55ED65AAE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4" t="17361" r="33984" b="21638"/>
          <a:stretch/>
        </p:blipFill>
        <p:spPr>
          <a:xfrm>
            <a:off x="542924" y="921996"/>
            <a:ext cx="5239264" cy="54788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9E2606-B279-C1FC-A9A5-813DC1366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60" t="17361" r="34375" b="71111"/>
          <a:stretch/>
        </p:blipFill>
        <p:spPr>
          <a:xfrm>
            <a:off x="6523635" y="892283"/>
            <a:ext cx="5239243" cy="10529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6ECF2A-5372-024F-0ACE-2B19C7A98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7" t="35138" r="34297" b="43056"/>
          <a:stretch/>
        </p:blipFill>
        <p:spPr>
          <a:xfrm>
            <a:off x="6523635" y="3919533"/>
            <a:ext cx="5239243" cy="19916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C06E5-EDBC-CF87-C988-4083325F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4" t="77528" r="33984"/>
          <a:stretch/>
        </p:blipFill>
        <p:spPr>
          <a:xfrm>
            <a:off x="6523635" y="1945207"/>
            <a:ext cx="5239243" cy="201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A519CF-ECE4-31A6-BEF1-12124770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764" y="5911206"/>
            <a:ext cx="6343171" cy="8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0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54EFA1-F93D-D58E-A712-298F458C40DF}"/>
              </a:ext>
            </a:extLst>
          </p:cNvPr>
          <p:cNvSpPr txBox="1"/>
          <p:nvPr/>
        </p:nvSpPr>
        <p:spPr>
          <a:xfrm>
            <a:off x="319087" y="428178"/>
            <a:ext cx="117062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предлагает сотни инструментов для достижения нужного результата. Предлагаю познакомиться с каналами продвижения максимально эффективными применительно к микро-бизнесу и малому бизнесу.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первые пять из них необходимо использовать, чтобы обеспечить стабильный приток покупателей: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Активные продажи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Яндекс.Директ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SEO-продвижение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Яндекс.Бизнес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Партнёрская сеть</a:t>
            </a:r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54EFA1-F93D-D58E-A712-298F458C40DF}"/>
              </a:ext>
            </a:extLst>
          </p:cNvPr>
          <p:cNvSpPr txBox="1"/>
          <p:nvPr/>
        </p:nvSpPr>
        <p:spPr>
          <a:xfrm>
            <a:off x="454478" y="920621"/>
            <a:ext cx="112830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привлечение клиентов с помощью традиционных форм рекламы становится все более трудным делом. Кроме того, традиционная реклама для гостиниц становится обременительным в финансовом отношении и не приносит существенных результатов. Специалисты в этом случае говорят о "сгорании" или "выгорании" рекламы.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тоже время данная реклама становится более значимой при использовании нетрадиционных способов ее подачи, предполагающих необычные креативные решения или нестандартное размещение.</a:t>
            </a:r>
          </a:p>
        </p:txBody>
      </p:sp>
    </p:spTree>
    <p:extLst>
      <p:ext uri="{BB962C8B-B14F-4D97-AF65-F5344CB8AC3E}">
        <p14:creationId xmlns:p14="http://schemas.microsoft.com/office/powerpoint/2010/main" val="15329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54EFA1-F93D-D58E-A712-298F458C40DF}"/>
              </a:ext>
            </a:extLst>
          </p:cNvPr>
          <p:cNvSpPr txBox="1"/>
          <p:nvPr/>
        </p:nvSpPr>
        <p:spPr>
          <a:xfrm>
            <a:off x="454478" y="797510"/>
            <a:ext cx="112830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малых отелей Москвы, на асфальте около метро, где он находится, разместил свои данные.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российских и зарубежных отелей гостям предлагают меню подушек (пуха, перьев, эргономические, плоские и др.).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Отельеры из Китая стали размещать на подушках рекламу компании, занимающуюся продвижением на рыке бюстгальтеров марки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Vonderbra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получая за это бесплатно подушки с рекламой от этой компании. Подобные нестандартные виды рекламы могут использоваться отелями в качестве дополнительного источника дохода. </a:t>
            </a:r>
          </a:p>
        </p:txBody>
      </p:sp>
    </p:spTree>
    <p:extLst>
      <p:ext uri="{BB962C8B-B14F-4D97-AF65-F5344CB8AC3E}">
        <p14:creationId xmlns:p14="http://schemas.microsoft.com/office/powerpoint/2010/main" val="69323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4870450"/>
            <a:ext cx="4500562" cy="1562959"/>
          </a:xfrm>
        </p:spPr>
        <p:txBody>
          <a:bodyPr rtlCol="0"/>
          <a:lstStyle/>
          <a:p>
            <a:pPr rtl="0"/>
            <a:r>
              <a:rPr lang="ru-RU" dirty="0"/>
              <a:t>Вывод</a:t>
            </a:r>
          </a:p>
        </p:txBody>
      </p:sp>
      <p:pic>
        <p:nvPicPr>
          <p:cNvPr id="16" name="Рисунок 15" descr="Цифровой фон точек данных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81275" y="4124325"/>
            <a:ext cx="9317037" cy="2409825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играет главную роль во всей коммуникационной системе. Она одновременно информирует о компании и ее продукте, убеждает потенциальных покупателей остановить свой выбор на данной компании и ее продукте, усиливает уверенность у существующих клиентов в своем выборе и т.д.</a:t>
            </a:r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1" y="4506686"/>
            <a:ext cx="3069772" cy="1926723"/>
          </a:xfrm>
        </p:spPr>
        <p:txBody>
          <a:bodyPr rtlCol="0"/>
          <a:lstStyle/>
          <a:p>
            <a:pPr rtl="0"/>
            <a:r>
              <a:rPr lang="ru-RU" dirty="0"/>
              <a:t>Домашнее задание:</a:t>
            </a:r>
          </a:p>
        </p:txBody>
      </p:sp>
      <p:pic>
        <p:nvPicPr>
          <p:cNvPr id="16" name="Рисунок 15" descr="Цифровой фон точек данных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47407" y="4286250"/>
            <a:ext cx="8150905" cy="2247900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представленный выше материал рассмотреть различные виды рекламы, которые использует сервисного предприятия (предприятие выбирается студентом самостоятельно) и подготовить презентацию.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212475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688" y="1488168"/>
            <a:ext cx="5437187" cy="2986234"/>
          </a:xfrm>
        </p:spPr>
        <p:txBody>
          <a:bodyPr rtlCol="0"/>
          <a:lstStyle/>
          <a:p>
            <a:pPr algn="ctr" rt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</a:t>
            </a:r>
          </a:p>
        </p:txBody>
      </p:sp>
      <p:pic>
        <p:nvPicPr>
          <p:cNvPr id="27" name="Рисунок 26" descr="Цифровой фон точек данных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Рисунок 32" descr="Цифровой фон точек данных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713" y="195439"/>
            <a:ext cx="4877347" cy="1279525"/>
          </a:xfrm>
        </p:spPr>
        <p:txBody>
          <a:bodyPr rtlCol="0"/>
          <a:lstStyle/>
          <a:p>
            <a:pPr algn="ctr" rtl="0"/>
            <a:r>
              <a:rPr lang="ru-RU" dirty="0"/>
              <a:t>Задачи занятия: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114" y="1960966"/>
            <a:ext cx="5706941" cy="4563080"/>
          </a:xfrm>
        </p:spPr>
        <p:txBody>
          <a:bodyPr rtlCol="0"/>
          <a:lstStyle/>
          <a:p>
            <a:pPr algn="just"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методы продвижения гостиничных услуг;</a:t>
            </a:r>
          </a:p>
          <a:p>
            <a:pPr algn="just"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понятие и сущность рекламы;</a:t>
            </a:r>
          </a:p>
          <a:p>
            <a:pPr algn="just"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основные особенности рекламы гостиничных услуг;</a:t>
            </a:r>
          </a:p>
          <a:p>
            <a:pPr algn="just"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обозначить роль рекламы в продвижении гостиничных услуг.</a:t>
            </a:r>
          </a:p>
          <a:p>
            <a:pPr algn="ctr" rt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Цифровые данные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556" y="1303157"/>
            <a:ext cx="3448558" cy="3448558"/>
          </a:xfrm>
        </p:spPr>
      </p:pic>
      <p:pic>
        <p:nvPicPr>
          <p:cNvPr id="10" name="Рисунок 9" descr="Точки данных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940" y="343076"/>
            <a:ext cx="2263776" cy="2263776"/>
          </a:xfrm>
        </p:spPr>
      </p:pic>
      <p:pic>
        <p:nvPicPr>
          <p:cNvPr id="12" name="Рисунок 11" descr="Фон данных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79" y="3566933"/>
            <a:ext cx="2936876" cy="2936876"/>
          </a:xfrm>
        </p:spPr>
      </p:pic>
    </p:spTree>
    <p:extLst>
      <p:ext uri="{BB962C8B-B14F-4D97-AF65-F5344CB8AC3E}">
        <p14:creationId xmlns:p14="http://schemas.microsoft.com/office/powerpoint/2010/main" val="288552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4" y="4131128"/>
            <a:ext cx="4860723" cy="2253045"/>
          </a:xfrm>
        </p:spPr>
        <p:txBody>
          <a:bodyPr rtlCol="0"/>
          <a:lstStyle/>
          <a:p>
            <a:pPr rtl="0"/>
            <a:r>
              <a:rPr lang="ru-RU" sz="4000" dirty="0"/>
              <a:t>Коммуникативная политика гостиничного предприятия</a:t>
            </a:r>
          </a:p>
        </p:txBody>
      </p:sp>
      <p:pic>
        <p:nvPicPr>
          <p:cNvPr id="18" name="Рисунок 17" descr="Несколько человек сидят за столом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Рисунок 19" descr="Цифровой фон точек данных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Рисунок 24" descr="Экран цифровой графики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pic>
        <p:nvPicPr>
          <p:cNvPr id="23" name="Рисунок 22" descr="Человек рисует на белой доске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05251" y="4033374"/>
            <a:ext cx="7273636" cy="2473838"/>
          </a:xfrm>
          <a:noFill/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–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4" y="4980214"/>
            <a:ext cx="4860723" cy="1403960"/>
          </a:xfrm>
        </p:spPr>
        <p:txBody>
          <a:bodyPr rtlCol="0"/>
          <a:lstStyle/>
          <a:p>
            <a:pPr rtl="0"/>
            <a:r>
              <a:rPr lang="ru-RU" sz="4000" dirty="0"/>
              <a:t>Понятие рекламы</a:t>
            </a:r>
          </a:p>
        </p:txBody>
      </p:sp>
      <p:pic>
        <p:nvPicPr>
          <p:cNvPr id="18" name="Рисунок 17" descr="Несколько человек сидят за столом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Рисунок 19" descr="Цифровой фон точек данных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Рисунок 24" descr="Экран цифровой графики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pic>
        <p:nvPicPr>
          <p:cNvPr id="23" name="Рисунок 22" descr="Человек рисует на белой доске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05251" y="4033374"/>
            <a:ext cx="7273636" cy="2473838"/>
          </a:xfrm>
          <a:noFill/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правила, стратегия и комплексный план мероприятий  по осуществлению эффективного взаимодействия бизнес-партнеров, организации массовой рекламы, методов стимулирования сбыта, связей с общественностью и осуществления персональной продажи товаров. Она включает основные средства продвижения – рекламу, стимулирование сбыта, связи с общественностью, прямой маркетинг.</a:t>
            </a:r>
          </a:p>
        </p:txBody>
      </p:sp>
    </p:spTree>
    <p:extLst>
      <p:ext uri="{BB962C8B-B14F-4D97-AF65-F5344CB8AC3E}">
        <p14:creationId xmlns:p14="http://schemas.microsoft.com/office/powerpoint/2010/main" val="132115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 descr="Цифровой фон точек данных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001" y="2902505"/>
            <a:ext cx="5437187" cy="107541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ru-RU" sz="6400" kern="1200" dirty="0">
                <a:solidFill>
                  <a:schemeClr val="tx1"/>
                </a:solidFill>
                <a:ea typeface="+mj-ea"/>
                <a:cs typeface="+mj-cs"/>
              </a:rPr>
              <a:t>Виды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70" y="1465489"/>
            <a:ext cx="5545137" cy="4437289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В зависимости от целей рекламы:</a:t>
            </a:r>
            <a:br>
              <a:rPr lang="ru-RU"/>
            </a:br>
            <a:br>
              <a:rPr lang="ru-RU"/>
            </a:br>
            <a:r>
              <a:rPr lang="ru-RU"/>
              <a:t>- коммерческая (товарная и нетоварная);</a:t>
            </a:r>
            <a:br>
              <a:rPr lang="ru-RU"/>
            </a:br>
            <a:r>
              <a:rPr lang="ru-RU"/>
              <a:t>- социальная;</a:t>
            </a:r>
            <a:br>
              <a:rPr lang="ru-RU"/>
            </a:br>
            <a:r>
              <a:rPr lang="ru-RU"/>
              <a:t>- конфессиональная;</a:t>
            </a:r>
            <a:br>
              <a:rPr lang="ru-RU"/>
            </a:br>
            <a:r>
              <a:rPr lang="ru-RU"/>
              <a:t>- политическая.</a:t>
            </a:r>
            <a:endParaRPr lang="ru-RU" dirty="0"/>
          </a:p>
        </p:txBody>
      </p:sp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92B6C9E-41F9-7D15-D410-723F4DEC18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583" r="16583"/>
          <a:stretch>
            <a:fillRect/>
          </a:stretch>
        </p:blipFill>
        <p:spPr>
          <a:xfrm>
            <a:off x="6677335" y="991481"/>
            <a:ext cx="5132388" cy="5132388"/>
          </a:xfrm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747157"/>
            <a:ext cx="5545137" cy="298812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По финансовому принципу: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активная;</a:t>
            </a:r>
            <a:br>
              <a:rPr lang="ru-RU" dirty="0"/>
            </a:br>
            <a:r>
              <a:rPr lang="ru-RU" dirty="0"/>
              <a:t>- пассивная;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755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E93B761-0031-88C0-3A5F-FD004B91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548755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39291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3" y="498021"/>
            <a:ext cx="6295662" cy="5861957"/>
          </a:xfrm>
        </p:spPr>
        <p:txBody>
          <a:bodyPr rtlCol="0">
            <a:noAutofit/>
          </a:bodyPr>
          <a:lstStyle/>
          <a:p>
            <a:pPr rtl="0"/>
            <a:r>
              <a:rPr lang="ru-RU" sz="2600" dirty="0"/>
              <a:t>Специфические виды по цели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- </a:t>
            </a:r>
            <a:r>
              <a:rPr lang="ru-RU" sz="2600" dirty="0" err="1"/>
              <a:t>Контрреклама</a:t>
            </a:r>
            <a:r>
              <a:rPr lang="ru-RU" sz="2600" dirty="0"/>
              <a:t> — опровержение недобросовестной рекламы. В РФ предусмотрена статья в качестве наказания за недобросовестную рекламу.</a:t>
            </a:r>
            <a:br>
              <a:rPr lang="ru-RU" sz="2600" dirty="0"/>
            </a:br>
            <a:r>
              <a:rPr lang="ru-RU" sz="2600" dirty="0"/>
              <a:t>- Антиреклама — информация, призванная не поднимать, а уменьшать интерес, либо дискредитировать товары, предприятия, товарные знаки. В России запрещена статьей, законом о рекламе.</a:t>
            </a:r>
            <a:br>
              <a:rPr lang="ru-RU" sz="2600" dirty="0"/>
            </a:br>
            <a:r>
              <a:rPr lang="ru-RU" sz="2600" dirty="0"/>
              <a:t>- «</a:t>
            </a:r>
            <a:r>
              <a:rPr lang="ru-RU" sz="2600" dirty="0" err="1"/>
              <a:t>Specs</a:t>
            </a:r>
            <a:r>
              <a:rPr lang="ru-RU" sz="2600" dirty="0"/>
              <a:t> </a:t>
            </a:r>
            <a:r>
              <a:rPr lang="ru-RU" sz="2600" dirty="0" err="1"/>
              <a:t>spots</a:t>
            </a:r>
            <a:r>
              <a:rPr lang="ru-RU" sz="2600" dirty="0"/>
              <a:t>» (адекватный термин на русском языке неизвестен) — «рекламные» видеоролики, снятые частными лицами, которые воспринимаются зрителем как официальная реклама.</a:t>
            </a:r>
          </a:p>
        </p:txBody>
      </p:sp>
      <p:pic>
        <p:nvPicPr>
          <p:cNvPr id="18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755" y="1064847"/>
            <a:ext cx="5132388" cy="5132388"/>
          </a:xfrm>
        </p:spPr>
      </p:pic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6B284FF-BBE4-97E4-9866-0C62CF02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r="16583"/>
          <a:stretch>
            <a:fillRect/>
          </a:stretch>
        </p:blipFill>
        <p:spPr>
          <a:xfrm>
            <a:off x="6548755" y="1064847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16703856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689.tgt.Office_50301374_TF33713516_Win32_OJ112196127.potx" id="{7A3E99C7-7398-4AA7-AB21-8D666C96B31B}" vid="{C127490F-BAD3-4E07-8D92-987EE13E246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{D3E20050-7769-4303-B2AF-FEA6E60738CD}tf33713516_win32</Template>
  <TotalTime>66</TotalTime>
  <Words>1242</Words>
  <Application>Microsoft Office PowerPoint</Application>
  <PresentationFormat>Широкоэкранный</PresentationFormat>
  <Paragraphs>113</Paragraphs>
  <Slides>29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3DFloatVTI</vt:lpstr>
      <vt:lpstr>Реклама гостиничных предприятий, её роль и значение, функции, виды</vt:lpstr>
      <vt:lpstr>Цель занятия:</vt:lpstr>
      <vt:lpstr>Задачи занятия:</vt:lpstr>
      <vt:lpstr>Коммуникативная политика гостиничного предприятия</vt:lpstr>
      <vt:lpstr>Понятие рекламы</vt:lpstr>
      <vt:lpstr>Виды рекламы</vt:lpstr>
      <vt:lpstr>В зависимости от целей рекламы:  - коммерческая (товарная и нетоварная); - социальная; - конфессиональная; - политическая.</vt:lpstr>
      <vt:lpstr>По финансовому принципу:  - активная; - пассивная;</vt:lpstr>
      <vt:lpstr>Специфические виды по цели  - Контрреклама — опровержение недобросовестной рекламы. В РФ предусмотрена статья в качестве наказания за недобросовестную рекламу. - Антиреклама — информация, призванная не поднимать, а уменьшать интерес, либо дискредитировать товары, предприятия, товарные знаки. В России запрещена статьей, законом о рекламе. - «Specs spots» (адекватный термин на русском языке неизвестен) — «рекламные» видеоролики, снятые частными лицами, которые воспринимаются зрителем как официальная реклама.</vt:lpstr>
      <vt:lpstr>По виду рекламируемых товаров:  - алкогольной продукции; - лекарственных средств, медицинских изделий; - биологически активных добавок и пищевых добавок, продуктов детского питания; - продукции военного назначения и оружия; - ценных бумаг;</vt:lpstr>
      <vt:lpstr>По видам услуг и рекламируемой деятельности:  - для медицинских услуг, методов профилактики, диагностики, лечения и медицинской реабилитации, методов народной медицины; - реклама основанных на риске игр, пари; - реклама финансовых услуг и финансовой деятельности; - услуг по заключению договоров ренты, в том числе договора пожизненного содержания с иждивением; - реклама деятельности медиаторов по обеспечению проведения процедуры медиации; - в сфере арбитража (третейского разбирательства). - туристической деятельности; - образовательной деятельности  и т.д.</vt:lpstr>
      <vt:lpstr>В зависимости от способов размещения рекламы:  - наружная реклама (размещение информации на плакатах, стендах, световых табло и с помощью иных технических средств стабильного территориального размещения; - реклама, распространяемая в периодических печатных изданиях, СМИ; - реклама, распространяемая в радио- и телепрограммах, кино- и видеофильмах, роликах; - внутренняя реклама; - реклама, распространяемая с помощью телефонной, почтовой, компьютерной и иной связи.</vt:lpstr>
      <vt:lpstr>В зависимости от категории потребителей рекламы:  - реклама, направленная на потребителей определенных возрастных категорий, например, реклама, обращенная к несовершеннолетним; - реклама, основными потребителями которой являются женщины; - реклама, потребителями которой являются лица определенных профессий  и т.д</vt:lpstr>
      <vt:lpstr>Отдельные виды (технологии) рекламы:  - Тизерная реклама (англ. teaser — дразнилка, завлекалка) - Имиджевая реклама - Таргетированная реклама - Контекстная реклама - Спонсорская реклама - Реклама посредством СМС. СПАМ - Вирусная реклама</vt:lpstr>
      <vt:lpstr>Функции рекламы</vt:lpstr>
      <vt:lpstr>Презентация PowerPoint</vt:lpstr>
      <vt:lpstr>Особенности рекламы гостиничных услуг</vt:lpstr>
      <vt:lpstr>Презентация PowerPoint</vt:lpstr>
      <vt:lpstr>Каналы распространения рекламы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Домашнее задание: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гостиничных предприятий, её роль и значение, функции, виды</dc:title>
  <dc:creator>Денис Томалак</dc:creator>
  <cp:lastModifiedBy>Денис Томалак</cp:lastModifiedBy>
  <cp:revision>1</cp:revision>
  <dcterms:created xsi:type="dcterms:W3CDTF">2023-03-31T19:58:45Z</dcterms:created>
  <dcterms:modified xsi:type="dcterms:W3CDTF">2023-03-31T21:05:11Z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