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10.xml" ContentType="application/vnd.openxmlformats-officedocument.presentationml.slideLayout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5" r:id="rId11"/>
    <p:sldId id="264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</p:showPr>
  <p:extLst>
    <p:ext uri="smNativeData">
      <pr:smAppRevision xmlns="" xmlns:p14="http://schemas.microsoft.com/office/powerpoint/2010/main" xmlns:pr="smNativeData" dt="1638252607" val="982" revOS="4"/>
      <pr:smFileRevision xmlns="" xmlns:p14="http://schemas.microsoft.com/office/powerpoint/2010/main" xmlns:pr="smNativeData" dt="1638252607" val="101"/>
      <pr:guideOptions xmlns="" xmlns:p14="http://schemas.microsoft.com/office/powerpoint/2010/main" xmlns:pr="smNativeData" dt="1638252607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-630" y="-96"/>
      </p:cViewPr>
      <p:guideLst>
        <p:guide orient="horz" pos="2160"/>
        <p:guide pos="384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" d="100"/>
        <a:sy n="9" d="100"/>
      </p:scale>
      <p:origin x="0" y="0"/>
    </p:cViewPr>
  </p:sorterViewPr>
  <p:notesViewPr>
    <p:cSldViewPr snapToGrid="0">
      <p:cViewPr>
        <p:scale>
          <a:sx n="40" d="100"/>
          <a:sy n="40" d="100"/>
        </p:scale>
        <p:origin x="378" y="1423"/>
      </p:cViewPr>
      <p:guideLst/>
    </p:cSldViewPr>
  </p:notesViewPr>
  <p:gridSpacing cx="73477438" cy="734774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C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6AYAAKBBAACYFQAAEAAAACYAAAAIAAAAgYAAAAAAAAA="/>
              </a:ext>
            </a:extLst>
          </p:cNvSpPr>
          <p:nvPr>
            <p:ph type="ctrTitle"/>
          </p:nvPr>
        </p:nvSpPr>
        <p:spPr>
          <a:xfrm>
            <a:off x="1524000" y="112268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ctr">
              <a:defRPr lang="ru-RU" sz="60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gCQAAKRYAAKBBAABYIAAAEAAAACYAAAAIAAAAAYAAAAAAAAA="/>
              </a:ext>
            </a:extLst>
          </p:cNvSpPr>
          <p:nvPr>
            <p:ph type="subTitle" idx="1"/>
          </p:nvPr>
        </p:nvSpPr>
        <p:spPr>
          <a:xfrm>
            <a:off x="1524000" y="3602355"/>
            <a:ext cx="9144000" cy="1655445"/>
          </a:xfrm>
        </p:spPr>
        <p:txBody>
          <a:bodyPr/>
          <a:lstStyle>
            <a:lvl1pPr marL="0" indent="0" algn="ctr">
              <a:buNone/>
              <a:defRPr lang="ru-RU" sz="2400"/>
            </a:lvl1pPr>
            <a:lvl2pPr marL="457200" indent="0" algn="ctr">
              <a:buNone/>
              <a:defRPr lang="ru-RU" sz="2000"/>
            </a:lvl2pPr>
            <a:lvl3pPr marL="914400" indent="0" algn="ctr">
              <a:buNone/>
              <a:defRPr lang="ru-RU" sz="1800"/>
            </a:lvl3pPr>
            <a:lvl4pPr marL="1371600" indent="0" algn="ctr">
              <a:buNone/>
              <a:defRPr lang="ru-RU" sz="1600"/>
            </a:lvl4pPr>
            <a:lvl5pPr marL="1828800" indent="0" algn="ctr">
              <a:buNone/>
              <a:defRPr lang="ru-RU" sz="1600"/>
            </a:lvl5pPr>
            <a:lvl6pPr marL="2286000" indent="0" algn="ctr">
              <a:buNone/>
              <a:defRPr lang="ru-RU" sz="1600"/>
            </a:lvl6pPr>
            <a:lvl7pPr marL="2743200" indent="0" algn="ctr">
              <a:buNone/>
              <a:defRPr lang="ru-RU" sz="1600"/>
            </a:lvl7pPr>
            <a:lvl8pPr marL="3200400" indent="0" algn="ctr">
              <a:buNone/>
              <a:defRPr lang="ru-RU" sz="1600"/>
            </a:lvl8pPr>
            <a:lvl9pPr marL="3657600" indent="0" algn="ctr">
              <a:buNone/>
              <a:defRPr lang="ru-RU" sz="1600"/>
            </a:lvl9pPr>
          </a:lstStyle>
          <a:p>
            <a:pPr>
              <a:defRPr lang="ru-RU"/>
            </a:pPr>
            <a:r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2047-09D2-0BD6-9CE6-FF836EA86AAA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4CFA-B4D2-0BBA-9CE6-42EF02A86A17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Q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4CFB-B5D2-0BBA-9CE6-43EF02A86A16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4709-47D2-0BB1-9CE6-B1E409A86AE4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Q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sNQAAPwIAANhFAAAAJgAAEAAAACYAAAAIAAAAAwAAAAAAAAA="/>
              </a:ext>
            </a:extLst>
          </p:cNvSpPr>
          <p:nvPr>
            <p:ph type="title"/>
          </p:nvPr>
        </p:nvSpPr>
        <p:spPr>
          <a:xfrm>
            <a:off x="8724900" y="365125"/>
            <a:ext cx="2628900" cy="581215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Q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Lw0AAAAJgAAEAAAACYAAAAIAAAAAwAAAAAAAAA="/>
              </a:ext>
            </a:extLst>
          </p:cNvSpPr>
          <p:nvPr>
            <p:ph idx="1"/>
          </p:nvPr>
        </p:nvSpPr>
        <p:spPr>
          <a:xfrm>
            <a:off x="838200" y="365125"/>
            <a:ext cx="7734300" cy="581215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67C2-8CD2-0B91-9CE6-7AC429A86A2F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2D40-0ED2-0BDB-9CE6-F88E63A86AAD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NhFAAAAJg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034C-02D2-0BF5-9CE6-F4A04DA86AA1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044D-03D2-0BF2-9CE6-F5A74AA86AA0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C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hQoAAM5FAAARHAAAEAAAACYAAAAIAAAAgYAAAAAAAAA="/>
              </a:ext>
            </a:extLst>
          </p:cNvSpPr>
          <p:nvPr>
            <p:ph type="title"/>
          </p:nvPr>
        </p:nvSpPr>
        <p:spPr>
          <a:xfrm>
            <a:off x="831850" y="1710055"/>
            <a:ext cx="10515600" cy="285242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60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eBQAAPBwAAM5FAAB2JQAAEAAAACYAAAAIAAAAAYAAAAAAAAA="/>
              </a:ext>
            </a:extLst>
          </p:cNvSpPr>
          <p:nvPr>
            <p:ph idx="1"/>
          </p:nvPr>
        </p:nvSpPr>
        <p:spPr>
          <a:xfrm>
            <a:off x="831850" y="4589780"/>
            <a:ext cx="10515600" cy="1499870"/>
          </a:xfrm>
        </p:spPr>
        <p:txBody>
          <a:bodyPr/>
          <a:lstStyle>
            <a:lvl1pPr marL="0" indent="0">
              <a:buNone/>
              <a:defRPr lang="ru-RU" sz="2400">
                <a:solidFill>
                  <a:srgbClr val="FFFFFF"/>
                </a:solidFill>
              </a:defRPr>
            </a:lvl1pPr>
            <a:lvl2pPr marL="457200" indent="0">
              <a:buNone/>
              <a:defRPr lang="ru-RU" sz="2000">
                <a:solidFill>
                  <a:srgbClr val="FFFFFF"/>
                </a:solidFill>
              </a:defRPr>
            </a:lvl2pPr>
            <a:lvl3pPr marL="914400" indent="0">
              <a:buNone/>
              <a:defRPr lang="ru-RU" sz="1800">
                <a:solidFill>
                  <a:srgbClr val="FFFFFF"/>
                </a:solidFill>
              </a:defRPr>
            </a:lvl3pPr>
            <a:lvl4pPr marL="1371600" indent="0">
              <a:buNone/>
              <a:defRPr lang="ru-RU" sz="1600">
                <a:solidFill>
                  <a:srgbClr val="FFFFFF"/>
                </a:solidFill>
              </a:defRPr>
            </a:lvl4pPr>
            <a:lvl5pPr marL="1828800" indent="0">
              <a:buNone/>
              <a:defRPr lang="ru-RU" sz="1600">
                <a:solidFill>
                  <a:srgbClr val="FFFFFF"/>
                </a:solidFill>
              </a:defRPr>
            </a:lvl5pPr>
            <a:lvl6pPr marL="2286000" indent="0">
              <a:buNone/>
              <a:defRPr lang="ru-RU" sz="1600">
                <a:solidFill>
                  <a:srgbClr val="FFFFFF"/>
                </a:solidFill>
              </a:defRPr>
            </a:lvl6pPr>
            <a:lvl7pPr marL="2743200" indent="0">
              <a:buNone/>
              <a:defRPr lang="ru-RU" sz="1600">
                <a:solidFill>
                  <a:srgbClr val="FFFFFF"/>
                </a:solidFill>
              </a:defRPr>
            </a:lvl7pPr>
            <a:lvl8pPr marL="3200400" indent="0">
              <a:buNone/>
              <a:defRPr lang="ru-RU" sz="1600">
                <a:solidFill>
                  <a:srgbClr val="FFFFFF"/>
                </a:solidFill>
              </a:defRPr>
            </a:lvl8pPr>
            <a:lvl9pPr marL="3657600" indent="0">
              <a:buNone/>
              <a:defRPr lang="ru-RU" sz="1600">
                <a:solidFill>
                  <a:srgbClr val="FFFFFF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7FDD-93D2-0B89-9CE6-65DC31A86A30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7084-CAD2-0B86-9CE6-3CD33EA86A69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OwsAAAglAAAAJgAAEAAAACYAAAAIAAAAAQAAAAAAAAA="/>
              </a:ext>
            </a:extLst>
          </p:cNvSpPr>
          <p:nvPr>
            <p:ph idx="1"/>
          </p:nvPr>
        </p:nvSpPr>
        <p:spPr>
          <a:xfrm>
            <a:off x="838200" y="1825625"/>
            <a:ext cx="5181600" cy="43516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OwsAANhFAAAAJgAAEAAAACYAAAAIAAAAAQAAAAAAAAA="/>
              </a:ext>
            </a:extLst>
          </p:cNvSpPr>
          <p:nvPr>
            <p:ph idx="2"/>
          </p:nvPr>
        </p:nvSpPr>
        <p:spPr>
          <a:xfrm>
            <a:off x="6172200" y="1825625"/>
            <a:ext cx="5181600" cy="435165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39B1-FFD2-0BCF-9CE6-099A77A86A5C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1E1E-50D2-0BE8-9CE6-A6BD50A86AF3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PwIAANtFAABnCgAAEAAAACYAAAAIAAAAAQAAAAAAAAA="/>
              </a:ext>
            </a:extLst>
          </p:cNvSpPr>
          <p:nvPr>
            <p:ph type="title"/>
          </p:nvPr>
        </p:nvSpPr>
        <p:spPr>
          <a:xfrm>
            <a:off x="840105" y="365125"/>
            <a:ext cx="10515600" cy="1325880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C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WAoAAOUkAABpDwAAEAAAACYAAAAIAAAAgYAAAAAAAAA="/>
              </a:ext>
            </a:extLst>
          </p:cNvSpPr>
          <p:nvPr>
            <p:ph idx="1"/>
          </p:nvPr>
        </p:nvSpPr>
        <p:spPr>
          <a:xfrm>
            <a:off x="840105" y="1681480"/>
            <a:ext cx="5157470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Conten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aQ8AAOUkAAAUJgAAEAAAACYAAAAIAAAAAQAAAAAAAAA="/>
              </a:ext>
            </a:extLst>
          </p:cNvSpPr>
          <p:nvPr>
            <p:ph idx="2"/>
          </p:nvPr>
        </p:nvSpPr>
        <p:spPr>
          <a:xfrm>
            <a:off x="840105" y="2505075"/>
            <a:ext cx="5157470" cy="36849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C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WAoAANtFAABpDwAAEAAAACYAAAAIAAAAgYAAAAAAAAA="/>
              </a:ext>
            </a:extLst>
          </p:cNvSpPr>
          <p:nvPr>
            <p:ph idx="3"/>
          </p:nvPr>
        </p:nvSpPr>
        <p:spPr>
          <a:xfrm>
            <a:off x="6172200" y="1681480"/>
            <a:ext cx="5183505" cy="82359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Content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JQAAaQ8AANtFAAAUJgAAEAAAACYAAAAIAAAAAQAAAAAAAAA="/>
              </a:ext>
            </a:extLst>
          </p:cNvSpPr>
          <p:nvPr>
            <p:ph idx="4"/>
          </p:nvPr>
        </p:nvSpPr>
        <p:spPr>
          <a:xfrm>
            <a:off x="6172200" y="2505075"/>
            <a:ext cx="5183505" cy="3684905"/>
          </a:xfrm>
        </p:spPr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2BD3-9DD2-0BDD-9CE6-6B8865A86A3E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8" name="Footer Placeholder 7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9" name="Slide Number Placeholder 8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52CA-84D2-0BA4-9CE6-72F11CA86A27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1910-5ED2-0BEF-9CE6-A8BA57A86AFD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4" name="Footer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5" name="Slide Numb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338B-C5D2-0BC5-9CE6-33907DA86A66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7F63-2DD2-0B89-9CE6-DBDC31A86A8E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3" name="Footer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4" name="Slide Number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14A5-EBD2-0BE2-9CE6-1DB75AA86A48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C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3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3B44-0AD2-0BCD-9CE6-FC9875A86AA9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4C39-77D2-0BBA-9CE6-81EF02A86AD4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C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0AIAAFsdAACoDAAAEAAAACYAAAAIAAAAgYAAAAAAAAA="/>
              </a:ext>
            </a:extLst>
          </p:cNvSpPr>
          <p:nvPr>
            <p:ph type="title"/>
          </p:nvPr>
        </p:nvSpPr>
        <p:spPr>
          <a:xfrm>
            <a:off x="840105" y="457200"/>
            <a:ext cx="3931920" cy="16002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>
              <a:defRPr lang="ru-RU" sz="3200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C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jHwAAEwYAANtFAAAOJAAAEAAAACYAAAAIAAAAAYAAAAAAAAA="/>
              </a:ext>
            </a:extLst>
          </p:cNvSpPr>
          <p:nvPr>
            <p:ph type="pic" idx="1"/>
          </p:nvPr>
        </p:nvSpPr>
        <p:spPr>
          <a:xfrm>
            <a:off x="5183505" y="987425"/>
            <a:ext cx="6172200" cy="4873625"/>
          </a:xfrm>
        </p:spPr>
        <p:txBody>
          <a:bodyPr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 lang="ru-RU"/>
            </a:pPr>
            <a:r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rBQAAqAwAAFsdAAAbJAAAEAAAACYAAAAIAAAAAYAAAAAAAAA="/>
              </a:ext>
            </a:extLst>
          </p:cNvSpPr>
          <p:nvPr>
            <p:ph idx="2"/>
          </p:nvPr>
        </p:nvSpPr>
        <p:spPr>
          <a:xfrm>
            <a:off x="840105" y="2057400"/>
            <a:ext cx="3931920" cy="3811905"/>
          </a:xfrm>
        </p:spPr>
        <p:txBody>
          <a:bodyPr/>
          <a:lstStyle>
            <a:lvl1pPr marL="0" indent="0">
              <a:buNone/>
              <a:defRPr lang="ru-RU" sz="1600"/>
            </a:lvl1pPr>
            <a:lvl2pPr marL="457200" indent="0">
              <a:buNone/>
              <a:defRPr lang="ru-RU" sz="1400"/>
            </a:lvl2pPr>
            <a:lvl3pPr marL="914400" indent="0">
              <a:buNone/>
              <a:defRPr lang="ru-RU" sz="1200"/>
            </a:lvl3pPr>
            <a:lvl4pPr marL="1371600" indent="0">
              <a:buNone/>
              <a:defRPr lang="ru-RU" sz="1000"/>
            </a:lvl4pPr>
            <a:lvl5pPr marL="1828800" indent="0">
              <a:buNone/>
              <a:defRPr lang="ru-RU" sz="1000"/>
            </a:lvl5pPr>
            <a:lvl6pPr marL="2286000" indent="0">
              <a:buNone/>
              <a:defRPr lang="ru-RU" sz="1000"/>
            </a:lvl6pPr>
            <a:lvl7pPr marL="2743200" indent="0">
              <a:buNone/>
              <a:defRPr lang="ru-RU" sz="1000"/>
            </a:lvl7pPr>
            <a:lvl8pPr marL="3200400" indent="0">
              <a:buNone/>
              <a:defRPr lang="ru-RU" sz="1000"/>
            </a:lvl8pPr>
            <a:lvl9pPr marL="3657600" indent="0">
              <a:buNone/>
              <a:defRPr lang="ru-RU" sz="10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Date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oBQAAGicAAAgWAABZKQAAEAAAACYAAAAIAAAAAIAAAAAAAAA="/>
              </a:ext>
            </a:extLst>
          </p:cNvSpPr>
          <p:nvPr>
            <p:ph type="dt" sz="half" idx="10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00E4-AAD2-0BF6-9CE6-5CA34EA86A09}" type="datetime1">
              <a:rPr lang="ru-RU"/>
              <a:pPr>
                <a:defRPr lang="en-US"/>
              </a:pPr>
              <a:t>10.12.2021</a:t>
            </a:fld>
            <a:endParaRPr lang="ru-RU"/>
          </a:p>
        </p:txBody>
      </p:sp>
      <p:sp>
        <p:nvSpPr>
          <p:cNvPr id="6" name="Foot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YGAAAGicAACgyAABZKQAAEAAAACYAAAAIAAAAAIAAAAAAAAA="/>
              </a:ext>
            </a:extLst>
          </p:cNvSpPr>
          <p:nvPr>
            <p:ph type="ftr" sz="quarter" idx="11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4NAAAGicAANhFAABZKQAAEAAAACYAAAAIAAAAAIAAAAAAAAA="/>
              </a:ext>
            </a:extLst>
          </p:cNvSpPr>
          <p:nvPr>
            <p:ph type="sldNum" sz="quarter" idx="12"/>
          </p:nvPr>
        </p:nvSpPr>
        <p:spPr/>
        <p:txBody>
          <a:bodyPr/>
          <a:lstStyle>
            <a:lvl1pPr>
              <a:defRPr lang="ru-RU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en-US"/>
            </a:pPr>
            <a:fld id="{3F5E3BA2-ECD2-0BCD-9CE6-1A9875A86A4F}" type="slidenum">
              <a:rPr lang="ru-RU"/>
              <a:pPr>
                <a:defRPr lang="en-US"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PwIAANhFAABnCgAAEAAAACYAAAAIAAAAvy8AAAAAAAA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OwsAANhFAAAAJgAAEAAAACYAAAAIAAAAPy8AAAAAAAA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oBQAAGicAAAgWAABZKQAAEAAAACYAAAAIAAAAv48AAAAAAAA="/>
              </a:ext>
            </a:extLst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200">
                <a:solidFill>
                  <a:srgbClr val="FFFFFF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fld id="{3F5E77F4-BAD2-0B81-9CE6-4CD439A86A19}" type="datetime1">
              <a:rPr/>
              <a:pPr>
                <a:defRPr lang="ru-RU"/>
              </a:pPr>
              <a:t>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YGAAAGicAACgyAABZKQAAEAAAACYAAAAIAAAAv48AAAAAAAA="/>
              </a:ext>
            </a:extLst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>
                <a:solidFill>
                  <a:srgbClr val="FFFFFF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4NAAAGicAANhFAABZKQAAEAAAACYAAAAIAAAAv48AAAAAAAA="/>
              </a:ext>
            </a:extLst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>
                <a:solidFill>
                  <a:srgbClr val="FFFFFF"/>
                </a:solidFill>
              </a:defRPr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  <a:lvl6pPr>
              <a:defRPr lang="en-US"/>
            </a:lvl6pPr>
            <a:lvl7pPr>
              <a:defRPr lang="en-US"/>
            </a:lvl7pPr>
            <a:lvl8pPr>
              <a:defRPr lang="en-US"/>
            </a:lvl8pPr>
            <a:lvl9pPr>
              <a:defRPr lang="en-US"/>
            </a:lvl9pPr>
          </a:lstStyle>
          <a:p>
            <a:pPr>
              <a:defRPr lang="ru-RU"/>
            </a:pPr>
            <a:fld id="{3F5E7FFF-B1D2-0B89-9CE6-47DC31A86A12}" type="slidenum">
              <a:rPr/>
              <a:pPr>
                <a:defRPr lang="ru-RU"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marR="0" indent="0" algn="l" defTabSz="914400">
        <a:lnSpc>
          <a:spcPct val="9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 Light" pitchFamily="2" charset="-52"/>
          <a:ea typeface="Calibri Light" pitchFamily="2" charset="-52"/>
          <a:cs typeface="Calibri Light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228600" marR="0" indent="-228600" algn="l" defTabSz="914400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685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92;&#1086;&#1090;&#1086;+&#1095;&#1072;&#1088;&#1083;&#1080;+&#1095;&#1072;&#1087;&#1083;&#1080;&#1085;&#1072;&amp;img_url=https://sun9-48.userapi.com/impf/c854024/v854024129/25144/F8tiWmuP1OE.jpg?size=604x403&amp;quality=96&amp;sign=6b6e794df144f56c056065bfd5626b9b&amp;type=album&amp;pos=10&amp;rpt=simage&amp;stype=image&amp;lr=121562&amp;parent-reqid=1637254172094947-12697928999970119019-sas3-0632-00e-sas-l7-balancer-8080-BAL-7648&amp;source=wiz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C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CjBwAAegMAAOM/AAAqEgAAEAAAACYAAAAIAAAAASAAAAAAAAA="/>
              </a:ext>
            </a:extLst>
          </p:cNvSpPr>
          <p:nvPr>
            <p:ph type="ctrTitle"/>
          </p:nvPr>
        </p:nvSpPr>
        <p:spPr>
          <a:xfrm>
            <a:off x="1241425" y="565150"/>
            <a:ext cx="9144000" cy="238760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defRPr lang="ru-RU" sz="5400">
                <a:solidFill>
                  <a:schemeClr val="tx2"/>
                </a:solidFill>
              </a:defRPr>
            </a:pPr>
            <a:r>
              <a:rPr dirty="0" err="1"/>
              <a:t>Проблема</a:t>
            </a:r>
            <a:r>
              <a:rPr dirty="0"/>
              <a:t> </a:t>
            </a:r>
            <a:r>
              <a:rPr dirty="0" err="1"/>
              <a:t>экспансии</a:t>
            </a:r>
            <a:r>
              <a:rPr dirty="0"/>
              <a:t> в </a:t>
            </a:r>
            <a:r>
              <a:rPr dirty="0" err="1"/>
              <a:t>Россию</a:t>
            </a:r>
            <a:r>
              <a:rPr dirty="0"/>
              <a:t> </a:t>
            </a:r>
            <a:r>
              <a:rPr dirty="0" err="1"/>
              <a:t>западной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 </a:t>
            </a:r>
            <a:r>
              <a:rPr dirty="0" err="1"/>
              <a:t>ценностей</a:t>
            </a:r>
            <a:endParaRPr dirty="0"/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BJKgAA3RUAAEVJAAAmIgAAEAAAACYAAAAIAAAAASAAAAAAAAA="/>
              </a:ext>
            </a:extLst>
          </p:cNvSpPr>
          <p:nvPr>
            <p:ph type="subTitle" idx="1"/>
          </p:nvPr>
        </p:nvSpPr>
        <p:spPr>
          <a:xfrm>
            <a:off x="6873875" y="3554095"/>
            <a:ext cx="5036820" cy="1997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rPr lang="ru-RU">
                <a:solidFill>
                  <a:schemeClr val="accent2"/>
                </a:solidFill>
              </a:rPr>
              <a:t>   </a:t>
            </a:r>
            <a:r>
              <a:rPr lang="ru-RU">
                <a:solidFill>
                  <a:srgbClr val="000000"/>
                </a:solidFill>
              </a:rPr>
              <a:t> Преподаватель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t> Андреева Р.А</a:t>
            </a:r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B3////DAAAABAAAACFQOAf5NjpPzEIrBxaZNe/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kAIAAEgUAACDJwAAwiYAAB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560" y="3296920"/>
            <a:ext cx="6006465" cy="30035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BuBQAAgQEAAB5GAABAJgAAEAAAACYAAAAIAAAAASAAAAAAAAA="/>
              </a:ext>
            </a:extLst>
          </p:cNvSpPr>
          <p:nvPr>
            <p:ph type="body" idx="1"/>
          </p:nvPr>
        </p:nvSpPr>
        <p:spPr>
          <a:xfrm>
            <a:off x="882650" y="244475"/>
            <a:ext cx="10515600" cy="59734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None/>
              <a:defRPr lang="ru-RU"/>
            </a:pPr>
            <a:r>
              <a:rPr lang="ru-RU" sz="4000">
                <a:solidFill>
                  <a:srgbClr val="000000"/>
                </a:solidFill>
              </a:rPr>
              <a:t>2. Занимательность.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r>
              <a:t>обращение к сторонам жизни и эмоциям, которые вызывают неизменный интерес и понятны большинству людей: любовь, семейные проблемы, приключения, насилие, ужасы.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r>
              <a:rPr lang="ru-RU" sz="4000"/>
              <a:t>3. Серийность, тиражируемость.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r>
              <a:t>продукты массовой культуры выпускаются в очень больших количествах, рассчитанных на потребление действительно массой людей.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r>
              <a:rPr lang="ru-RU" sz="4000"/>
              <a:t>4. Пассивность восприятия.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r>
              <a:rPr lang="ru-RU" sz="3000"/>
              <a:t>не требуется интеллектуальных или эмоциональных усилий для своего восприятия. Развитие визуальных жанров (кино, телевидение, комиксы, клипы, презентации) только усилило пассивность восприятия.</a:t>
            </a:r>
          </a:p>
          <a:p>
            <a:pPr marL="0" indent="0">
              <a:lnSpc>
                <a:spcPct val="80000"/>
              </a:lnSpc>
              <a:buNone/>
              <a:defRPr lang="ru-RU">
                <a:solidFill>
                  <a:srgbClr val="000000"/>
                </a:solidFill>
              </a:defRPr>
            </a:pPr>
            <a:endParaRPr lang="ru-RU" sz="3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D8AAA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AAAAAAAAAAAFSgAAMCoAAB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032615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CgAAAAvgoAAABLAAAQHQAAEAAAACYAAAAIAAAAASAAAAAAAAA="/>
              </a:ext>
            </a:extLst>
          </p:cNvSpPr>
          <p:nvPr>
            <p:ph type="body" idx="1"/>
          </p:nvPr>
        </p:nvSpPr>
        <p:spPr>
          <a:xfrm>
            <a:off x="101600" y="1746250"/>
            <a:ext cx="12090400" cy="2978150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lang="ru-RU" sz="4000" dirty="0"/>
              <a:t>5. Ориентированность на гомогенную( однородную) аудиторию.</a:t>
            </a:r>
          </a:p>
          <a:p>
            <a:pPr marL="0" indent="0" algn="just">
              <a:buNone/>
              <a:defRPr lang="ru-RU">
                <a:solidFill>
                  <a:srgbClr val="000000"/>
                </a:solidFill>
              </a:defRPr>
            </a:pPr>
            <a:r>
              <a:rPr dirty="0" err="1"/>
              <a:t>опора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коллективное</a:t>
            </a:r>
            <a:r>
              <a:rPr dirty="0"/>
              <a:t> </a:t>
            </a:r>
            <a:r>
              <a:rPr dirty="0" err="1"/>
              <a:t>бессознательное</a:t>
            </a:r>
            <a:r>
              <a:rPr dirty="0"/>
              <a:t>, </a:t>
            </a:r>
            <a:r>
              <a:rPr dirty="0" err="1"/>
              <a:t>когда</a:t>
            </a:r>
            <a:r>
              <a:rPr dirty="0"/>
              <a:t> с </a:t>
            </a:r>
            <a:r>
              <a:rPr dirty="0" err="1"/>
              <a:t>помощью</a:t>
            </a:r>
            <a:r>
              <a:rPr dirty="0"/>
              <a:t> </a:t>
            </a:r>
            <a:r>
              <a:rPr dirty="0" err="1"/>
              <a:t>телевидения</a:t>
            </a:r>
            <a:r>
              <a:rPr dirty="0"/>
              <a:t>, СМИ, </a:t>
            </a:r>
            <a:r>
              <a:rPr dirty="0" err="1"/>
              <a:t>Интернета</a:t>
            </a:r>
            <a:r>
              <a:rPr dirty="0"/>
              <a:t>, </a:t>
            </a:r>
            <a:r>
              <a:rPr dirty="0" err="1"/>
              <a:t>рекламы</a:t>
            </a:r>
            <a:r>
              <a:rPr dirty="0"/>
              <a:t>, </a:t>
            </a:r>
            <a:r>
              <a:rPr dirty="0" err="1"/>
              <a:t>игрушек</a:t>
            </a:r>
            <a:r>
              <a:rPr dirty="0"/>
              <a:t> </a:t>
            </a:r>
            <a:r>
              <a:rPr dirty="0" err="1"/>
              <a:t>происходит</a:t>
            </a:r>
            <a:r>
              <a:rPr dirty="0"/>
              <a:t> </a:t>
            </a:r>
            <a:r>
              <a:rPr dirty="0" err="1"/>
              <a:t>унификация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, </a:t>
            </a:r>
            <a:r>
              <a:rPr dirty="0" err="1"/>
              <a:t>стирается</a:t>
            </a:r>
            <a:r>
              <a:rPr dirty="0"/>
              <a:t> </a:t>
            </a:r>
            <a:r>
              <a:rPr dirty="0" err="1"/>
              <a:t>его</a:t>
            </a:r>
            <a:r>
              <a:rPr dirty="0"/>
              <a:t> </a:t>
            </a:r>
            <a:r>
              <a:rPr dirty="0" err="1"/>
              <a:t>индивидуальность</a:t>
            </a:r>
            <a:r>
              <a:rPr dirty="0"/>
              <a:t> и </a:t>
            </a:r>
            <a:r>
              <a:rPr dirty="0" err="1"/>
              <a:t>национальность</a:t>
            </a:r>
            <a:r>
              <a:rPr dirty="0"/>
              <a:t>. </a:t>
            </a:r>
            <a:r>
              <a:rPr dirty="0" err="1"/>
              <a:t>Во</a:t>
            </a:r>
            <a:r>
              <a:rPr dirty="0"/>
              <a:t> </a:t>
            </a:r>
            <a:r>
              <a:rPr dirty="0" err="1"/>
              <a:t>многих</a:t>
            </a:r>
            <a:r>
              <a:rPr dirty="0"/>
              <a:t> </a:t>
            </a:r>
            <a:r>
              <a:rPr dirty="0" err="1"/>
              <a:t>странах</a:t>
            </a:r>
            <a:r>
              <a:rPr dirty="0"/>
              <a:t> </a:t>
            </a:r>
            <a:r>
              <a:rPr dirty="0" err="1"/>
              <a:t>мира</a:t>
            </a:r>
            <a:r>
              <a:rPr dirty="0"/>
              <a:t> с </a:t>
            </a:r>
            <a:r>
              <a:rPr dirty="0" err="1"/>
              <a:t>этим</a:t>
            </a:r>
            <a:r>
              <a:rPr dirty="0"/>
              <a:t> </a:t>
            </a:r>
            <a:r>
              <a:rPr dirty="0" err="1"/>
              <a:t>явлением</a:t>
            </a:r>
            <a:r>
              <a:rPr dirty="0"/>
              <a:t> </a:t>
            </a:r>
            <a:r>
              <a:rPr dirty="0" err="1"/>
              <a:t>пытаются</a:t>
            </a:r>
            <a:r>
              <a:rPr dirty="0"/>
              <a:t> </a:t>
            </a:r>
            <a:r>
              <a:rPr dirty="0" err="1"/>
              <a:t>вести</a:t>
            </a:r>
            <a:r>
              <a:rPr dirty="0"/>
              <a:t> </a:t>
            </a:r>
            <a:r>
              <a:rPr dirty="0" err="1"/>
              <a:t>борьбу</a:t>
            </a:r>
            <a:r>
              <a:rPr dirty="0"/>
              <a:t>.</a:t>
            </a: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endParaRPr lang="ru-RU" sz="36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DU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wsAANhFAAAAJg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D///8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oQEAAHr6//9HTAAAeDIAAA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795" y="-897890"/>
            <a:ext cx="12134850" cy="91020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B1AQAAQAsAALVIAAA7HAAAEAAAACYAAAAIAAAAASAAAAAAAAA="/>
              </a:ext>
            </a:extLst>
          </p:cNvSpPr>
          <p:nvPr>
            <p:ph type="body" idx="1"/>
          </p:nvPr>
        </p:nvSpPr>
        <p:spPr>
          <a:xfrm>
            <a:off x="236855" y="1828800"/>
            <a:ext cx="11582400" cy="276034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rPr lang="ru-RU" sz="4000"/>
              <a:t>6. Коммерческий характер</a:t>
            </a:r>
          </a:p>
          <a:p>
            <a:pPr marL="0" indent="0" algn="just">
              <a:buNone/>
              <a:defRPr lang="ru-RU">
                <a:solidFill>
                  <a:srgbClr val="000000"/>
                </a:solidFill>
              </a:defRPr>
            </a:pPr>
            <a:r>
              <a:t>Продукт массовой культуры - это товар, предназначенный для массовой продажи. Для этого товар должен быть демократичным, т. е. подходить, нравиться большинству людей . Коммерческий характер проявляется и в безответственности производителей за последствия выпускаемой ими продукции.</a:t>
            </a:r>
            <a:endParaRPr lang="ru-RU" sz="36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>
                <a:solidFill>
                  <a:srgbClr val="000000"/>
                </a:solidFill>
              </a:defRPr>
            </a:pPr>
            <a:r>
              <a:t>Вывод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wsAANhFAAAAJg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t> Массовая культура - это феномен современности, порожденный определенными социальными и культурными сдвигами и выполняющий ряд достаточно важных функций</a:t>
            </a: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t>Массовая культура имеет негативные аспекты - не высокий уровень ее продукции и коммерческий критерий оценки качества произведений  и позитивные аспекты - предоставляет человеку невиданное ранее изобилие символических форм, образов и информации, делает восприятие мира многообразным, оставляя за потребителем право выбора "потребляемого продукта".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C1BAAA6wEAAGVFAACwHAAAEAAAACYAAAAIAAAAAQAAAAAAAAA="/>
              </a:ext>
            </a:extLst>
          </p:cNvSpPr>
          <p:nvPr>
            <p:ph type="body" idx="1"/>
          </p:nvPr>
        </p:nvSpPr>
        <p:spPr>
          <a:xfrm>
            <a:off x="765175" y="311785"/>
            <a:ext cx="10515600" cy="4351655"/>
          </a:xfrm>
        </p:spPr>
        <p:txBody>
          <a:bodyPr/>
          <a:lstStyle/>
          <a:p>
            <a:pPr>
              <a:defRPr lang="ru-RU"/>
            </a:pPr>
            <a:r>
              <a:rPr lang="ru-RU">
                <a:solidFill>
                  <a:srgbClr val="000000"/>
                </a:solidFill>
              </a:rPr>
              <a:t>«Массовая культура» в основном строится на ценностях денег, эгоистическом интересе. Российское общество переживает серьезную трансформацию в сторону западных ценностей. В нашей жизни возросла роль материальных ценностей: денег и богатства, уменьшилось значение ценностей нематериальных. </a:t>
            </a:r>
          </a:p>
        </p:txBody>
      </p:sp>
      <p:pic>
        <p:nvPicPr>
          <p:cNvPr id="3" name="Изображение1"/>
          <p:cNvPicPr>
            <a:extLst>
              <a:ext uri="smNativeData">
                <pr:smNativeData xmlns="" xmlns:p14="http://schemas.microsoft.com/office/powerpoint/2010/main" xmlns:pr="smNativeData" val="SMDATA_15_P8ClYRMAAAAlAAAAEQAAAA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AbAAA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lREAAI8RAACeMwAA1igAAB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8135" y="2854325"/>
            <a:ext cx="5532755" cy="37839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AAAAAAAAAAAASwAAMCoAAB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VAgAACwEAAJ1HAACwJwAAEAAAACYAAAAIAAAAASAAAAAAAAA="/>
              </a:ext>
            </a:extLst>
          </p:cNvSpPr>
          <p:nvPr>
            <p:ph type="body" idx="1"/>
          </p:nvPr>
        </p:nvSpPr>
        <p:spPr>
          <a:xfrm>
            <a:off x="338455" y="169545"/>
            <a:ext cx="11303000" cy="628205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>
                <a:solidFill>
                  <a:srgbClr val="000000"/>
                </a:solidFill>
              </a:defRPr>
            </a:pPr>
            <a:r>
              <a:rPr lang="ru-RU" sz="3600" dirty="0"/>
              <a:t>Проблемы развития социально-культурной сферы российского общества: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dirty="0"/>
              <a:t>-</a:t>
            </a:r>
            <a:r>
              <a:rPr dirty="0" err="1"/>
              <a:t>падение</a:t>
            </a:r>
            <a:r>
              <a:rPr dirty="0"/>
              <a:t> </a:t>
            </a:r>
            <a:r>
              <a:rPr dirty="0" err="1"/>
              <a:t>демографических</a:t>
            </a:r>
            <a:r>
              <a:rPr dirty="0"/>
              <a:t> </a:t>
            </a:r>
            <a:r>
              <a:rPr dirty="0" err="1"/>
              <a:t>показателей</a:t>
            </a:r>
            <a:r>
              <a:rPr lang="en-US" dirty="0"/>
              <a:t>;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dirty="0"/>
              <a:t>-</a:t>
            </a:r>
            <a:r>
              <a:rPr dirty="0" err="1"/>
              <a:t>ухудшение</a:t>
            </a:r>
            <a:r>
              <a:rPr dirty="0"/>
              <a:t> </a:t>
            </a:r>
            <a:r>
              <a:rPr dirty="0" err="1"/>
              <a:t>уровня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фоне</a:t>
            </a:r>
            <a:r>
              <a:rPr dirty="0"/>
              <a:t> </a:t>
            </a:r>
            <a:r>
              <a:rPr dirty="0" err="1"/>
              <a:t>роста</a:t>
            </a:r>
            <a:r>
              <a:rPr dirty="0"/>
              <a:t> </a:t>
            </a:r>
            <a:r>
              <a:rPr dirty="0" err="1"/>
              <a:t>цен</a:t>
            </a:r>
            <a:r>
              <a:rPr dirty="0"/>
              <a:t> и </a:t>
            </a:r>
            <a:r>
              <a:rPr dirty="0" err="1"/>
              <a:t>снижения</a:t>
            </a:r>
            <a:r>
              <a:rPr dirty="0"/>
              <a:t> </a:t>
            </a:r>
            <a:r>
              <a:rPr dirty="0" err="1"/>
              <a:t>заработной</a:t>
            </a:r>
            <a:r>
              <a:rPr dirty="0"/>
              <a:t> </a:t>
            </a:r>
            <a:r>
              <a:rPr dirty="0" err="1"/>
              <a:t>платы</a:t>
            </a:r>
            <a:r>
              <a:rPr lang="en-US" dirty="0"/>
              <a:t>;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lang="en-US" dirty="0"/>
              <a:t>-</a:t>
            </a:r>
            <a:r>
              <a:rPr dirty="0" err="1"/>
              <a:t>социальная</a:t>
            </a:r>
            <a:r>
              <a:rPr dirty="0"/>
              <a:t> </a:t>
            </a:r>
            <a:r>
              <a:rPr dirty="0" err="1"/>
              <a:t>незащищенность</a:t>
            </a:r>
            <a:r>
              <a:rPr dirty="0"/>
              <a:t> </a:t>
            </a:r>
            <a:r>
              <a:rPr dirty="0" err="1"/>
              <a:t>бедных</a:t>
            </a:r>
            <a:r>
              <a:rPr dirty="0"/>
              <a:t> </a:t>
            </a:r>
            <a:r>
              <a:rPr dirty="0" err="1"/>
              <a:t>слоев</a:t>
            </a:r>
            <a:r>
              <a:rPr dirty="0"/>
              <a:t> </a:t>
            </a:r>
            <a:r>
              <a:rPr dirty="0" err="1"/>
              <a:t>населения</a:t>
            </a:r>
            <a:r>
              <a:rPr lang="en-US" dirty="0"/>
              <a:t>;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lang="en-US" dirty="0"/>
              <a:t>-</a:t>
            </a:r>
            <a:r>
              <a:rPr dirty="0" err="1"/>
              <a:t>роль</a:t>
            </a:r>
            <a:r>
              <a:rPr dirty="0"/>
              <a:t> </a:t>
            </a:r>
            <a:r>
              <a:rPr dirty="0" err="1"/>
              <a:t>олигархов</a:t>
            </a:r>
            <a:r>
              <a:rPr dirty="0"/>
              <a:t> в </a:t>
            </a:r>
            <a:r>
              <a:rPr dirty="0" err="1"/>
              <a:t>политической</a:t>
            </a:r>
            <a:r>
              <a:rPr dirty="0"/>
              <a:t> и </a:t>
            </a:r>
            <a:r>
              <a:rPr dirty="0" err="1"/>
              <a:t>экономической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 </a:t>
            </a:r>
            <a:r>
              <a:rPr dirty="0" err="1"/>
              <a:t>страны</a:t>
            </a:r>
            <a:r>
              <a:rPr lang="en-US" dirty="0"/>
              <a:t>;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lang="en-US" dirty="0"/>
              <a:t>-</a:t>
            </a:r>
            <a:r>
              <a:rPr dirty="0" err="1"/>
              <a:t>бюрократизм</a:t>
            </a:r>
            <a:r>
              <a:rPr lang="en-US" dirty="0"/>
              <a:t>;</a:t>
            </a:r>
          </a:p>
          <a:p>
            <a:pPr>
              <a:defRPr lang="ru-RU">
                <a:solidFill>
                  <a:srgbClr val="000000"/>
                </a:solidFill>
              </a:defRPr>
            </a:pPr>
            <a:r>
              <a:rPr lang="en-US" dirty="0"/>
              <a:t>-</a:t>
            </a:r>
            <a:r>
              <a:rPr dirty="0"/>
              <a:t> </a:t>
            </a:r>
            <a:r>
              <a:rPr dirty="0" err="1"/>
              <a:t>экологическая</a:t>
            </a:r>
            <a:r>
              <a:rPr dirty="0"/>
              <a:t> </a:t>
            </a:r>
            <a:r>
              <a:rPr dirty="0" err="1" smtClean="0"/>
              <a:t>ситуация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Grp="1" noChangeAspect="1" noChangeArrowheads="1"/>
            <a:extLst>
              <a:ext uri="smNativeData">
                <pr:smNativeData xmlns="" xmlns:p14="http://schemas.microsoft.com/office/powerpoint/2010/main" xmlns:pr="smNativeData" val="SMDATA_15_P8ClYRMAAAAlAAAAEQAAAC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AAAAAAAAAAAASwAAMCoAABAAAAAmAAAACAAAAAGBAAAAAAAA"/>
              </a:ext>
            </a:extLst>
          </p:cNvPicPr>
          <p:nvPr>
            <p:ph type="pic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4"/>
          <p:cNvSpPr>
            <a:extLst>
              <a:ext uri="smNativeData">
                <pr:smNativeData xmlns="" xmlns:p14="http://schemas.microsoft.com/office/powerpoint/2010/main" xmlns:pr="smNativeData" val="SMDATA_13_P8ClYRMAAAAlAAAAZAAAAE0AAAAAkAAAAEgAAACQAAAASAAAAAAAAAAAAAAAAAAAAAEAAABQAAAAAAAAAAAA4D8AAAAAAADgPwAAAAAAAO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dvaAQAAAAAAAAAAAAAAAAAAAAAAAAAAAAAAAAAAAAAAAAAAAAAAAH9/fwBQUEYDzMzMAMDA/wB/f38AAAAAAAAAAAAAAAAAAAAAAAAAAAAhAAAAGAAAABQAAABVKgAAEyUAANVPAAANKQAAECAAACYAAAAIAAAA//////////8="/>
              </a:ext>
            </a:extLst>
          </p:cNvSpPr>
          <p:nvPr/>
        </p:nvSpPr>
        <p:spPr>
          <a:xfrm>
            <a:off x="6881495" y="6026785"/>
            <a:ext cx="4969846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spcCol="215900" anchor="t"/>
          <a:lstStyle/>
          <a:p>
            <a:pPr>
              <a:defRPr lang="ru-RU"/>
            </a:pPr>
            <a:r>
              <a:rPr dirty="0"/>
              <a:t>- </a:t>
            </a:r>
            <a:r>
              <a:rPr lang="ru-RU" dirty="0">
                <a:solidFill>
                  <a:srgbClr val="DD5E00"/>
                </a:solidFill>
              </a:rPr>
              <a:t>наличие экстремистских </a:t>
            </a:r>
            <a:r>
              <a:rPr lang="ru-RU" dirty="0" smtClean="0">
                <a:solidFill>
                  <a:srgbClr val="DD5E00"/>
                </a:solidFill>
              </a:rPr>
              <a:t>группировок</a:t>
            </a:r>
            <a:r>
              <a:rPr lang="ru-RU" dirty="0">
                <a:solidFill>
                  <a:srgbClr val="DD5E00"/>
                </a:solidFill>
              </a:rPr>
              <a:t>, угроза терроризма.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>
                <a:solidFill>
                  <a:srgbClr val="000000"/>
                </a:solidFill>
              </a:defRPr>
            </a:pPr>
            <a:r>
              <a:rPr dirty="0" err="1"/>
              <a:t>Экспансия</a:t>
            </a:r>
            <a:r>
              <a:rPr dirty="0"/>
              <a:t> </a:t>
            </a:r>
            <a:r>
              <a:rPr dirty="0" err="1"/>
              <a:t>это</a:t>
            </a:r>
            <a:r>
              <a:rPr dirty="0"/>
              <a:t>.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wsAANhFAAAAJg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 lang="ru-RU"/>
            </a:pPr>
            <a:r>
              <a:rPr lang="ru-RU" dirty="0">
                <a:solidFill>
                  <a:srgbClr val="F49F00"/>
                </a:solidFill>
              </a:rPr>
              <a:t>   </a:t>
            </a:r>
            <a:r>
              <a:rPr lang="ru-RU" dirty="0">
                <a:solidFill>
                  <a:srgbClr val="000000"/>
                </a:solidFill>
              </a:rPr>
              <a:t> Экспансия-это территориальное ,географическое или иное расширение зоны обитания , или зоны влияния отдельного государства , народа, культуры или биологического.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 lang="ru-RU">
                <a:solidFill>
                  <a:srgbClr val="000000"/>
                </a:solidFill>
              </a:defRPr>
            </a:pPr>
            <a:r>
              <a:rPr dirty="0"/>
              <a:t>    </a:t>
            </a:r>
            <a:r>
              <a:rPr dirty="0" err="1"/>
              <a:t>Культурная</a:t>
            </a:r>
            <a:r>
              <a:rPr dirty="0"/>
              <a:t> </a:t>
            </a:r>
            <a:r>
              <a:rPr dirty="0" err="1"/>
              <a:t>экспансия</a:t>
            </a:r>
            <a:r>
              <a:rPr dirty="0"/>
              <a:t> — </a:t>
            </a:r>
            <a:r>
              <a:rPr dirty="0" err="1"/>
              <a:t>комплексный</a:t>
            </a:r>
            <a:r>
              <a:rPr dirty="0"/>
              <a:t>, </a:t>
            </a:r>
            <a:r>
              <a:rPr dirty="0" err="1"/>
              <a:t>системный</a:t>
            </a:r>
            <a:r>
              <a:rPr dirty="0"/>
              <a:t> и </a:t>
            </a:r>
            <a:r>
              <a:rPr dirty="0" err="1"/>
              <a:t>многогранный</a:t>
            </a:r>
            <a:r>
              <a:rPr dirty="0"/>
              <a:t> </a:t>
            </a:r>
            <a:r>
              <a:rPr dirty="0" err="1"/>
              <a:t>процесс</a:t>
            </a:r>
            <a:r>
              <a:rPr dirty="0"/>
              <a:t>, </a:t>
            </a:r>
            <a:r>
              <a:rPr dirty="0" err="1"/>
              <a:t>детерминированный</a:t>
            </a:r>
            <a:r>
              <a:rPr dirty="0"/>
              <a:t>, </a:t>
            </a:r>
            <a:r>
              <a:rPr dirty="0" err="1"/>
              <a:t>во-первых</a:t>
            </a:r>
            <a:r>
              <a:rPr dirty="0"/>
              <a:t>, </a:t>
            </a:r>
            <a:r>
              <a:rPr dirty="0" err="1"/>
              <a:t>расширением</a:t>
            </a:r>
            <a:r>
              <a:rPr dirty="0"/>
              <a:t> </a:t>
            </a:r>
            <a:r>
              <a:rPr dirty="0" err="1"/>
              <a:t>области</a:t>
            </a:r>
            <a:r>
              <a:rPr dirty="0"/>
              <a:t> </a:t>
            </a:r>
            <a:r>
              <a:rPr dirty="0" err="1"/>
              <a:t>влияния</a:t>
            </a:r>
            <a:r>
              <a:rPr dirty="0"/>
              <a:t> </a:t>
            </a:r>
            <a:r>
              <a:rPr dirty="0" err="1"/>
              <a:t>доминирующей</a:t>
            </a:r>
            <a:r>
              <a:rPr dirty="0"/>
              <a:t> </a:t>
            </a:r>
            <a:r>
              <a:rPr dirty="0" err="1"/>
              <a:t>культуры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её</a:t>
            </a:r>
            <a:r>
              <a:rPr dirty="0"/>
              <a:t> </a:t>
            </a:r>
            <a:r>
              <a:rPr dirty="0" err="1"/>
              <a:t>исторически</a:t>
            </a:r>
            <a:r>
              <a:rPr dirty="0"/>
              <a:t> </a:t>
            </a:r>
            <a:r>
              <a:rPr dirty="0" err="1"/>
              <a:t>сложившиеся</a:t>
            </a:r>
            <a:r>
              <a:rPr dirty="0"/>
              <a:t> </a:t>
            </a:r>
            <a:r>
              <a:rPr dirty="0" err="1"/>
              <a:t>первоначальные</a:t>
            </a:r>
            <a:r>
              <a:rPr dirty="0"/>
              <a:t> </a:t>
            </a:r>
            <a:r>
              <a:rPr dirty="0" err="1"/>
              <a:t>пределы</a:t>
            </a:r>
            <a:r>
              <a:rPr dirty="0"/>
              <a:t>; </a:t>
            </a:r>
            <a:r>
              <a:rPr dirty="0" err="1"/>
              <a:t>во-вторых</a:t>
            </a:r>
            <a:r>
              <a:rPr dirty="0"/>
              <a:t>, </a:t>
            </a:r>
            <a:r>
              <a:rPr dirty="0" err="1"/>
              <a:t>последовательной</a:t>
            </a:r>
            <a:r>
              <a:rPr dirty="0"/>
              <a:t> </a:t>
            </a:r>
            <a:r>
              <a:rPr dirty="0" err="1"/>
              <a:t>расширяющейся</a:t>
            </a:r>
            <a:r>
              <a:rPr dirty="0"/>
              <a:t> </a:t>
            </a:r>
            <a:r>
              <a:rPr dirty="0" err="1"/>
              <a:t>практикой</a:t>
            </a:r>
            <a:r>
              <a:rPr dirty="0"/>
              <a:t> </a:t>
            </a:r>
            <a:r>
              <a:rPr dirty="0" err="1"/>
              <a:t>использования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новых</a:t>
            </a:r>
            <a:r>
              <a:rPr dirty="0"/>
              <a:t>, </a:t>
            </a:r>
            <a:r>
              <a:rPr dirty="0" err="1"/>
              <a:t>ранее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задействованных</a:t>
            </a:r>
            <a:r>
              <a:rPr dirty="0"/>
              <a:t>, </a:t>
            </a:r>
            <a:r>
              <a:rPr dirty="0" err="1"/>
              <a:t>территориях</a:t>
            </a:r>
            <a:r>
              <a:rPr dirty="0"/>
              <a:t> </a:t>
            </a:r>
            <a:r>
              <a:rPr dirty="0" err="1"/>
              <a:t>символических</a:t>
            </a:r>
            <a:r>
              <a:rPr dirty="0"/>
              <a:t> </a:t>
            </a:r>
            <a:r>
              <a:rPr dirty="0" err="1"/>
              <a:t>объектов</a:t>
            </a:r>
            <a:r>
              <a:rPr dirty="0"/>
              <a:t>, </a:t>
            </a:r>
            <a:r>
              <a:rPr dirty="0" err="1"/>
              <a:t>смыслов</a:t>
            </a:r>
            <a:r>
              <a:rPr dirty="0"/>
              <a:t>, </a:t>
            </a:r>
            <a:r>
              <a:rPr dirty="0" err="1"/>
              <a:t>средств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/>
              <a:t>выражения</a:t>
            </a:r>
            <a:endParaRPr dirty="0"/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-dog.ru/wallpapers/7/0/333375013182237/zheleznyj-chelovek-mstiteli-film-robert-dauni-mladshij-robert-dauni-mladshij.jpg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Dkj/4G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AAAAAAAAAAAASwAAMCoAAB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" name="Рисунок 6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QwkAADwWAADLPwAAeR0AABAAAAAmAAAACAAAAP//////////"/>
              </a:ext>
            </a:extLst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5585" y="3614420"/>
            <a:ext cx="8864600" cy="117665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CgAwAABgMAAFBEAACTFQAAEAAAACYAAAAIAAAAAQAAAAAAAAA="/>
              </a:ext>
            </a:extLst>
          </p:cNvSpPr>
          <p:nvPr>
            <p:ph type="body" idx="1"/>
          </p:nvPr>
        </p:nvSpPr>
        <p:spPr>
          <a:xfrm>
            <a:off x="589280" y="491490"/>
            <a:ext cx="10515600" cy="3015615"/>
          </a:xfrm>
        </p:spPr>
        <p:txBody>
          <a:bodyPr/>
          <a:lstStyle/>
          <a:p>
            <a:pPr algn="just">
              <a:defRPr lang="ru-RU">
                <a:solidFill>
                  <a:srgbClr val="000000"/>
                </a:solidFill>
              </a:defRPr>
            </a:pPr>
            <a:r>
              <a:rPr dirty="0" err="1"/>
              <a:t>Вступление</a:t>
            </a:r>
            <a:r>
              <a:rPr dirty="0"/>
              <a:t> </a:t>
            </a:r>
            <a:r>
              <a:rPr dirty="0" err="1"/>
              <a:t>России</a:t>
            </a:r>
            <a:r>
              <a:rPr dirty="0"/>
              <a:t> в </a:t>
            </a:r>
            <a:r>
              <a:rPr dirty="0" err="1"/>
              <a:t>эпоху</a:t>
            </a:r>
            <a:r>
              <a:rPr dirty="0"/>
              <a:t> </a:t>
            </a:r>
            <a:r>
              <a:rPr dirty="0" err="1"/>
              <a:t>либеральных</a:t>
            </a:r>
            <a:r>
              <a:rPr dirty="0"/>
              <a:t> </a:t>
            </a:r>
            <a:r>
              <a:rPr dirty="0" err="1"/>
              <a:t>реформ</a:t>
            </a:r>
            <a:r>
              <a:rPr dirty="0"/>
              <a:t> </a:t>
            </a:r>
            <a:r>
              <a:rPr dirty="0" err="1"/>
              <a:t>Конституция</a:t>
            </a:r>
            <a:r>
              <a:rPr dirty="0"/>
              <a:t> РФ </a:t>
            </a:r>
            <a:r>
              <a:rPr dirty="0" err="1"/>
              <a:t>признает</a:t>
            </a:r>
            <a:r>
              <a:rPr dirty="0"/>
              <a:t> «</a:t>
            </a:r>
            <a:r>
              <a:rPr dirty="0" err="1"/>
              <a:t>идеологическое</a:t>
            </a:r>
            <a:r>
              <a:rPr dirty="0"/>
              <a:t> </a:t>
            </a:r>
            <a:r>
              <a:rPr dirty="0" err="1"/>
              <a:t>многообразие</a:t>
            </a:r>
            <a:r>
              <a:rPr dirty="0"/>
              <a:t>” «</a:t>
            </a:r>
            <a:r>
              <a:rPr dirty="0" err="1"/>
              <a:t>никакая</a:t>
            </a:r>
            <a:r>
              <a:rPr dirty="0"/>
              <a:t> </a:t>
            </a:r>
            <a:r>
              <a:rPr dirty="0" err="1"/>
              <a:t>идеология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устанавливаться</a:t>
            </a:r>
            <a:r>
              <a:rPr dirty="0"/>
              <a:t> в </a:t>
            </a:r>
            <a:r>
              <a:rPr dirty="0" err="1"/>
              <a:t>качестве</a:t>
            </a:r>
            <a:r>
              <a:rPr dirty="0"/>
              <a:t> </a:t>
            </a:r>
            <a:r>
              <a:rPr dirty="0" err="1"/>
              <a:t>государственной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обязательной</a:t>
            </a:r>
            <a:r>
              <a:rPr dirty="0"/>
              <a:t>». </a:t>
            </a:r>
            <a:r>
              <a:rPr dirty="0" err="1"/>
              <a:t>Культурно-духовное</a:t>
            </a:r>
            <a:r>
              <a:rPr dirty="0"/>
              <a:t> </a:t>
            </a:r>
            <a:r>
              <a:rPr dirty="0" err="1"/>
              <a:t>пространство</a:t>
            </a:r>
            <a:r>
              <a:rPr dirty="0"/>
              <a:t> и </a:t>
            </a:r>
            <a:r>
              <a:rPr dirty="0" err="1"/>
              <a:t>культурный</a:t>
            </a:r>
            <a:r>
              <a:rPr dirty="0"/>
              <a:t> </a:t>
            </a:r>
            <a:r>
              <a:rPr dirty="0" err="1"/>
              <a:t>облик</a:t>
            </a:r>
            <a:r>
              <a:rPr dirty="0"/>
              <a:t> </a:t>
            </a:r>
            <a:r>
              <a:rPr dirty="0" err="1"/>
              <a:t>нового</a:t>
            </a:r>
            <a:r>
              <a:rPr dirty="0"/>
              <a:t> </a:t>
            </a:r>
            <a:r>
              <a:rPr dirty="0" err="1"/>
              <a:t>российского</a:t>
            </a:r>
            <a:r>
              <a:rPr dirty="0"/>
              <a:t> </a:t>
            </a:r>
            <a:r>
              <a:rPr dirty="0" err="1"/>
              <a:t>общества</a:t>
            </a:r>
            <a:r>
              <a:rPr dirty="0"/>
              <a:t> </a:t>
            </a:r>
            <a:r>
              <a:rPr dirty="0" err="1"/>
              <a:t>формировались</a:t>
            </a:r>
            <a:r>
              <a:rPr dirty="0"/>
              <a:t> в </a:t>
            </a:r>
            <a:r>
              <a:rPr dirty="0" err="1"/>
              <a:t>процессе</a:t>
            </a:r>
            <a:r>
              <a:rPr dirty="0"/>
              <a:t> </a:t>
            </a:r>
            <a:r>
              <a:rPr dirty="0" err="1"/>
              <a:t>разрушения</a:t>
            </a:r>
            <a:r>
              <a:rPr dirty="0"/>
              <a:t> </a:t>
            </a:r>
            <a:r>
              <a:rPr dirty="0" err="1"/>
              <a:t>российского</a:t>
            </a:r>
            <a:r>
              <a:rPr dirty="0"/>
              <a:t> </a:t>
            </a:r>
            <a:r>
              <a:rPr dirty="0" err="1"/>
              <a:t>культурно-духовного</a:t>
            </a:r>
            <a:r>
              <a:rPr dirty="0"/>
              <a:t> </a:t>
            </a:r>
            <a:r>
              <a:rPr dirty="0" err="1"/>
              <a:t>пространства</a:t>
            </a:r>
            <a:r>
              <a:rPr dirty="0"/>
              <a:t> </a:t>
            </a:r>
            <a:r>
              <a:rPr dirty="0" err="1"/>
              <a:t>под</a:t>
            </a:r>
            <a:r>
              <a:rPr dirty="0"/>
              <a:t> </a:t>
            </a:r>
            <a:r>
              <a:rPr dirty="0" err="1"/>
              <a:t>натиском</a:t>
            </a:r>
            <a:r>
              <a:rPr dirty="0"/>
              <a:t> </a:t>
            </a:r>
            <a:r>
              <a:rPr dirty="0" err="1"/>
              <a:t>западной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 </a:t>
            </a:r>
            <a:r>
              <a:rPr dirty="0" err="1"/>
              <a:t>ценностей</a:t>
            </a:r>
            <a:endParaRPr dirty="0"/>
          </a:p>
        </p:txBody>
      </p:sp>
      <p:pic>
        <p:nvPicPr>
          <p:cNvPr id="3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BMwAI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7RIAACYWAADtMAAAMCoAAB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575" y="3600450"/>
            <a:ext cx="4876800" cy="32575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QEAANhFAABlHAAAEAAAACYAAAAIAAAAAQAAAAAAAAA="/>
              </a:ext>
            </a:extLst>
          </p:cNvSpPr>
          <p:nvPr>
            <p:ph type="body" idx="1"/>
          </p:nvPr>
        </p:nvSpPr>
        <p:spPr>
          <a:xfrm>
            <a:off x="838200" y="264795"/>
            <a:ext cx="10515600" cy="4351020"/>
          </a:xfrm>
        </p:spPr>
        <p:txBody>
          <a:bodyPr/>
          <a:lstStyle/>
          <a:p>
            <a:pPr algn="just">
              <a:defRPr lang="ru-RU">
                <a:solidFill>
                  <a:srgbClr val="000000"/>
                </a:solidFill>
              </a:defRPr>
            </a:pPr>
            <a:r>
              <a:rPr dirty="0" err="1"/>
              <a:t>Россия</a:t>
            </a:r>
            <a:r>
              <a:rPr dirty="0"/>
              <a:t> – </a:t>
            </a:r>
            <a:r>
              <a:rPr dirty="0" err="1"/>
              <a:t>многонациональная</a:t>
            </a:r>
            <a:r>
              <a:rPr dirty="0"/>
              <a:t> </a:t>
            </a:r>
            <a:r>
              <a:rPr dirty="0" err="1" smtClean="0"/>
              <a:t>страна</a:t>
            </a:r>
            <a:r>
              <a:rPr dirty="0" smtClean="0"/>
              <a:t>. </a:t>
            </a:r>
            <a:r>
              <a:rPr dirty="0" err="1"/>
              <a:t>Россия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светским</a:t>
            </a:r>
            <a:r>
              <a:rPr dirty="0"/>
              <a:t> </a:t>
            </a:r>
            <a:r>
              <a:rPr dirty="0" err="1"/>
              <a:t>государством</a:t>
            </a:r>
            <a:r>
              <a:rPr dirty="0"/>
              <a:t>, </a:t>
            </a:r>
            <a:r>
              <a:rPr dirty="0" err="1"/>
              <a:t>где</a:t>
            </a:r>
            <a:r>
              <a:rPr dirty="0"/>
              <a:t> </a:t>
            </a:r>
            <a:r>
              <a:rPr dirty="0" err="1"/>
              <a:t>никакая</a:t>
            </a:r>
            <a:r>
              <a:rPr dirty="0"/>
              <a:t> </a:t>
            </a:r>
            <a:r>
              <a:rPr dirty="0" err="1"/>
              <a:t>религия</a:t>
            </a:r>
            <a:r>
              <a:rPr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dirty="0" err="1"/>
              <a:t>может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установлена</a:t>
            </a:r>
            <a:r>
              <a:rPr dirty="0"/>
              <a:t> в </a:t>
            </a:r>
            <a:r>
              <a:rPr dirty="0" err="1"/>
              <a:t>качестве</a:t>
            </a:r>
            <a:r>
              <a:rPr dirty="0"/>
              <a:t> </a:t>
            </a:r>
            <a:r>
              <a:rPr dirty="0" err="1"/>
              <a:t>государственной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обязательной</a:t>
            </a:r>
            <a:r>
              <a:rPr dirty="0"/>
              <a:t>. А </a:t>
            </a:r>
            <a:r>
              <a:rPr dirty="0" err="1"/>
              <a:t>свобода</a:t>
            </a:r>
            <a:r>
              <a:rPr dirty="0"/>
              <a:t> </a:t>
            </a:r>
            <a:r>
              <a:rPr dirty="0" err="1"/>
              <a:t>совести</a:t>
            </a:r>
            <a:r>
              <a:rPr dirty="0"/>
              <a:t> и </a:t>
            </a:r>
            <a:r>
              <a:rPr dirty="0" err="1"/>
              <a:t>вероисповедания</a:t>
            </a:r>
            <a:r>
              <a:rPr dirty="0"/>
              <a:t> </a:t>
            </a:r>
            <a:r>
              <a:rPr dirty="0" err="1"/>
              <a:t>гарантируется</a:t>
            </a:r>
            <a:r>
              <a:rPr dirty="0"/>
              <a:t> </a:t>
            </a:r>
            <a:r>
              <a:rPr dirty="0" err="1"/>
              <a:t>Конституцией</a:t>
            </a:r>
            <a:r>
              <a:rPr dirty="0"/>
              <a:t>. </a:t>
            </a:r>
            <a:r>
              <a:rPr dirty="0" err="1"/>
              <a:t>Всем</a:t>
            </a:r>
            <a:r>
              <a:rPr dirty="0"/>
              <a:t> </a:t>
            </a:r>
            <a:r>
              <a:rPr dirty="0" err="1"/>
              <a:t>гражданам</a:t>
            </a:r>
            <a:r>
              <a:rPr dirty="0"/>
              <a:t> </a:t>
            </a:r>
            <a:r>
              <a:rPr dirty="0" err="1"/>
              <a:t>дано</a:t>
            </a:r>
            <a:r>
              <a:rPr dirty="0"/>
              <a:t> </a:t>
            </a:r>
            <a:r>
              <a:rPr dirty="0" err="1"/>
              <a:t>право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исповедание</a:t>
            </a:r>
            <a:r>
              <a:rPr dirty="0"/>
              <a:t> </a:t>
            </a:r>
            <a:r>
              <a:rPr dirty="0" err="1"/>
              <a:t>любой</a:t>
            </a:r>
            <a:r>
              <a:rPr dirty="0"/>
              <a:t> </a:t>
            </a:r>
            <a:r>
              <a:rPr dirty="0" err="1"/>
              <a:t>религии</a:t>
            </a:r>
            <a:r>
              <a:rPr dirty="0"/>
              <a:t> и </a:t>
            </a:r>
            <a:r>
              <a:rPr dirty="0" err="1"/>
              <a:t>право</a:t>
            </a:r>
            <a:r>
              <a:rPr dirty="0"/>
              <a:t> </a:t>
            </a:r>
            <a:r>
              <a:rPr dirty="0" err="1"/>
              <a:t>быть</a:t>
            </a:r>
            <a:r>
              <a:rPr dirty="0"/>
              <a:t> </a:t>
            </a:r>
            <a:r>
              <a:rPr dirty="0" err="1"/>
              <a:t>атеистом</a:t>
            </a:r>
            <a:r>
              <a:rPr dirty="0"/>
              <a:t>.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данным</a:t>
            </a:r>
            <a:r>
              <a:rPr dirty="0"/>
              <a:t> </a:t>
            </a:r>
            <a:r>
              <a:rPr dirty="0" err="1"/>
              <a:t>переписи</a:t>
            </a:r>
            <a:r>
              <a:rPr dirty="0"/>
              <a:t> </a:t>
            </a:r>
            <a:r>
              <a:rPr dirty="0" err="1"/>
              <a:t>населения</a:t>
            </a:r>
            <a:r>
              <a:rPr dirty="0"/>
              <a:t> в РФ в 2010 г. </a:t>
            </a:r>
            <a:r>
              <a:rPr dirty="0" err="1"/>
              <a:t>Население</a:t>
            </a:r>
            <a:r>
              <a:rPr dirty="0"/>
              <a:t> </a:t>
            </a:r>
            <a:r>
              <a:rPr dirty="0" err="1"/>
              <a:t>страны</a:t>
            </a:r>
            <a:r>
              <a:rPr dirty="0"/>
              <a:t> </a:t>
            </a:r>
            <a:r>
              <a:rPr dirty="0" err="1"/>
              <a:t>распределяется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религиям</a:t>
            </a:r>
            <a:r>
              <a:rPr dirty="0"/>
              <a:t> в </a:t>
            </a:r>
            <a:r>
              <a:rPr dirty="0" err="1"/>
              <a:t>следующем</a:t>
            </a:r>
            <a:r>
              <a:rPr dirty="0"/>
              <a:t> </a:t>
            </a:r>
            <a:r>
              <a:rPr dirty="0" err="1"/>
              <a:t>процентном</a:t>
            </a:r>
            <a:r>
              <a:rPr dirty="0"/>
              <a:t> </a:t>
            </a:r>
            <a:r>
              <a:rPr dirty="0" err="1"/>
              <a:t>соотношении</a:t>
            </a:r>
            <a:r>
              <a:rPr dirty="0"/>
              <a:t>: ПРАВОСЛАВИЕ -75% ИСЛАМ – 5% АТЕИСТЫ -8% КАТОЛИЦИЗМ, ПРОТЕСТАНТИЗМ, ИУДАИЗМ БУДИЗМ – </a:t>
            </a:r>
            <a:r>
              <a:rPr dirty="0" err="1"/>
              <a:t>по</a:t>
            </a:r>
            <a:r>
              <a:rPr dirty="0"/>
              <a:t> 1%</a:t>
            </a:r>
          </a:p>
        </p:txBody>
      </p:sp>
      <p:pic>
        <p:nvPicPr>
          <p:cNvPr id="3" name="Изображение1"/>
          <p:cNvPicPr>
            <a:extLst>
              <a:ext uri="smNativeData">
                <pr:smNativeData xmlns="" xmlns:p14="http://schemas.microsoft.com/office/powerpoint/2010/main" xmlns:pr="smNativeData" val="SMDATA_15_P8ClYRMAAAAlAAAAEQAAAA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D0AQAADAAAABAAAABzBJuKlnYZPzh0zB+5iy4/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JREAAG0ZAABcOQAAMCoAAB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7015" y="4133215"/>
            <a:ext cx="6537325" cy="27247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/>
          <p:cNvSpPr>
            <a:extLst>
              <a:ext uri="smNativeData">
                <pr:smNativeData xmlns="" xmlns:p14="http://schemas.microsoft.com/office/powerpoint/2010/main" xmlns:pr="smNativeData" val="SMDATA_13_P8ClYRMAAAAlAAAAZQAAAA0AAAAAkAAAAEgAAACQAAAASAAAAAAAAAABAAAAAAAAAAEAAABQAAAAhbacS3FV1T8AAAAAAAAAAAAAAAAAAOA/AAAAAAAA4D8AAAAAAADgPwAAAAAAAOA/AAAAAAAA4D8AAAAAAADgPwAAAAAAAOA/AAAAAAAA4D8CAAAAjAAAAAEAAAAAAAAAjXCaA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NcJoAndvaAQAAAAAAAAAAAAAAAAAAAAAAAAAAAAAAAAAAAAAAAAAArDgZAH9/fwBQUEYDzMzMAMDA/wB/f38AAAAAAAAAAAAAAAAAAAAAAAAAAAAhAAAAGAAAABQAAADXHgAA3ggAABAsAAALEgAAEAAAACYAAAAIAAAA//////////8="/>
              </a:ext>
            </a:extLst>
          </p:cNvSpPr>
          <p:nvPr/>
        </p:nvSpPr>
        <p:spPr>
          <a:xfrm>
            <a:off x="5013325" y="1441450"/>
            <a:ext cx="2149475" cy="1491615"/>
          </a:xfrm>
          <a:prstGeom prst="roundRect">
            <a:avLst>
              <a:gd name="adj" fmla="val 16667"/>
            </a:avLst>
          </a:prstGeom>
          <a:solidFill>
            <a:srgbClr val="8D709A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3600"/>
              <a:t>Культура России</a:t>
            </a:r>
          </a:p>
        </p:txBody>
      </p:sp>
      <p:sp>
        <p:nvSpPr>
          <p:cNvPr id="3" name="Скругленный прямоугольник 4"/>
          <p:cNvSpPr>
            <a:extLst>
              <a:ext uri="smNativeData">
                <pr:smNativeData xmlns="" xmlns:p14="http://schemas.microsoft.com/office/powerpoint/2010/main" xmlns:pr="smNativeData" val="SMDATA_13_P8ClYRMAAAAlAAAAZQAAAA0AAAAAkAAAAEgAAACQAAAASAAAAAAAAAABAAAAAAAAAAEAAABQAAAAhbacS3FV1T8AAAAAAAAAAA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AYNQAApgIAAA1HAADeCAAAEAAAACYAAAAIAAAA//////////8="/>
              </a:ext>
            </a:extLst>
          </p:cNvSpPr>
          <p:nvPr/>
        </p:nvSpPr>
        <p:spPr>
          <a:xfrm>
            <a:off x="8630920" y="430530"/>
            <a:ext cx="2919095" cy="10109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3200"/>
              <a:t>Национальная культура</a:t>
            </a:r>
          </a:p>
        </p:txBody>
      </p:sp>
      <p:sp>
        <p:nvSpPr>
          <p:cNvPr id="4" name="Рамка 8"/>
          <p:cNvSpPr>
            <a:extLst>
              <a:ext uri="smNativeData">
                <pr:smNativeData xmlns="" xmlns:p14="http://schemas.microsoft.com/office/powerpoint/2010/main" xmlns:pr="smNativeData" val="SMDATA_13_P8ClYRMAAAAlAAAAiQAAAA0AAAAAkAAAAEgAAACQAAAASAAAAAAAAAABAAAAAAAAAAEAAABQAAAAAAAAAAAA0D8AAAAAAADgPwAAAAAAAOA/AAAAAAAA4D8AAAAAAADgPwAAAAAAAOA/AAAAAAAA4D8AAAAAAADgPwAAAAAAAOA/AAAAAAAA4D8CAAAAjAAAAAEAAAAAAAAAALDwA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sPAAndvaAQAAAAAAAAAAAAAAAAAAAAAAAAAAAAAAAAAAAAAAAAAArDgZAH9/fwBQUEYDzMzMAMDA/wB/f38AAAAAAAAAAAAAAAAAAAAAAAAAAAAhAAAAGAAAABQAAABdCgAAfh4AAKc/AAC2JAAAEAAAACYAAAAIAAAA//////////8="/>
              </a:ext>
            </a:extLst>
          </p:cNvSpPr>
          <p:nvPr/>
        </p:nvSpPr>
        <p:spPr>
          <a:xfrm>
            <a:off x="1684655" y="4956810"/>
            <a:ext cx="8662670" cy="1010920"/>
          </a:xfrm>
          <a:prstGeom prst="frame">
            <a:avLst>
              <a:gd name="adj1" fmla="val 107114"/>
            </a:avLst>
          </a:prstGeom>
          <a:solidFill>
            <a:srgbClr val="00B0F0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4800">
                <a:solidFill>
                  <a:schemeClr val="tx1"/>
                </a:solidFill>
              </a:rPr>
              <a:t>Массовая культура</a:t>
            </a:r>
          </a:p>
        </p:txBody>
      </p:sp>
      <p:sp>
        <p:nvSpPr>
          <p:cNvPr id="5" name="Скругленный прямоугольник 11"/>
          <p:cNvSpPr>
            <a:extLst>
              <a:ext uri="smNativeData">
                <pr:smNativeData xmlns="" xmlns:p14="http://schemas.microsoft.com/office/powerpoint/2010/main" xmlns:pr="smNativeData" val="SMDATA_13_P8ClYRMAAAAlAAAAZQAAAA0AAAAAkAAAAEgAAACQAAAASAAAAAAAAAABAAAAAAAAAAEAAABQAAAAhbacS3FV1T8AAAAAAAAAAA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AYNQAA7RIAAA1HAAAvGQAAEAAAACYAAAAIAAAA//////////8="/>
              </a:ext>
            </a:extLst>
          </p:cNvSpPr>
          <p:nvPr/>
        </p:nvSpPr>
        <p:spPr>
          <a:xfrm>
            <a:off x="8630920" y="3076575"/>
            <a:ext cx="2919095" cy="101727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3200"/>
              <a:t>Национальная культура</a:t>
            </a:r>
          </a:p>
        </p:txBody>
      </p:sp>
      <p:sp>
        <p:nvSpPr>
          <p:cNvPr id="6" name="Скругленный прямоугольник 12"/>
          <p:cNvSpPr>
            <a:extLst>
              <a:ext uri="smNativeData">
                <pr:smNativeData xmlns="" xmlns:p14="http://schemas.microsoft.com/office/powerpoint/2010/main" xmlns:pr="smNativeData" val="SMDATA_13_P8ClYRMAAAAlAAAAZQAAAA0AAAAAkAAAAEgAAACQAAAASAAAAAAAAAABAAAAAAAAAAEAAABQAAAAhbacS3FV1T8AAAAAAAAAAA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DZAwAApgIAAM8VAADeCAAAEAAAACYAAAAIAAAA//////////8="/>
              </a:ext>
            </a:extLst>
          </p:cNvSpPr>
          <p:nvPr/>
        </p:nvSpPr>
        <p:spPr>
          <a:xfrm>
            <a:off x="625475" y="430530"/>
            <a:ext cx="2919730" cy="101092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3200"/>
              <a:t>Национальная культура</a:t>
            </a:r>
          </a:p>
        </p:txBody>
      </p:sp>
      <p:sp>
        <p:nvSpPr>
          <p:cNvPr id="7" name="Скругленный прямоугольник 13"/>
          <p:cNvSpPr>
            <a:extLst>
              <a:ext uri="smNativeData">
                <pr:smNativeData xmlns="" xmlns:p14="http://schemas.microsoft.com/office/powerpoint/2010/main" xmlns:pr="smNativeData" val="SMDATA_13_P8ClYRMAAAAlAAAAZQAAAA0AAAAAkAAAAEgAAACQAAAASAAAAAAAAAABAAAAAAAAAAEAAABQAAAAhbacS3FV1T8AAAAAAAAAAA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DZAwAAoRIAAM8VAAAvGQAAEAAAACYAAAAIAAAA//////////8="/>
              </a:ext>
            </a:extLst>
          </p:cNvSpPr>
          <p:nvPr/>
        </p:nvSpPr>
        <p:spPr>
          <a:xfrm>
            <a:off x="625475" y="3028315"/>
            <a:ext cx="2919730" cy="106553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r>
              <a:rPr lang="ru-RU" sz="3200"/>
              <a:t>Национальная культура</a:t>
            </a:r>
          </a:p>
        </p:txBody>
      </p:sp>
      <p:cxnSp>
        <p:nvCxnSpPr>
          <p:cNvPr id="8" name="Соединительная линия уступом 15"/>
          <p:cNvCxnSpPr>
            <a:stCxn id="6" idx="3"/>
            <a:extLst>
              <a:ext uri="smNativeData">
                <pr:smNativeData xmlns="" xmlns:p14="http://schemas.microsoft.com/office/powerpoint/2010/main" xmlns:pr="smNativeData" val="SMDATA_13_P8ClYRMAAAAlAAAADgAAAA0AAAAAkAAAAEgAAACQAAAASAAAAAAAAAAAAAAAAAAAAAEAAABQAAAAAAAAAAAAAAAAAAAAAAAAAAAAAAAAAP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BAAAAAAAAAP+9Rw0KAAAAAQAAABQAAAAUAAAAFAAAAAEAAAAAAAAAZAAAAGQAAAAC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dvaAQAAAAAAAAAAAAAAAAAAAAAAAAAAAAAAAAAAAAAAAAAA/71HBn9/fwBQUEYDzMzMAMDA/wB/f38AAAAAAAAAAAAAAAAAAAAAAAAAAAAhAAAAGAAAABQAAADPFQAAwgUAANceAAB1DQAAEAAAACYAAAAIAAAA//////////8="/>
              </a:ext>
            </a:extLst>
          </p:cNvCxnSpPr>
          <p:nvPr/>
        </p:nvCxnSpPr>
        <p:spPr>
          <a:xfrm>
            <a:off x="3545205" y="935990"/>
            <a:ext cx="1468120" cy="1251585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accent2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9" name="Соединительная линия уступом 17"/>
          <p:cNvCxnSpPr>
            <a:stCxn id="3" idx="1"/>
            <a:endCxn id="2" idx="3"/>
            <a:extLst>
              <a:ext uri="smNativeData">
                <pr:smNativeData xmlns="" xmlns:p14="http://schemas.microsoft.com/office/powerpoint/2010/main" xmlns:pr="smNativeData" val="SMDATA_13_P8ClYRMAAAAlAAAADgAAAA0AAAAAkAAAAEgAAACQAAAASAAAAAAAAAAAAAAAAgAAAAEAAABQAAAAAAAAAAAAAAAAAAAAAAAAAAAAAAAAAP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BAAAAAAAAAP+9Rw0KAAAAAQAAABQAAAAUAAAAFAAAAAEAAAAAAAAAZAAAAGQAAAAC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dvaAQAAAAAAAAAAAAAAAAAAAAAAAAAAAAAAAAAAAAAAAAAA/71HBn9/fwBQUEYDzMzMAMDA/wB/f38AAAAAAAAAAAAAAAAAAAAAAAAAAAAhAAAAGAAAABQAAAAQLAAAwgUAABg1AAB0DQAAEAAAACYAAAAIAAAA//////////8="/>
              </a:ext>
            </a:extLst>
          </p:cNvCxnSpPr>
          <p:nvPr/>
        </p:nvCxnSpPr>
        <p:spPr>
          <a:xfrm rot="10800000">
            <a:off x="7162800" y="935990"/>
            <a:ext cx="1468120" cy="125095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accent2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0" name="Соединительная линия уступом 19"/>
          <p:cNvCxnSpPr>
            <a:stCxn id="7" idx="3"/>
            <a:extLst>
              <a:ext uri="smNativeData">
                <pr:smNativeData xmlns="" xmlns:p14="http://schemas.microsoft.com/office/powerpoint/2010/main" xmlns:pr="smNativeData" val="SMDATA_13_P8ClYRMAAAAlAAAADgAAAA0AAAAAkAAAAEgAAACQAAAASAAAAAAAAAAAAAAAAgAAAAEAAABQAAAAAAAAAAAAAAAAAAAAAAAAAAAAAAAAAP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BAAAAAAAAAP+9Rw0KAAAAAQAAABQAAAAUAAAAFAAAAAEAAAAAAAAAZAAAAGQAAAAC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dvaAQAAAAAAAAAAAAAAAAAAAAAAAAAAAAAAAAAAAAAAAAAA/71HBn9/fwBQUEYDzMzMAMDA/wB/f38AAAAAAAAAAAAAAAAAAAAAAAAAAAAhAAAAGAAAABQAAADPFQAA6BUAANceAADoFQAAEAAAACYAAAAIAAAA//////////8="/>
              </a:ext>
            </a:extLst>
          </p:cNvCxnSpPr>
          <p:nvPr/>
        </p:nvCxnSpPr>
        <p:spPr>
          <a:xfrm>
            <a:off x="3545205" y="3561080"/>
            <a:ext cx="1468120" cy="1270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accent2"/>
            </a:solidFill>
            <a:prstDash val="solid"/>
            <a:headEnd type="none"/>
            <a:tailEnd type="triangle" w="med" len="med"/>
          </a:ln>
          <a:effectLst/>
        </p:spPr>
      </p:cxnSp>
      <p:cxnSp>
        <p:nvCxnSpPr>
          <p:cNvPr id="11" name="Соединительная линия уступом 21"/>
          <p:cNvCxnSpPr>
            <a:stCxn id="5" idx="1"/>
            <a:extLst>
              <a:ext uri="smNativeData">
                <pr:smNativeData xmlns="" xmlns:p14="http://schemas.microsoft.com/office/powerpoint/2010/main" xmlns:pr="smNativeData" val="SMDATA_13_P8ClYRMAAAAlAAAADgAAAA0AAAAAkAAAAEgAAACQAAAASAAAAAAAAAAAAAAAAAAAAAEAAABQAAAAAAAAAAAAAAAAAAAAAAAAAAAAAAAAAPA/AAAAAAAA4D8AAAAAAADgPwAAAAAAAOA/AAAAAAAA4D8AAAAAAADgPwAAAAAAAOA/AAAAAAAA4D8CAAAAjAAAAAAAAAAAAAAA////AAD//wgAAAAAAAAAAAAAAAAAAAAAAAAAAAAAAAAAAAAAeAAAAAEAAABAAAAAAAAAAAAAAABaAAAAAAAAAAAAAAAAAAAAAAAAAAAAAAAAAAAAAAAAAAAAAAAAAAAAAAAAAAAAAAAAAAAAAAAAAAAAAAAAAAAAAAAAAAAAAAAAAAAAFAAAADwAAAABAAAAAAAAAP+9Rw0KAAAAAQAAABQAAAAUAAAAFAAAAAEAAAAAAAAAZAAAAGQAAAAC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ndvaAQAAAAAAAAAAAAAAAAAAAAAAAAAAAAAAAAAAAAAAAAAA/71HBn9/fwBQUEYDzMzMAMDA/wB/f38AAAAAAAAAAAAAAAAAAAAAAAAAAAAhAAAAGAAAABQAAAAQLAAAdA8AABg1AAAOFgAAEAAAACYAAAAIAAAA//////////8="/>
              </a:ext>
            </a:extLst>
          </p:cNvCxnSpPr>
          <p:nvPr/>
        </p:nvCxnSpPr>
        <p:spPr>
          <a:xfrm rot="10800000">
            <a:off x="7162800" y="2512060"/>
            <a:ext cx="1468120" cy="1073150"/>
          </a:xfrm>
          <a:prstGeom prst="bentConnector3">
            <a:avLst>
              <a:gd name="adj1" fmla="val 50000"/>
            </a:avLst>
          </a:prstGeom>
          <a:noFill/>
          <a:ln w="6350" cap="flat" cmpd="sng" algn="ctr">
            <a:solidFill>
              <a:schemeClr val="accent2"/>
            </a:solidFill>
            <a:prstDash val="solid"/>
            <a:headEnd type="none"/>
            <a:tailEnd type="triangle" w="med" len="med"/>
          </a:ln>
          <a:effectLst/>
        </p:spPr>
      </p:cxnSp>
      <p:sp>
        <p:nvSpPr>
          <p:cNvPr id="12" name="Стрелка вверх 25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BYEwAALxkAAMUYAACCHQAAEAAAACYAAAAIAAAA//////////8="/>
              </a:ext>
            </a:extLst>
          </p:cNvSpPr>
          <p:nvPr/>
        </p:nvSpPr>
        <p:spPr>
          <a:xfrm>
            <a:off x="3144520" y="4093845"/>
            <a:ext cx="882015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Стрелка вверх 26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BpGQAALxkAANceAACCHQAAEAAAACYAAAAIAAAA//////////8="/>
              </a:ext>
            </a:extLst>
          </p:cNvSpPr>
          <p:nvPr/>
        </p:nvSpPr>
        <p:spPr>
          <a:xfrm>
            <a:off x="4130675" y="4093845"/>
            <a:ext cx="882650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Стрелка вверх 27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CUHwAALxkAAAIlAACCHQAAEAAAACYAAAAIAAAA//////////8="/>
              </a:ext>
            </a:extLst>
          </p:cNvSpPr>
          <p:nvPr/>
        </p:nvSpPr>
        <p:spPr>
          <a:xfrm>
            <a:off x="5133340" y="4093845"/>
            <a:ext cx="882650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Стрелка вверх 28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CmJQAALxkAABMrAACCHQAAEAAAACYAAAAIAAAA//////////8="/>
              </a:ext>
            </a:extLst>
          </p:cNvSpPr>
          <p:nvPr/>
        </p:nvSpPr>
        <p:spPr>
          <a:xfrm>
            <a:off x="6120130" y="4093845"/>
            <a:ext cx="882015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" name="Стрелка вверх 29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DEKwAALxkAADIxAACCHQAAEAAAACYAAAAIAAAA//////////8="/>
              </a:ext>
            </a:extLst>
          </p:cNvSpPr>
          <p:nvPr/>
        </p:nvSpPr>
        <p:spPr>
          <a:xfrm>
            <a:off x="7114540" y="4093845"/>
            <a:ext cx="882650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" name="Стрелка вверх 30"/>
          <p:cNvSpPr>
            <a:extLst>
              <a:ext uri="smNativeData">
                <pr:smNativeData xmlns="" xmlns:p14="http://schemas.microsoft.com/office/powerpoint/2010/main" xmlns:pr="smNativeData" val="SMDATA_13_P8ClYRMAAAAlAAAAygAAAA0AAAAAkAAAAEgAAACQAAAASAAAAAAAAAABAAAAAAAAAAEAAABQAAAAMzMzMzMz5z8AAAAAAADgPwAAAAAAAOA/AAAAAAAA4D8AAAAAAADgPwAAAAAAAOA/AAAAAAAA4D8AAAAAAADgPwAAAAAAAOA/AAAAAAAA4D8CAAAAjAAAAAEAAAAAAAAA6EwiDAD//wgAAAAAAAAAAAAAAAAAAAAAAAAAAAAAAAAAAAAAZAAAAAEAAABAAAAAAAAAAAAAAAAAAAAAAAAAAAAAAAAAAAAAAAAAAAAAAAAAAAAAAAAAAAAAAAAAAAAAAAAAAAAAAAAAAAAAAAAAAAAAAAAAAAAAAAAAAAAAAAAAAAAAFAAAADwAAAABAAAAAAAAAKw4GQA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rDgZAH9/fwBQUEYDzMzMAMDA/wB/f38AAAAAAAAAAAAAAAAAAAAAAAAAAAAhAAAAGAAAABQAAADjMQAALxkAAFA3AACCHQAAEAAAACYAAAAIAAAA//////////8="/>
              </a:ext>
            </a:extLst>
          </p:cNvSpPr>
          <p:nvPr/>
        </p:nvSpPr>
        <p:spPr>
          <a:xfrm>
            <a:off x="8109585" y="4093845"/>
            <a:ext cx="882015" cy="702945"/>
          </a:xfrm>
          <a:prstGeom prst="upArrow">
            <a:avLst>
              <a:gd name="adj1" fmla="val 50000"/>
              <a:gd name="adj2" fmla="val 27500"/>
            </a:avLst>
          </a:prstGeom>
          <a:solidFill>
            <a:schemeClr val="accent1"/>
          </a:solidFill>
          <a:ln w="12700" cap="flat" cmpd="sng" algn="ctr">
            <a:solidFill>
              <a:srgbClr val="AC3819"/>
            </a:solidFill>
            <a:prstDash val="solid"/>
            <a:headEnd type="none"/>
            <a:tailEnd type="none"/>
          </a:ln>
          <a:effectLst/>
        </p:spPr>
        <p:txBody>
          <a:bodyPr vert="horz" wrap="square" lIns="91440" tIns="45720" rIns="91440" bIns="45720" numCol="1" spcCol="215900" anchor="ctr"/>
          <a:lstStyle/>
          <a:p>
            <a:pPr algn="ctr">
              <a:defRPr lang="ru-RU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DuBgAAhP3//55HAACsBQAAEAAAACYAAAAIAAAAASAAAAAAAAA="/>
              </a:ext>
            </a:extLst>
          </p:cNvSpPr>
          <p:nvPr>
            <p:ph type="title"/>
          </p:nvPr>
        </p:nvSpPr>
        <p:spPr>
          <a:xfrm>
            <a:off x="1126490" y="-403860"/>
            <a:ext cx="10515600" cy="1325880"/>
          </a:xfr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>
                <a:solidFill>
                  <a:srgbClr val="000000"/>
                </a:solidFill>
              </a:defRPr>
            </a:pPr>
            <a:r>
              <a:rPr lang="ru-RU" sz="3600"/>
              <a:t>Массовая культура - явление глобализации мира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AAAAAngUAAMQvAADdIQAAEAAAACYAAAAIAAAAASAAAAAAAAA="/>
              </a:ext>
            </a:extLst>
          </p:cNvSpPr>
          <p:nvPr>
            <p:ph type="body" idx="1"/>
          </p:nvPr>
        </p:nvSpPr>
        <p:spPr>
          <a:xfrm>
            <a:off x="0" y="913130"/>
            <a:ext cx="7764780" cy="459168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 algn="just">
              <a:lnSpc>
                <a:spcPct val="80000"/>
              </a:lnSpc>
              <a:defRPr lang="ru-RU">
                <a:solidFill>
                  <a:srgbClr val="000000"/>
                </a:solidFill>
              </a:defRPr>
            </a:pPr>
            <a:r>
              <a:rPr dirty="0" err="1"/>
              <a:t>Появлению</a:t>
            </a:r>
            <a:r>
              <a:rPr dirty="0"/>
              <a:t> </a:t>
            </a:r>
            <a:r>
              <a:rPr dirty="0" err="1"/>
              <a:t>массовой</a:t>
            </a:r>
            <a:r>
              <a:rPr dirty="0"/>
              <a:t> </a:t>
            </a:r>
            <a:r>
              <a:rPr dirty="0" err="1"/>
              <a:t>культуры</a:t>
            </a:r>
            <a:r>
              <a:rPr dirty="0"/>
              <a:t> </a:t>
            </a:r>
            <a:r>
              <a:rPr dirty="0" err="1"/>
              <a:t>способствовали</a:t>
            </a:r>
            <a:r>
              <a:rPr dirty="0"/>
              <a:t> </a:t>
            </a:r>
            <a:r>
              <a:rPr dirty="0" err="1"/>
              <a:t>следующие</a:t>
            </a:r>
            <a:r>
              <a:rPr dirty="0"/>
              <a:t> </a:t>
            </a:r>
            <a:r>
              <a:rPr dirty="0" err="1"/>
              <a:t>факторы</a:t>
            </a:r>
            <a:r>
              <a:rPr dirty="0"/>
              <a:t>: </a:t>
            </a:r>
            <a:r>
              <a:rPr dirty="0" err="1"/>
              <a:t>становлением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рубеже</a:t>
            </a:r>
            <a:r>
              <a:rPr dirty="0"/>
              <a:t> XIX-XX </a:t>
            </a:r>
            <a:r>
              <a:rPr dirty="0" err="1"/>
              <a:t>вв</a:t>
            </a:r>
            <a:r>
              <a:rPr dirty="0"/>
              <a:t>. </a:t>
            </a:r>
            <a:r>
              <a:rPr dirty="0" err="1"/>
              <a:t>массового</a:t>
            </a:r>
            <a:r>
              <a:rPr dirty="0"/>
              <a:t> </a:t>
            </a:r>
            <a:r>
              <a:rPr dirty="0" err="1"/>
              <a:t>общества</a:t>
            </a:r>
            <a:r>
              <a:rPr dirty="0"/>
              <a:t>; </a:t>
            </a:r>
            <a:r>
              <a:rPr dirty="0" err="1"/>
              <a:t>переход</a:t>
            </a:r>
            <a:r>
              <a:rPr dirty="0"/>
              <a:t> к </a:t>
            </a:r>
            <a:r>
              <a:rPr dirty="0" err="1"/>
              <a:t>машинному</a:t>
            </a:r>
            <a:r>
              <a:rPr dirty="0"/>
              <a:t> </a:t>
            </a:r>
            <a:r>
              <a:rPr dirty="0" err="1"/>
              <a:t>производству</a:t>
            </a:r>
            <a:r>
              <a:rPr dirty="0"/>
              <a:t> в XIX в; </a:t>
            </a:r>
            <a:r>
              <a:rPr dirty="0" err="1"/>
              <a:t>процессы</a:t>
            </a:r>
            <a:r>
              <a:rPr dirty="0"/>
              <a:t> </a:t>
            </a:r>
            <a:r>
              <a:rPr dirty="0" err="1"/>
              <a:t>стандартизации</a:t>
            </a:r>
            <a:r>
              <a:rPr dirty="0"/>
              <a:t> в </a:t>
            </a:r>
            <a:r>
              <a:rPr dirty="0" err="1"/>
              <a:t>производстве</a:t>
            </a:r>
            <a:r>
              <a:rPr dirty="0"/>
              <a:t>, </a:t>
            </a:r>
            <a:r>
              <a:rPr dirty="0" err="1"/>
              <a:t>обществе</a:t>
            </a:r>
            <a:r>
              <a:rPr dirty="0"/>
              <a:t>, </a:t>
            </a:r>
            <a:r>
              <a:rPr dirty="0" err="1"/>
              <a:t>духовной</a:t>
            </a:r>
            <a:r>
              <a:rPr dirty="0"/>
              <a:t> </a:t>
            </a:r>
            <a:r>
              <a:rPr dirty="0" err="1"/>
              <a:t>культуре</a:t>
            </a:r>
            <a:r>
              <a:rPr dirty="0"/>
              <a:t>» </a:t>
            </a:r>
            <a:r>
              <a:rPr dirty="0" err="1"/>
              <a:t>чётко</a:t>
            </a:r>
            <a:r>
              <a:rPr dirty="0"/>
              <a:t> </a:t>
            </a:r>
            <a:r>
              <a:rPr dirty="0" err="1"/>
              <a:t>обозначились</a:t>
            </a:r>
            <a:r>
              <a:rPr dirty="0"/>
              <a:t> </a:t>
            </a:r>
            <a:r>
              <a:rPr dirty="0" err="1"/>
              <a:t>две</a:t>
            </a:r>
            <a:r>
              <a:rPr dirty="0"/>
              <a:t> </a:t>
            </a:r>
            <a:r>
              <a:rPr dirty="0" err="1"/>
              <a:t>сферы</a:t>
            </a:r>
            <a:r>
              <a:rPr dirty="0"/>
              <a:t> </a:t>
            </a:r>
            <a:r>
              <a:rPr dirty="0" err="1"/>
              <a:t>жизни</a:t>
            </a:r>
            <a:r>
              <a:rPr dirty="0"/>
              <a:t> </a:t>
            </a:r>
            <a:r>
              <a:rPr dirty="0" err="1"/>
              <a:t>работающего</a:t>
            </a:r>
            <a:r>
              <a:rPr dirty="0"/>
              <a:t> </a:t>
            </a:r>
            <a:r>
              <a:rPr dirty="0" err="1"/>
              <a:t>человека</a:t>
            </a:r>
            <a:r>
              <a:rPr dirty="0"/>
              <a:t>: </a:t>
            </a:r>
            <a:r>
              <a:rPr dirty="0" err="1"/>
              <a:t>работа</a:t>
            </a:r>
            <a:r>
              <a:rPr dirty="0"/>
              <a:t> и </a:t>
            </a:r>
            <a:r>
              <a:rPr dirty="0" err="1"/>
              <a:t>досуг</a:t>
            </a:r>
            <a:r>
              <a:rPr dirty="0"/>
              <a:t>; </a:t>
            </a:r>
            <a:r>
              <a:rPr dirty="0" err="1"/>
              <a:t>спрос</a:t>
            </a:r>
            <a:r>
              <a:rPr dirty="0"/>
              <a:t> </a:t>
            </a:r>
            <a:r>
              <a:rPr dirty="0" err="1"/>
              <a:t>рождает</a:t>
            </a:r>
            <a:r>
              <a:rPr dirty="0"/>
              <a:t> </a:t>
            </a:r>
            <a:r>
              <a:rPr dirty="0" err="1"/>
              <a:t>предложение</a:t>
            </a:r>
            <a:r>
              <a:rPr dirty="0"/>
              <a:t> – </a:t>
            </a:r>
            <a:r>
              <a:rPr dirty="0" err="1"/>
              <a:t>появился</a:t>
            </a:r>
            <a:r>
              <a:rPr dirty="0"/>
              <a:t> </a:t>
            </a:r>
            <a:r>
              <a:rPr dirty="0" err="1"/>
              <a:t>рынок</a:t>
            </a:r>
            <a:r>
              <a:rPr dirty="0"/>
              <a:t> </a:t>
            </a:r>
            <a:r>
              <a:rPr dirty="0" err="1"/>
              <a:t>досуга</a:t>
            </a:r>
            <a:r>
              <a:rPr dirty="0"/>
              <a:t>: «</a:t>
            </a:r>
            <a:r>
              <a:rPr dirty="0" err="1"/>
              <a:t>типовой</a:t>
            </a:r>
            <a:r>
              <a:rPr dirty="0"/>
              <a:t>» </a:t>
            </a:r>
            <a:r>
              <a:rPr dirty="0" err="1"/>
              <a:t>культурный</a:t>
            </a:r>
            <a:r>
              <a:rPr dirty="0"/>
              <a:t> </a:t>
            </a:r>
            <a:r>
              <a:rPr dirty="0" err="1"/>
              <a:t>продукт</a:t>
            </a:r>
            <a:r>
              <a:rPr dirty="0"/>
              <a:t> ( </a:t>
            </a:r>
            <a:r>
              <a:rPr dirty="0" err="1"/>
              <a:t>книги</a:t>
            </a:r>
            <a:r>
              <a:rPr dirty="0"/>
              <a:t>, </a:t>
            </a:r>
            <a:r>
              <a:rPr dirty="0" err="1"/>
              <a:t>фильмы</a:t>
            </a:r>
            <a:r>
              <a:rPr dirty="0"/>
              <a:t>, </a:t>
            </a:r>
            <a:r>
              <a:rPr dirty="0" err="1"/>
              <a:t>граммофонные</a:t>
            </a:r>
            <a:r>
              <a:rPr dirty="0"/>
              <a:t> </a:t>
            </a:r>
            <a:r>
              <a:rPr dirty="0" err="1"/>
              <a:t>пластинки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интересного</a:t>
            </a:r>
            <a:r>
              <a:rPr dirty="0"/>
              <a:t> </a:t>
            </a:r>
            <a:r>
              <a:rPr dirty="0" err="1"/>
              <a:t>отдыха</a:t>
            </a:r>
            <a:r>
              <a:rPr dirty="0"/>
              <a:t> </a:t>
            </a:r>
            <a:r>
              <a:rPr dirty="0" err="1"/>
              <a:t>от</a:t>
            </a:r>
            <a:r>
              <a:rPr dirty="0"/>
              <a:t> </a:t>
            </a:r>
            <a:r>
              <a:rPr dirty="0" err="1"/>
              <a:t>монотонного</a:t>
            </a:r>
            <a:r>
              <a:rPr dirty="0"/>
              <a:t> </a:t>
            </a:r>
            <a:r>
              <a:rPr dirty="0" err="1"/>
              <a:t>труда</a:t>
            </a:r>
            <a:r>
              <a:rPr dirty="0"/>
              <a:t>. </a:t>
            </a:r>
            <a:r>
              <a:rPr dirty="0" err="1"/>
              <a:t>Новые</a:t>
            </a:r>
            <a:r>
              <a:rPr dirty="0"/>
              <a:t> </a:t>
            </a:r>
            <a:r>
              <a:rPr dirty="0" err="1"/>
              <a:t>технологии</a:t>
            </a:r>
            <a:r>
              <a:rPr dirty="0"/>
              <a:t> </a:t>
            </a:r>
            <a:r>
              <a:rPr dirty="0" err="1"/>
              <a:t>машинного</a:t>
            </a:r>
            <a:r>
              <a:rPr dirty="0"/>
              <a:t> </a:t>
            </a:r>
            <a:r>
              <a:rPr dirty="0" err="1"/>
              <a:t>производства</a:t>
            </a:r>
            <a:r>
              <a:rPr dirty="0"/>
              <a:t> </a:t>
            </a:r>
            <a:r>
              <a:rPr dirty="0" err="1"/>
              <a:t>потребовали</a:t>
            </a:r>
            <a:r>
              <a:rPr dirty="0"/>
              <a:t> </a:t>
            </a:r>
            <a:r>
              <a:rPr dirty="0" err="1"/>
              <a:t>новых</a:t>
            </a:r>
            <a:r>
              <a:rPr dirty="0"/>
              <a:t> </a:t>
            </a:r>
            <a:r>
              <a:rPr dirty="0" err="1"/>
              <a:t>знаний</a:t>
            </a:r>
            <a:r>
              <a:rPr dirty="0"/>
              <a:t> </a:t>
            </a:r>
            <a:r>
              <a:rPr dirty="0" err="1"/>
              <a:t>создана</a:t>
            </a:r>
            <a:r>
              <a:rPr dirty="0"/>
              <a:t> </a:t>
            </a:r>
            <a:r>
              <a:rPr dirty="0" err="1"/>
              <a:t>система</a:t>
            </a:r>
            <a:r>
              <a:rPr dirty="0"/>
              <a:t> </a:t>
            </a:r>
            <a:r>
              <a:rPr dirty="0" err="1"/>
              <a:t>общего</a:t>
            </a:r>
            <a:r>
              <a:rPr dirty="0"/>
              <a:t> </a:t>
            </a:r>
            <a:r>
              <a:rPr dirty="0" err="1"/>
              <a:t>начального</a:t>
            </a:r>
            <a:r>
              <a:rPr dirty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r>
              <a:rPr dirty="0" err="1"/>
              <a:t>обширная</a:t>
            </a:r>
            <a:r>
              <a:rPr dirty="0"/>
              <a:t> </a:t>
            </a:r>
            <a:r>
              <a:rPr dirty="0" err="1"/>
              <a:t>читательская</a:t>
            </a:r>
            <a:r>
              <a:rPr dirty="0"/>
              <a:t> </a:t>
            </a:r>
            <a:r>
              <a:rPr dirty="0" err="1"/>
              <a:t>аудитория</a:t>
            </a:r>
            <a:r>
              <a:rPr dirty="0"/>
              <a:t> </a:t>
            </a:r>
            <a:r>
              <a:rPr dirty="0" err="1"/>
              <a:t>зародился</a:t>
            </a:r>
            <a:r>
              <a:rPr dirty="0"/>
              <a:t> </a:t>
            </a:r>
            <a:r>
              <a:rPr dirty="0" err="1"/>
              <a:t>один</a:t>
            </a:r>
            <a:r>
              <a:rPr dirty="0"/>
              <a:t> </a:t>
            </a:r>
            <a:r>
              <a:rPr dirty="0" err="1"/>
              <a:t>из</a:t>
            </a:r>
            <a:r>
              <a:rPr dirty="0"/>
              <a:t> </a:t>
            </a:r>
            <a:r>
              <a:rPr dirty="0" err="1"/>
              <a:t>первых</a:t>
            </a:r>
            <a:r>
              <a:rPr dirty="0"/>
              <a:t> </a:t>
            </a:r>
            <a:r>
              <a:rPr dirty="0" err="1"/>
              <a:t>жанров</a:t>
            </a:r>
            <a:r>
              <a:rPr dirty="0"/>
              <a:t> </a:t>
            </a:r>
            <a:r>
              <a:rPr dirty="0" err="1"/>
              <a:t>массовой</a:t>
            </a:r>
            <a:r>
              <a:rPr dirty="0"/>
              <a:t> </a:t>
            </a:r>
            <a:r>
              <a:rPr dirty="0" err="1"/>
              <a:t>культуры</a:t>
            </a:r>
            <a:r>
              <a:rPr dirty="0"/>
              <a:t> </a:t>
            </a:r>
            <a:r>
              <a:rPr dirty="0" err="1"/>
              <a:t>массовая</a:t>
            </a:r>
            <a:r>
              <a:rPr dirty="0"/>
              <a:t> </a:t>
            </a:r>
            <a:r>
              <a:rPr dirty="0" err="1"/>
              <a:t>литература</a:t>
            </a:r>
            <a:endParaRPr dirty="0"/>
          </a:p>
        </p:txBody>
      </p:sp>
      <p:pic>
        <p:nvPicPr>
          <p:cNvPr id="4" name="Изображение1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A7BEIEDAAAABAAAABz2T+mDHPRv+TIkSNHjry/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cDAAAH0OAAAASwAAcyIAAB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74000" y="2355215"/>
            <a:ext cx="4318000" cy="32448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PwIAANhFAABnCg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>
                <a:solidFill>
                  <a:srgbClr val="000000"/>
                </a:solidFill>
              </a:defRPr>
            </a:pPr>
            <a:r>
              <a:t>Основные особенности массовой культуры </a:t>
            </a:r>
          </a:p>
        </p:txBody>
      </p:sp>
      <p:sp>
        <p:nvSpPr>
          <p:cNvPr id="3" name="Объект 2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wsAANhFAAAAJgAAEAAAACYAAAAIAAAAAAAAAAAAAAA=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Tx/>
              <a:buAutoNum type="arabicPeriod"/>
              <a:defRPr lang="ru-RU">
                <a:solidFill>
                  <a:srgbClr val="000000"/>
                </a:solidFill>
              </a:defRPr>
            </a:pPr>
            <a:r>
              <a:rPr lang="ru-RU" sz="4000"/>
              <a:t> Общедоступность:</a:t>
            </a: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r>
              <a:t>легкие для восприятия, развлекательные представления, фильмы, музыка , песни, публикации. В рамках массовой культуры работали выдающиеся деятели искусства, такие как : актеры Чарли Чаплин, Любовь Орлова, Игорь Ильинский, всемирно известные певцы Марио Ланца , Эдит Пиаф</a:t>
            </a:r>
            <a:endParaRPr lang="ru-RU">
              <a:hlinkClick r:id="rId3"/>
            </a:endParaRPr>
          </a:p>
          <a:p>
            <a:pPr marL="0" indent="0">
              <a:buNone/>
              <a:defRPr lang="ru-RU">
                <a:solidFill>
                  <a:srgbClr val="000000"/>
                </a:solidFill>
              </a:defRPr>
            </a:pP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  <a:extLst>
              <a:ext uri="smNativeData">
                <pr:smNativeData xmlns="" xmlns:p14="http://schemas.microsoft.com/office/powerpoint/2010/main" xmlns:pr="smNativeData" val="SMDATA_15_P8ClYRMAAAAlAAAAEQAAAC0A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BnAGg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AAAAAAAAAAAASwAAMCoAAB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8BAAAAkAAAAEgAAACQAAAASAAAAAAAAAAB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AMCAAE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PwIAANhFAABnCgAAAAAAACYAAAAIAAAAAQAAAAAAAAA="/>
              </a:ext>
            </a:extLst>
          </p:cNvSpPr>
          <p:nvPr>
            <p:ph type="title"/>
          </p:nvPr>
        </p:nvSpPr>
        <p:spPr>
          <a:xfrm>
            <a:off x="838200" y="365125"/>
            <a:ext cx="10515600" cy="1325880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3" name="ТекстСлайда1"/>
          <p:cNvSpPr>
            <a:spLocks noGrp="1" noChangeArrowheads="1"/>
            <a:extLst>
              <a:ext uri="smNativeData">
                <pr:smNativeData xmlns="" xmlns:p14="http://schemas.microsoft.com/office/powerpoint/2010/main" xmlns:pr="smNativeData" val="SMDATA_13_P8ClYRMAAAAlAAAAZAAAAA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BcAAAAUAAAAAAAAAAAAAAD/fwAA/38AAAAAAAAJAAAABAAAABcAAAAMAAAAEAAAAAAAAAAAAAAAAAAAAAAAAAAeAAAAaAAAAAAAAAAAAAAAAAAAAAAAAAAAAAAAECcAABAnAAAAAAAAAAAAAAAAAAAAAAAAAAAAAAAAAAAAAAAAAAAAABQAAAAAAAAAwMD/AAAAAABkAAAAMgAAAAAAAABkAAAAAAAAAH9/fwAKAAAAHwAAAFQAAADoTCIFndvaAQAAAAAAAAAAAAAAAAAAAAAAAAAAAAAAAAAAAAAAAAAAAAAAAn9/fwBQUEYDzMzMAMDA/wB/f38AAAAAAAAAAAAAAAAAAAAAAAAAAAAhAAAAGAAAABQAAAAoBQAAOwsAANhFAAAAJgAAAAAAACYAAAAIAAAAAQAAAAAAAAA="/>
              </a:ext>
            </a:extLst>
          </p:cNvSpPr>
          <p:nvPr>
            <p:ph type="body" idx="1"/>
          </p:nvPr>
        </p:nvSpPr>
        <p:spPr>
          <a:xfrm>
            <a:off x="838200" y="1825625"/>
            <a:ext cx="10515600" cy="4351655"/>
          </a:xfrm>
        </p:spPr>
        <p:txBody>
          <a:bodyPr/>
          <a:lstStyle/>
          <a:p>
            <a:pPr>
              <a:defRPr lang="ru-RU"/>
            </a:pPr>
            <a:endParaRPr/>
          </a:p>
        </p:txBody>
      </p:sp>
      <p:pic>
        <p:nvPicPr>
          <p:cNvPr id="4" name="Изображение1"/>
          <p:cNvPicPr>
            <a:extLst>
              <a:ext uri="smNativeData">
                <pr:smNativeData xmlns="" xmlns:p14="http://schemas.microsoft.com/office/powerpoint/2010/main" xmlns:pr="smNativeData" val="SMDATA_15_P8ClYRMAAAAlAAAAEQAAAA8BAAAAkAAAAEgAAACQAAAASAAAAAAAAAAAAAAAAAAAAAEAAABQAAAAAAAAAAAA4D8AAAAAAADgPwAAAAAAAOA/AAAAAAAA4D8AAAAAAADgPwAAAAAAAOA/AAAAAAAA4D8AAAAAAADgPwAAAAAAAOA/AAAAAAAA4D8CAAAAjAAAAAAAAAAAAAAA6EwiDAD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BQUEY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6EwiBZ3b2gEAAAAAAAAAAAAAAAAAAAAAAAAAAAAAAAAAAAAAAAAAAAAAAAJ/f38AUFBGA8zMzADAwP8Af39/AAAAAAAAAAAAAAAAAP///wAAAAAAIQAAABgAAAAUAAAAXRMAAAAAAAAbNgAAhi8AAAAAAAAmAAAACAAAAP//////////"/>
              </a:ext>
            </a:extLst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7695" y="0"/>
            <a:ext cx="5647690" cy="772541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00FFFF"/>
      </a:lt1>
      <a:dk2>
        <a:srgbClr val="000000"/>
      </a:dk2>
      <a:lt2>
        <a:srgbClr val="505046"/>
      </a:lt2>
      <a:accent1>
        <a:srgbClr val="E84C22"/>
      </a:accent1>
      <a:accent2>
        <a:srgbClr val="FFBD47"/>
      </a:accent2>
      <a:accent3>
        <a:srgbClr val="B64926"/>
      </a:accent3>
      <a:accent4>
        <a:srgbClr val="0000FF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resentation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00FFFF"/>
        </a:lt1>
        <a:dk2>
          <a:srgbClr val="000000"/>
        </a:dk2>
        <a:lt2>
          <a:srgbClr val="505046"/>
        </a:lt2>
        <a:accent1>
          <a:srgbClr val="E84C22"/>
        </a:accent1>
        <a:accent2>
          <a:srgbClr val="FFBD47"/>
        </a:accent2>
        <a:accent3>
          <a:srgbClr val="B64926"/>
        </a:accent3>
        <a:accent4>
          <a:srgbClr val="0000FF"/>
        </a:accent4>
        <a:accent5>
          <a:srgbClr val="CC9900"/>
        </a:accent5>
        <a:accent6>
          <a:srgbClr val="B22600"/>
        </a:accent6>
        <a:hlink>
          <a:srgbClr val="CC99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EEECE1"/>
        </a:dk2>
        <a:lt2>
          <a:srgbClr val="505046"/>
        </a:lt2>
        <a:accent1>
          <a:srgbClr val="E84C22"/>
        </a:accent1>
        <a:accent2>
          <a:srgbClr val="FFBD47"/>
        </a:accent2>
        <a:accent3>
          <a:srgbClr val="B64926"/>
        </a:accent3>
        <a:accent4>
          <a:srgbClr val="FF8427"/>
        </a:accent4>
        <a:accent5>
          <a:srgbClr val="CC9900"/>
        </a:accent5>
        <a:accent6>
          <a:srgbClr val="B22600"/>
        </a:accent6>
        <a:hlink>
          <a:srgbClr val="CC99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FFFF"/>
        </a:lt1>
        <a:dk2>
          <a:srgbClr val="EEECE1"/>
        </a:dk2>
        <a:lt2>
          <a:srgbClr val="505046"/>
        </a:lt2>
        <a:accent1>
          <a:srgbClr val="E84C22"/>
        </a:accent1>
        <a:accent2>
          <a:srgbClr val="FFBD47"/>
        </a:accent2>
        <a:accent3>
          <a:srgbClr val="B64926"/>
        </a:accent3>
        <a:accent4>
          <a:srgbClr val="0000FF"/>
        </a:accent4>
        <a:accent5>
          <a:srgbClr val="CC9900"/>
        </a:accent5>
        <a:accent6>
          <a:srgbClr val="B22600"/>
        </a:accent6>
        <a:hlink>
          <a:srgbClr val="CC99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00FFFF"/>
        </a:lt1>
        <a:dk2>
          <a:srgbClr val="EEECE1"/>
        </a:dk2>
        <a:lt2>
          <a:srgbClr val="505046"/>
        </a:lt2>
        <a:accent1>
          <a:srgbClr val="E84C22"/>
        </a:accent1>
        <a:accent2>
          <a:srgbClr val="FFBD47"/>
        </a:accent2>
        <a:accent3>
          <a:srgbClr val="B64926"/>
        </a:accent3>
        <a:accent4>
          <a:srgbClr val="0000FF"/>
        </a:accent4>
        <a:accent5>
          <a:srgbClr val="CC9900"/>
        </a:accent5>
        <a:accent6>
          <a:srgbClr val="B22600"/>
        </a:accent6>
        <a:hlink>
          <a:srgbClr val="CC99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9DDBDA"/>
        </a:lt1>
        <a:dk2>
          <a:srgbClr val="000000"/>
        </a:dk2>
        <a:lt2>
          <a:srgbClr val="505046"/>
        </a:lt2>
        <a:accent1>
          <a:srgbClr val="E84C22"/>
        </a:accent1>
        <a:accent2>
          <a:srgbClr val="FFBD47"/>
        </a:accent2>
        <a:accent3>
          <a:srgbClr val="B64926"/>
        </a:accent3>
        <a:accent4>
          <a:srgbClr val="0000FF"/>
        </a:accent4>
        <a:accent5>
          <a:srgbClr val="CC9900"/>
        </a:accent5>
        <a:accent6>
          <a:srgbClr val="B22600"/>
        </a:accent6>
        <a:hlink>
          <a:srgbClr val="CC99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00FFFF"/>
        </a:lt1>
        <a:dk2>
          <a:srgbClr val="000000"/>
        </a:dk2>
        <a:lt2>
          <a:srgbClr val="505046"/>
        </a:lt2>
        <a:accent1>
          <a:srgbClr val="E84C22"/>
        </a:accent1>
        <a:accent2>
          <a:srgbClr val="FFBD47"/>
        </a:accent2>
        <a:accent3>
          <a:srgbClr val="B64926"/>
        </a:accent3>
        <a:accent4>
          <a:srgbClr val="0000FF"/>
        </a:accent4>
        <a:accent5>
          <a:srgbClr val="CC9900"/>
        </a:accent5>
        <a:accent6>
          <a:srgbClr val="B22600"/>
        </a:accent6>
        <a:hlink>
          <a:srgbClr val="CC99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10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11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12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13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14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15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16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17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18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19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2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20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3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4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5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6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7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8.xml><?xml version="1.0" encoding="utf-8"?>
<a:themeOverride xmlns:a="http://schemas.openxmlformats.org/drawingml/2006/main">
  <a:clrScheme name="Presentation 1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ppt/theme/themeOverride9.xml><?xml version="1.0" encoding="utf-8"?>
<a:themeOverride xmlns:a="http://schemas.openxmlformats.org/drawingml/2006/main">
  <a:clrScheme name="Presentation">
    <a:dk1>
      <a:srgbClr val="000000"/>
    </a:dk1>
    <a:lt1>
      <a:srgbClr val="9DDBDA"/>
    </a:lt1>
    <a:dk2>
      <a:srgbClr val="000000"/>
    </a:dk2>
    <a:lt2>
      <a:srgbClr val="505046"/>
    </a:lt2>
    <a:accent1>
      <a:srgbClr val="E84C22"/>
    </a:accent1>
    <a:accent2>
      <a:srgbClr val="FFBD47"/>
    </a:accent2>
    <a:accent3>
      <a:srgbClr val="B64926"/>
    </a:accent3>
    <a:accent4>
      <a:srgbClr val="0000FF"/>
    </a:accent4>
    <a:accent5>
      <a:srgbClr val="CC9900"/>
    </a:accent5>
    <a:accent6>
      <a:srgbClr val="B22600"/>
    </a:accent6>
    <a:hlink>
      <a:srgbClr val="CC9900"/>
    </a:hlink>
    <a:folHlink>
      <a:srgbClr val="6666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731</Words>
  <Application>Microsoft Office PowerPoint</Application>
  <PresentationFormat>Произвольный</PresentationFormat>
  <Paragraphs>41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Presentation</vt:lpstr>
      <vt:lpstr>Проблема экспансии в Россию западной системы ценностей</vt:lpstr>
      <vt:lpstr>Экспансия это.</vt:lpstr>
      <vt:lpstr>Слайд 3</vt:lpstr>
      <vt:lpstr>Слайд 4</vt:lpstr>
      <vt:lpstr>Слайд 5</vt:lpstr>
      <vt:lpstr>Массовая культура - явление глобализации мира</vt:lpstr>
      <vt:lpstr>Основные особенности массовой культуры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Вывод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Admin</dc:creator>
  <cp:keywords/>
  <dc:description/>
  <cp:lastModifiedBy>avanesyan</cp:lastModifiedBy>
  <cp:revision>3</cp:revision>
  <dcterms:created xsi:type="dcterms:W3CDTF">2021-11-18T15:52:26Z</dcterms:created>
  <dcterms:modified xsi:type="dcterms:W3CDTF">2021-12-10T07:04:38Z</dcterms:modified>
</cp:coreProperties>
</file>