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308" r:id="rId6"/>
    <p:sldId id="309" r:id="rId7"/>
    <p:sldId id="260" r:id="rId8"/>
    <p:sldId id="310" r:id="rId9"/>
  </p:sldIdLst>
  <p:sldSz cx="9144000" cy="5143500" type="screen16x9"/>
  <p:notesSz cx="6858000" cy="9144000"/>
  <p:embeddedFontLst>
    <p:embeddedFont>
      <p:font typeface="Bebas Neue" panose="020B0604020202020204" charset="0"/>
      <p:regular r:id="rId11"/>
    </p:embeddedFont>
    <p:embeddedFont>
      <p:font typeface="IBM Plex Sans" panose="020B0604020202020204" charset="0"/>
      <p:regular r:id="rId12"/>
      <p:bold r:id="rId13"/>
      <p:italic r:id="rId14"/>
      <p:boldItalic r:id="rId15"/>
    </p:embeddedFont>
    <p:embeddedFont>
      <p:font typeface="Roboto Slab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A99667-E22C-4EF7-9549-92BC76D4C7CC}">
  <a:tblStyle styleId="{1FA99667-E22C-4EF7-9549-92BC76D4C7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28710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17231480a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17231480a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077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33f6155f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33f6155f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0866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17231480a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17231480ab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2432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161ca7da69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161ca7da69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0895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161ca7da69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161ca7da69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064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d123962f5a_1_277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d123962f5a_1_277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0202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740375"/>
            <a:ext cx="5958900" cy="21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000" b="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2922176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 flipH="1">
            <a:off x="0" y="4319675"/>
            <a:ext cx="9144000" cy="287100"/>
          </a:xfrm>
          <a:prstGeom prst="rect">
            <a:avLst/>
          </a:prstGeom>
          <a:solidFill>
            <a:srgbClr val="D0E7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 flipH="1">
            <a:off x="0" y="4604475"/>
            <a:ext cx="9144000" cy="555600"/>
          </a:xfrm>
          <a:prstGeom prst="rect">
            <a:avLst/>
          </a:prstGeom>
          <a:solidFill>
            <a:srgbClr val="B2D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3" flipH="1">
            <a:off x="7435183" y="207109"/>
            <a:ext cx="970183" cy="1019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246350" y="2147650"/>
            <a:ext cx="41844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6994975" y="1025775"/>
            <a:ext cx="1435800" cy="12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5404025" y="3079825"/>
            <a:ext cx="30267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 rot="10800000" flipH="1">
            <a:off x="0" y="4319675"/>
            <a:ext cx="9144000" cy="287100"/>
          </a:xfrm>
          <a:prstGeom prst="rect">
            <a:avLst/>
          </a:prstGeom>
          <a:solidFill>
            <a:srgbClr val="D0E7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 rot="10800000" flipH="1">
            <a:off x="0" y="4604475"/>
            <a:ext cx="9144000" cy="555600"/>
          </a:xfrm>
          <a:prstGeom prst="rect">
            <a:avLst/>
          </a:prstGeom>
          <a:solidFill>
            <a:srgbClr val="B2D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/>
          <p:nvPr/>
        </p:nvSpPr>
        <p:spPr>
          <a:xfrm rot="10800000" flipH="1">
            <a:off x="0" y="4929675"/>
            <a:ext cx="9144000" cy="230400"/>
          </a:xfrm>
          <a:prstGeom prst="rect">
            <a:avLst/>
          </a:prstGeom>
          <a:solidFill>
            <a:srgbClr val="B2D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6"/>
          <p:cNvSpPr/>
          <p:nvPr/>
        </p:nvSpPr>
        <p:spPr>
          <a:xfrm rot="10800000" flipH="1">
            <a:off x="0" y="4811596"/>
            <a:ext cx="9144000" cy="119100"/>
          </a:xfrm>
          <a:prstGeom prst="rect">
            <a:avLst/>
          </a:prstGeom>
          <a:solidFill>
            <a:srgbClr val="D0E7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2116650" y="993150"/>
            <a:ext cx="4910700" cy="97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ubTitle" idx="1"/>
          </p:nvPr>
        </p:nvSpPr>
        <p:spPr>
          <a:xfrm>
            <a:off x="2116650" y="1822650"/>
            <a:ext cx="4910700" cy="1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/>
          <p:nvPr/>
        </p:nvSpPr>
        <p:spPr>
          <a:xfrm rot="10800000" flipH="1">
            <a:off x="0" y="4319675"/>
            <a:ext cx="9144000" cy="287100"/>
          </a:xfrm>
          <a:prstGeom prst="rect">
            <a:avLst/>
          </a:prstGeom>
          <a:solidFill>
            <a:srgbClr val="D0E7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/>
          <p:nvPr/>
        </p:nvSpPr>
        <p:spPr>
          <a:xfrm rot="10800000" flipH="1">
            <a:off x="0" y="4604475"/>
            <a:ext cx="9144000" cy="555600"/>
          </a:xfrm>
          <a:prstGeom prst="rect">
            <a:avLst/>
          </a:prstGeom>
          <a:solidFill>
            <a:srgbClr val="B2D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1622449" y="180111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420125"/>
            <a:ext cx="901200" cy="67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3"/>
          </p:nvPr>
        </p:nvSpPr>
        <p:spPr>
          <a:xfrm>
            <a:off x="1622450" y="142011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4"/>
          </p:nvPr>
        </p:nvSpPr>
        <p:spPr>
          <a:xfrm>
            <a:off x="1622449" y="282926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5" hasCustomPrompt="1"/>
          </p:nvPr>
        </p:nvSpPr>
        <p:spPr>
          <a:xfrm>
            <a:off x="713225" y="2448275"/>
            <a:ext cx="901200" cy="67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6"/>
          </p:nvPr>
        </p:nvSpPr>
        <p:spPr>
          <a:xfrm>
            <a:off x="1622450" y="244826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7"/>
          </p:nvPr>
        </p:nvSpPr>
        <p:spPr>
          <a:xfrm>
            <a:off x="1622449" y="385741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8" hasCustomPrompt="1"/>
          </p:nvPr>
        </p:nvSpPr>
        <p:spPr>
          <a:xfrm>
            <a:off x="713225" y="3476425"/>
            <a:ext cx="901200" cy="67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9"/>
          </p:nvPr>
        </p:nvSpPr>
        <p:spPr>
          <a:xfrm>
            <a:off x="1622450" y="347641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3"/>
          </p:nvPr>
        </p:nvSpPr>
        <p:spPr>
          <a:xfrm>
            <a:off x="5373024" y="180111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14" hasCustomPrompt="1"/>
          </p:nvPr>
        </p:nvSpPr>
        <p:spPr>
          <a:xfrm>
            <a:off x="4463800" y="1420125"/>
            <a:ext cx="901200" cy="67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5"/>
          </p:nvPr>
        </p:nvSpPr>
        <p:spPr>
          <a:xfrm>
            <a:off x="5373025" y="142011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16"/>
          </p:nvPr>
        </p:nvSpPr>
        <p:spPr>
          <a:xfrm>
            <a:off x="5373024" y="282926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7" hasCustomPrompt="1"/>
          </p:nvPr>
        </p:nvSpPr>
        <p:spPr>
          <a:xfrm>
            <a:off x="4463800" y="2448275"/>
            <a:ext cx="901200" cy="67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8"/>
          </p:nvPr>
        </p:nvSpPr>
        <p:spPr>
          <a:xfrm>
            <a:off x="5373025" y="244826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9"/>
          </p:nvPr>
        </p:nvSpPr>
        <p:spPr>
          <a:xfrm>
            <a:off x="5373024" y="385741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20" hasCustomPrompt="1"/>
          </p:nvPr>
        </p:nvSpPr>
        <p:spPr>
          <a:xfrm>
            <a:off x="4463800" y="3476425"/>
            <a:ext cx="901200" cy="67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21"/>
          </p:nvPr>
        </p:nvSpPr>
        <p:spPr>
          <a:xfrm>
            <a:off x="5373025" y="347641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/>
          <p:nvPr/>
        </p:nvSpPr>
        <p:spPr>
          <a:xfrm rot="10800000" flipH="1">
            <a:off x="0" y="4929675"/>
            <a:ext cx="9144000" cy="230400"/>
          </a:xfrm>
          <a:prstGeom prst="rect">
            <a:avLst/>
          </a:prstGeom>
          <a:solidFill>
            <a:srgbClr val="B2D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3"/>
          <p:cNvSpPr/>
          <p:nvPr/>
        </p:nvSpPr>
        <p:spPr>
          <a:xfrm rot="10800000" flipH="1">
            <a:off x="0" y="4811596"/>
            <a:ext cx="9144000" cy="119100"/>
          </a:xfrm>
          <a:prstGeom prst="rect">
            <a:avLst/>
          </a:prstGeom>
          <a:solidFill>
            <a:srgbClr val="D0E7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/>
          <p:nvPr/>
        </p:nvSpPr>
        <p:spPr>
          <a:xfrm rot="10800000" flipH="1">
            <a:off x="0" y="4929675"/>
            <a:ext cx="9144000" cy="230400"/>
          </a:xfrm>
          <a:prstGeom prst="rect">
            <a:avLst/>
          </a:prstGeom>
          <a:solidFill>
            <a:srgbClr val="B2D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7"/>
          <p:cNvSpPr/>
          <p:nvPr/>
        </p:nvSpPr>
        <p:spPr>
          <a:xfrm rot="10800000" flipH="1">
            <a:off x="0" y="4811596"/>
            <a:ext cx="9144000" cy="119100"/>
          </a:xfrm>
          <a:prstGeom prst="rect">
            <a:avLst/>
          </a:prstGeom>
          <a:solidFill>
            <a:srgbClr val="D0E7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0" name="Google Shape;190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608429">
            <a:off x="7695265" y="3202928"/>
            <a:ext cx="1144821" cy="113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/>
          <p:nvPr/>
        </p:nvSpPr>
        <p:spPr>
          <a:xfrm rot="10800000" flipH="1">
            <a:off x="0" y="4929675"/>
            <a:ext cx="9144000" cy="230400"/>
          </a:xfrm>
          <a:prstGeom prst="rect">
            <a:avLst/>
          </a:prstGeom>
          <a:solidFill>
            <a:srgbClr val="B2D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8"/>
          <p:cNvSpPr/>
          <p:nvPr/>
        </p:nvSpPr>
        <p:spPr>
          <a:xfrm rot="10800000" flipH="1">
            <a:off x="0" y="4811596"/>
            <a:ext cx="9144000" cy="119100"/>
          </a:xfrm>
          <a:prstGeom prst="rect">
            <a:avLst/>
          </a:prstGeom>
          <a:solidFill>
            <a:srgbClr val="D0E7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7349461" flipH="1">
            <a:off x="7796558" y="173183"/>
            <a:ext cx="970183" cy="101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576" y="3747700"/>
            <a:ext cx="1285625" cy="119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 Slab"/>
              <a:buNone/>
              <a:defRPr sz="35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 Slab"/>
              <a:buNone/>
              <a:defRPr sz="35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 Slab"/>
              <a:buNone/>
              <a:defRPr sz="35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 Slab"/>
              <a:buNone/>
              <a:defRPr sz="35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 Slab"/>
              <a:buNone/>
              <a:defRPr sz="35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 Slab"/>
              <a:buNone/>
              <a:defRPr sz="35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 Slab"/>
              <a:buNone/>
              <a:defRPr sz="35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 Slab"/>
              <a:buNone/>
              <a:defRPr sz="35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 Slab"/>
              <a:buNone/>
              <a:defRPr sz="35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40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●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IBM Plex Sans"/>
              <a:buChar char="■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8" r:id="rId5"/>
    <p:sldLayoutId id="2147483659" r:id="rId6"/>
    <p:sldLayoutId id="2147483673" r:id="rId7"/>
    <p:sldLayoutId id="2147483674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6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>
            <a:spLocks noGrp="1"/>
          </p:cNvSpPr>
          <p:nvPr>
            <p:ph type="ctrTitle"/>
          </p:nvPr>
        </p:nvSpPr>
        <p:spPr>
          <a:xfrm>
            <a:off x="0" y="460636"/>
            <a:ext cx="8630156" cy="15270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it-IT" sz="6000" b="1" dirty="0">
                <a:latin typeface="+mj-lt"/>
              </a:rPr>
              <a:t>Leonardo da </a:t>
            </a:r>
            <a:r>
              <a:rPr lang="it-IT" sz="6000" b="1" dirty="0" smtClean="0">
                <a:latin typeface="+mj-lt"/>
              </a:rPr>
              <a:t>Vinci </a:t>
            </a:r>
            <a:endParaRPr sz="6000" b="1" dirty="0">
              <a:latin typeface="+mj-lt"/>
            </a:endParaRPr>
          </a:p>
        </p:txBody>
      </p:sp>
      <p:sp>
        <p:nvSpPr>
          <p:cNvPr id="207" name="Google Shape;207;p32"/>
          <p:cNvSpPr txBox="1">
            <a:spLocks noGrp="1"/>
          </p:cNvSpPr>
          <p:nvPr>
            <p:ph type="subTitle" idx="1"/>
          </p:nvPr>
        </p:nvSpPr>
        <p:spPr>
          <a:xfrm>
            <a:off x="286963" y="1987699"/>
            <a:ext cx="6560724" cy="15535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t-IT" sz="2400" b="1" dirty="0">
                <a:latin typeface="+mj-lt"/>
              </a:rPr>
              <a:t>scientist, artist, </a:t>
            </a:r>
            <a:r>
              <a:rPr lang="it-IT" sz="2400" b="1" dirty="0" smtClean="0">
                <a:latin typeface="+mj-lt"/>
              </a:rPr>
              <a:t>inventor</a:t>
            </a:r>
            <a:r>
              <a:rPr lang="ru-RU" sz="2400" b="1" dirty="0" smtClean="0">
                <a:latin typeface="+mj-lt"/>
              </a:rPr>
              <a:t>(1452-1519)</a:t>
            </a:r>
            <a:endParaRPr sz="2400" dirty="0">
              <a:latin typeface="+mj-lt"/>
            </a:endParaRPr>
          </a:p>
        </p:txBody>
      </p:sp>
      <p:pic>
        <p:nvPicPr>
          <p:cNvPr id="208" name="Google Shape;208;p32"/>
          <p:cNvPicPr preferRelativeResize="0"/>
          <p:nvPr/>
        </p:nvPicPr>
        <p:blipFill rotWithShape="1">
          <a:blip r:embed="rId3">
            <a:alphaModFix/>
          </a:blip>
          <a:srcRect l="-3740" r="-3740"/>
          <a:stretch/>
        </p:blipFill>
        <p:spPr>
          <a:xfrm>
            <a:off x="6463675" y="1568696"/>
            <a:ext cx="2043301" cy="30460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Google Shape;209;p32"/>
          <p:cNvCxnSpPr/>
          <p:nvPr/>
        </p:nvCxnSpPr>
        <p:spPr>
          <a:xfrm>
            <a:off x="593049" y="1987699"/>
            <a:ext cx="3534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10" name="Google Shape;21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8576" y="3418075"/>
            <a:ext cx="1285625" cy="119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>
            <a:spLocks noGrp="1"/>
          </p:cNvSpPr>
          <p:nvPr>
            <p:ph type="title"/>
          </p:nvPr>
        </p:nvSpPr>
        <p:spPr>
          <a:xfrm>
            <a:off x="671873" y="218143"/>
            <a:ext cx="7704000" cy="978140"/>
          </a:xfrm>
          <a:prstGeom prst="rect">
            <a:avLst/>
          </a:prstGeom>
          <a:ln w="28575">
            <a:solidFill>
              <a:schemeClr val="bg1">
                <a:lumMod val="1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Painter, sculptor, architect, naturalist, inventor, engineer, writer, thinker, musician, poet. If you list only these areas of application of talent, without naming the person to whom they relate, anyone will say: Leonardo da Vinci</a:t>
            </a:r>
            <a:r>
              <a:rPr lang="en-US" sz="1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ru-RU" sz="1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1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33" y="1368163"/>
            <a:ext cx="2447567" cy="24475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3427281" y="180137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 Vinci was a figure of his time, but the real glory came many centuries after his death.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6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861128">
            <a:off x="7770065" y="298027"/>
            <a:ext cx="1144821" cy="113554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38155" y="1316495"/>
            <a:ext cx="3920274" cy="2279228"/>
          </a:xfrm>
        </p:spPr>
        <p:txBody>
          <a:bodyPr/>
          <a:lstStyle/>
          <a:p>
            <a:r>
              <a:rPr lang="en-US" sz="1800" b="1" dirty="0">
                <a:latin typeface="+mj-lt"/>
              </a:rPr>
              <a:t>It is noteworthy that da Vinci's notes are made in the so-called "mirror" </a:t>
            </a:r>
            <a:r>
              <a:rPr lang="en-US" sz="1800" b="1" dirty="0" smtClean="0">
                <a:latin typeface="+mj-lt"/>
              </a:rPr>
              <a:t>font. </a:t>
            </a:r>
            <a:r>
              <a:rPr lang="en-US" sz="1800" b="1" dirty="0">
                <a:latin typeface="+mj-lt"/>
              </a:rPr>
              <a:t>Until now, disputes have not subsided about why the scientist needed to keep records in this way.</a:t>
            </a:r>
            <a:endParaRPr lang="ru-RU" sz="1800" b="1" dirty="0">
              <a:latin typeface="+mj-lt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2" y="588398"/>
            <a:ext cx="3678226" cy="3419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>
            <a:spLocks noGrp="1"/>
          </p:cNvSpPr>
          <p:nvPr>
            <p:ph type="title" idx="2"/>
          </p:nvPr>
        </p:nvSpPr>
        <p:spPr>
          <a:xfrm>
            <a:off x="306701" y="893200"/>
            <a:ext cx="1435800" cy="12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</a:t>
            </a:r>
            <a:endParaRPr dirty="0"/>
          </a:p>
        </p:txBody>
      </p:sp>
      <p:pic>
        <p:nvPicPr>
          <p:cNvPr id="257" name="Google Shape;25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08516" y="275171"/>
            <a:ext cx="891513" cy="9898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3959" y="183975"/>
            <a:ext cx="9254822" cy="8418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Most famous inventions</a:t>
            </a:r>
            <a:endParaRPr lang="ru-RU" dirty="0">
              <a:latin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4272" y="1174750"/>
            <a:ext cx="3111382" cy="713400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garlic crusher</a:t>
            </a:r>
            <a:endParaRPr lang="ru-RU" sz="2400" dirty="0"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1" y="2111764"/>
            <a:ext cx="4100294" cy="2763324"/>
          </a:xfrm>
          <a:prstGeom prst="rect">
            <a:avLst/>
          </a:prstGeom>
        </p:spPr>
      </p:pic>
      <p:sp>
        <p:nvSpPr>
          <p:cNvPr id="17" name="Google Shape;256;p35"/>
          <p:cNvSpPr txBox="1">
            <a:spLocks/>
          </p:cNvSpPr>
          <p:nvPr/>
        </p:nvSpPr>
        <p:spPr>
          <a:xfrm>
            <a:off x="3689095" y="966765"/>
            <a:ext cx="1435800" cy="12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oboto Slab"/>
              <a:buNone/>
              <a:defRPr sz="80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oboto Slab"/>
              <a:buNone/>
              <a:defRPr sz="6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oboto Slab"/>
              <a:buNone/>
              <a:defRPr sz="6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oboto Slab"/>
              <a:buNone/>
              <a:defRPr sz="6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oboto Slab"/>
              <a:buNone/>
              <a:defRPr sz="6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oboto Slab"/>
              <a:buNone/>
              <a:defRPr sz="6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oboto Slab"/>
              <a:buNone/>
              <a:defRPr sz="6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oboto Slab"/>
              <a:buNone/>
              <a:defRPr sz="6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oboto Slab"/>
              <a:buNone/>
              <a:defRPr sz="6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801761" y="1314602"/>
            <a:ext cx="1179455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None/>
              <a:defRPr sz="16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r>
              <a:rPr lang="en-US" sz="2400" dirty="0" smtClean="0">
                <a:latin typeface="+mj-lt"/>
              </a:rPr>
              <a:t>Bike</a:t>
            </a:r>
            <a:endParaRPr lang="ru-RU" sz="2400" dirty="0">
              <a:latin typeface="+mj-lt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915" y="2111764"/>
            <a:ext cx="3432816" cy="3005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>
            <a:spLocks noGrp="1"/>
          </p:cNvSpPr>
          <p:nvPr>
            <p:ph type="title" idx="2"/>
          </p:nvPr>
        </p:nvSpPr>
        <p:spPr>
          <a:xfrm>
            <a:off x="306701" y="893200"/>
            <a:ext cx="1435800" cy="12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3</a:t>
            </a:r>
            <a:endParaRPr dirty="0"/>
          </a:p>
        </p:txBody>
      </p:sp>
      <p:pic>
        <p:nvPicPr>
          <p:cNvPr id="257" name="Google Shape;25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08516" y="275171"/>
            <a:ext cx="891513" cy="9898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0686" y="1114020"/>
            <a:ext cx="1471290" cy="7134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spotlight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7" y="1978435"/>
            <a:ext cx="4134262" cy="3116177"/>
          </a:xfrm>
          <a:prstGeom prst="rect">
            <a:avLst/>
          </a:prstGeom>
        </p:spPr>
      </p:pic>
      <p:sp>
        <p:nvSpPr>
          <p:cNvPr id="9" name="Google Shape;256;p35"/>
          <p:cNvSpPr txBox="1">
            <a:spLocks noGrp="1"/>
          </p:cNvSpPr>
          <p:nvPr>
            <p:ph type="title" idx="2"/>
          </p:nvPr>
        </p:nvSpPr>
        <p:spPr>
          <a:xfrm>
            <a:off x="4921098" y="832470"/>
            <a:ext cx="1435800" cy="12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4</a:t>
            </a:r>
            <a:endParaRPr dirty="0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6600181" y="1265035"/>
            <a:ext cx="1829946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None/>
              <a:defRPr sz="16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r>
              <a:rPr lang="en-US" sz="2400" dirty="0" smtClean="0">
                <a:latin typeface="+mj-lt"/>
              </a:rPr>
              <a:t>submarine</a:t>
            </a:r>
            <a:endParaRPr lang="ru-RU" sz="2400" dirty="0">
              <a:latin typeface="+mj-lt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474" y="2029992"/>
            <a:ext cx="4187519" cy="30130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980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02" y="236348"/>
            <a:ext cx="4184400" cy="841800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Robot </a:t>
            </a:r>
            <a:r>
              <a:rPr lang="en-US" sz="2800" dirty="0">
                <a:latin typeface="+mj-lt"/>
              </a:rPr>
              <a:t>Knight</a:t>
            </a:r>
            <a:endParaRPr lang="ru-RU" sz="2800" dirty="0">
              <a:latin typeface="+mj-lt"/>
            </a:endParaRPr>
          </a:p>
        </p:txBody>
      </p:sp>
      <p:sp>
        <p:nvSpPr>
          <p:cNvPr id="5" name="Google Shape;256;p35"/>
          <p:cNvSpPr txBox="1">
            <a:spLocks noGrp="1"/>
          </p:cNvSpPr>
          <p:nvPr>
            <p:ph type="title" idx="2"/>
          </p:nvPr>
        </p:nvSpPr>
        <p:spPr>
          <a:xfrm>
            <a:off x="630002" y="124325"/>
            <a:ext cx="1435800" cy="12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5</a:t>
            </a:r>
            <a:endParaRPr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60" y="1078148"/>
            <a:ext cx="3841151" cy="38411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93554" y="1450711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robot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powered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internal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mechanisms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ru-RU" sz="2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presumably</a:t>
            </a:r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had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ability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both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sit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down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stand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while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same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time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demonstrating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its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ability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move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its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head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6890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"/>
          <p:cNvSpPr txBox="1">
            <a:spLocks noGrp="1"/>
          </p:cNvSpPr>
          <p:nvPr>
            <p:ph type="title"/>
          </p:nvPr>
        </p:nvSpPr>
        <p:spPr>
          <a:xfrm>
            <a:off x="1926491" y="-179292"/>
            <a:ext cx="4910700" cy="97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smtClean="0">
                <a:latin typeface="+mj-lt"/>
              </a:rPr>
              <a:t>As </a:t>
            </a:r>
            <a:r>
              <a:rPr lang="en-US" dirty="0">
                <a:latin typeface="+mj-lt"/>
              </a:rPr>
              <a:t>well </a:t>
            </a:r>
            <a:r>
              <a:rPr lang="en-US" dirty="0" smtClean="0">
                <a:latin typeface="+mj-lt"/>
              </a:rPr>
              <a:t>as</a:t>
            </a:r>
            <a:r>
              <a:rPr lang="ru-RU" dirty="0" smtClean="0">
                <a:latin typeface="+mj-lt"/>
              </a:rPr>
              <a:t>…</a:t>
            </a:r>
            <a:endParaRPr dirty="0">
              <a:latin typeface="+mj-lt"/>
            </a:endParaRPr>
          </a:p>
        </p:txBody>
      </p:sp>
      <p:pic>
        <p:nvPicPr>
          <p:cNvPr id="266" name="Google Shape;26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101948" flipH="1">
            <a:off x="175493" y="87351"/>
            <a:ext cx="970183" cy="101973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одзаголовок 1"/>
          <p:cNvSpPr txBox="1">
            <a:spLocks/>
          </p:cNvSpPr>
          <p:nvPr/>
        </p:nvSpPr>
        <p:spPr>
          <a:xfrm>
            <a:off x="1362825" y="1194437"/>
            <a:ext cx="2513156" cy="45568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None/>
              <a:defRPr sz="16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r>
              <a:rPr lang="ru-RU" dirty="0" smtClean="0">
                <a:latin typeface="+mj-lt"/>
              </a:rPr>
              <a:t>6. </a:t>
            </a:r>
            <a:r>
              <a:rPr lang="en-US" dirty="0">
                <a:latin typeface="+mj-lt"/>
              </a:rPr>
              <a:t>scissors</a:t>
            </a:r>
            <a:endParaRPr lang="ru-RU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274" y="644119"/>
            <a:ext cx="2579667" cy="1640591"/>
          </a:xfrm>
          <a:prstGeom prst="rect">
            <a:avLst/>
          </a:prstGeom>
        </p:spPr>
      </p:pic>
      <p:sp>
        <p:nvSpPr>
          <p:cNvPr id="13" name="Подзаголовок 1"/>
          <p:cNvSpPr txBox="1">
            <a:spLocks/>
          </p:cNvSpPr>
          <p:nvPr/>
        </p:nvSpPr>
        <p:spPr>
          <a:xfrm>
            <a:off x="1362825" y="2491095"/>
            <a:ext cx="2513156" cy="49085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None/>
              <a:defRPr sz="16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r>
              <a:rPr lang="ru-RU" dirty="0" smtClean="0">
                <a:latin typeface="+mj-lt"/>
              </a:rPr>
              <a:t>8. </a:t>
            </a:r>
            <a:r>
              <a:rPr lang="en-US" dirty="0">
                <a:latin typeface="+mj-lt"/>
              </a:rPr>
              <a:t>Armored car</a:t>
            </a:r>
            <a:endParaRPr lang="ru-RU" dirty="0">
              <a:latin typeface="+mj-lt"/>
            </a:endParaRPr>
          </a:p>
        </p:txBody>
      </p:sp>
      <p:sp>
        <p:nvSpPr>
          <p:cNvPr id="14" name="Подзаголовок 1"/>
          <p:cNvSpPr txBox="1">
            <a:spLocks/>
          </p:cNvSpPr>
          <p:nvPr/>
        </p:nvSpPr>
        <p:spPr>
          <a:xfrm>
            <a:off x="1362825" y="1808221"/>
            <a:ext cx="2513156" cy="49085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None/>
              <a:defRPr sz="16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r>
              <a:rPr lang="ru-RU" dirty="0" smtClean="0">
                <a:latin typeface="+mj-lt"/>
              </a:rPr>
              <a:t>7. </a:t>
            </a:r>
            <a:r>
              <a:rPr lang="en-US" dirty="0">
                <a:latin typeface="+mj-lt"/>
              </a:rPr>
              <a:t>Diving equipment</a:t>
            </a:r>
            <a:endParaRPr lang="ru-RU" dirty="0">
              <a:latin typeface="+mj-lt"/>
            </a:endParaRPr>
          </a:p>
        </p:txBody>
      </p:sp>
      <p:sp>
        <p:nvSpPr>
          <p:cNvPr id="15" name="Подзаголовок 1"/>
          <p:cNvSpPr txBox="1">
            <a:spLocks/>
          </p:cNvSpPr>
          <p:nvPr/>
        </p:nvSpPr>
        <p:spPr>
          <a:xfrm>
            <a:off x="1362825" y="3173969"/>
            <a:ext cx="2513156" cy="49085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None/>
              <a:defRPr sz="16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r>
              <a:rPr lang="ru-RU" dirty="0" smtClean="0">
                <a:latin typeface="+mj-lt"/>
              </a:rPr>
              <a:t>9. </a:t>
            </a:r>
            <a:r>
              <a:rPr lang="en-US" dirty="0">
                <a:latin typeface="+mj-lt"/>
              </a:rPr>
              <a:t>Parachute</a:t>
            </a:r>
            <a:endParaRPr lang="ru-RU" dirty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26" y="1464415"/>
            <a:ext cx="2213321" cy="16537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148" y="2368632"/>
            <a:ext cx="2544310" cy="21015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2" b="4733"/>
          <a:stretch/>
        </p:blipFill>
        <p:spPr>
          <a:xfrm>
            <a:off x="6644626" y="3238214"/>
            <a:ext cx="2368635" cy="18081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j-lt"/>
              </a:rPr>
              <a:t>А</a:t>
            </a:r>
            <a:r>
              <a:rPr lang="en-US" dirty="0" err="1" smtClean="0">
                <a:latin typeface="+mj-lt"/>
              </a:rPr>
              <a:t>chievements</a:t>
            </a:r>
            <a:r>
              <a:rPr lang="ru-RU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in anatomy</a:t>
            </a:r>
            <a:endParaRPr lang="ru-RU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6252" y="148049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</a:t>
            </a:r>
            <a:r>
              <a:rPr lang="ru-RU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artist</a:t>
            </a:r>
            <a:r>
              <a:rPr lang="ru-RU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perfectly</a:t>
            </a:r>
            <a:r>
              <a:rPr lang="ru-RU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depicted</a:t>
            </a:r>
            <a:r>
              <a:rPr lang="ru-RU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</a:t>
            </a:r>
            <a:r>
              <a:rPr lang="ru-RU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skeleton</a:t>
            </a:r>
            <a:r>
              <a:rPr lang="ru-RU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Leonardo</a:t>
            </a:r>
            <a:r>
              <a:rPr lang="ru-RU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was</a:t>
            </a:r>
            <a:r>
              <a:rPr lang="ru-RU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</a:t>
            </a:r>
            <a:r>
              <a:rPr lang="ru-RU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first</a:t>
            </a:r>
            <a:r>
              <a:rPr lang="ru-RU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person</a:t>
            </a:r>
            <a:r>
              <a:rPr lang="ru-RU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</a:t>
            </a:r>
            <a:r>
              <a:rPr lang="ru-RU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accurately</a:t>
            </a:r>
            <a:r>
              <a:rPr lang="ru-RU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</a:t>
            </a:r>
            <a:r>
              <a:rPr lang="ru-RU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correctly</a:t>
            </a:r>
            <a:r>
              <a:rPr lang="ru-RU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drew</a:t>
            </a:r>
            <a:r>
              <a:rPr lang="ru-RU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</a:t>
            </a:r>
            <a:r>
              <a:rPr lang="ru-RU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proportions</a:t>
            </a:r>
            <a:r>
              <a:rPr lang="ru-RU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</a:t>
            </a:r>
            <a:r>
              <a:rPr lang="ru-RU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shapes</a:t>
            </a:r>
            <a:r>
              <a:rPr lang="ru-RU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</a:t>
            </a:r>
            <a:r>
              <a:rPr lang="ru-RU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parts</a:t>
            </a:r>
            <a:r>
              <a:rPr lang="ru-RU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</a:t>
            </a:r>
            <a:r>
              <a:rPr lang="ru-RU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</a:t>
            </a:r>
            <a:r>
              <a:rPr lang="ru-RU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human</a:t>
            </a:r>
            <a:r>
              <a:rPr lang="ru-RU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skeleton</a:t>
            </a:r>
            <a:r>
              <a:rPr lang="ru-RU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</a:t>
            </a:r>
            <a:r>
              <a:rPr lang="ru-RU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scientist</a:t>
            </a:r>
            <a:r>
              <a:rPr lang="ru-RU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first</a:t>
            </a:r>
            <a:r>
              <a:rPr lang="ru-RU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suggested</a:t>
            </a:r>
            <a:r>
              <a:rPr lang="ru-RU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that</a:t>
            </a:r>
            <a:r>
              <a:rPr lang="ru-RU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</a:t>
            </a:r>
            <a:r>
              <a:rPr lang="ru-RU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sacrum</a:t>
            </a:r>
            <a:r>
              <a:rPr lang="ru-RU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</a:t>
            </a:r>
            <a:r>
              <a:rPr lang="ru-RU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</a:t>
            </a:r>
            <a:r>
              <a:rPr lang="ru-RU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spine</a:t>
            </a:r>
            <a:r>
              <a:rPr lang="ru-RU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consists</a:t>
            </a:r>
            <a:r>
              <a:rPr lang="ru-RU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</a:t>
            </a:r>
            <a:r>
              <a:rPr lang="ru-RU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 </a:t>
            </a:r>
            <a:r>
              <a:rPr lang="ru-RU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vertebrae</a:t>
            </a:r>
            <a:r>
              <a:rPr lang="ru-RU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</a:t>
            </a:r>
            <a:r>
              <a:rPr lang="ru-RU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</a:t>
            </a:r>
            <a:r>
              <a:rPr lang="ru-RU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18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1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275" y="1113780"/>
            <a:ext cx="2432288" cy="13681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18" y="2577997"/>
            <a:ext cx="2326782" cy="155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7530"/>
      </p:ext>
    </p:extLst>
  </p:cSld>
  <p:clrMapOvr>
    <a:masterClrMapping/>
  </p:clrMapOvr>
</p:sld>
</file>

<file path=ppt/theme/theme1.xml><?xml version="1.0" encoding="utf-8"?>
<a:theme xmlns:a="http://schemas.openxmlformats.org/drawingml/2006/main" name="Epidemiology Study on Infectious Diseases Thesis Defense by Slidesgo">
  <a:themeElements>
    <a:clrScheme name="Simple Light">
      <a:dk1>
        <a:srgbClr val="345CAC"/>
      </a:dk1>
      <a:lt1>
        <a:srgbClr val="F4F2E6"/>
      </a:lt1>
      <a:dk2>
        <a:srgbClr val="B2D6E6"/>
      </a:dk2>
      <a:lt2>
        <a:srgbClr val="D0E7E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45CA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231</Words>
  <Application>Microsoft Office PowerPoint</Application>
  <PresentationFormat>Экран (16:9)</PresentationFormat>
  <Paragraphs>24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Bebas Neue</vt:lpstr>
      <vt:lpstr>IBM Plex Sans</vt:lpstr>
      <vt:lpstr>Arial</vt:lpstr>
      <vt:lpstr>Roboto Slab</vt:lpstr>
      <vt:lpstr>Epidemiology Study on Infectious Diseases Thesis Defense by Slidesgo</vt:lpstr>
      <vt:lpstr>Leonardo da Vinci </vt:lpstr>
      <vt:lpstr>Painter, sculptor, architect, naturalist, inventor, engineer, writer, thinker, musician, poet. If you list only these areas of application of talent, without naming the person to whom they relate, anyone will say: Leonardo da Vinci. </vt:lpstr>
      <vt:lpstr>It is noteworthy that da Vinci's notes are made in the so-called "mirror" font. Until now, disputes have not subsided about why the scientist needed to keep records in this way.</vt:lpstr>
      <vt:lpstr>1</vt:lpstr>
      <vt:lpstr>3</vt:lpstr>
      <vt:lpstr>Robot Knight</vt:lpstr>
      <vt:lpstr>As well as…</vt:lpstr>
      <vt:lpstr>Аchievements in anatomy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Leonardo da Vinci</dc:title>
  <dc:creator>Anna Sherstyuk</dc:creator>
  <cp:lastModifiedBy>Учетная запись Майкрософт</cp:lastModifiedBy>
  <cp:revision>13</cp:revision>
  <dcterms:modified xsi:type="dcterms:W3CDTF">2023-05-30T19:03:55Z</dcterms:modified>
</cp:coreProperties>
</file>