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57" r:id="rId4"/>
    <p:sldId id="258" r:id="rId5"/>
    <p:sldId id="272" r:id="rId6"/>
    <p:sldId id="273" r:id="rId7"/>
    <p:sldId id="274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5" r:id="rId19"/>
    <p:sldId id="276" r:id="rId20"/>
    <p:sldId id="271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673421-3A2B-42DB-9050-AA8F4D4F0936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9C7C367-CFC1-4B5E-BFB9-0639C639A5FE}">
      <dgm:prSet phldrT="[Текст]" custT="1"/>
      <dgm:spPr>
        <a:solidFill>
          <a:schemeClr val="accent4">
            <a:lumMod val="40000"/>
            <a:lumOff val="60000"/>
          </a:schemeClr>
        </a:solidFill>
        <a:ln w="28575"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ru-RU" sz="3200" dirty="0" smtClean="0">
              <a:solidFill>
                <a:schemeClr val="tx1"/>
              </a:solidFill>
            </a:rPr>
            <a:t>История развития SPA</a:t>
          </a:r>
          <a:endParaRPr lang="ru-RU" sz="3200" dirty="0">
            <a:solidFill>
              <a:schemeClr val="tx1"/>
            </a:solidFill>
            <a:latin typeface="Trebuchet MS" panose="020B0603020202020204" pitchFamily="34" charset="0"/>
          </a:endParaRPr>
        </a:p>
      </dgm:t>
    </dgm:pt>
    <dgm:pt modelId="{9F38AF2D-9017-4598-9A4E-4D1B4E17E2A1}" type="parTrans" cxnId="{A38EBDE0-30F9-47B9-958B-35B041266F18}">
      <dgm:prSet/>
      <dgm:spPr/>
      <dgm:t>
        <a:bodyPr/>
        <a:lstStyle/>
        <a:p>
          <a:endParaRPr lang="ru-RU" sz="2000"/>
        </a:p>
      </dgm:t>
    </dgm:pt>
    <dgm:pt modelId="{F63E9F63-EA33-426D-AAC8-5AF899BD1459}" type="sibTrans" cxnId="{A38EBDE0-30F9-47B9-958B-35B041266F18}">
      <dgm:prSet/>
      <dgm:spPr/>
      <dgm:t>
        <a:bodyPr/>
        <a:lstStyle/>
        <a:p>
          <a:endParaRPr lang="ru-RU" sz="2000"/>
        </a:p>
      </dgm:t>
    </dgm:pt>
    <dgm:pt modelId="{D0CB2101-0862-40B3-81C4-CD388C085AEB}">
      <dgm:prSet phldrT="[Текст]" custT="1"/>
      <dgm:spPr>
        <a:solidFill>
          <a:schemeClr val="accent4">
            <a:lumMod val="40000"/>
            <a:lumOff val="60000"/>
          </a:schemeClr>
        </a:solidFill>
        <a:ln w="28575"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ru-RU" sz="3200" dirty="0" smtClean="0">
              <a:solidFill>
                <a:schemeClr val="tx1"/>
              </a:solidFill>
            </a:rPr>
            <a:t>Характеристика и виды SPA -услуг</a:t>
          </a:r>
          <a:endParaRPr lang="ru-RU" sz="3200" dirty="0">
            <a:solidFill>
              <a:schemeClr val="tx1"/>
            </a:solidFill>
            <a:latin typeface="Trebuchet MS" panose="020B0603020202020204" pitchFamily="34" charset="0"/>
          </a:endParaRPr>
        </a:p>
      </dgm:t>
    </dgm:pt>
    <dgm:pt modelId="{932C4E10-F9DB-4005-812E-81707E06032A}" type="parTrans" cxnId="{9E4961CB-9510-4566-8505-A97221D16173}">
      <dgm:prSet/>
      <dgm:spPr/>
      <dgm:t>
        <a:bodyPr/>
        <a:lstStyle/>
        <a:p>
          <a:endParaRPr lang="ru-RU" sz="2000"/>
        </a:p>
      </dgm:t>
    </dgm:pt>
    <dgm:pt modelId="{E2293288-80C5-4CB2-A6AF-1A03BEAD397B}" type="sibTrans" cxnId="{9E4961CB-9510-4566-8505-A97221D16173}">
      <dgm:prSet/>
      <dgm:spPr/>
      <dgm:t>
        <a:bodyPr/>
        <a:lstStyle/>
        <a:p>
          <a:endParaRPr lang="ru-RU" sz="2000"/>
        </a:p>
      </dgm:t>
    </dgm:pt>
    <dgm:pt modelId="{7CE417C6-F401-462F-9618-8CE7FA71A6BF}">
      <dgm:prSet phldrT="[Текст]" custT="1"/>
      <dgm:spPr>
        <a:solidFill>
          <a:schemeClr val="accent4">
            <a:lumMod val="40000"/>
            <a:lumOff val="60000"/>
          </a:schemeClr>
        </a:solidFill>
        <a:ln w="28575"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ru-RU" sz="3200" dirty="0" smtClean="0">
              <a:solidFill>
                <a:schemeClr val="tx1"/>
              </a:solidFill>
            </a:rPr>
            <a:t>Технология </a:t>
          </a:r>
          <a:r>
            <a:rPr lang="ru-RU" sz="3200" dirty="0" smtClean="0">
              <a:solidFill>
                <a:schemeClr val="tx1"/>
              </a:solidFill>
            </a:rPr>
            <a:t>оказания </a:t>
          </a:r>
          <a:r>
            <a:rPr lang="ru-RU" sz="3200" dirty="0" smtClean="0">
              <a:solidFill>
                <a:schemeClr val="tx1"/>
              </a:solidFill>
            </a:rPr>
            <a:t>SPA - услуг</a:t>
          </a:r>
          <a:endParaRPr lang="ru-RU" sz="3200" dirty="0">
            <a:solidFill>
              <a:schemeClr val="tx1"/>
            </a:solidFill>
            <a:latin typeface="Trebuchet MS" panose="020B0603020202020204" pitchFamily="34" charset="0"/>
          </a:endParaRPr>
        </a:p>
      </dgm:t>
    </dgm:pt>
    <dgm:pt modelId="{0349A429-2079-4685-AA3B-558BFAFE6156}" type="parTrans" cxnId="{4098BD1B-A961-469E-9C89-B26D99187C26}">
      <dgm:prSet/>
      <dgm:spPr/>
      <dgm:t>
        <a:bodyPr/>
        <a:lstStyle/>
        <a:p>
          <a:endParaRPr lang="ru-RU" sz="2000"/>
        </a:p>
      </dgm:t>
    </dgm:pt>
    <dgm:pt modelId="{0FF39A86-955B-452C-800F-8675CB2DEC7F}" type="sibTrans" cxnId="{4098BD1B-A961-469E-9C89-B26D99187C26}">
      <dgm:prSet/>
      <dgm:spPr/>
      <dgm:t>
        <a:bodyPr/>
        <a:lstStyle/>
        <a:p>
          <a:endParaRPr lang="ru-RU" sz="2000"/>
        </a:p>
      </dgm:t>
    </dgm:pt>
    <dgm:pt modelId="{FAB3AC24-3D9B-4D9F-B602-A6A518C8748A}">
      <dgm:prSet custT="1"/>
      <dgm:spPr>
        <a:solidFill>
          <a:schemeClr val="accent4">
            <a:lumMod val="20000"/>
            <a:lumOff val="80000"/>
          </a:schemeClr>
        </a:solidFill>
        <a:ln>
          <a:solidFill>
            <a:schemeClr val="tx2"/>
          </a:solidFill>
        </a:ln>
      </dgm:spPr>
      <dgm:t>
        <a:bodyPr/>
        <a:lstStyle/>
        <a:p>
          <a:r>
            <a:rPr lang="ru-RU" sz="2800" dirty="0" smtClean="0">
              <a:solidFill>
                <a:schemeClr val="tx1"/>
              </a:solidFill>
            </a:rPr>
            <a:t>Технология предоставления бизнес – услуг в отеле</a:t>
          </a:r>
          <a:endParaRPr lang="ru-RU" sz="2800" dirty="0">
            <a:solidFill>
              <a:schemeClr val="tx1"/>
            </a:solidFill>
          </a:endParaRPr>
        </a:p>
      </dgm:t>
    </dgm:pt>
    <dgm:pt modelId="{BB181DCD-C0BA-446D-A977-4DB7EB643C2A}" type="parTrans" cxnId="{F8A4C6AE-A925-456F-9058-4CA31D831DCC}">
      <dgm:prSet/>
      <dgm:spPr/>
      <dgm:t>
        <a:bodyPr/>
        <a:lstStyle/>
        <a:p>
          <a:endParaRPr lang="ru-RU"/>
        </a:p>
      </dgm:t>
    </dgm:pt>
    <dgm:pt modelId="{5C0C5D28-2507-4BA6-8ECB-7AE6AF576D3C}" type="sibTrans" cxnId="{F8A4C6AE-A925-456F-9058-4CA31D831DCC}">
      <dgm:prSet/>
      <dgm:spPr/>
      <dgm:t>
        <a:bodyPr/>
        <a:lstStyle/>
        <a:p>
          <a:endParaRPr lang="ru-RU"/>
        </a:p>
      </dgm:t>
    </dgm:pt>
    <dgm:pt modelId="{585FA05F-059B-495F-AB7B-A02E96F778B7}" type="pres">
      <dgm:prSet presAssocID="{B3673421-3A2B-42DB-9050-AA8F4D4F093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358A5B0-8AD9-49CE-AB40-FB06AAB06D25}" type="pres">
      <dgm:prSet presAssocID="{FAB3AC24-3D9B-4D9F-B602-A6A518C8748A}" presName="boxAndChildren" presStyleCnt="0"/>
      <dgm:spPr/>
    </dgm:pt>
    <dgm:pt modelId="{50D69336-B53D-4763-8E2A-FA61BB610BD9}" type="pres">
      <dgm:prSet presAssocID="{FAB3AC24-3D9B-4D9F-B602-A6A518C8748A}" presName="parentTextBox" presStyleLbl="node1" presStyleIdx="0" presStyleCnt="4"/>
      <dgm:spPr/>
      <dgm:t>
        <a:bodyPr/>
        <a:lstStyle/>
        <a:p>
          <a:endParaRPr lang="ru-RU"/>
        </a:p>
      </dgm:t>
    </dgm:pt>
    <dgm:pt modelId="{1FA91A9F-A54B-435C-B604-B8C3AD24ECEF}" type="pres">
      <dgm:prSet presAssocID="{0FF39A86-955B-452C-800F-8675CB2DEC7F}" presName="sp" presStyleCnt="0"/>
      <dgm:spPr/>
    </dgm:pt>
    <dgm:pt modelId="{9615739B-C945-4D1A-B74F-72635E0B9265}" type="pres">
      <dgm:prSet presAssocID="{7CE417C6-F401-462F-9618-8CE7FA71A6BF}" presName="arrowAndChildren" presStyleCnt="0"/>
      <dgm:spPr/>
    </dgm:pt>
    <dgm:pt modelId="{05A7E03C-0BD1-4819-894E-54FEFD9C742E}" type="pres">
      <dgm:prSet presAssocID="{7CE417C6-F401-462F-9618-8CE7FA71A6BF}" presName="parentTextArrow" presStyleLbl="node1" presStyleIdx="1" presStyleCnt="4"/>
      <dgm:spPr/>
      <dgm:t>
        <a:bodyPr/>
        <a:lstStyle/>
        <a:p>
          <a:endParaRPr lang="ru-RU"/>
        </a:p>
      </dgm:t>
    </dgm:pt>
    <dgm:pt modelId="{DE0ADF0A-70F3-40DC-B38A-F74E5D75D075}" type="pres">
      <dgm:prSet presAssocID="{E2293288-80C5-4CB2-A6AF-1A03BEAD397B}" presName="sp" presStyleCnt="0"/>
      <dgm:spPr/>
    </dgm:pt>
    <dgm:pt modelId="{4EADD60F-2C90-4130-8B36-59E4C5ECCBB9}" type="pres">
      <dgm:prSet presAssocID="{D0CB2101-0862-40B3-81C4-CD388C085AEB}" presName="arrowAndChildren" presStyleCnt="0"/>
      <dgm:spPr/>
    </dgm:pt>
    <dgm:pt modelId="{92AC17A9-9973-4FF1-A413-A3A8B6FEF037}" type="pres">
      <dgm:prSet presAssocID="{D0CB2101-0862-40B3-81C4-CD388C085AEB}" presName="parentTextArrow" presStyleLbl="node1" presStyleIdx="2" presStyleCnt="4"/>
      <dgm:spPr/>
      <dgm:t>
        <a:bodyPr/>
        <a:lstStyle/>
        <a:p>
          <a:endParaRPr lang="ru-RU"/>
        </a:p>
      </dgm:t>
    </dgm:pt>
    <dgm:pt modelId="{B22548FF-530C-4E46-B67B-2B5651B71358}" type="pres">
      <dgm:prSet presAssocID="{F63E9F63-EA33-426D-AAC8-5AF899BD1459}" presName="sp" presStyleCnt="0"/>
      <dgm:spPr/>
    </dgm:pt>
    <dgm:pt modelId="{1A4182BF-918F-497F-8DE7-FE8D94B7D65D}" type="pres">
      <dgm:prSet presAssocID="{A9C7C367-CFC1-4B5E-BFB9-0639C639A5FE}" presName="arrowAndChildren" presStyleCnt="0"/>
      <dgm:spPr/>
    </dgm:pt>
    <dgm:pt modelId="{E0397D38-3A0E-4325-9C82-D671E9F97C33}" type="pres">
      <dgm:prSet presAssocID="{A9C7C367-CFC1-4B5E-BFB9-0639C639A5FE}" presName="parentTextArrow" presStyleLbl="node1" presStyleIdx="3" presStyleCnt="4" custScaleY="113131"/>
      <dgm:spPr/>
      <dgm:t>
        <a:bodyPr/>
        <a:lstStyle/>
        <a:p>
          <a:endParaRPr lang="ru-RU"/>
        </a:p>
      </dgm:t>
    </dgm:pt>
  </dgm:ptLst>
  <dgm:cxnLst>
    <dgm:cxn modelId="{4098BD1B-A961-469E-9C89-B26D99187C26}" srcId="{B3673421-3A2B-42DB-9050-AA8F4D4F0936}" destId="{7CE417C6-F401-462F-9618-8CE7FA71A6BF}" srcOrd="2" destOrd="0" parTransId="{0349A429-2079-4685-AA3B-558BFAFE6156}" sibTransId="{0FF39A86-955B-452C-800F-8675CB2DEC7F}"/>
    <dgm:cxn modelId="{DF21CDB4-6099-4D0E-9C76-A1EC87C37AE5}" type="presOf" srcId="{7CE417C6-F401-462F-9618-8CE7FA71A6BF}" destId="{05A7E03C-0BD1-4819-894E-54FEFD9C742E}" srcOrd="0" destOrd="0" presId="urn:microsoft.com/office/officeart/2005/8/layout/process4"/>
    <dgm:cxn modelId="{A38EBDE0-30F9-47B9-958B-35B041266F18}" srcId="{B3673421-3A2B-42DB-9050-AA8F4D4F0936}" destId="{A9C7C367-CFC1-4B5E-BFB9-0639C639A5FE}" srcOrd="0" destOrd="0" parTransId="{9F38AF2D-9017-4598-9A4E-4D1B4E17E2A1}" sibTransId="{F63E9F63-EA33-426D-AAC8-5AF899BD1459}"/>
    <dgm:cxn modelId="{45FA8C72-B126-4032-9CE8-82983A89C4DA}" type="presOf" srcId="{D0CB2101-0862-40B3-81C4-CD388C085AEB}" destId="{92AC17A9-9973-4FF1-A413-A3A8B6FEF037}" srcOrd="0" destOrd="0" presId="urn:microsoft.com/office/officeart/2005/8/layout/process4"/>
    <dgm:cxn modelId="{9E4961CB-9510-4566-8505-A97221D16173}" srcId="{B3673421-3A2B-42DB-9050-AA8F4D4F0936}" destId="{D0CB2101-0862-40B3-81C4-CD388C085AEB}" srcOrd="1" destOrd="0" parTransId="{932C4E10-F9DB-4005-812E-81707E06032A}" sibTransId="{E2293288-80C5-4CB2-A6AF-1A03BEAD397B}"/>
    <dgm:cxn modelId="{212EC4C8-0893-4810-AEA7-6A5EDA2773AF}" type="presOf" srcId="{A9C7C367-CFC1-4B5E-BFB9-0639C639A5FE}" destId="{E0397D38-3A0E-4325-9C82-D671E9F97C33}" srcOrd="0" destOrd="0" presId="urn:microsoft.com/office/officeart/2005/8/layout/process4"/>
    <dgm:cxn modelId="{D3174557-EE2C-4107-9525-7F754AFCCE3B}" type="presOf" srcId="{FAB3AC24-3D9B-4D9F-B602-A6A518C8748A}" destId="{50D69336-B53D-4763-8E2A-FA61BB610BD9}" srcOrd="0" destOrd="0" presId="urn:microsoft.com/office/officeart/2005/8/layout/process4"/>
    <dgm:cxn modelId="{D0C49C3E-97CF-49DF-A039-4318EBF7C40A}" type="presOf" srcId="{B3673421-3A2B-42DB-9050-AA8F4D4F0936}" destId="{585FA05F-059B-495F-AB7B-A02E96F778B7}" srcOrd="0" destOrd="0" presId="urn:microsoft.com/office/officeart/2005/8/layout/process4"/>
    <dgm:cxn modelId="{F8A4C6AE-A925-456F-9058-4CA31D831DCC}" srcId="{B3673421-3A2B-42DB-9050-AA8F4D4F0936}" destId="{FAB3AC24-3D9B-4D9F-B602-A6A518C8748A}" srcOrd="3" destOrd="0" parTransId="{BB181DCD-C0BA-446D-A977-4DB7EB643C2A}" sibTransId="{5C0C5D28-2507-4BA6-8ECB-7AE6AF576D3C}"/>
    <dgm:cxn modelId="{D1452813-5130-4E2B-B999-55E3B9A14CC2}" type="presParOf" srcId="{585FA05F-059B-495F-AB7B-A02E96F778B7}" destId="{4358A5B0-8AD9-49CE-AB40-FB06AAB06D25}" srcOrd="0" destOrd="0" presId="urn:microsoft.com/office/officeart/2005/8/layout/process4"/>
    <dgm:cxn modelId="{CDA3BCA1-7810-4EB1-8456-F6657EB65BAB}" type="presParOf" srcId="{4358A5B0-8AD9-49CE-AB40-FB06AAB06D25}" destId="{50D69336-B53D-4763-8E2A-FA61BB610BD9}" srcOrd="0" destOrd="0" presId="urn:microsoft.com/office/officeart/2005/8/layout/process4"/>
    <dgm:cxn modelId="{F2687D0A-1599-40F1-9633-CFE05A39D84E}" type="presParOf" srcId="{585FA05F-059B-495F-AB7B-A02E96F778B7}" destId="{1FA91A9F-A54B-435C-B604-B8C3AD24ECEF}" srcOrd="1" destOrd="0" presId="urn:microsoft.com/office/officeart/2005/8/layout/process4"/>
    <dgm:cxn modelId="{44CAF5DB-3A12-4D0A-A34D-4C94A11BCF57}" type="presParOf" srcId="{585FA05F-059B-495F-AB7B-A02E96F778B7}" destId="{9615739B-C945-4D1A-B74F-72635E0B9265}" srcOrd="2" destOrd="0" presId="urn:microsoft.com/office/officeart/2005/8/layout/process4"/>
    <dgm:cxn modelId="{F08B8332-46E8-4472-A108-14E65DA8B2AC}" type="presParOf" srcId="{9615739B-C945-4D1A-B74F-72635E0B9265}" destId="{05A7E03C-0BD1-4819-894E-54FEFD9C742E}" srcOrd="0" destOrd="0" presId="urn:microsoft.com/office/officeart/2005/8/layout/process4"/>
    <dgm:cxn modelId="{5F7D9486-8BDD-4604-AF14-D5EB96A30082}" type="presParOf" srcId="{585FA05F-059B-495F-AB7B-A02E96F778B7}" destId="{DE0ADF0A-70F3-40DC-B38A-F74E5D75D075}" srcOrd="3" destOrd="0" presId="urn:microsoft.com/office/officeart/2005/8/layout/process4"/>
    <dgm:cxn modelId="{B0F1DB55-C23F-4F28-8106-C9BB7D2A9DFF}" type="presParOf" srcId="{585FA05F-059B-495F-AB7B-A02E96F778B7}" destId="{4EADD60F-2C90-4130-8B36-59E4C5ECCBB9}" srcOrd="4" destOrd="0" presId="urn:microsoft.com/office/officeart/2005/8/layout/process4"/>
    <dgm:cxn modelId="{E2C8BE0A-C9C4-47A6-AA5E-6E608B386EF5}" type="presParOf" srcId="{4EADD60F-2C90-4130-8B36-59E4C5ECCBB9}" destId="{92AC17A9-9973-4FF1-A413-A3A8B6FEF037}" srcOrd="0" destOrd="0" presId="urn:microsoft.com/office/officeart/2005/8/layout/process4"/>
    <dgm:cxn modelId="{CDF19F47-5EFB-4F41-85F8-AE1E02486A75}" type="presParOf" srcId="{585FA05F-059B-495F-AB7B-A02E96F778B7}" destId="{B22548FF-530C-4E46-B67B-2B5651B71358}" srcOrd="5" destOrd="0" presId="urn:microsoft.com/office/officeart/2005/8/layout/process4"/>
    <dgm:cxn modelId="{E3F9ADFD-4AAA-41AD-8336-CC17F6181815}" type="presParOf" srcId="{585FA05F-059B-495F-AB7B-A02E96F778B7}" destId="{1A4182BF-918F-497F-8DE7-FE8D94B7D65D}" srcOrd="6" destOrd="0" presId="urn:microsoft.com/office/officeart/2005/8/layout/process4"/>
    <dgm:cxn modelId="{C5024E43-A989-47FB-A363-D590A926B30C}" type="presParOf" srcId="{1A4182BF-918F-497F-8DE7-FE8D94B7D65D}" destId="{E0397D38-3A0E-4325-9C82-D671E9F97C33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D69336-B53D-4763-8E2A-FA61BB610BD9}">
      <dsp:nvSpPr>
        <dsp:cNvPr id="0" name=""/>
        <dsp:cNvSpPr/>
      </dsp:nvSpPr>
      <dsp:spPr>
        <a:xfrm>
          <a:off x="0" y="4777504"/>
          <a:ext cx="4824536" cy="1000723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tx1"/>
              </a:solidFill>
            </a:rPr>
            <a:t>Технология предоставления бизнес – услуг в отеле</a:t>
          </a:r>
          <a:endParaRPr lang="ru-RU" sz="2800" kern="1200" dirty="0">
            <a:solidFill>
              <a:schemeClr val="tx1"/>
            </a:solidFill>
          </a:endParaRPr>
        </a:p>
      </dsp:txBody>
      <dsp:txXfrm>
        <a:off x="0" y="4777504"/>
        <a:ext cx="4824536" cy="1000723"/>
      </dsp:txXfrm>
    </dsp:sp>
    <dsp:sp modelId="{05A7E03C-0BD1-4819-894E-54FEFD9C742E}">
      <dsp:nvSpPr>
        <dsp:cNvPr id="0" name=""/>
        <dsp:cNvSpPr/>
      </dsp:nvSpPr>
      <dsp:spPr>
        <a:xfrm rot="10800000">
          <a:off x="0" y="3253403"/>
          <a:ext cx="4824536" cy="1539112"/>
        </a:xfrm>
        <a:prstGeom prst="upArrowCallout">
          <a:avLst/>
        </a:prstGeom>
        <a:solidFill>
          <a:schemeClr val="accent4">
            <a:lumMod val="40000"/>
            <a:lumOff val="60000"/>
          </a:schemeClr>
        </a:solidFill>
        <a:ln w="28575" cap="flat" cmpd="sng" algn="ctr">
          <a:solidFill>
            <a:schemeClr val="accent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chemeClr val="tx1"/>
              </a:solidFill>
            </a:rPr>
            <a:t>Технология </a:t>
          </a:r>
          <a:r>
            <a:rPr lang="ru-RU" sz="3200" kern="1200" dirty="0" smtClean="0">
              <a:solidFill>
                <a:schemeClr val="tx1"/>
              </a:solidFill>
            </a:rPr>
            <a:t>оказания </a:t>
          </a:r>
          <a:r>
            <a:rPr lang="ru-RU" sz="3200" kern="1200" dirty="0" smtClean="0">
              <a:solidFill>
                <a:schemeClr val="tx1"/>
              </a:solidFill>
            </a:rPr>
            <a:t>SPA - услуг</a:t>
          </a:r>
          <a:endParaRPr lang="ru-RU" sz="3200" kern="1200" dirty="0">
            <a:solidFill>
              <a:schemeClr val="tx1"/>
            </a:solidFill>
            <a:latin typeface="Trebuchet MS" panose="020B0603020202020204" pitchFamily="34" charset="0"/>
          </a:endParaRPr>
        </a:p>
      </dsp:txBody>
      <dsp:txXfrm rot="10800000">
        <a:off x="0" y="3253403"/>
        <a:ext cx="4824536" cy="1000069"/>
      </dsp:txXfrm>
    </dsp:sp>
    <dsp:sp modelId="{92AC17A9-9973-4FF1-A413-A3A8B6FEF037}">
      <dsp:nvSpPr>
        <dsp:cNvPr id="0" name=""/>
        <dsp:cNvSpPr/>
      </dsp:nvSpPr>
      <dsp:spPr>
        <a:xfrm rot="10800000">
          <a:off x="0" y="1729302"/>
          <a:ext cx="4824536" cy="1539112"/>
        </a:xfrm>
        <a:prstGeom prst="upArrowCallout">
          <a:avLst/>
        </a:prstGeom>
        <a:solidFill>
          <a:schemeClr val="accent4">
            <a:lumMod val="40000"/>
            <a:lumOff val="60000"/>
          </a:schemeClr>
        </a:solidFill>
        <a:ln w="28575" cap="flat" cmpd="sng" algn="ctr">
          <a:solidFill>
            <a:schemeClr val="accent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chemeClr val="tx1"/>
              </a:solidFill>
            </a:rPr>
            <a:t>Характеристика и виды SPA -услуг</a:t>
          </a:r>
          <a:endParaRPr lang="ru-RU" sz="3200" kern="1200" dirty="0">
            <a:solidFill>
              <a:schemeClr val="tx1"/>
            </a:solidFill>
            <a:latin typeface="Trebuchet MS" panose="020B0603020202020204" pitchFamily="34" charset="0"/>
          </a:endParaRPr>
        </a:p>
      </dsp:txBody>
      <dsp:txXfrm rot="10800000">
        <a:off x="0" y="1729302"/>
        <a:ext cx="4824536" cy="1000069"/>
      </dsp:txXfrm>
    </dsp:sp>
    <dsp:sp modelId="{E0397D38-3A0E-4325-9C82-D671E9F97C33}">
      <dsp:nvSpPr>
        <dsp:cNvPr id="0" name=""/>
        <dsp:cNvSpPr/>
      </dsp:nvSpPr>
      <dsp:spPr>
        <a:xfrm rot="10800000">
          <a:off x="0" y="3100"/>
          <a:ext cx="4824536" cy="1741212"/>
        </a:xfrm>
        <a:prstGeom prst="upArrowCallout">
          <a:avLst/>
        </a:prstGeom>
        <a:solidFill>
          <a:schemeClr val="accent4">
            <a:lumMod val="40000"/>
            <a:lumOff val="60000"/>
          </a:schemeClr>
        </a:solidFill>
        <a:ln w="28575" cap="flat" cmpd="sng" algn="ctr">
          <a:solidFill>
            <a:schemeClr val="accent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chemeClr val="tx1"/>
              </a:solidFill>
            </a:rPr>
            <a:t>История развития SPA</a:t>
          </a:r>
          <a:endParaRPr lang="ru-RU" sz="3200" kern="1200" dirty="0">
            <a:solidFill>
              <a:schemeClr val="tx1"/>
            </a:solidFill>
            <a:latin typeface="Trebuchet MS" panose="020B0603020202020204" pitchFamily="34" charset="0"/>
          </a:endParaRPr>
        </a:p>
      </dsp:txBody>
      <dsp:txXfrm rot="10800000">
        <a:off x="0" y="3100"/>
        <a:ext cx="4824536" cy="11313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ЛИЗА\презентация\kamni-chernye-massazhnye-spa-49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088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35696" y="283035"/>
            <a:ext cx="6048672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b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Тема: Организация </a:t>
            </a:r>
            <a:r>
              <a:rPr lang="ru-RU" sz="3600" b="1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 предоставление </a:t>
            </a:r>
            <a:r>
              <a:rPr lang="en-US" sz="3600" b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SPA</a:t>
            </a:r>
            <a:r>
              <a:rPr lang="ru-RU" sz="3600" b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и бизнес - услуг</a:t>
            </a:r>
            <a:endParaRPr lang="ru-RU" sz="3600" b="1" u="sng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9116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ЛИЗА\презентация\slide_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64316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ЛИЗА\презентация\slide_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98644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ЛИЗА\презентация\slide_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21837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ЛИЗА\презентация\slide_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29539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ЛИЗА\презентация\slide_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89549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ЛИЗА\презентация\slide_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547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07134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:\ЛИЗА\презентация\slide_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62149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5696" y="269388"/>
            <a:ext cx="604867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b="1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Б</a:t>
            </a:r>
            <a:r>
              <a:rPr lang="ru-RU" sz="3600" b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изнес – услуги в отеле</a:t>
            </a:r>
            <a:endParaRPr lang="ru-RU" sz="3600" b="1" u="sng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830396" y="1321047"/>
            <a:ext cx="417646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2000" dirty="0">
                <a:latin typeface="Roboto"/>
              </a:rPr>
              <a:t>Наличие бизнес-центра;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>
                <a:latin typeface="Roboto"/>
              </a:rPr>
              <a:t>· Комнаты для ведения переговоров;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>
                <a:latin typeface="Roboto"/>
              </a:rPr>
              <a:t>· Конференц-залы;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>
                <a:latin typeface="Roboto"/>
              </a:rPr>
              <a:t>· Банкетные залы;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>
                <a:latin typeface="Roboto"/>
              </a:rPr>
              <a:t>· Возможность организации встреч и различных банкетов, свадеб, юбилеев, а также специальное обслуживание от кофе-брейков до официальных банкетов;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>
                <a:latin typeface="Roboto"/>
              </a:rPr>
              <a:t>· Предоставление услуг переводчиков;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>
                <a:latin typeface="Roboto"/>
              </a:rPr>
              <a:t>· WI-FI - интернет;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>
                <a:latin typeface="Roboto"/>
              </a:rPr>
              <a:t>· Телефонная связь</a:t>
            </a:r>
            <a:endParaRPr lang="ru-RU" sz="2000" b="0" i="0" dirty="0">
              <a:effectLst/>
              <a:latin typeface="Roboto"/>
            </a:endParaRPr>
          </a:p>
        </p:txBody>
      </p:sp>
      <p:pic>
        <p:nvPicPr>
          <p:cNvPr id="1028" name="Picture 4" descr="https://www.paks.ru/workdir/hotel_photos/665/12025/big_5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0768"/>
            <a:ext cx="4536504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71011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primamedia_2537050521.s3.cloud.mts.ru/files/big/1037/103677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420888"/>
            <a:ext cx="7449344" cy="4426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476672"/>
            <a:ext cx="88204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u="sng" dirty="0" smtClean="0">
                <a:solidFill>
                  <a:srgbClr val="000000"/>
                </a:solidFill>
                <a:latin typeface="Avenir Next Cyr Regular"/>
              </a:rPr>
              <a:t>Кофе-брейк </a:t>
            </a:r>
            <a:r>
              <a:rPr lang="ru-RU" dirty="0" smtClean="0">
                <a:solidFill>
                  <a:srgbClr val="000000"/>
                </a:solidFill>
                <a:latin typeface="Avenir Next Cyr Regular"/>
              </a:rPr>
              <a:t>– это короткий </a:t>
            </a:r>
            <a:r>
              <a:rPr lang="ru-RU" dirty="0">
                <a:solidFill>
                  <a:srgbClr val="000000"/>
                </a:solidFill>
                <a:latin typeface="Avenir Next Cyr Regular"/>
              </a:rPr>
              <a:t>перерыв длительностью 10–40 минут, который проводят во время деловой встречи, бизнес-конференции для перекуса, свободного общения (употребляют также термины кофе-тайм, кофе-пауза). Понятие произошло от английского </a:t>
            </a:r>
            <a:r>
              <a:rPr lang="ru-RU" dirty="0" err="1">
                <a:solidFill>
                  <a:srgbClr val="000000"/>
                </a:solidFill>
                <a:latin typeface="Avenir Next Cyr Regular"/>
              </a:rPr>
              <a:t>coffee</a:t>
            </a:r>
            <a:r>
              <a:rPr lang="ru-RU" dirty="0">
                <a:solidFill>
                  <a:srgbClr val="000000"/>
                </a:solidFill>
                <a:latin typeface="Avenir Next Cyr Regular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venir Next Cyr Regular"/>
              </a:rPr>
              <a:t>break</a:t>
            </a:r>
            <a:r>
              <a:rPr lang="ru-RU" dirty="0">
                <a:solidFill>
                  <a:srgbClr val="000000"/>
                </a:solidFill>
                <a:latin typeface="Avenir Next Cyr Regular"/>
              </a:rPr>
              <a:t>. Чаще всего на столе размещают сливки, ёмкости с кипятком, сладости (конфеты, печенье). Реже перечень дополняется спиртными напитками, горячими закусками.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2964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88640"/>
            <a:ext cx="849694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rgbClr val="000000"/>
                </a:solidFill>
                <a:latin typeface="Avenir Next Cyr Regular"/>
              </a:rPr>
              <a:t>Различают несколько видов </a:t>
            </a:r>
            <a:r>
              <a:rPr lang="ru-RU" sz="2000" b="1" dirty="0">
                <a:solidFill>
                  <a:srgbClr val="000000"/>
                </a:solidFill>
                <a:latin typeface="Avenir Next Cyr Regular"/>
              </a:rPr>
              <a:t>паузы на кофе</a:t>
            </a:r>
            <a:r>
              <a:rPr lang="ru-RU" sz="2000" dirty="0">
                <a:solidFill>
                  <a:srgbClr val="000000"/>
                </a:solidFill>
                <a:latin typeface="Avenir Next Cyr Regular"/>
              </a:rPr>
              <a:t>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000" b="1" u="sng" dirty="0">
                <a:solidFill>
                  <a:srgbClr val="000000"/>
                </a:solidFill>
                <a:latin typeface="Avenir Next Cyr Regular"/>
              </a:rPr>
              <a:t>философский</a:t>
            </a:r>
            <a:r>
              <a:rPr lang="ru-RU" sz="2000" dirty="0">
                <a:solidFill>
                  <a:srgbClr val="000000"/>
                </a:solidFill>
                <a:latin typeface="Avenir Next Cyr Regular"/>
              </a:rPr>
              <a:t> – состоит из семинара, непродолжительного перерыва, предусматривающего приём пищи, вкусных напитков, допустимо обсуждение философских вопросов;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000" b="1" u="sng" dirty="0">
                <a:solidFill>
                  <a:srgbClr val="000000"/>
                </a:solidFill>
                <a:latin typeface="Avenir Next Cyr Regular"/>
              </a:rPr>
              <a:t>фуршет-коктейль</a:t>
            </a:r>
            <a:r>
              <a:rPr lang="ru-RU" sz="2000" dirty="0">
                <a:solidFill>
                  <a:srgbClr val="000000"/>
                </a:solidFill>
                <a:latin typeface="Avenir Next Cyr Regular"/>
              </a:rPr>
              <a:t> – брейк происходит после тренинга, конференции, предлагают чай, кофе, лёгкие закуски;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000" b="1" u="sng" dirty="0">
                <a:solidFill>
                  <a:srgbClr val="000000"/>
                </a:solidFill>
                <a:latin typeface="Avenir Next Cyr Regular"/>
              </a:rPr>
              <a:t>выездное чаепитие </a:t>
            </a:r>
            <a:r>
              <a:rPr lang="ru-RU" sz="2000" dirty="0">
                <a:solidFill>
                  <a:srgbClr val="000000"/>
                </a:solidFill>
                <a:latin typeface="Avenir Next Cyr Regular"/>
              </a:rPr>
              <a:t>– его могут проводить на природе, но обычно выбирают банкетный зал с необходимым оборудованием.</a:t>
            </a:r>
            <a:endParaRPr lang="ru-RU" sz="2000" b="0" i="0" dirty="0">
              <a:solidFill>
                <a:srgbClr val="000000"/>
              </a:solidFill>
              <a:effectLst/>
              <a:latin typeface="Avenir Next Cyr Regular"/>
            </a:endParaRPr>
          </a:p>
        </p:txBody>
      </p:sp>
      <p:pic>
        <p:nvPicPr>
          <p:cNvPr id="2050" name="Picture 2" descr="https://static.tildacdn.com/tild3663-6139-4533-b831-613838646131/drew-coffman-tZKwLR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924944"/>
            <a:ext cx="3168352" cy="360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vvs-catering.ru/wp-content/uploads/2020/11/kofe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924944"/>
            <a:ext cx="5040829" cy="360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67082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www.zastavki.com/pictures/1152x864/2019Creative_Wallpaper_Black_stones__towels__salt_and_flowers_near_the_water_for_the_SPA_135786_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0728"/>
            <a:ext cx="5508104" cy="570932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763688" y="116632"/>
            <a:ext cx="5580112" cy="720080"/>
          </a:xfr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План урока:</a:t>
            </a:r>
            <a:endParaRPr lang="ru-RU" sz="3600" b="1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graphicFrame>
        <p:nvGraphicFramePr>
          <p:cNvPr id="5" name="Рисунок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5115048"/>
              </p:ext>
            </p:extLst>
          </p:nvPr>
        </p:nvGraphicFramePr>
        <p:xfrm>
          <a:off x="4211960" y="1052736"/>
          <a:ext cx="4824536" cy="5781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24986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01.cdn-pegast.net/get/e4/07/dc/8152918237eed6a99cd4eb4f1a4d88320d76a3ca987e1c77c8d1420a42/5f21554338a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49080"/>
            <a:ext cx="9144000" cy="270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59532" y="620688"/>
            <a:ext cx="8424936" cy="34163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180340" marR="107950"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условиях обострения конкуренции гостиница не может полагаться только на существующие продукты. Существует объективная необходимость разработки дополнительных услуг. В современных условиях интенсивного ритма жизни, наиболее востребованными у клиентов на сегодняшний день являются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SPA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 бизнес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услуги. 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Заголовок 5"/>
          <p:cNvSpPr>
            <a:spLocks noGrp="1"/>
          </p:cNvSpPr>
          <p:nvPr>
            <p:ph type="title"/>
          </p:nvPr>
        </p:nvSpPr>
        <p:spPr>
          <a:xfrm>
            <a:off x="2483768" y="24867"/>
            <a:ext cx="3850366" cy="62068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4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Выводы</a:t>
            </a:r>
            <a:r>
              <a:rPr lang="ru-RU" sz="4400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:</a:t>
            </a:r>
            <a:endParaRPr lang="ru-RU" sz="4400" b="1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64538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ЛИЗА\презентация\slide_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644"/>
            <a:ext cx="9144000" cy="6862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36138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ЛИЗА\презентация\slide_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C00000"/>
          </a:solidFill>
          <a:extLst/>
        </p:spPr>
      </p:pic>
    </p:spTree>
    <p:extLst>
      <p:ext uri="{BB962C8B-B14F-4D97-AF65-F5344CB8AC3E}">
        <p14:creationId xmlns:p14="http://schemas.microsoft.com/office/powerpoint/2010/main" val="27529445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908720"/>
            <a:ext cx="81724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 marR="107950" indent="431800" algn="just">
              <a:lnSpc>
                <a:spcPct val="150000"/>
              </a:lnSpc>
              <a:spcAft>
                <a:spcPts val="0"/>
              </a:spcAft>
            </a:pPr>
            <a:r>
              <a:rPr lang="x-none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Сегодня под </a:t>
            </a:r>
            <a:r>
              <a:rPr lang="en-US" sz="24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SPA</a:t>
            </a:r>
            <a:r>
              <a:rPr lang="x-none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x-none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мы понимаем всё, что влияет на оздоровление или омолаживание тела, помогает организму восстановиться. Понятие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SPA</a:t>
            </a:r>
            <a:r>
              <a:rPr lang="x-none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в наши дни включает в себя использование морской, термальной, пресной или минеральной воды, морских водорослей, целебных растений, лечебных грязей, масел и вытяжек, а также охватывает все виды купания и прогревания.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Picture 2" descr="https://s01.cdn-pegast.net/get/e4/07/dc/8152918237eed6a99cd4eb4f1a4d88320d76a3ca987e1c77c8d1420a42/5f21554338a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60" y="4725144"/>
            <a:ext cx="8892480" cy="2045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87724" y="91159"/>
            <a:ext cx="496855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b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Понятие </a:t>
            </a:r>
            <a:r>
              <a:rPr lang="en-US" sz="3600" b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SPA</a:t>
            </a:r>
            <a:endParaRPr lang="ru-RU" sz="3600" b="1" u="sng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4410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t4.depositphotos.com/1015337/19852/i/950/depositphotos_198520138-stock-photo-spa-accessories-massage-composition-ligh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88640"/>
            <a:ext cx="7626739" cy="288032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2" y="2924944"/>
            <a:ext cx="8276581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 marR="107950" indent="431800" algn="just">
              <a:lnSpc>
                <a:spcPct val="150000"/>
              </a:lnSpc>
              <a:spcAft>
                <a:spcPts val="0"/>
              </a:spcAft>
            </a:pPr>
            <a:r>
              <a:rPr lang="ru-RU" sz="20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Целью </a:t>
            </a:r>
            <a:r>
              <a:rPr lang="en-US" sz="20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SPA</a:t>
            </a:r>
            <a:r>
              <a:rPr lang="ru-RU" sz="20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процедур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является оздоровление, релаксация организма. Средства, используемые для 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SPA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процедур, благоприятно влияют на организм через кожный покров, они улучшают обмен веществ, положительно воздействуют на кровообращение, выводят шлаки и токсины из организма. Общее самочувствие улучшается, настроение повышается. После 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SPA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–процедур улучшается состояние кожи. Повышается тонус, приобретается заряд бодрости.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03167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0"/>
            <a:ext cx="8478688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 marR="107950" indent="431800" algn="just">
              <a:lnSpc>
                <a:spcPct val="150000"/>
              </a:lnSpc>
              <a:spcAft>
                <a:spcPts val="0"/>
              </a:spcAft>
            </a:pPr>
            <a:r>
              <a:rPr lang="ru-RU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 </a:t>
            </a:r>
            <a:r>
              <a:rPr lang="en-US" b="1" u="sng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SPA</a:t>
            </a:r>
            <a:r>
              <a:rPr lang="ru-RU" b="1" u="sng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- услугам </a:t>
            </a:r>
            <a:r>
              <a:rPr lang="ru-RU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можно также отнести:</a:t>
            </a:r>
            <a:endParaRPr lang="ru-RU" sz="1600" b="1" u="sng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80340" marR="107950" indent="431800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сауны (классическая финская сауна, паровые ванны, ледяные гроты,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биосауны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);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80340" marR="107950" indent="431800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купания (в ванной, в открытом бассейне, в закрытом бассейне, в джакузи, солевые ванны);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80340" marR="107950" indent="431800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фитнес (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несиловые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тренировки,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кардиотренировки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гимнастика, упражнения на растяжку, упражнения для суставов);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80340" marR="107950" indent="431800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классические процедуры (массаж, массаж лица, точечный массаж, ванны с маслами и солями и даже педикюр и маникюр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Picture 2" descr="https://pix10.agoda.net/hotelImages/453/453023/453023_17040923490052258619.jpg?s=1024x76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73624"/>
            <a:ext cx="5112568" cy="3384376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https://www.entergauja.com/userfiles/images/galery/things-to-do/packages/offers-for-individual-travellers/great-relaxation-in-hotel-sigulda-1/15795941846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735" y="3831818"/>
            <a:ext cx="4190505" cy="2771246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19293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ЛИЗА\презентация\slide_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8692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ЛИЗА\презентация\slide_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81390"/>
            <a:ext cx="9252520" cy="6939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452053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466</Words>
  <Application>Microsoft Office PowerPoint</Application>
  <PresentationFormat>Экран (4:3)</PresentationFormat>
  <Paragraphs>30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7" baseType="lpstr">
      <vt:lpstr>Arial</vt:lpstr>
      <vt:lpstr>Avenir Next Cyr Regular</vt:lpstr>
      <vt:lpstr>Calibri</vt:lpstr>
      <vt:lpstr>Roboto</vt:lpstr>
      <vt:lpstr>Times New Roman</vt:lpstr>
      <vt:lpstr>Trebuchet MS</vt:lpstr>
      <vt:lpstr>Тема Office</vt:lpstr>
      <vt:lpstr>Презентация PowerPoint</vt:lpstr>
      <vt:lpstr>План урока: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Выводы: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Jake</cp:lastModifiedBy>
  <cp:revision>12</cp:revision>
  <dcterms:created xsi:type="dcterms:W3CDTF">2021-03-19T07:00:45Z</dcterms:created>
  <dcterms:modified xsi:type="dcterms:W3CDTF">2022-04-05T20:42:48Z</dcterms:modified>
</cp:coreProperties>
</file>