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441" r:id="rId3"/>
    <p:sldId id="477" r:id="rId4"/>
    <p:sldId id="478" r:id="rId5"/>
    <p:sldId id="479" r:id="rId6"/>
    <p:sldId id="480" r:id="rId7"/>
    <p:sldId id="481" r:id="rId8"/>
    <p:sldId id="482" r:id="rId9"/>
    <p:sldId id="449" r:id="rId10"/>
    <p:sldId id="483" r:id="rId11"/>
    <p:sldId id="484" r:id="rId12"/>
    <p:sldId id="487" r:id="rId13"/>
    <p:sldId id="485" r:id="rId14"/>
    <p:sldId id="454" r:id="rId15"/>
    <p:sldId id="428" r:id="rId16"/>
    <p:sldId id="455" r:id="rId17"/>
    <p:sldId id="429" r:id="rId18"/>
    <p:sldId id="491" r:id="rId19"/>
    <p:sldId id="458" r:id="rId20"/>
    <p:sldId id="492" r:id="rId21"/>
    <p:sldId id="462" r:id="rId22"/>
    <p:sldId id="463" r:id="rId23"/>
    <p:sldId id="464" r:id="rId24"/>
    <p:sldId id="494" r:id="rId25"/>
    <p:sldId id="459" r:id="rId26"/>
    <p:sldId id="498" r:id="rId27"/>
    <p:sldId id="496" r:id="rId28"/>
    <p:sldId id="497" r:id="rId29"/>
    <p:sldId id="499" r:id="rId30"/>
    <p:sldId id="466" r:id="rId31"/>
    <p:sldId id="500" r:id="rId32"/>
    <p:sldId id="501" r:id="rId33"/>
    <p:sldId id="502"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26D580E6-CB15-4E28-91AB-8BE956AA5ADB}" type="datetimeFigureOut">
              <a:rPr lang="ru-RU" smtClean="0"/>
              <a:pPr/>
              <a:t>12.04.2022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F43BA95F-309F-4004-81E1-472339BE9B5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6D580E6-CB15-4E28-91AB-8BE956AA5ADB}"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3BA95F-309F-4004-81E1-472339BE9B5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6D580E6-CB15-4E28-91AB-8BE956AA5ADB}"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3BA95F-309F-4004-81E1-472339BE9B5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26D580E6-CB15-4E28-91AB-8BE956AA5ADB}" type="datetimeFigureOut">
              <a:rPr lang="ru-RU" smtClean="0"/>
              <a:pPr/>
              <a:t>12.04.2022</a:t>
            </a:fld>
            <a:endParaRPr lang="ru-RU"/>
          </a:p>
        </p:txBody>
      </p:sp>
      <p:sp>
        <p:nvSpPr>
          <p:cNvPr id="9" name="Номер слайда 8"/>
          <p:cNvSpPr>
            <a:spLocks noGrp="1"/>
          </p:cNvSpPr>
          <p:nvPr>
            <p:ph type="sldNum" sz="quarter" idx="15"/>
          </p:nvPr>
        </p:nvSpPr>
        <p:spPr/>
        <p:txBody>
          <a:bodyPr rtlCol="0"/>
          <a:lstStyle/>
          <a:p>
            <a:fld id="{F43BA95F-309F-4004-81E1-472339BE9B57}"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26D580E6-CB15-4E28-91AB-8BE956AA5ADB}" type="datetimeFigureOut">
              <a:rPr lang="ru-RU" smtClean="0"/>
              <a:pPr/>
              <a:t>12.04.2022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F43BA95F-309F-4004-81E1-472339BE9B5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6D580E6-CB15-4E28-91AB-8BE956AA5ADB}" type="datetimeFigureOut">
              <a:rPr lang="ru-RU" smtClean="0"/>
              <a:pPr/>
              <a:t>12.04.2022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43BA95F-309F-4004-81E1-472339BE9B57}"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26D580E6-CB15-4E28-91AB-8BE956AA5ADB}" type="datetimeFigureOut">
              <a:rPr lang="ru-RU" smtClean="0"/>
              <a:pPr/>
              <a:t>12.04.2022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43BA95F-309F-4004-81E1-472339BE9B57}"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26D580E6-CB15-4E28-91AB-8BE956AA5ADB}" type="datetimeFigureOut">
              <a:rPr lang="ru-RU" smtClean="0"/>
              <a:pPr/>
              <a:t>12.04.2022</a:t>
            </a:fld>
            <a:endParaRPr lang="ru-RU"/>
          </a:p>
        </p:txBody>
      </p:sp>
      <p:sp>
        <p:nvSpPr>
          <p:cNvPr id="7" name="Номер слайда 6"/>
          <p:cNvSpPr>
            <a:spLocks noGrp="1"/>
          </p:cNvSpPr>
          <p:nvPr>
            <p:ph type="sldNum" sz="quarter" idx="11"/>
          </p:nvPr>
        </p:nvSpPr>
        <p:spPr/>
        <p:txBody>
          <a:bodyPr rtlCol="0"/>
          <a:lstStyle/>
          <a:p>
            <a:fld id="{F43BA95F-309F-4004-81E1-472339BE9B57}"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D580E6-CB15-4E28-91AB-8BE956AA5ADB}" type="datetimeFigureOut">
              <a:rPr lang="ru-RU" smtClean="0"/>
              <a:pPr/>
              <a:t>12.04.2022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43BA95F-309F-4004-81E1-472339BE9B5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26D580E6-CB15-4E28-91AB-8BE956AA5ADB}" type="datetimeFigureOut">
              <a:rPr lang="ru-RU" smtClean="0"/>
              <a:pPr/>
              <a:t>12.04.2022</a:t>
            </a:fld>
            <a:endParaRPr lang="ru-RU"/>
          </a:p>
        </p:txBody>
      </p:sp>
      <p:sp>
        <p:nvSpPr>
          <p:cNvPr id="22" name="Номер слайда 21"/>
          <p:cNvSpPr>
            <a:spLocks noGrp="1"/>
          </p:cNvSpPr>
          <p:nvPr>
            <p:ph type="sldNum" sz="quarter" idx="15"/>
          </p:nvPr>
        </p:nvSpPr>
        <p:spPr/>
        <p:txBody>
          <a:bodyPr rtlCol="0"/>
          <a:lstStyle/>
          <a:p>
            <a:fld id="{F43BA95F-309F-4004-81E1-472339BE9B57}"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26D580E6-CB15-4E28-91AB-8BE956AA5ADB}" type="datetimeFigureOut">
              <a:rPr lang="ru-RU" smtClean="0"/>
              <a:pPr/>
              <a:t>12.04.2022</a:t>
            </a:fld>
            <a:endParaRPr lang="ru-RU"/>
          </a:p>
        </p:txBody>
      </p:sp>
      <p:sp>
        <p:nvSpPr>
          <p:cNvPr id="18" name="Номер слайда 17"/>
          <p:cNvSpPr>
            <a:spLocks noGrp="1"/>
          </p:cNvSpPr>
          <p:nvPr>
            <p:ph type="sldNum" sz="quarter" idx="11"/>
          </p:nvPr>
        </p:nvSpPr>
        <p:spPr/>
        <p:txBody>
          <a:bodyPr rtlCol="0"/>
          <a:lstStyle/>
          <a:p>
            <a:fld id="{F43BA95F-309F-4004-81E1-472339BE9B57}"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6D580E6-CB15-4E28-91AB-8BE956AA5ADB}" type="datetimeFigureOut">
              <a:rPr lang="ru-RU" smtClean="0"/>
              <a:pPr/>
              <a:t>12.04.2022</a:t>
            </a:fld>
            <a:endParaRPr lang="ru-RU"/>
          </a:p>
        </p:txBody>
      </p:sp>
      <p:sp>
        <p:nvSpPr>
          <p:cNvPr id="3" name="Нижний колонтитул 2"/>
          <p:cNvSpPr>
            <a:spLocks noGrp="1"/>
          </p:cNvSpPr>
          <p:nvPr>
            <p:ph type="ftr" sz="quarter" idx="3"/>
          </p:nvPr>
        </p:nvSpPr>
        <p:spPr>
          <a:xfrm rot="5400000">
            <a:off x="6990187"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3BA95F-309F-4004-81E1-472339BE9B5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00298" y="1214422"/>
            <a:ext cx="5857916" cy="2928958"/>
          </a:xfrm>
        </p:spPr>
        <p:txBody>
          <a:bodyPr>
            <a:noAutofit/>
          </a:bodyPr>
          <a:lstStyle/>
          <a:p>
            <a:r>
              <a:rPr lang="ru-RU" sz="3200" b="1" dirty="0" smtClean="0"/>
              <a:t>Тема 10. </a:t>
            </a:r>
            <a:br>
              <a:rPr lang="ru-RU" sz="3200" b="1" dirty="0" smtClean="0"/>
            </a:br>
            <a:r>
              <a:rPr lang="ru-RU" sz="3200" dirty="0" smtClean="0"/>
              <a:t>Диагностирование и ТО ходовой части автомобиля.</a:t>
            </a:r>
            <a:endParaRPr lang="ru-RU"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rmAutofit lnSpcReduction="10000"/>
          </a:bodyPr>
          <a:lstStyle/>
          <a:p>
            <a:pPr marL="0" indent="0">
              <a:buNone/>
            </a:pPr>
            <a:endParaRPr lang="ru-RU" altLang="ru-RU" dirty="0" smtClean="0">
              <a:latin typeface="Arial" pitchFamily="34" charset="0"/>
              <a:cs typeface="Arial" pitchFamily="34" charset="0"/>
            </a:endParaRPr>
          </a:p>
          <a:p>
            <a:pPr marL="0" indent="0">
              <a:buNone/>
            </a:pPr>
            <a:endParaRPr lang="ru-RU" altLang="ru-RU" dirty="0" smtClean="0">
              <a:latin typeface="Arial" pitchFamily="34" charset="0"/>
              <a:cs typeface="Arial" pitchFamily="34" charset="0"/>
            </a:endParaRPr>
          </a:p>
          <a:p>
            <a:pPr marL="0" indent="0">
              <a:buNone/>
            </a:pPr>
            <a:endParaRPr lang="ru-RU" altLang="ru-RU" dirty="0" smtClean="0">
              <a:latin typeface="Arial" pitchFamily="34" charset="0"/>
              <a:cs typeface="Arial" pitchFamily="34" charset="0"/>
            </a:endParaRPr>
          </a:p>
          <a:p>
            <a:pPr marL="0" indent="0">
              <a:buNone/>
            </a:pPr>
            <a:endParaRPr lang="ru-RU" altLang="ru-RU" dirty="0" smtClean="0">
              <a:latin typeface="Arial" pitchFamily="34" charset="0"/>
              <a:cs typeface="Arial" pitchFamily="34" charset="0"/>
            </a:endParaRPr>
          </a:p>
          <a:p>
            <a:pPr marL="0" indent="0">
              <a:buNone/>
            </a:pPr>
            <a:endParaRPr lang="ru-RU" altLang="ru-RU" dirty="0" smtClean="0">
              <a:latin typeface="Arial" pitchFamily="34" charset="0"/>
              <a:cs typeface="Arial" pitchFamily="34" charset="0"/>
            </a:endParaRPr>
          </a:p>
          <a:p>
            <a:pPr marL="0" indent="0">
              <a:buNone/>
            </a:pPr>
            <a:endParaRPr lang="ru-RU" altLang="ru-RU" dirty="0" smtClean="0">
              <a:latin typeface="Arial" pitchFamily="34" charset="0"/>
              <a:cs typeface="Arial" pitchFamily="34" charset="0"/>
            </a:endParaRPr>
          </a:p>
          <a:p>
            <a:pPr marL="0" indent="0">
              <a:buNone/>
            </a:pPr>
            <a:endParaRPr lang="ru-RU" altLang="ru-RU" dirty="0" smtClean="0">
              <a:latin typeface="Arial" pitchFamily="34" charset="0"/>
              <a:cs typeface="Arial" pitchFamily="34" charset="0"/>
            </a:endParaRPr>
          </a:p>
          <a:p>
            <a:pPr marL="0" indent="0">
              <a:buNone/>
            </a:pPr>
            <a:endParaRPr lang="ru-RU" altLang="ru-RU" dirty="0" smtClean="0">
              <a:latin typeface="Arial" pitchFamily="34" charset="0"/>
              <a:cs typeface="Arial" pitchFamily="34" charset="0"/>
            </a:endParaRPr>
          </a:p>
          <a:p>
            <a:pPr marL="0" indent="0">
              <a:buNone/>
            </a:pPr>
            <a:endParaRPr lang="ru-RU" altLang="ru-RU" dirty="0" smtClean="0">
              <a:latin typeface="Arial" pitchFamily="34" charset="0"/>
              <a:cs typeface="Arial" pitchFamily="34" charset="0"/>
            </a:endParaRPr>
          </a:p>
          <a:p>
            <a:pPr marL="0" indent="0">
              <a:buNone/>
            </a:pPr>
            <a:endParaRPr lang="ru-RU" altLang="ru-RU" dirty="0" smtClean="0">
              <a:latin typeface="Arial" pitchFamily="34" charset="0"/>
              <a:cs typeface="Arial" pitchFamily="34" charset="0"/>
            </a:endParaRPr>
          </a:p>
          <a:p>
            <a:pPr marL="0" indent="0">
              <a:buNone/>
            </a:pPr>
            <a:endParaRPr lang="ru-RU" altLang="ru-RU" sz="2000" dirty="0" smtClean="0">
              <a:latin typeface="Arial" pitchFamily="34" charset="0"/>
              <a:cs typeface="Arial" pitchFamily="34" charset="0"/>
            </a:endParaRPr>
          </a:p>
          <a:p>
            <a:pPr marL="0" indent="0">
              <a:buNone/>
            </a:pPr>
            <a:endParaRPr lang="ru-RU" altLang="ru-RU" sz="2000" dirty="0" smtClean="0">
              <a:latin typeface="Arial" pitchFamily="34" charset="0"/>
              <a:cs typeface="Arial" pitchFamily="34" charset="0"/>
            </a:endParaRPr>
          </a:p>
          <a:p>
            <a:pPr marL="0" indent="0">
              <a:buNone/>
            </a:pPr>
            <a:r>
              <a:rPr lang="ru-RU" altLang="ru-RU" sz="2000" dirty="0" smtClean="0">
                <a:latin typeface="Arial" pitchFamily="34" charset="0"/>
                <a:cs typeface="Arial" pitchFamily="34" charset="0"/>
              </a:rPr>
              <a:t>Внешний вид детектора люфтов: 1 – </a:t>
            </a:r>
            <a:r>
              <a:rPr lang="ru-RU" altLang="ru-RU" sz="2000" dirty="0" err="1" smtClean="0">
                <a:latin typeface="Arial" pitchFamily="34" charset="0"/>
                <a:cs typeface="Arial" pitchFamily="34" charset="0"/>
              </a:rPr>
              <a:t>электрошкаф</a:t>
            </a:r>
            <a:r>
              <a:rPr lang="ru-RU" altLang="ru-RU" sz="2000" dirty="0" smtClean="0">
                <a:latin typeface="Arial" pitchFamily="34" charset="0"/>
                <a:cs typeface="Arial" pitchFamily="34" charset="0"/>
              </a:rPr>
              <a:t>; 2 – пульт управления с электрическим фонарем; 3 – </a:t>
            </a:r>
            <a:r>
              <a:rPr lang="ru-RU" altLang="ru-RU" sz="2000" dirty="0" err="1" smtClean="0">
                <a:latin typeface="Arial" pitchFamily="34" charset="0"/>
                <a:cs typeface="Arial" pitchFamily="34" charset="0"/>
              </a:rPr>
              <a:t>гидро</a:t>
            </a:r>
            <a:r>
              <a:rPr lang="ru-RU" altLang="ru-RU" sz="2000" dirty="0" smtClean="0">
                <a:latin typeface="Arial" pitchFamily="34" charset="0"/>
                <a:cs typeface="Arial" pitchFamily="34" charset="0"/>
              </a:rPr>
              <a:t>- или </a:t>
            </a:r>
            <a:r>
              <a:rPr lang="ru-RU" altLang="ru-RU" sz="2000" dirty="0" err="1" smtClean="0">
                <a:latin typeface="Arial" pitchFamily="34" charset="0"/>
                <a:cs typeface="Arial" pitchFamily="34" charset="0"/>
              </a:rPr>
              <a:t>пневмоцилиндры</a:t>
            </a:r>
            <a:r>
              <a:rPr lang="ru-RU" altLang="ru-RU" sz="2000" dirty="0" smtClean="0">
                <a:latin typeface="Arial" pitchFamily="34" charset="0"/>
                <a:cs typeface="Arial" pitchFamily="34" charset="0"/>
              </a:rPr>
              <a:t>; 4 – подвижные площадки.</a:t>
            </a: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85786" y="214290"/>
            <a:ext cx="7296898"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Autofit/>
          </a:bodyPr>
          <a:lstStyle/>
          <a:p>
            <a:pPr marL="0" indent="0" algn="just">
              <a:buNone/>
            </a:pPr>
            <a:r>
              <a:rPr lang="ru-RU" altLang="ru-RU" dirty="0" smtClean="0">
                <a:latin typeface="Arial" pitchFamily="34" charset="0"/>
                <a:cs typeface="Arial" pitchFamily="34" charset="0"/>
              </a:rPr>
              <a:t>Принцип работы детектора заключается в принудительном перемещении колеса передней подвески автомобиля знакопеременными силами и визуальном определении соответствующих люфтов. Колеса автомобиля устанавливают на две подвижные площадки, которые под действием привода попеременно, с частотой примерно 1 Гц, перемещаются в разные стороны, имитируя движение колес по неровностям дороги. Сочлененные узлы (шаровые опоры, шкворневые соединения, шарниры рулевых тяг, узел посадки сошки руля и др.) визуально проверяют на недопустимые перемещения, стуки, скрипы.</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Autofit/>
          </a:bodyPr>
          <a:lstStyle/>
          <a:p>
            <a:pPr marL="0" indent="0" algn="just">
              <a:buNone/>
            </a:pPr>
            <a:r>
              <a:rPr lang="ru-RU" altLang="ru-RU" dirty="0" smtClean="0">
                <a:latin typeface="Arial" pitchFamily="34" charset="0"/>
                <a:cs typeface="Arial" pitchFamily="34" charset="0"/>
              </a:rPr>
              <a:t>В зависимости от модели стенда площадки, на которых устанавливаются колеса автомобиля, передают поперечные, </a:t>
            </a:r>
            <a:r>
              <a:rPr lang="ru-RU" altLang="ru-RU" dirty="0" err="1" smtClean="0">
                <a:latin typeface="Arial" pitchFamily="34" charset="0"/>
                <a:cs typeface="Arial" pitchFamily="34" charset="0"/>
              </a:rPr>
              <a:t>поперечно­продольные</a:t>
            </a:r>
            <a:r>
              <a:rPr lang="ru-RU" altLang="ru-RU" dirty="0" smtClean="0">
                <a:latin typeface="Arial" pitchFamily="34" charset="0"/>
                <a:cs typeface="Arial" pitchFamily="34" charset="0"/>
              </a:rPr>
              <a:t> или поперечно-продольные и диагональные (по диагонали под углом 45°) колебания с частотой примерно одно движение в секунду, имитируя движение но дороге. Ход площадок в одном направлении (в зависимости от модели стенда) составляет 40…150 мм. Детекторы для проверки легковых автомобилей развивают усилие около 11 кН, грузовых – около 30 кН.</a:t>
            </a:r>
          </a:p>
          <a:p>
            <a:pPr marL="0" indent="0" algn="just">
              <a:buNone/>
            </a:pPr>
            <a:r>
              <a:rPr lang="ru-RU" altLang="ru-RU" dirty="0" smtClean="0">
                <a:latin typeface="Arial" pitchFamily="34" charset="0"/>
                <a:cs typeface="Arial" pitchFamily="34" charset="0"/>
              </a:rPr>
              <a:t>Контроль соединений осуществляют визуально с помощью подсветки, вмонтированной в переносной пульт управления, на которой размещена также кнопка управления площадками.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Autofit/>
          </a:bodyPr>
          <a:lstStyle/>
          <a:p>
            <a:pPr marL="0" indent="0" algn="just">
              <a:buNone/>
            </a:pPr>
            <a:r>
              <a:rPr lang="ru-RU" altLang="ru-RU" dirty="0" smtClean="0">
                <a:latin typeface="Arial" pitchFamily="34" charset="0"/>
                <a:cs typeface="Arial" pitchFamily="34" charset="0"/>
              </a:rPr>
              <a:t>Детектор люфтов может монтироваться на осмотровых канавах, эстакадах, платформенных электрогидравлических подъемниках ножничного типа (в двух исполнениях – с заглублением либо установкой на поверхности).</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rmAutofit/>
          </a:bodyPr>
          <a:lstStyle/>
          <a:p>
            <a:pPr marL="0" indent="0" algn="ctr">
              <a:buNone/>
            </a:pPr>
            <a:r>
              <a:rPr lang="ru-RU" altLang="ru-RU" i="1" u="sng" dirty="0" smtClean="0">
                <a:latin typeface="Arial" pitchFamily="34" charset="0"/>
                <a:cs typeface="Arial" pitchFamily="34" charset="0"/>
              </a:rPr>
              <a:t>Проверка углов установки колес.</a:t>
            </a: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p:txBody>
      </p:sp>
      <p:pic>
        <p:nvPicPr>
          <p:cNvPr id="29698" name="Picture 2" descr="http://www.avtoservice-ufa.ru/netcat_files/userfiles/hodovaya/komp.jpg"/>
          <p:cNvPicPr>
            <a:picLocks noChangeAspect="1" noChangeArrowheads="1"/>
          </p:cNvPicPr>
          <p:nvPr/>
        </p:nvPicPr>
        <p:blipFill>
          <a:blip r:embed="rId2" cstate="print"/>
          <a:srcRect/>
          <a:stretch>
            <a:fillRect/>
          </a:stretch>
        </p:blipFill>
        <p:spPr bwMode="auto">
          <a:xfrm>
            <a:off x="214281" y="1214422"/>
            <a:ext cx="8441479" cy="40005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rmAutofit fontScale="92500" lnSpcReduction="10000"/>
          </a:bodyPr>
          <a:lstStyle/>
          <a:p>
            <a:pPr marL="0" indent="0" algn="just">
              <a:buNone/>
            </a:pPr>
            <a:r>
              <a:rPr lang="ru-RU" altLang="ru-RU" sz="2500" dirty="0" smtClean="0">
                <a:latin typeface="Arial" pitchFamily="34" charset="0"/>
                <a:cs typeface="Arial" pitchFamily="34" charset="0"/>
              </a:rPr>
              <a:t>В автотранспортных организациях для определения углов установки колес используют динамические фиксирующие силы, действующие на элементы стенда (диагностические параметры вращающихся колес автомобиля), и статические стенды (для проверки углов установки колес неподвижного автомобиля).</a:t>
            </a:r>
          </a:p>
          <a:p>
            <a:pPr marL="0" indent="0" algn="just">
              <a:buNone/>
            </a:pPr>
            <a:r>
              <a:rPr lang="ru-RU" altLang="ru-RU" sz="2500" dirty="0" smtClean="0">
                <a:latin typeface="Arial" pitchFamily="34" charset="0"/>
                <a:cs typeface="Arial" pitchFamily="34" charset="0"/>
              </a:rPr>
              <a:t>Принцип действия динамических стендов следующий: колеса автомобиля при проезде площадки стенда или вращении на его роликах создают при контакте шин с опорной поверхностью боковую силу, которая фиксируется специальными устройствами. По типу опорно-воспринимающих устройств динамические стенды подразделяются на роликовые (барабанные) и площадочные. Основной недостаток динамических стендов – невысокая точность измерения. С их помощью можно лишь комплексно оценить установку колес, что затрудняет определение поэлементных неисправностей.</a:t>
            </a:r>
          </a:p>
          <a:p>
            <a:pPr marL="0" indent="0">
              <a:buNone/>
            </a:pPr>
            <a:endParaRPr lang="ru-RU" altLang="ru-RU" dirty="0" smtClean="0">
              <a:latin typeface="Arial" pitchFamily="34" charset="0"/>
              <a:cs typeface="Arial" pitchFamily="34" charset="0"/>
            </a:endParaRPr>
          </a:p>
          <a:p>
            <a:pPr marL="0" indent="0">
              <a:buNone/>
            </a:pPr>
            <a:endParaRPr lang="ru-RU" altLang="ru-RU" dirty="0" smtClean="0">
              <a:latin typeface="Arial" pitchFamily="34" charset="0"/>
              <a:cs typeface="Arial" pitchFamily="34" charset="0"/>
            </a:endParaRPr>
          </a:p>
          <a:p>
            <a:pPr>
              <a:buNone/>
            </a:pPr>
            <a:endParaRPr lang="ru-RU"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rmAutofit/>
          </a:bodyPr>
          <a:lstStyle/>
          <a:p>
            <a:pPr marL="0" indent="0" algn="just">
              <a:buNone/>
            </a:pPr>
            <a:r>
              <a:rPr lang="ru-RU" altLang="ru-RU" dirty="0" smtClean="0">
                <a:latin typeface="Arial" pitchFamily="34" charset="0"/>
                <a:cs typeface="Arial" pitchFamily="34" charset="0"/>
              </a:rPr>
              <a:t>Для более точного определения углов установки управляемых колес необходимо применять статические стенды на отдельном посту, которые позволяют достаточно точно измерять величину схождения и развала колес, продольного и поперечного наклона шкворня (оси). По типу измерительных устройств эти стенды подразделяются на оптико-электрические, лазерные и электронные.</a:t>
            </a:r>
          </a:p>
          <a:p>
            <a:pPr marL="0" indent="0">
              <a:buNone/>
            </a:pPr>
            <a:endParaRPr lang="ru-RU" altLang="ru-RU" dirty="0" smtClean="0">
              <a:latin typeface="Arial" pitchFamily="34" charset="0"/>
              <a:cs typeface="Arial" pitchFamily="34" charset="0"/>
            </a:endParaRPr>
          </a:p>
          <a:p>
            <a:pPr marL="0" indent="0">
              <a:buNone/>
            </a:pPr>
            <a:endParaRPr lang="ru-RU" altLang="ru-RU" dirty="0" smtClean="0">
              <a:latin typeface="Arial" pitchFamily="34" charset="0"/>
              <a:cs typeface="Arial" pitchFamily="34" charset="0"/>
            </a:endParaRPr>
          </a:p>
          <a:p>
            <a:pPr>
              <a:buNone/>
            </a:pPr>
            <a:endParaRPr lang="ru-RU"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rmAutofit fontScale="92500"/>
          </a:bodyPr>
          <a:lstStyle/>
          <a:p>
            <a:pPr marL="0" indent="0" algn="ctr">
              <a:buNone/>
            </a:pPr>
            <a:r>
              <a:rPr lang="ru-RU" altLang="ru-RU" i="1" u="sng" dirty="0" smtClean="0">
                <a:latin typeface="Arial" pitchFamily="34" charset="0"/>
                <a:cs typeface="Arial" pitchFamily="34" charset="0"/>
              </a:rPr>
              <a:t>Проверка амортизаторов.</a:t>
            </a:r>
          </a:p>
          <a:p>
            <a:pPr marL="0" indent="0" algn="just">
              <a:buNone/>
            </a:pPr>
            <a:r>
              <a:rPr lang="ru-RU" altLang="ru-RU" dirty="0" smtClean="0">
                <a:latin typeface="Arial" pitchFamily="34" charset="0"/>
                <a:cs typeface="Arial" pitchFamily="34" charset="0"/>
              </a:rPr>
              <a:t>Амортизаторы наряду с другими системами и агрегатами обеспечивают безопасность движения автомобиля.</a:t>
            </a:r>
          </a:p>
          <a:p>
            <a:pPr marL="0" indent="0" algn="just">
              <a:buNone/>
            </a:pPr>
            <a:r>
              <a:rPr lang="ru-RU" altLang="ru-RU" dirty="0" smtClean="0">
                <a:latin typeface="Arial" pitchFamily="34" charset="0"/>
                <a:cs typeface="Arial" pitchFamily="34" charset="0"/>
              </a:rPr>
              <a:t>Внешними проявлениями неисправности амортизатора являются: продолжительное раскачивание кузова при движении по неровному дорожному покрытию; увеличивающееся колебание кузова при движении по неровному дорожному покрытию; неравномерное и неустойчивое движение колес (подпрыгивание) при движении в определенном диапазоне скоростей, в том числе и на поворотах; отклонение от заданной траектории движения автомобиля при торможении; неустойчивое прохождение поворотов и занос автомобиля; увеличенный износ шин, характеризующийся стиранием рисунка шин; появление щелчков и постороннего шума при движении автомобиля.</a:t>
            </a:r>
          </a:p>
          <a:p>
            <a:pPr>
              <a:buNone/>
            </a:pPr>
            <a:endParaRPr lang="ru-RU" b="1" dirty="0" smtClean="0">
              <a:latin typeface="Arial" pitchFamily="34" charset="0"/>
              <a:cs typeface="Arial" pitchFamily="34" charset="0"/>
            </a:endParaRPr>
          </a:p>
          <a:p>
            <a:pPr>
              <a:buNone/>
            </a:pPr>
            <a:endParaRPr lang="ru-RU"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rmAutofit/>
          </a:bodyPr>
          <a:lstStyle/>
          <a:p>
            <a:pPr marL="0" indent="0">
              <a:buNone/>
            </a:pPr>
            <a:r>
              <a:rPr lang="ru-RU" altLang="ru-RU" dirty="0" smtClean="0">
                <a:latin typeface="Arial" pitchFamily="34" charset="0"/>
                <a:cs typeface="Arial" pitchFamily="34" charset="0"/>
              </a:rPr>
              <a:t>Существует несколько методов определения состояния амортизаторов:</a:t>
            </a:r>
          </a:p>
          <a:p>
            <a:pPr marL="0" indent="0">
              <a:buNone/>
            </a:pPr>
            <a:r>
              <a:rPr lang="ru-RU" altLang="ru-RU" dirty="0" smtClean="0">
                <a:latin typeface="Arial" pitchFamily="34" charset="0"/>
                <a:cs typeface="Arial" pitchFamily="34" charset="0"/>
              </a:rPr>
              <a:t>- визуальный осмотр;</a:t>
            </a:r>
          </a:p>
          <a:p>
            <a:pPr marL="0" indent="0">
              <a:buNone/>
            </a:pPr>
            <a:r>
              <a:rPr lang="ru-RU" altLang="ru-RU" dirty="0" smtClean="0">
                <a:latin typeface="Arial" pitchFamily="34" charset="0"/>
                <a:cs typeface="Arial" pitchFamily="34" charset="0"/>
              </a:rPr>
              <a:t>- раскачивание автомобиля;</a:t>
            </a:r>
          </a:p>
          <a:p>
            <a:pPr marL="0" indent="0">
              <a:buNone/>
            </a:pPr>
            <a:r>
              <a:rPr lang="ru-RU" altLang="ru-RU" dirty="0" smtClean="0">
                <a:latin typeface="Arial" pitchFamily="34" charset="0"/>
                <a:cs typeface="Arial" pitchFamily="34" charset="0"/>
              </a:rPr>
              <a:t>- проверка степени нагрева амортизатора;</a:t>
            </a:r>
          </a:p>
          <a:p>
            <a:pPr marL="0" lvl="0" indent="0">
              <a:buNone/>
            </a:pPr>
            <a:r>
              <a:rPr lang="ru-RU" altLang="ru-RU" dirty="0" smtClean="0">
                <a:latin typeface="Arial" pitchFamily="34" charset="0"/>
                <a:cs typeface="Arial" pitchFamily="34" charset="0"/>
              </a:rPr>
              <a:t>- оценка поведения автомобиля в движении;</a:t>
            </a:r>
          </a:p>
          <a:p>
            <a:pPr marL="0" lvl="0" indent="0">
              <a:buNone/>
            </a:pPr>
            <a:r>
              <a:rPr lang="ru-RU" altLang="ru-RU" dirty="0" smtClean="0">
                <a:latin typeface="Arial" pitchFamily="34" charset="0"/>
                <a:cs typeface="Arial" pitchFamily="34" charset="0"/>
              </a:rPr>
              <a:t>- стендовая диагностика.</a:t>
            </a:r>
          </a:p>
          <a:p>
            <a:pPr marL="0" indent="0">
              <a:buNone/>
            </a:pPr>
            <a:r>
              <a:rPr lang="ru-RU" altLang="ru-RU" i="1" dirty="0" smtClean="0">
                <a:latin typeface="Arial" pitchFamily="34" charset="0"/>
                <a:cs typeface="Arial" pitchFamily="34" charset="0"/>
              </a:rPr>
              <a:t>Визуальный осмотр</a:t>
            </a:r>
            <a:r>
              <a:rPr lang="ru-RU" altLang="ru-RU" dirty="0" smtClean="0">
                <a:latin typeface="Arial" pitchFamily="34" charset="0"/>
                <a:cs typeface="Arial" pitchFamily="34" charset="0"/>
              </a:rPr>
              <a:t> предусматривает прежде всего выявление на поверхности корпуса амортизатора подтеков масла, что свидетельствует о потере герметичности и частичном или полном выходе амортизатора из строя.</a:t>
            </a:r>
          </a:p>
          <a:p>
            <a:pPr marL="0" lvl="0" indent="0">
              <a:buNone/>
            </a:pPr>
            <a:endParaRPr lang="ru-RU" altLang="ru-RU" dirty="0" smtClean="0">
              <a:latin typeface="Arial" pitchFamily="34" charset="0"/>
              <a:cs typeface="Arial" pitchFamily="34" charset="0"/>
            </a:endParaRPr>
          </a:p>
          <a:p>
            <a:pPr>
              <a:buNone/>
            </a:pPr>
            <a:endParaRPr lang="ru-RU" b="1" dirty="0" smtClean="0">
              <a:latin typeface="Arial" pitchFamily="34" charset="0"/>
              <a:cs typeface="Arial" pitchFamily="34" charset="0"/>
            </a:endParaRPr>
          </a:p>
          <a:p>
            <a:pPr>
              <a:buNone/>
            </a:pPr>
            <a:endParaRPr lang="ru-RU"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60" y="214290"/>
            <a:ext cx="7643865" cy="5715040"/>
          </a:xfrm>
        </p:spPr>
        <p:txBody>
          <a:bodyPr>
            <a:noAutofit/>
          </a:bodyPr>
          <a:lstStyle/>
          <a:p>
            <a:pPr marL="0" indent="0" algn="just">
              <a:buNone/>
            </a:pPr>
            <a:r>
              <a:rPr lang="ru-RU" sz="2500" i="1" dirty="0" smtClean="0">
                <a:latin typeface="Arial" pitchFamily="34" charset="0"/>
                <a:cs typeface="Arial" pitchFamily="34" charset="0"/>
              </a:rPr>
              <a:t>Раскачивание автомобиля</a:t>
            </a:r>
            <a:r>
              <a:rPr lang="ru-RU" sz="2500" dirty="0" smtClean="0">
                <a:latin typeface="Arial" pitchFamily="34" charset="0"/>
                <a:cs typeface="Arial" pitchFamily="34" charset="0"/>
              </a:rPr>
              <a:t> – оценка состояния амортизаторов по количеству колебательных движений кузова при раскачивании стоящего автомобиля до момента полной остановки кузова. Если амортизаторы рабочие, то после прекращения раскачивания кузов останавливается уже на первом или втором (в зависимости от интенсивности раскачивания) свободном качке.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rmAutofit/>
          </a:bodyPr>
          <a:lstStyle/>
          <a:p>
            <a:pPr marL="0" indent="0">
              <a:buNone/>
              <a:tabLst>
                <a:tab pos="179388" algn="l"/>
              </a:tabLst>
            </a:pPr>
            <a:endParaRPr lang="ru-RU" altLang="ru-RU" dirty="0" smtClean="0">
              <a:latin typeface="Arial" pitchFamily="34" charset="0"/>
              <a:cs typeface="Arial" pitchFamily="34" charset="0"/>
            </a:endParaRPr>
          </a:p>
        </p:txBody>
      </p:sp>
      <p:pic>
        <p:nvPicPr>
          <p:cNvPr id="37890" name="Picture 2" descr="http://atc-sever.ru/upload/iblock/7b4/7b4c29c800e856c666daffbbbb41bdd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60" y="214290"/>
            <a:ext cx="7643865" cy="5715040"/>
          </a:xfrm>
        </p:spPr>
        <p:txBody>
          <a:bodyPr>
            <a:noAutofit/>
          </a:bodyPr>
          <a:lstStyle/>
          <a:p>
            <a:pPr marL="0" indent="0" algn="just">
              <a:buNone/>
            </a:pPr>
            <a:r>
              <a:rPr lang="ru-RU" i="1" dirty="0" smtClean="0">
                <a:latin typeface="Arial" pitchFamily="34" charset="0"/>
                <a:cs typeface="Arial" pitchFamily="34" charset="0"/>
              </a:rPr>
              <a:t>Проверка степени нагрева</a:t>
            </a:r>
            <a:r>
              <a:rPr lang="ru-RU" dirty="0" smtClean="0">
                <a:latin typeface="Arial" pitchFamily="34" charset="0"/>
                <a:cs typeface="Arial" pitchFamily="34" charset="0"/>
              </a:rPr>
              <a:t> основана на учете принципа действия гидравлических амортизаторов, которые преобразуют энергию колебаний в тепловую энергию. Из этого следует, что чем теплее амортизатор, тем эффективнее он выполняет свою функцию. Более низкая температура данного амортизатора по сравнению с другими – доказательство снижения эффективности его работы. Если на общем фоне сильно нагревается только один амортизатор, то значит, остальные полностью или частично потеряли способность гасить колебания.</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60" y="214290"/>
            <a:ext cx="7643865" cy="5715040"/>
          </a:xfrm>
        </p:spPr>
        <p:txBody>
          <a:bodyPr>
            <a:noAutofit/>
          </a:bodyPr>
          <a:lstStyle/>
          <a:p>
            <a:pPr marL="0" indent="0" algn="just">
              <a:buNone/>
            </a:pPr>
            <a:r>
              <a:rPr lang="ru-RU" i="1" dirty="0" smtClean="0">
                <a:latin typeface="Arial" pitchFamily="34" charset="0"/>
                <a:cs typeface="Arial" pitchFamily="34" charset="0"/>
              </a:rPr>
              <a:t>Оценка поведения автомобиля</a:t>
            </a:r>
            <a:r>
              <a:rPr lang="ru-RU" dirty="0" smtClean="0">
                <a:latin typeface="Arial" pitchFamily="34" charset="0"/>
                <a:cs typeface="Arial" pitchFamily="34" charset="0"/>
              </a:rPr>
              <a:t> в движении возможна потому, что при неисправных амортизаторах уже на скорости 80...90 км/ч начинает проявляться плохая управляемость автомобиля на дороге, особенно неровной, появляются продольная и поперечная раскачка, снижается курсовая устойчивость. Раскачка имеет слабо затухающий характер и при очередных неровностях ее амплитуда увеличивается. При движении по кривой автомобиль плохо или с большим опозданием реагирует на поворот рулевого колеса.</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60" y="214290"/>
            <a:ext cx="7643865" cy="5715040"/>
          </a:xfrm>
        </p:spPr>
        <p:txBody>
          <a:bodyPr>
            <a:noAutofit/>
          </a:bodyPr>
          <a:lstStyle/>
          <a:p>
            <a:pPr marL="0" indent="0" algn="just">
              <a:buNone/>
            </a:pPr>
            <a:r>
              <a:rPr lang="ru-RU" i="1" dirty="0" smtClean="0">
                <a:latin typeface="Arial" pitchFamily="34" charset="0"/>
                <a:cs typeface="Arial" pitchFamily="34" charset="0"/>
              </a:rPr>
              <a:t>Стендовая диагностика</a:t>
            </a:r>
            <a:r>
              <a:rPr lang="ru-RU" dirty="0" smtClean="0">
                <a:latin typeface="Arial" pitchFamily="34" charset="0"/>
                <a:cs typeface="Arial" pitchFamily="34" charset="0"/>
              </a:rPr>
              <a:t> – самый точный метод определения состояния амортизаторов. Существует два способа данной проверки: на автомобиле при установке его колеса на рабочие площадки вибрационного стенда; проверка величины демпфирующего усилия снятого амортизатора на специальном измерительном стенде. Второй способ дает более точные результаты, однако из-за неудобств и сложностей, вызванных необходимостью снимать амортизаторы, он не нашел широкого применения, тогда как первый способ распространен достаточно широко.</a:t>
            </a:r>
          </a:p>
          <a:p>
            <a:pPr marL="0" indent="0">
              <a:buNone/>
            </a:pPr>
            <a:endParaRPr lang="ru-RU"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60" y="214290"/>
            <a:ext cx="7643865" cy="5715040"/>
          </a:xfrm>
        </p:spPr>
        <p:txBody>
          <a:bodyPr>
            <a:noAutofit/>
          </a:bodyPr>
          <a:lstStyle/>
          <a:p>
            <a:pPr marL="0" indent="0" algn="ctr">
              <a:buNone/>
            </a:pPr>
            <a:r>
              <a:rPr lang="ru-RU" i="1" u="sng" dirty="0" smtClean="0">
                <a:latin typeface="Arial" pitchFamily="34" charset="0"/>
                <a:cs typeface="Arial" pitchFamily="34" charset="0"/>
              </a:rPr>
              <a:t>Регулировочные работы ходовой части автомобилей.</a:t>
            </a:r>
          </a:p>
          <a:p>
            <a:pPr marL="0" indent="0">
              <a:buNone/>
            </a:pPr>
            <a:r>
              <a:rPr lang="ru-RU" sz="2200" i="1" dirty="0" smtClean="0">
                <a:latin typeface="Arial" pitchFamily="34" charset="0"/>
                <a:cs typeface="Arial" pitchFamily="34" charset="0"/>
              </a:rPr>
              <a:t>Проверка состояния рессоры</a:t>
            </a:r>
            <a:r>
              <a:rPr lang="ru-RU" sz="2200" dirty="0" smtClean="0">
                <a:latin typeface="Arial" pitchFamily="34" charset="0"/>
                <a:cs typeface="Arial" pitchFamily="34" charset="0"/>
              </a:rPr>
              <a:t> – оценка состояния рессоры по величине прогиба. Для проверки автомобиль в снаряженном состоянии устанавливается на осмотровую канаву или площадку. Между центрами пальцев рессор устанавливают нить или линейку и проверяют размер А между линией, соединяющей центры пальцев, и основной рессорой. Если размер А меньше указанных в технической характеристике, то это свидетельствует о проседании рессоры.</a:t>
            </a:r>
          </a:p>
          <a:p>
            <a:pPr marL="0" indent="0">
              <a:buNone/>
            </a:pPr>
            <a:r>
              <a:rPr lang="ru-RU" dirty="0" smtClean="0">
                <a:latin typeface="Arial" pitchFamily="34" charset="0"/>
                <a:cs typeface="Arial" pitchFamily="34" charset="0"/>
              </a:rPr>
              <a:t>Значительные прогибы указывают на ослабление листов и малое трение между ними, ограниченные говорят о высоком трении, вызываемом задирами или поломками листов и другими причинами.</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rmAutofit/>
          </a:bodyPr>
          <a:lstStyle/>
          <a:p>
            <a:pPr marL="0" indent="0" algn="ctr">
              <a:buNone/>
            </a:pPr>
            <a:r>
              <a:rPr lang="ru-RU" sz="2200" i="1" u="sng" dirty="0" smtClean="0">
                <a:latin typeface="Arial" pitchFamily="34" charset="0"/>
                <a:cs typeface="Arial" pitchFamily="34" charset="0"/>
              </a:rPr>
              <a:t>Регулировочные работы ходовой части автомобилей.</a:t>
            </a:r>
          </a:p>
          <a:p>
            <a:pPr marL="0" indent="0">
              <a:buNone/>
            </a:pPr>
            <a:r>
              <a:rPr lang="ru-RU" sz="2200" i="1" dirty="0" smtClean="0">
                <a:latin typeface="Arial" pitchFamily="34" charset="0"/>
                <a:cs typeface="Arial" pitchFamily="34" charset="0"/>
              </a:rPr>
              <a:t>Проверка состояния рессоры</a:t>
            </a:r>
            <a:r>
              <a:rPr lang="ru-RU" sz="2200" dirty="0" smtClean="0">
                <a:latin typeface="Arial" pitchFamily="34" charset="0"/>
                <a:cs typeface="Arial" pitchFamily="34" charset="0"/>
              </a:rPr>
              <a:t> – оценка состояния рессоры по величине прогиба. Для проверки автомобиль в снаряженном состоянии устанавливается на осмотровую канаву или площадку. Между центрами пальцев рессор устанавливают нить или линейку и проверяют размер А между линией, соединяющей центры пальцев, и основной рессорой. Если размер А меньше указанных в технической характеристике, то это свидетельствует о проседании рессоры.</a:t>
            </a:r>
          </a:p>
          <a:p>
            <a:pPr marL="0" indent="0">
              <a:buNone/>
            </a:pPr>
            <a:endParaRPr lang="ru-RU" altLang="ru-RU" dirty="0" smtClean="0">
              <a:latin typeface="Arial" pitchFamily="34" charset="0"/>
              <a:cs typeface="Arial" pitchFamily="34" charset="0"/>
            </a:endParaRPr>
          </a:p>
          <a:p>
            <a:pPr marL="0" indent="0">
              <a:buNone/>
            </a:pPr>
            <a:endParaRPr lang="ru-RU" altLang="ru-RU" dirty="0" smtClean="0">
              <a:latin typeface="Arial" pitchFamily="34" charset="0"/>
              <a:cs typeface="Arial" pitchFamily="34" charset="0"/>
            </a:endParaRPr>
          </a:p>
          <a:p>
            <a:pPr marL="0" indent="0">
              <a:buNone/>
            </a:pPr>
            <a:endParaRPr lang="ru-RU" altLang="ru-RU" dirty="0" smtClean="0">
              <a:latin typeface="Arial" pitchFamily="34" charset="0"/>
              <a:cs typeface="Arial" pitchFamily="34" charset="0"/>
            </a:endParaRPr>
          </a:p>
          <a:p>
            <a:pPr marL="0" indent="0">
              <a:buNone/>
            </a:pPr>
            <a:endParaRPr lang="ru-RU" altLang="ru-RU"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p:txBody>
      </p:sp>
      <p:pic>
        <p:nvPicPr>
          <p:cNvPr id="54275" name="Picture 3"/>
          <p:cNvPicPr>
            <a:picLocks noChangeAspect="1" noChangeArrowheads="1"/>
          </p:cNvPicPr>
          <p:nvPr/>
        </p:nvPicPr>
        <p:blipFill>
          <a:blip r:embed="rId2" cstate="print"/>
          <a:srcRect/>
          <a:stretch>
            <a:fillRect/>
          </a:stretch>
        </p:blipFill>
        <p:spPr bwMode="auto">
          <a:xfrm>
            <a:off x="571472" y="3857628"/>
            <a:ext cx="7912812"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60" y="214290"/>
            <a:ext cx="7643865" cy="5715040"/>
          </a:xfrm>
        </p:spPr>
        <p:txBody>
          <a:bodyPr>
            <a:noAutofit/>
          </a:bodyPr>
          <a:lstStyle/>
          <a:p>
            <a:pPr marL="0" indent="0" algn="just">
              <a:buNone/>
            </a:pPr>
            <a:r>
              <a:rPr lang="ru-RU" dirty="0" smtClean="0">
                <a:latin typeface="Arial" pitchFamily="34" charset="0"/>
                <a:cs typeface="Arial" pitchFamily="34" charset="0"/>
              </a:rPr>
              <a:t>Значительные прогибы указывают на ослабление листов и малое трение между ними, ограниченные говорят о высоком трении, вызываемом задирами или поломками листов и другими причинами.</a:t>
            </a:r>
          </a:p>
          <a:p>
            <a:pPr marL="0" indent="0" algn="just">
              <a:buNone/>
            </a:pPr>
            <a:r>
              <a:rPr lang="ru-RU" i="1" dirty="0" smtClean="0">
                <a:latin typeface="Arial" pitchFamily="34" charset="0"/>
                <a:cs typeface="Arial" pitchFamily="34" charset="0"/>
              </a:rPr>
              <a:t>Регулировку подшипников ступиц передних колес</a:t>
            </a:r>
            <a:r>
              <a:rPr lang="ru-RU" dirty="0" smtClean="0">
                <a:latin typeface="Arial" pitchFamily="34" charset="0"/>
                <a:cs typeface="Arial" pitchFamily="34" charset="0"/>
              </a:rPr>
              <a:t> грузовых автомобилей проверяют при свободно вращающемся тормозном барабане (не должно быть задевания тормозных колодок). Регулировочную гайку ступицы затягивают ключом до отказа усилием одной руки и отпускают на три-четыре прорези коронки или 0,2...0,3 оборота до совпадения с отверстием для шплинта или ближайшего отверстия в замочном кольце с штифтом.</a:t>
            </a:r>
          </a:p>
          <a:p>
            <a:pPr marL="0" indent="0">
              <a:buNone/>
            </a:pPr>
            <a:endParaRPr lang="ru-RU"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60" y="214290"/>
            <a:ext cx="7643865" cy="5715040"/>
          </a:xfrm>
        </p:spPr>
        <p:txBody>
          <a:bodyPr>
            <a:noAutofit/>
          </a:bodyPr>
          <a:lstStyle/>
          <a:p>
            <a:pPr marL="0" indent="0" algn="just">
              <a:buNone/>
            </a:pPr>
            <a:r>
              <a:rPr lang="ru-RU" i="1" dirty="0" smtClean="0">
                <a:latin typeface="Arial" pitchFamily="34" charset="0"/>
                <a:cs typeface="Arial" pitchFamily="34" charset="0"/>
              </a:rPr>
              <a:t>Проверка и регулировка подшипников задних ступиц колес</a:t>
            </a:r>
            <a:r>
              <a:rPr lang="ru-RU" dirty="0" smtClean="0">
                <a:latin typeface="Arial" pitchFamily="34" charset="0"/>
                <a:cs typeface="Arial" pitchFamily="34" charset="0"/>
              </a:rPr>
              <a:t> (на примере автомобилей МАЗ) производится в следующей последовательности. Поднимают заднюю часть автомобиля и сливают масло из колесных передач. Снимают полуоси и разбирают колесную передачу. Далее проверяют легкость вращения колеса, которое должно вращаться от толчка рукой (при тугом вращении выясняют причины и устраняют их). Поворачивая ступицу, затягивают гайку 33, затем отворачивают ее на 60...75</a:t>
            </a:r>
            <a:r>
              <a:rPr lang="ru-RU" baseline="30000" dirty="0" smtClean="0">
                <a:latin typeface="Arial" pitchFamily="34" charset="0"/>
                <a:cs typeface="Arial" pitchFamily="34" charset="0"/>
              </a:rPr>
              <a:t>о</a:t>
            </a:r>
            <a:r>
              <a:rPr lang="ru-RU" dirty="0" smtClean="0">
                <a:latin typeface="Arial" pitchFamily="34" charset="0"/>
                <a:cs typeface="Arial" pitchFamily="34" charset="0"/>
              </a:rPr>
              <a:t> и проверяют ступицу на легкость вращения; она должна вращаться без люфта.</a:t>
            </a:r>
          </a:p>
          <a:p>
            <a:pPr marL="0" indent="0">
              <a:buNone/>
            </a:pPr>
            <a:endParaRPr lang="ru-RU"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6072228"/>
          </a:xfrm>
        </p:spPr>
        <p:txBody>
          <a:bodyPr>
            <a:normAutofit fontScale="92500"/>
          </a:bodyPr>
          <a:lstStyle/>
          <a:p>
            <a:pPr marL="0" indent="0">
              <a:buNone/>
            </a:pPr>
            <a:endParaRPr lang="ru-RU" sz="2200" dirty="0" smtClean="0">
              <a:latin typeface="Arial" pitchFamily="34" charset="0"/>
              <a:cs typeface="Arial" pitchFamily="34" charset="0"/>
            </a:endParaRPr>
          </a:p>
          <a:p>
            <a:pPr marL="0" indent="0">
              <a:buNone/>
            </a:pPr>
            <a:endParaRPr lang="ru-RU" sz="2200" dirty="0" smtClean="0">
              <a:latin typeface="Arial" pitchFamily="34" charset="0"/>
              <a:cs typeface="Arial" pitchFamily="34" charset="0"/>
            </a:endParaRPr>
          </a:p>
          <a:p>
            <a:pPr marL="0" indent="0">
              <a:buNone/>
            </a:pPr>
            <a:endParaRPr lang="ru-RU" sz="2200" dirty="0" smtClean="0">
              <a:latin typeface="Arial" pitchFamily="34" charset="0"/>
              <a:cs typeface="Arial" pitchFamily="34" charset="0"/>
            </a:endParaRPr>
          </a:p>
          <a:p>
            <a:pPr marL="0" indent="0">
              <a:buNone/>
            </a:pPr>
            <a:endParaRPr lang="ru-RU" sz="2200" dirty="0" smtClean="0">
              <a:latin typeface="Arial" pitchFamily="34" charset="0"/>
              <a:cs typeface="Arial" pitchFamily="34" charset="0"/>
            </a:endParaRPr>
          </a:p>
          <a:p>
            <a:pPr marL="0" indent="0">
              <a:buNone/>
            </a:pPr>
            <a:endParaRPr lang="ru-RU" sz="2200" dirty="0" smtClean="0">
              <a:latin typeface="Arial" pitchFamily="34" charset="0"/>
              <a:cs typeface="Arial" pitchFamily="34" charset="0"/>
            </a:endParaRPr>
          </a:p>
          <a:p>
            <a:pPr marL="0" indent="0">
              <a:buNone/>
            </a:pPr>
            <a:endParaRPr lang="ru-RU" sz="2200" dirty="0" smtClean="0">
              <a:latin typeface="Arial" pitchFamily="34" charset="0"/>
              <a:cs typeface="Arial" pitchFamily="34" charset="0"/>
            </a:endParaRPr>
          </a:p>
          <a:p>
            <a:pPr marL="0" indent="0">
              <a:buNone/>
            </a:pPr>
            <a:endParaRPr lang="ru-RU" sz="2200" dirty="0" smtClean="0">
              <a:latin typeface="Arial" pitchFamily="34" charset="0"/>
              <a:cs typeface="Arial" pitchFamily="34" charset="0"/>
            </a:endParaRPr>
          </a:p>
          <a:p>
            <a:pPr marL="0" indent="0">
              <a:buNone/>
            </a:pPr>
            <a:endParaRPr lang="ru-RU" sz="2200" dirty="0" smtClean="0">
              <a:latin typeface="Arial" pitchFamily="34" charset="0"/>
              <a:cs typeface="Arial" pitchFamily="34" charset="0"/>
            </a:endParaRPr>
          </a:p>
          <a:p>
            <a:pPr marL="0" indent="0">
              <a:buNone/>
            </a:pPr>
            <a:endParaRPr lang="ru-RU" sz="2200" dirty="0" smtClean="0">
              <a:latin typeface="Arial" pitchFamily="34" charset="0"/>
              <a:cs typeface="Arial" pitchFamily="34" charset="0"/>
            </a:endParaRPr>
          </a:p>
          <a:p>
            <a:pPr marL="0" indent="0">
              <a:buNone/>
            </a:pPr>
            <a:endParaRPr lang="ru-RU" sz="2200" dirty="0" smtClean="0">
              <a:latin typeface="Arial" pitchFamily="34" charset="0"/>
              <a:cs typeface="Arial" pitchFamily="34" charset="0"/>
            </a:endParaRPr>
          </a:p>
          <a:p>
            <a:pPr marL="0" indent="0">
              <a:buNone/>
            </a:pPr>
            <a:endParaRPr lang="ru-RU" sz="2200" dirty="0" smtClean="0">
              <a:latin typeface="Arial" pitchFamily="34" charset="0"/>
              <a:cs typeface="Arial" pitchFamily="34" charset="0"/>
            </a:endParaRPr>
          </a:p>
          <a:p>
            <a:pPr marL="0" indent="0">
              <a:buNone/>
            </a:pPr>
            <a:endParaRPr lang="ru-RU" sz="1400" dirty="0" smtClean="0">
              <a:latin typeface="Arial" pitchFamily="34" charset="0"/>
              <a:cs typeface="Arial" pitchFamily="34" charset="0"/>
            </a:endParaRPr>
          </a:p>
          <a:p>
            <a:pPr marL="0" indent="0">
              <a:buNone/>
            </a:pPr>
            <a:endParaRPr lang="ru-RU" sz="1400" dirty="0" smtClean="0">
              <a:latin typeface="Arial" pitchFamily="34" charset="0"/>
              <a:cs typeface="Arial" pitchFamily="34" charset="0"/>
            </a:endParaRPr>
          </a:p>
          <a:p>
            <a:pPr marL="0" indent="0">
              <a:buNone/>
            </a:pPr>
            <a:r>
              <a:rPr lang="ru-RU" sz="1400" dirty="0" smtClean="0">
                <a:latin typeface="Arial" pitchFamily="34" charset="0"/>
                <a:cs typeface="Arial" pitchFamily="34" charset="0"/>
              </a:rPr>
              <a:t>Схема колесной передачи автомобиля МАЗ: 1 – шайба; 2 – контргайка; 3, 5 – пробки; 4 – шестерня ведущая; 6 – полуось; 7 – сухарь; 8 – упор полуоси; 9 – крышка; 10, 22 – оси; 11 – подшипник игольчатый; 12 – водило; 13 – кольцо уплотнительное; 14 – сателлит; 15 – шестерня ведомая; 16, 17 – ступицы; 18 – подшипник; 19, 20 – болты; 21 – щит; 23 – пружина; 24 – кулак разжимной; 25 – маслоуловитель; 26 – сальник; 27 – крышка сальника; 28 – колодка тормозная; 29 – барабан тормозной; 30 – болт; 31 – подшипник; 32 – кольцо уплотнительное; 33 – гайка.</a:t>
            </a:r>
          </a:p>
          <a:p>
            <a:pPr marL="0" indent="0">
              <a:buNone/>
            </a:pPr>
            <a:endParaRPr lang="ru-RU" altLang="ru-RU" dirty="0" smtClean="0">
              <a:latin typeface="Arial" pitchFamily="34" charset="0"/>
              <a:cs typeface="Arial" pitchFamily="34" charset="0"/>
            </a:endParaRPr>
          </a:p>
          <a:p>
            <a:pPr marL="0" indent="0">
              <a:buNone/>
            </a:pPr>
            <a:endParaRPr lang="ru-RU" altLang="ru-RU" dirty="0" smtClean="0">
              <a:latin typeface="Arial" pitchFamily="34" charset="0"/>
              <a:cs typeface="Arial" pitchFamily="34" charset="0"/>
            </a:endParaRPr>
          </a:p>
          <a:p>
            <a:pPr marL="0" indent="0">
              <a:buNone/>
            </a:pPr>
            <a:endParaRPr lang="ru-RU" altLang="ru-RU" dirty="0" smtClean="0">
              <a:latin typeface="Arial" pitchFamily="34" charset="0"/>
              <a:cs typeface="Arial" pitchFamily="34" charset="0"/>
            </a:endParaRPr>
          </a:p>
          <a:p>
            <a:pPr marL="0" indent="0">
              <a:buNone/>
            </a:pPr>
            <a:endParaRPr lang="ru-RU" altLang="ru-RU"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p:txBody>
      </p:sp>
      <p:pic>
        <p:nvPicPr>
          <p:cNvPr id="55298" name="Picture 2"/>
          <p:cNvPicPr>
            <a:picLocks noChangeAspect="1" noChangeArrowheads="1"/>
          </p:cNvPicPr>
          <p:nvPr/>
        </p:nvPicPr>
        <p:blipFill>
          <a:blip r:embed="rId2" cstate="print"/>
          <a:srcRect/>
          <a:stretch>
            <a:fillRect/>
          </a:stretch>
        </p:blipFill>
        <p:spPr bwMode="auto">
          <a:xfrm>
            <a:off x="1357290" y="214290"/>
            <a:ext cx="6213136" cy="4857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60" y="214290"/>
            <a:ext cx="7643865" cy="5715040"/>
          </a:xfrm>
        </p:spPr>
        <p:txBody>
          <a:bodyPr>
            <a:noAutofit/>
          </a:bodyPr>
          <a:lstStyle/>
          <a:p>
            <a:pPr marL="0" indent="0" algn="just">
              <a:buNone/>
            </a:pPr>
            <a:r>
              <a:rPr lang="ru-RU" dirty="0" smtClean="0">
                <a:latin typeface="Arial" pitchFamily="34" charset="0"/>
                <a:cs typeface="Arial" pitchFamily="34" charset="0"/>
              </a:rPr>
              <a:t>Устанавливают шайбу 1, затягивают контргайку 2 и стопорят ее отгибом уса стопорной шайбы, затем проверяют еще раз вращение ступицы; осевого люфта при этом не должно ощущаться. Правильность регулировки определяют после пробега автомобиля по степени нагрева ступицы, температура которой не должна превышать 60 </a:t>
            </a:r>
            <a:r>
              <a:rPr lang="ru-RU" baseline="30000" dirty="0" err="1" smtClean="0">
                <a:latin typeface="Arial" pitchFamily="34" charset="0"/>
                <a:cs typeface="Arial" pitchFamily="34" charset="0"/>
              </a:rPr>
              <a:t>о</a:t>
            </a:r>
            <a:r>
              <a:rPr lang="ru-RU" dirty="0" err="1" smtClean="0">
                <a:latin typeface="Arial" pitchFamily="34" charset="0"/>
                <a:cs typeface="Arial" pitchFamily="34" charset="0"/>
              </a:rPr>
              <a:t>С</a:t>
            </a:r>
            <a:r>
              <a:rPr lang="ru-RU" dirty="0" smtClean="0">
                <a:latin typeface="Arial" pitchFamily="34" charset="0"/>
                <a:cs typeface="Arial" pitchFamily="34" charset="0"/>
              </a:rPr>
              <a:t> (при более высокой температуре ступицы рука не выдерживает длительного прикосновения).</a:t>
            </a:r>
          </a:p>
          <a:p>
            <a:pPr marL="0" indent="0" algn="just">
              <a:buNone/>
            </a:pPr>
            <a:r>
              <a:rPr lang="ru-RU" dirty="0" smtClean="0">
                <a:latin typeface="Arial" pitchFamily="34" charset="0"/>
                <a:cs typeface="Arial" pitchFamily="34" charset="0"/>
              </a:rPr>
              <a:t>Подшипники качения и внутреннюю полость ступицы предварительно заполняют тугоплавкой смазкой и ставят колпаки ступиц.</a:t>
            </a:r>
          </a:p>
          <a:p>
            <a:pPr marL="0" indent="0">
              <a:buNone/>
            </a:pPr>
            <a:endParaRPr lang="ru-RU"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60" y="214290"/>
            <a:ext cx="7643865" cy="5715040"/>
          </a:xfrm>
        </p:spPr>
        <p:txBody>
          <a:bodyPr>
            <a:noAutofit/>
          </a:bodyPr>
          <a:lstStyle/>
          <a:p>
            <a:pPr marL="0" indent="0" algn="just">
              <a:buNone/>
            </a:pPr>
            <a:r>
              <a:rPr lang="ru-RU" dirty="0" smtClean="0">
                <a:latin typeface="Arial" pitchFamily="34" charset="0"/>
                <a:cs typeface="Arial" pitchFamily="34" charset="0"/>
              </a:rPr>
              <a:t>Износ шкворневого узла определяют прибором модели Т1. Индикатор прибора закрепляют струбциной на балке моста автомобиля. Колесо вывешивают и подводят измерительный стержень индикатора к нижней части опорного тормозного диска (щита). Если есть износ шкворневого узла, то при опускании колеса до соприкосновения с опорной поверхностью будет выбран зазор и индикатор покажет его значение. Сопряжение с зазором до 1,5 мм считается достаточным, а подшипники – годными к дальнейшей эксплуатации.</a:t>
            </a:r>
          </a:p>
          <a:p>
            <a:pPr marL="0" indent="0" algn="just">
              <a:buNone/>
            </a:pPr>
            <a:r>
              <a:rPr lang="ru-RU" dirty="0" smtClean="0">
                <a:latin typeface="Arial" pitchFamily="34" charset="0"/>
                <a:cs typeface="Arial" pitchFamily="34" charset="0"/>
              </a:rPr>
              <a:t>Погнутость балки переднего моста определяют различными приспособлениями (шаблонами, линейками, угольниками). Балки правят под прессом в холодном состоянии.</a:t>
            </a:r>
          </a:p>
          <a:p>
            <a:pPr marL="0" indent="0" algn="just">
              <a:buNone/>
            </a:pPr>
            <a:endParaRPr lang="ru-RU"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rmAutofit/>
          </a:bodyPr>
          <a:lstStyle/>
          <a:p>
            <a:pPr marL="0" indent="0">
              <a:buNone/>
            </a:pPr>
            <a:r>
              <a:rPr lang="ru-RU" altLang="ru-RU" dirty="0" smtClean="0">
                <a:latin typeface="Arial" pitchFamily="34" charset="0"/>
                <a:cs typeface="Arial" pitchFamily="34" charset="0"/>
              </a:rPr>
              <a:t>Основные неисправности ходовой части: </a:t>
            </a:r>
          </a:p>
          <a:p>
            <a:pPr marL="0" indent="0">
              <a:buNone/>
            </a:pPr>
            <a:r>
              <a:rPr lang="ru-RU" altLang="ru-RU" dirty="0" smtClean="0">
                <a:latin typeface="Arial" pitchFamily="34" charset="0"/>
                <a:cs typeface="Arial" pitchFamily="34" charset="0"/>
              </a:rPr>
              <a:t>- изгиб, трещины и изломы продольных балок и поперечин рам;</a:t>
            </a: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p:txBody>
      </p:sp>
      <p:pic>
        <p:nvPicPr>
          <p:cNvPr id="52226" name="Picture 2" descr="http://gaz9.ru/images/Foto_remont_gazel/usileniye_rami_gazeli/trechina_v_rame_u_gazeli.jpg"/>
          <p:cNvPicPr>
            <a:picLocks noChangeAspect="1" noChangeArrowheads="1"/>
          </p:cNvPicPr>
          <p:nvPr/>
        </p:nvPicPr>
        <p:blipFill>
          <a:blip r:embed="rId2" cstate="print"/>
          <a:srcRect/>
          <a:stretch>
            <a:fillRect/>
          </a:stretch>
        </p:blipFill>
        <p:spPr bwMode="auto">
          <a:xfrm>
            <a:off x="1000100" y="1643050"/>
            <a:ext cx="6643734" cy="498432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60" y="214290"/>
            <a:ext cx="7643865" cy="5715040"/>
          </a:xfrm>
        </p:spPr>
        <p:txBody>
          <a:bodyPr>
            <a:noAutofit/>
          </a:bodyPr>
          <a:lstStyle/>
          <a:p>
            <a:pPr marL="0" indent="0" algn="ctr">
              <a:buNone/>
            </a:pPr>
            <a:r>
              <a:rPr lang="ru-RU" i="1" u="sng" dirty="0" smtClean="0">
                <a:latin typeface="Arial" pitchFamily="34" charset="0"/>
                <a:cs typeface="Arial" pitchFamily="34" charset="0"/>
              </a:rPr>
              <a:t>ТО ходовой части.</a:t>
            </a:r>
          </a:p>
          <a:p>
            <a:pPr marL="0" indent="0" algn="just">
              <a:buNone/>
            </a:pPr>
            <a:r>
              <a:rPr lang="ru-RU" i="1" dirty="0" smtClean="0">
                <a:latin typeface="Arial" pitchFamily="34" charset="0"/>
                <a:cs typeface="Arial" pitchFamily="34" charset="0"/>
              </a:rPr>
              <a:t>ЕО</a:t>
            </a:r>
            <a:r>
              <a:rPr lang="ru-RU" dirty="0" smtClean="0">
                <a:latin typeface="Arial" pitchFamily="34" charset="0"/>
                <a:cs typeface="Arial" pitchFamily="34" charset="0"/>
              </a:rPr>
              <a:t>. Проверить состояние дверей кабины, платформы, оперения, номерных знаков, механизмов дверей, запорного механизма опрокидывающейся кабины, запоров бортов платформы, капота, крышки багажника, заднего борта автомобиля-самосвала и механизма его запора, рамы, рессор, колес, шин, опорно-сцепного (буксирного) устройства, опорных катков (полуприцепа); убедиться в надежности сцепки прицепного состава.</a:t>
            </a:r>
          </a:p>
          <a:p>
            <a:pPr marL="0" indent="0" algn="just"/>
            <a:r>
              <a:rPr lang="ru-RU" dirty="0" smtClean="0">
                <a:latin typeface="Arial" pitchFamily="34" charset="0"/>
                <a:cs typeface="Arial" pitchFamily="34" charset="0"/>
              </a:rPr>
              <a:t>ТО-1. Проверить: люфт подшипников ступиц колес; осмотром состояние рамы, узлов и деталей подвески, буксирного и </a:t>
            </a:r>
            <a:r>
              <a:rPr lang="ru-RU" dirty="0" err="1" smtClean="0">
                <a:latin typeface="Arial" pitchFamily="34" charset="0"/>
                <a:cs typeface="Arial" pitchFamily="34" charset="0"/>
              </a:rPr>
              <a:t>опорно­сцепного</a:t>
            </a:r>
            <a:r>
              <a:rPr lang="ru-RU" dirty="0" smtClean="0">
                <a:latin typeface="Arial" pitchFamily="34" charset="0"/>
                <a:cs typeface="Arial" pitchFamily="34" charset="0"/>
              </a:rPr>
              <a:t> устройств; состояние и действие механизма подъема опорных катков (полуприцепа); крепление стремянок и пальцев</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60" y="214290"/>
            <a:ext cx="7643865" cy="5715040"/>
          </a:xfrm>
        </p:spPr>
        <p:txBody>
          <a:bodyPr>
            <a:noAutofit/>
          </a:bodyPr>
          <a:lstStyle/>
          <a:p>
            <a:pPr marL="0" indent="0" algn="just">
              <a:buNone/>
            </a:pPr>
            <a:r>
              <a:rPr lang="ru-RU" i="1" dirty="0" smtClean="0">
                <a:latin typeface="Arial" pitchFamily="34" charset="0"/>
                <a:cs typeface="Arial" pitchFamily="34" charset="0"/>
              </a:rPr>
              <a:t>ТО-1</a:t>
            </a:r>
            <a:r>
              <a:rPr lang="ru-RU" dirty="0" smtClean="0">
                <a:latin typeface="Arial" pitchFamily="34" charset="0"/>
                <a:cs typeface="Arial" pitchFamily="34" charset="0"/>
              </a:rPr>
              <a:t>. Проверить: люфт подшипников ступиц колес; осмотром состояние рамы, узлов и деталей подвески, буксирного и </a:t>
            </a:r>
            <a:r>
              <a:rPr lang="ru-RU" dirty="0" err="1" smtClean="0">
                <a:latin typeface="Arial" pitchFamily="34" charset="0"/>
                <a:cs typeface="Arial" pitchFamily="34" charset="0"/>
              </a:rPr>
              <a:t>опорно­сцепного</a:t>
            </a:r>
            <a:r>
              <a:rPr lang="ru-RU" dirty="0" smtClean="0">
                <a:latin typeface="Arial" pitchFamily="34" charset="0"/>
                <a:cs typeface="Arial" pitchFamily="34" charset="0"/>
              </a:rPr>
              <a:t> устройств; состояние и действие механизма подъема опорных катков (полуприцепа); крепление стремянок и пальцев рессор, крепление колес; герметичность пневматической подвески; состояние шин и давление воздуха в них (удалить посторонние предметы, застрявшие в протекторе и между спаренными колесами).</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60" y="214290"/>
            <a:ext cx="7643865" cy="5715040"/>
          </a:xfrm>
        </p:spPr>
        <p:txBody>
          <a:bodyPr>
            <a:noAutofit/>
          </a:bodyPr>
          <a:lstStyle/>
          <a:p>
            <a:pPr marL="0" indent="0" algn="just">
              <a:buNone/>
            </a:pPr>
            <a:r>
              <a:rPr lang="ru-RU" sz="2300" i="1" dirty="0" smtClean="0">
                <a:latin typeface="Arial" pitchFamily="34" charset="0"/>
                <a:cs typeface="Arial" pitchFamily="34" charset="0"/>
              </a:rPr>
              <a:t>ТО-2</a:t>
            </a:r>
            <a:r>
              <a:rPr lang="ru-RU" sz="2300" dirty="0" smtClean="0">
                <a:latin typeface="Arial" pitchFamily="34" charset="0"/>
                <a:cs typeface="Arial" pitchFamily="34" charset="0"/>
              </a:rPr>
              <a:t>. Проверить: состояние цапф поворотных кулаков и упорных подшипников, состояние подшипников ступиц передних колес и сальников ступиц, крепление клиньев шкворней; состояние и правильность установки балки передней оси. Проверить и при необходимости отрегулировать углы установки передних колес; при необходимости провести статическую и динамическую балансировку колес. Проверить также правильность расположения (отсутствие перекосов) заднего (среднего) моста, состояние рамы, буксирного устройства, крюков, подвески, шкворня опорно-сцепного устройства; крепление хомутов, стремянок и пальцев рессор, амортизаторов, реактивных штанг и оси балансирной подвески; герметичность амортизаторов, состояние и крепление их втулок.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60" y="214290"/>
            <a:ext cx="7643865" cy="5715040"/>
          </a:xfrm>
        </p:spPr>
        <p:txBody>
          <a:bodyPr>
            <a:noAutofit/>
          </a:bodyPr>
          <a:lstStyle/>
          <a:p>
            <a:pPr marL="0" indent="0" algn="just">
              <a:buNone/>
            </a:pPr>
            <a:r>
              <a:rPr lang="ru-RU" sz="2200" dirty="0" smtClean="0">
                <a:latin typeface="Arial" pitchFamily="34" charset="0"/>
                <a:cs typeface="Arial" pitchFamily="34" charset="0"/>
              </a:rPr>
              <a:t>Проверить состояние и действие механизмов подъема опорных катков полуприцепа; при необходимости заменить втулки. Отрегулировать подшипники ступиц колес. Проверить состояние: колесных дисков и крепление колес; шин и давление воздуха в них; удалить посторонние предметы, застрявшие в протекторе; проверить крепление запасного колеса. Проверить: состояние и действие запорного механизма, упора-ограничителя и страхового устройства опрокидывающейся кабины; состояние и действие замков, петель и ручек дверей кабины; крепление платформы к раме автомобиля, держателя запасного колеса; у полуприцепа состояние и крепление средней стойки; крепление крыльев, подножек, брызговиков. Осмотреть поверхности кабины и платформы; при необходимости зачистить места коррозии и нанести защитное покрытие.</a:t>
            </a:r>
          </a:p>
          <a:p>
            <a:pPr marL="0" indent="0">
              <a:buNone/>
            </a:pPr>
            <a:endParaRPr lang="ru-RU"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rmAutofit/>
          </a:bodyPr>
          <a:lstStyle/>
          <a:p>
            <a:pPr marL="0" indent="0">
              <a:buNone/>
              <a:tabLst>
                <a:tab pos="179388" algn="l"/>
              </a:tabLst>
            </a:pPr>
            <a:endParaRPr lang="ru-RU" altLang="ru-RU" dirty="0" smtClean="0">
              <a:latin typeface="Arial" pitchFamily="34" charset="0"/>
              <a:cs typeface="Arial" pitchFamily="34" charset="0"/>
            </a:endParaRPr>
          </a:p>
        </p:txBody>
      </p:sp>
      <p:pic>
        <p:nvPicPr>
          <p:cNvPr id="4" name="Picture 4" descr="http://www.maha-cz.cz/cache/images/galleryPreviewBig/distort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rmAutofit/>
          </a:bodyPr>
          <a:lstStyle/>
          <a:p>
            <a:pPr marL="0" indent="0">
              <a:buNone/>
            </a:pPr>
            <a:r>
              <a:rPr lang="ru-RU" altLang="ru-RU" dirty="0" smtClean="0">
                <a:latin typeface="Arial" pitchFamily="34" charset="0"/>
                <a:cs typeface="Arial" pitchFamily="34" charset="0"/>
              </a:rPr>
              <a:t>- ослабление болтовых и заклепочных соединений;</a:t>
            </a:r>
          </a:p>
          <a:p>
            <a:pPr marL="0" indent="0">
              <a:buNone/>
            </a:pPr>
            <a:r>
              <a:rPr lang="ru-RU" altLang="ru-RU" dirty="0" smtClean="0">
                <a:latin typeface="Arial" pitchFamily="34" charset="0"/>
                <a:cs typeface="Arial" pitchFamily="34" charset="0"/>
              </a:rPr>
              <a:t>- потеря упругости рессор, поломка их листов;</a:t>
            </a: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p:txBody>
      </p:sp>
      <p:pic>
        <p:nvPicPr>
          <p:cNvPr id="53250" name="Picture 2" descr="http://kiev.moygorod.ua/upload/company/2016-05-21_raznovidnosti-ressor-i-pravila-uhoda-za-nimi.jpg"/>
          <p:cNvPicPr>
            <a:picLocks noChangeAspect="1" noChangeArrowheads="1"/>
          </p:cNvPicPr>
          <p:nvPr/>
        </p:nvPicPr>
        <p:blipFill>
          <a:blip r:embed="rId2" cstate="print"/>
          <a:srcRect/>
          <a:stretch>
            <a:fillRect/>
          </a:stretch>
        </p:blipFill>
        <p:spPr bwMode="auto">
          <a:xfrm>
            <a:off x="928662" y="1357298"/>
            <a:ext cx="6965204" cy="464347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rmAutofit/>
          </a:bodyPr>
          <a:lstStyle/>
          <a:p>
            <a:pPr marL="0" indent="0">
              <a:buNone/>
            </a:pPr>
            <a:r>
              <a:rPr lang="ru-RU" altLang="ru-RU" dirty="0" smtClean="0">
                <a:latin typeface="Arial" pitchFamily="34" charset="0"/>
                <a:cs typeface="Arial" pitchFamily="34" charset="0"/>
              </a:rPr>
              <a:t>- утрата работоспособности амортизаторов;</a:t>
            </a: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a:p>
            <a:pPr marL="0" indent="0">
              <a:buNone/>
            </a:pPr>
            <a:endParaRPr lang="ru-RU" altLang="ru-RU" sz="1800" dirty="0" smtClean="0">
              <a:latin typeface="Arial" pitchFamily="34" charset="0"/>
              <a:cs typeface="Arial" pitchFamily="34" charset="0"/>
            </a:endParaRPr>
          </a:p>
        </p:txBody>
      </p:sp>
      <p:pic>
        <p:nvPicPr>
          <p:cNvPr id="55298" name="Picture 2" descr="https://pp.vk.me/c624525/v624525115/d69d/9W-0P5aWObk.jpg"/>
          <p:cNvPicPr>
            <a:picLocks noChangeAspect="1" noChangeArrowheads="1"/>
          </p:cNvPicPr>
          <p:nvPr/>
        </p:nvPicPr>
        <p:blipFill>
          <a:blip r:embed="rId2" cstate="print"/>
          <a:srcRect/>
          <a:stretch>
            <a:fillRect/>
          </a:stretch>
        </p:blipFill>
        <p:spPr bwMode="auto">
          <a:xfrm>
            <a:off x="1071538" y="1000108"/>
            <a:ext cx="6096000" cy="48768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rmAutofit lnSpcReduction="10000"/>
          </a:bodyPr>
          <a:lstStyle/>
          <a:p>
            <a:pPr marL="0" indent="0">
              <a:buNone/>
            </a:pPr>
            <a:r>
              <a:rPr lang="ru-RU" altLang="ru-RU" dirty="0" smtClean="0">
                <a:latin typeface="Arial" pitchFamily="34" charset="0"/>
                <a:cs typeface="Arial" pitchFamily="34" charset="0"/>
              </a:rPr>
              <a:t>- деформация передней балки;</a:t>
            </a:r>
          </a:p>
          <a:p>
            <a:pPr marL="0" indent="0">
              <a:buNone/>
            </a:pPr>
            <a:r>
              <a:rPr lang="ru-RU" altLang="ru-RU" dirty="0" smtClean="0">
                <a:latin typeface="Arial" pitchFamily="34" charset="0"/>
                <a:cs typeface="Arial" pitchFamily="34" charset="0"/>
              </a:rPr>
              <a:t>- изнашивание шкворневых соединений;</a:t>
            </a:r>
          </a:p>
          <a:p>
            <a:pPr marL="0" indent="0">
              <a:buNone/>
            </a:pPr>
            <a:r>
              <a:rPr lang="ru-RU" altLang="ru-RU" dirty="0" smtClean="0">
                <a:latin typeface="Arial" pitchFamily="34" charset="0"/>
                <a:cs typeface="Arial" pitchFamily="34" charset="0"/>
              </a:rPr>
              <a:t>- разработка подшипников и их гнезд в ступицах колес.</a:t>
            </a:r>
          </a:p>
          <a:p>
            <a:pPr marL="0" indent="0">
              <a:buNone/>
            </a:pPr>
            <a:r>
              <a:rPr lang="ru-RU" altLang="ru-RU" dirty="0" smtClean="0">
                <a:latin typeface="Arial" pitchFamily="34" charset="0"/>
                <a:cs typeface="Arial" pitchFamily="34" charset="0"/>
              </a:rPr>
              <a:t>На грузовых автомобилях наблюдается: изгиб передних балок, погнутость рычагов и оси поворотной цапфы.</a:t>
            </a:r>
          </a:p>
          <a:p>
            <a:pPr marL="0" indent="0">
              <a:buNone/>
            </a:pPr>
            <a:r>
              <a:rPr lang="ru-RU" altLang="ru-RU" dirty="0" smtClean="0">
                <a:latin typeface="Arial" pitchFamily="34" charset="0"/>
                <a:cs typeface="Arial" pitchFamily="34" charset="0"/>
              </a:rPr>
              <a:t>В передней подвеске легкового автомобиля возможны: изгибы балки, верхнего и нижнего рычагов; износ верхнего и нижнего шаровых пальцев, сухарей, вкладышей, резиновых втулок. Все это приводит к изменению углов установки управляемых колес, вызывающему ухудшение управляемости автомобилем, перерасходу топлива и износу шин. Неполадки элементов подвески влияют на плавность хода,  устойчивость автомобиля в период его движения.</a:t>
            </a:r>
            <a:endParaRPr lang="ru-RU" altLang="ru-RU"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rmAutofit lnSpcReduction="10000"/>
          </a:bodyPr>
          <a:lstStyle/>
          <a:p>
            <a:pPr marL="0" indent="0">
              <a:buNone/>
            </a:pPr>
            <a:r>
              <a:rPr lang="ru-RU" altLang="ru-RU" dirty="0" smtClean="0">
                <a:latin typeface="Arial" pitchFamily="34" charset="0"/>
                <a:cs typeface="Arial" pitchFamily="34" charset="0"/>
              </a:rPr>
              <a:t>- деформация передней балки;</a:t>
            </a:r>
          </a:p>
          <a:p>
            <a:pPr marL="0" indent="0">
              <a:buNone/>
            </a:pPr>
            <a:r>
              <a:rPr lang="ru-RU" altLang="ru-RU" dirty="0" smtClean="0">
                <a:latin typeface="Arial" pitchFamily="34" charset="0"/>
                <a:cs typeface="Arial" pitchFamily="34" charset="0"/>
              </a:rPr>
              <a:t>- изнашивание шкворневых соединений;</a:t>
            </a:r>
          </a:p>
          <a:p>
            <a:pPr marL="0" indent="0">
              <a:buNone/>
            </a:pPr>
            <a:r>
              <a:rPr lang="ru-RU" altLang="ru-RU" dirty="0" smtClean="0">
                <a:latin typeface="Arial" pitchFamily="34" charset="0"/>
                <a:cs typeface="Arial" pitchFamily="34" charset="0"/>
              </a:rPr>
              <a:t>- разработка подшипников и их гнезд в ступицах колес.</a:t>
            </a:r>
          </a:p>
          <a:p>
            <a:pPr marL="0" indent="0">
              <a:buNone/>
            </a:pPr>
            <a:r>
              <a:rPr lang="ru-RU" altLang="ru-RU" dirty="0" smtClean="0">
                <a:latin typeface="Arial" pitchFamily="34" charset="0"/>
                <a:cs typeface="Arial" pitchFamily="34" charset="0"/>
              </a:rPr>
              <a:t>На грузовых автомобилях наблюдается: изгиб передних балок, погнутость рычагов и оси поворотной цапфы.</a:t>
            </a:r>
          </a:p>
          <a:p>
            <a:pPr marL="0" indent="0">
              <a:buNone/>
            </a:pPr>
            <a:r>
              <a:rPr lang="ru-RU" altLang="ru-RU" dirty="0" smtClean="0">
                <a:latin typeface="Arial" pitchFamily="34" charset="0"/>
                <a:cs typeface="Arial" pitchFamily="34" charset="0"/>
              </a:rPr>
              <a:t>В передней подвеске легкового автомобиля возможны: изгибы балки, верхнего и нижнего рычагов; износ верхнего и нижнего шаровых пальцев, сухарей, вкладышей, резиновых втулок. Все это приводит к изменению углов установки управляемых колес, вызывающему ухудшение управляемости автомобилем, перерасходу топлива и износу шин. Неполадки элементов подвески влияют на плавность хода,  устойчивость автомобиля в период его движения.</a:t>
            </a:r>
            <a:endParaRPr lang="ru-RU" altLang="ru-RU"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5" y="357168"/>
            <a:ext cx="8143932" cy="5715040"/>
          </a:xfrm>
        </p:spPr>
        <p:txBody>
          <a:bodyPr>
            <a:noAutofit/>
          </a:bodyPr>
          <a:lstStyle/>
          <a:p>
            <a:pPr marL="0" indent="0" algn="ctr">
              <a:buNone/>
            </a:pPr>
            <a:r>
              <a:rPr lang="ru-RU" altLang="ru-RU" i="1" u="sng" dirty="0" smtClean="0">
                <a:latin typeface="Arial" pitchFamily="34" charset="0"/>
                <a:cs typeface="Arial" pitchFamily="34" charset="0"/>
              </a:rPr>
              <a:t>Общая проверка ходовой части</a:t>
            </a:r>
          </a:p>
          <a:p>
            <a:pPr marL="0" indent="0">
              <a:buNone/>
            </a:pPr>
            <a:r>
              <a:rPr lang="ru-RU" altLang="ru-RU" sz="2200" dirty="0" smtClean="0">
                <a:latin typeface="Arial" pitchFamily="34" charset="0"/>
                <a:cs typeface="Arial" pitchFamily="34" charset="0"/>
              </a:rPr>
              <a:t>Для обнаружения дефектов крепления и зазоров в шарнирных соединениях, </a:t>
            </a:r>
            <a:r>
              <a:rPr lang="ru-RU" altLang="ru-RU" sz="2200" dirty="0" err="1" smtClean="0">
                <a:latin typeface="Arial" pitchFamily="34" charset="0"/>
                <a:cs typeface="Arial" pitchFamily="34" charset="0"/>
              </a:rPr>
              <a:t>сайлентблоках</a:t>
            </a:r>
            <a:r>
              <a:rPr lang="ru-RU" altLang="ru-RU" sz="2200" dirty="0" smtClean="0">
                <a:latin typeface="Arial" pitchFamily="34" charset="0"/>
                <a:cs typeface="Arial" pitchFamily="34" charset="0"/>
              </a:rPr>
              <a:t>, кронштейнах амортизаторов ходовой части легковых и грузовых автомобилей, в подвеске двигателя, рулевом приводе, подшипниках ступиц колес и т.п., а также выявления мест возникновения различных посторонних стуков и скрипов предназначен детектор люфтов ходовой части и подвески. </a:t>
            </a:r>
          </a:p>
          <a:p>
            <a:pPr marL="0" indent="0">
              <a:buNone/>
            </a:pPr>
            <a:r>
              <a:rPr lang="ru-RU" altLang="ru-RU" sz="2200" b="1" dirty="0" smtClean="0">
                <a:latin typeface="Arial" pitchFamily="34" charset="0"/>
                <a:cs typeface="Arial" pitchFamily="34" charset="0"/>
              </a:rPr>
              <a:t>Детектор люфтов</a:t>
            </a:r>
            <a:r>
              <a:rPr lang="ru-RU" altLang="ru-RU" sz="2200" dirty="0" smtClean="0">
                <a:latin typeface="Arial" pitchFamily="34" charset="0"/>
                <a:cs typeface="Arial" pitchFamily="34" charset="0"/>
              </a:rPr>
              <a:t> представляет собой одну (две) стационарно установленные платформы, состоящие из неподвижных плит с антифрикционными наладками и подвижных площадок, которые лежат на антифрикционных накладках и могут перемещаться под воздействием штоков </a:t>
            </a:r>
            <a:r>
              <a:rPr lang="ru-RU" altLang="ru-RU" sz="2200" dirty="0" err="1" smtClean="0">
                <a:latin typeface="Arial" pitchFamily="34" charset="0"/>
                <a:cs typeface="Arial" pitchFamily="34" charset="0"/>
              </a:rPr>
              <a:t>гидро</a:t>
            </a:r>
            <a:r>
              <a:rPr lang="ru-RU" altLang="ru-RU" sz="2200" dirty="0" smtClean="0">
                <a:latin typeface="Arial" pitchFamily="34" charset="0"/>
                <a:cs typeface="Arial" pitchFamily="34" charset="0"/>
              </a:rPr>
              <a:t>- или </a:t>
            </a:r>
            <a:r>
              <a:rPr lang="ru-RU" altLang="ru-RU" sz="2200" dirty="0" err="1" smtClean="0">
                <a:latin typeface="Arial" pitchFamily="34" charset="0"/>
                <a:cs typeface="Arial" pitchFamily="34" charset="0"/>
              </a:rPr>
              <a:t>пневмоцилиндров</a:t>
            </a:r>
            <a:r>
              <a:rPr lang="ru-RU" altLang="ru-RU" sz="2200" dirty="0" smtClean="0">
                <a:latin typeface="Arial" pitchFamily="34" charset="0"/>
                <a:cs typeface="Arial" pitchFamily="34" charset="0"/>
              </a:rPr>
              <a:t>, расположенных во взаимно перпендикулярных направлениях.</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1240</TotalTime>
  <Words>2192</Words>
  <Application>Microsoft Office PowerPoint</Application>
  <PresentationFormat>Экран (4:3)</PresentationFormat>
  <Paragraphs>140</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Эркер</vt:lpstr>
      <vt:lpstr>Тема 10.  Диагностирование и ТО ходовой части автомобиля.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Основы технологии ремонта автомобилей, их агрегатов и систем.</dc:title>
  <dc:creator>Pavel</dc:creator>
  <cp:lastModifiedBy>avanesyan</cp:lastModifiedBy>
  <cp:revision>134</cp:revision>
  <dcterms:created xsi:type="dcterms:W3CDTF">2016-08-31T11:18:48Z</dcterms:created>
  <dcterms:modified xsi:type="dcterms:W3CDTF">2022-04-12T09:06:55Z</dcterms:modified>
</cp:coreProperties>
</file>